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comments/comment1.xml" ContentType="application/vnd.openxmlformats-officedocument.presentationml.comments+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8"/>
  </p:notesMasterIdLst>
  <p:handoutMasterIdLst>
    <p:handoutMasterId r:id="rId279"/>
  </p:handoutMasterIdLst>
  <p:sldIdLst>
    <p:sldId id="351" r:id="rId2"/>
    <p:sldId id="363" r:id="rId3"/>
    <p:sldId id="368" r:id="rId4"/>
    <p:sldId id="369" r:id="rId5"/>
    <p:sldId id="370" r:id="rId6"/>
    <p:sldId id="371" r:id="rId7"/>
    <p:sldId id="421" r:id="rId8"/>
    <p:sldId id="422" r:id="rId9"/>
    <p:sldId id="429" r:id="rId10"/>
    <p:sldId id="373" r:id="rId11"/>
    <p:sldId id="433" r:id="rId12"/>
    <p:sldId id="440" r:id="rId13"/>
    <p:sldId id="374" r:id="rId14"/>
    <p:sldId id="375" r:id="rId15"/>
    <p:sldId id="378" r:id="rId16"/>
    <p:sldId id="434" r:id="rId17"/>
    <p:sldId id="435" r:id="rId18"/>
    <p:sldId id="379" r:id="rId19"/>
    <p:sldId id="439" r:id="rId20"/>
    <p:sldId id="384" r:id="rId21"/>
    <p:sldId id="447" r:id="rId22"/>
    <p:sldId id="445" r:id="rId23"/>
    <p:sldId id="441" r:id="rId24"/>
    <p:sldId id="442" r:id="rId25"/>
    <p:sldId id="443" r:id="rId26"/>
    <p:sldId id="444" r:id="rId27"/>
    <p:sldId id="385" r:id="rId28"/>
    <p:sldId id="417" r:id="rId29"/>
    <p:sldId id="430" r:id="rId30"/>
    <p:sldId id="431" r:id="rId31"/>
    <p:sldId id="432" r:id="rId32"/>
    <p:sldId id="386" r:id="rId33"/>
    <p:sldId id="389" r:id="rId34"/>
    <p:sldId id="390" r:id="rId35"/>
    <p:sldId id="391" r:id="rId36"/>
    <p:sldId id="392" r:id="rId37"/>
    <p:sldId id="394" r:id="rId38"/>
    <p:sldId id="395" r:id="rId39"/>
    <p:sldId id="396" r:id="rId40"/>
    <p:sldId id="397" r:id="rId41"/>
    <p:sldId id="398" r:id="rId42"/>
    <p:sldId id="399" r:id="rId43"/>
    <p:sldId id="448" r:id="rId44"/>
    <p:sldId id="449" r:id="rId45"/>
    <p:sldId id="454" r:id="rId46"/>
    <p:sldId id="1084" r:id="rId47"/>
    <p:sldId id="455" r:id="rId48"/>
    <p:sldId id="459" r:id="rId49"/>
    <p:sldId id="1080" r:id="rId50"/>
    <p:sldId id="466" r:id="rId51"/>
    <p:sldId id="467" r:id="rId52"/>
    <p:sldId id="468" r:id="rId53"/>
    <p:sldId id="469" r:id="rId54"/>
    <p:sldId id="472" r:id="rId55"/>
    <p:sldId id="1075" r:id="rId56"/>
    <p:sldId id="1076" r:id="rId57"/>
    <p:sldId id="464" r:id="rId58"/>
    <p:sldId id="478" r:id="rId59"/>
    <p:sldId id="521" r:id="rId60"/>
    <p:sldId id="1077" r:id="rId61"/>
    <p:sldId id="1078" r:id="rId62"/>
    <p:sldId id="501" r:id="rId63"/>
    <p:sldId id="1079" r:id="rId64"/>
    <p:sldId id="1085" r:id="rId65"/>
    <p:sldId id="496" r:id="rId66"/>
    <p:sldId id="497" r:id="rId67"/>
    <p:sldId id="498" r:id="rId68"/>
    <p:sldId id="502" r:id="rId69"/>
    <p:sldId id="1081" r:id="rId70"/>
    <p:sldId id="481" r:id="rId71"/>
    <p:sldId id="1082" r:id="rId72"/>
    <p:sldId id="258" r:id="rId73"/>
    <p:sldId id="514" r:id="rId74"/>
    <p:sldId id="1083" r:id="rId75"/>
    <p:sldId id="1086" r:id="rId76"/>
    <p:sldId id="506" r:id="rId77"/>
    <p:sldId id="507" r:id="rId78"/>
    <p:sldId id="511" r:id="rId79"/>
    <p:sldId id="519" r:id="rId80"/>
    <p:sldId id="520" r:id="rId81"/>
    <p:sldId id="1087" r:id="rId82"/>
    <p:sldId id="1088" r:id="rId83"/>
    <p:sldId id="528" r:id="rId84"/>
    <p:sldId id="532" r:id="rId85"/>
    <p:sldId id="542" r:id="rId86"/>
    <p:sldId id="564" r:id="rId87"/>
    <p:sldId id="565" r:id="rId88"/>
    <p:sldId id="1089" r:id="rId89"/>
    <p:sldId id="589" r:id="rId90"/>
    <p:sldId id="590" r:id="rId91"/>
    <p:sldId id="591" r:id="rId92"/>
    <p:sldId id="592" r:id="rId93"/>
    <p:sldId id="593" r:id="rId94"/>
    <p:sldId id="596" r:id="rId95"/>
    <p:sldId id="597" r:id="rId96"/>
    <p:sldId id="598" r:id="rId97"/>
    <p:sldId id="605" r:id="rId98"/>
    <p:sldId id="624" r:id="rId99"/>
    <p:sldId id="620" r:id="rId100"/>
    <p:sldId id="642" r:id="rId101"/>
    <p:sldId id="1092" r:id="rId102"/>
    <p:sldId id="1090" r:id="rId103"/>
    <p:sldId id="644" r:id="rId104"/>
    <p:sldId id="1091" r:id="rId105"/>
    <p:sldId id="667" r:id="rId106"/>
    <p:sldId id="676" r:id="rId107"/>
    <p:sldId id="671" r:id="rId108"/>
    <p:sldId id="672" r:id="rId109"/>
    <p:sldId id="673" r:id="rId110"/>
    <p:sldId id="674" r:id="rId111"/>
    <p:sldId id="1093" r:id="rId112"/>
    <p:sldId id="1094" r:id="rId113"/>
    <p:sldId id="1095" r:id="rId114"/>
    <p:sldId id="1096" r:id="rId115"/>
    <p:sldId id="683" r:id="rId116"/>
    <p:sldId id="684" r:id="rId117"/>
    <p:sldId id="692" r:id="rId118"/>
    <p:sldId id="685" r:id="rId119"/>
    <p:sldId id="693" r:id="rId120"/>
    <p:sldId id="694" r:id="rId121"/>
    <p:sldId id="695" r:id="rId122"/>
    <p:sldId id="702" r:id="rId123"/>
    <p:sldId id="703" r:id="rId124"/>
    <p:sldId id="704" r:id="rId125"/>
    <p:sldId id="718" r:id="rId126"/>
    <p:sldId id="719" r:id="rId127"/>
    <p:sldId id="726" r:id="rId128"/>
    <p:sldId id="727" r:id="rId129"/>
    <p:sldId id="728" r:id="rId130"/>
    <p:sldId id="730" r:id="rId131"/>
    <p:sldId id="731" r:id="rId132"/>
    <p:sldId id="732" r:id="rId133"/>
    <p:sldId id="733" r:id="rId134"/>
    <p:sldId id="734" r:id="rId135"/>
    <p:sldId id="735" r:id="rId136"/>
    <p:sldId id="736" r:id="rId137"/>
    <p:sldId id="737" r:id="rId138"/>
    <p:sldId id="738" r:id="rId139"/>
    <p:sldId id="739" r:id="rId140"/>
    <p:sldId id="741" r:id="rId141"/>
    <p:sldId id="742" r:id="rId142"/>
    <p:sldId id="705" r:id="rId143"/>
    <p:sldId id="706" r:id="rId144"/>
    <p:sldId id="709" r:id="rId145"/>
    <p:sldId id="746" r:id="rId146"/>
    <p:sldId id="745" r:id="rId147"/>
    <p:sldId id="749" r:id="rId148"/>
    <p:sldId id="751" r:id="rId149"/>
    <p:sldId id="752" r:id="rId150"/>
    <p:sldId id="753" r:id="rId151"/>
    <p:sldId id="754" r:id="rId152"/>
    <p:sldId id="755" r:id="rId153"/>
    <p:sldId id="758" r:id="rId154"/>
    <p:sldId id="756" r:id="rId155"/>
    <p:sldId id="757" r:id="rId156"/>
    <p:sldId id="759" r:id="rId157"/>
    <p:sldId id="760" r:id="rId158"/>
    <p:sldId id="761" r:id="rId159"/>
    <p:sldId id="710" r:id="rId160"/>
    <p:sldId id="744" r:id="rId161"/>
    <p:sldId id="711" r:id="rId162"/>
    <p:sldId id="762" r:id="rId163"/>
    <p:sldId id="714" r:id="rId164"/>
    <p:sldId id="763" r:id="rId165"/>
    <p:sldId id="766" r:id="rId166"/>
    <p:sldId id="767" r:id="rId167"/>
    <p:sldId id="768" r:id="rId168"/>
    <p:sldId id="716" r:id="rId169"/>
    <p:sldId id="770" r:id="rId170"/>
    <p:sldId id="771" r:id="rId171"/>
    <p:sldId id="772" r:id="rId172"/>
    <p:sldId id="773" r:id="rId173"/>
    <p:sldId id="774" r:id="rId174"/>
    <p:sldId id="775" r:id="rId175"/>
    <p:sldId id="776" r:id="rId176"/>
    <p:sldId id="778" r:id="rId177"/>
    <p:sldId id="779" r:id="rId178"/>
    <p:sldId id="780" r:id="rId179"/>
    <p:sldId id="795" r:id="rId180"/>
    <p:sldId id="786" r:id="rId181"/>
    <p:sldId id="787" r:id="rId182"/>
    <p:sldId id="788" r:id="rId183"/>
    <p:sldId id="789" r:id="rId184"/>
    <p:sldId id="792" r:id="rId185"/>
    <p:sldId id="793" r:id="rId186"/>
    <p:sldId id="794" r:id="rId187"/>
    <p:sldId id="796" r:id="rId188"/>
    <p:sldId id="797" r:id="rId189"/>
    <p:sldId id="798" r:id="rId190"/>
    <p:sldId id="808" r:id="rId191"/>
    <p:sldId id="809" r:id="rId192"/>
    <p:sldId id="847" r:id="rId193"/>
    <p:sldId id="849" r:id="rId194"/>
    <p:sldId id="1098" r:id="rId195"/>
    <p:sldId id="850" r:id="rId196"/>
    <p:sldId id="853" r:id="rId197"/>
    <p:sldId id="852" r:id="rId198"/>
    <p:sldId id="854" r:id="rId199"/>
    <p:sldId id="858" r:id="rId200"/>
    <p:sldId id="859" r:id="rId201"/>
    <p:sldId id="1097" r:id="rId202"/>
    <p:sldId id="877" r:id="rId203"/>
    <p:sldId id="1099" r:id="rId204"/>
    <p:sldId id="879" r:id="rId205"/>
    <p:sldId id="880" r:id="rId206"/>
    <p:sldId id="881" r:id="rId207"/>
    <p:sldId id="882" r:id="rId208"/>
    <p:sldId id="883" r:id="rId209"/>
    <p:sldId id="884" r:id="rId210"/>
    <p:sldId id="885" r:id="rId211"/>
    <p:sldId id="886" r:id="rId212"/>
    <p:sldId id="887" r:id="rId213"/>
    <p:sldId id="888" r:id="rId214"/>
    <p:sldId id="889" r:id="rId215"/>
    <p:sldId id="912" r:id="rId216"/>
    <p:sldId id="913" r:id="rId217"/>
    <p:sldId id="914" r:id="rId218"/>
    <p:sldId id="915" r:id="rId219"/>
    <p:sldId id="1100" r:id="rId220"/>
    <p:sldId id="925" r:id="rId221"/>
    <p:sldId id="926" r:id="rId222"/>
    <p:sldId id="916" r:id="rId223"/>
    <p:sldId id="917" r:id="rId224"/>
    <p:sldId id="918" r:id="rId225"/>
    <p:sldId id="890" r:id="rId226"/>
    <p:sldId id="891" r:id="rId227"/>
    <p:sldId id="892" r:id="rId228"/>
    <p:sldId id="893" r:id="rId229"/>
    <p:sldId id="1101" r:id="rId230"/>
    <p:sldId id="900" r:id="rId231"/>
    <p:sldId id="901" r:id="rId232"/>
    <p:sldId id="902" r:id="rId233"/>
    <p:sldId id="928" r:id="rId234"/>
    <p:sldId id="929" r:id="rId235"/>
    <p:sldId id="930" r:id="rId236"/>
    <p:sldId id="903" r:id="rId237"/>
    <p:sldId id="920" r:id="rId238"/>
    <p:sldId id="924" r:id="rId239"/>
    <p:sldId id="943" r:id="rId240"/>
    <p:sldId id="1102" r:id="rId241"/>
    <p:sldId id="983" r:id="rId242"/>
    <p:sldId id="1103" r:id="rId243"/>
    <p:sldId id="1105" r:id="rId244"/>
    <p:sldId id="1104" r:id="rId245"/>
    <p:sldId id="980" r:id="rId246"/>
    <p:sldId id="981" r:id="rId247"/>
    <p:sldId id="982" r:id="rId248"/>
    <p:sldId id="984" r:id="rId249"/>
    <p:sldId id="985" r:id="rId250"/>
    <p:sldId id="986" r:id="rId251"/>
    <p:sldId id="987" r:id="rId252"/>
    <p:sldId id="989" r:id="rId253"/>
    <p:sldId id="990" r:id="rId254"/>
    <p:sldId id="991" r:id="rId255"/>
    <p:sldId id="992" r:id="rId256"/>
    <p:sldId id="996" r:id="rId257"/>
    <p:sldId id="999" r:id="rId258"/>
    <p:sldId id="1002" r:id="rId259"/>
    <p:sldId id="1106" r:id="rId260"/>
    <p:sldId id="1003" r:id="rId261"/>
    <p:sldId id="1004" r:id="rId262"/>
    <p:sldId id="1005" r:id="rId263"/>
    <p:sldId id="1006" r:id="rId264"/>
    <p:sldId id="1007" r:id="rId265"/>
    <p:sldId id="1008" r:id="rId266"/>
    <p:sldId id="1009" r:id="rId267"/>
    <p:sldId id="1010" r:id="rId268"/>
    <p:sldId id="1013" r:id="rId269"/>
    <p:sldId id="1016" r:id="rId270"/>
    <p:sldId id="1017" r:id="rId271"/>
    <p:sldId id="1018" r:id="rId272"/>
    <p:sldId id="1019" r:id="rId273"/>
    <p:sldId id="1020" r:id="rId274"/>
    <p:sldId id="1021" r:id="rId275"/>
    <p:sldId id="1022" r:id="rId276"/>
    <p:sldId id="1056" r:id="rId277"/>
  </p:sldIdLst>
  <p:sldSz cx="9144000" cy="6858000" type="screen4x3"/>
  <p:notesSz cx="7099300" cy="10234613"/>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9pPr>
  </p:defaultTextStyle>
  <p:extLst>
    <p:ext uri="{521415D9-36F7-43E2-AB2F-B90AF26B5E84}">
      <p14:sectionLst xmlns:p14="http://schemas.microsoft.com/office/powerpoint/2010/main">
        <p14:section name="默认节" id="{C6CEB6B8-2EBD-4077-9DC4-6A6D3F30E95E}">
          <p14:sldIdLst>
            <p14:sldId id="351"/>
          </p14:sldIdLst>
        </p14:section>
        <p14:section name="第一章 计算机概要技术" id="{3189B61F-3789-48DD-832B-6D12370E784D}">
          <p14:sldIdLst>
            <p14:sldId id="363"/>
            <p14:sldId id="368"/>
            <p14:sldId id="369"/>
            <p14:sldId id="370"/>
            <p14:sldId id="371"/>
            <p14:sldId id="421"/>
            <p14:sldId id="422"/>
            <p14:sldId id="429"/>
            <p14:sldId id="373"/>
            <p14:sldId id="433"/>
            <p14:sldId id="440"/>
            <p14:sldId id="374"/>
            <p14:sldId id="375"/>
            <p14:sldId id="378"/>
            <p14:sldId id="434"/>
            <p14:sldId id="435"/>
            <p14:sldId id="379"/>
            <p14:sldId id="439"/>
            <p14:sldId id="384"/>
            <p14:sldId id="447"/>
            <p14:sldId id="445"/>
            <p14:sldId id="441"/>
            <p14:sldId id="442"/>
            <p14:sldId id="443"/>
            <p14:sldId id="444"/>
            <p14:sldId id="385"/>
            <p14:sldId id="417"/>
            <p14:sldId id="430"/>
            <p14:sldId id="431"/>
            <p14:sldId id="432"/>
            <p14:sldId id="386"/>
            <p14:sldId id="389"/>
            <p14:sldId id="390"/>
            <p14:sldId id="391"/>
            <p14:sldId id="392"/>
            <p14:sldId id="394"/>
            <p14:sldId id="395"/>
            <p14:sldId id="396"/>
            <p14:sldId id="397"/>
            <p14:sldId id="398"/>
            <p14:sldId id="399"/>
            <p14:sldId id="448"/>
          </p14:sldIdLst>
        </p14:section>
        <p14:section name="第二章" id="{A9DE5F68-CB37-44BE-BC35-BBA6F5FCB02F}">
          <p14:sldIdLst>
            <p14:sldId id="449"/>
            <p14:sldId id="454"/>
            <p14:sldId id="1084"/>
            <p14:sldId id="455"/>
            <p14:sldId id="459"/>
            <p14:sldId id="1080"/>
            <p14:sldId id="466"/>
            <p14:sldId id="467"/>
            <p14:sldId id="468"/>
            <p14:sldId id="469"/>
            <p14:sldId id="472"/>
            <p14:sldId id="1075"/>
            <p14:sldId id="1076"/>
            <p14:sldId id="464"/>
            <p14:sldId id="478"/>
            <p14:sldId id="521"/>
            <p14:sldId id="1077"/>
            <p14:sldId id="1078"/>
            <p14:sldId id="501"/>
            <p14:sldId id="1079"/>
            <p14:sldId id="1085"/>
            <p14:sldId id="496"/>
            <p14:sldId id="497"/>
            <p14:sldId id="498"/>
            <p14:sldId id="502"/>
            <p14:sldId id="1081"/>
            <p14:sldId id="481"/>
            <p14:sldId id="1082"/>
            <p14:sldId id="258"/>
            <p14:sldId id="514"/>
            <p14:sldId id="1083"/>
            <p14:sldId id="1086"/>
            <p14:sldId id="506"/>
            <p14:sldId id="507"/>
            <p14:sldId id="511"/>
            <p14:sldId id="519"/>
            <p14:sldId id="520"/>
            <p14:sldId id="1087"/>
            <p14:sldId id="1088"/>
            <p14:sldId id="528"/>
            <p14:sldId id="532"/>
            <p14:sldId id="542"/>
          </p14:sldIdLst>
        </p14:section>
        <p14:section name="第三章" id="{6E6B1D39-A6F2-44F2-AE50-BF9FC38C2596}">
          <p14:sldIdLst>
            <p14:sldId id="564"/>
            <p14:sldId id="565"/>
            <p14:sldId id="1089"/>
            <p14:sldId id="589"/>
            <p14:sldId id="590"/>
            <p14:sldId id="591"/>
            <p14:sldId id="592"/>
            <p14:sldId id="593"/>
            <p14:sldId id="596"/>
            <p14:sldId id="597"/>
            <p14:sldId id="598"/>
            <p14:sldId id="605"/>
            <p14:sldId id="624"/>
            <p14:sldId id="620"/>
          </p14:sldIdLst>
        </p14:section>
        <p14:section name="第四章" id="{277A31D3-CB34-47F9-8071-306480C17B91}">
          <p14:sldIdLst>
            <p14:sldId id="642"/>
            <p14:sldId id="1092"/>
            <p14:sldId id="1090"/>
            <p14:sldId id="644"/>
            <p14:sldId id="1091"/>
            <p14:sldId id="667"/>
            <p14:sldId id="676"/>
            <p14:sldId id="671"/>
            <p14:sldId id="672"/>
            <p14:sldId id="673"/>
            <p14:sldId id="674"/>
            <p14:sldId id="1093"/>
            <p14:sldId id="1094"/>
            <p14:sldId id="1095"/>
            <p14:sldId id="1096"/>
            <p14:sldId id="683"/>
            <p14:sldId id="684"/>
            <p14:sldId id="692"/>
            <p14:sldId id="685"/>
            <p14:sldId id="693"/>
            <p14:sldId id="694"/>
            <p14:sldId id="695"/>
            <p14:sldId id="702"/>
            <p14:sldId id="703"/>
            <p14:sldId id="704"/>
            <p14:sldId id="718"/>
            <p14:sldId id="719"/>
            <p14:sldId id="726"/>
            <p14:sldId id="727"/>
            <p14:sldId id="728"/>
            <p14:sldId id="730"/>
            <p14:sldId id="731"/>
            <p14:sldId id="732"/>
            <p14:sldId id="733"/>
            <p14:sldId id="734"/>
            <p14:sldId id="735"/>
            <p14:sldId id="736"/>
            <p14:sldId id="737"/>
            <p14:sldId id="738"/>
            <p14:sldId id="739"/>
            <p14:sldId id="741"/>
            <p14:sldId id="742"/>
            <p14:sldId id="705"/>
            <p14:sldId id="706"/>
            <p14:sldId id="709"/>
            <p14:sldId id="746"/>
            <p14:sldId id="745"/>
            <p14:sldId id="749"/>
            <p14:sldId id="751"/>
            <p14:sldId id="752"/>
            <p14:sldId id="753"/>
            <p14:sldId id="754"/>
            <p14:sldId id="755"/>
            <p14:sldId id="758"/>
            <p14:sldId id="756"/>
            <p14:sldId id="757"/>
            <p14:sldId id="759"/>
            <p14:sldId id="760"/>
            <p14:sldId id="761"/>
            <p14:sldId id="710"/>
            <p14:sldId id="744"/>
            <p14:sldId id="711"/>
            <p14:sldId id="762"/>
            <p14:sldId id="714"/>
            <p14:sldId id="763"/>
            <p14:sldId id="766"/>
            <p14:sldId id="767"/>
            <p14:sldId id="768"/>
            <p14:sldId id="716"/>
            <p14:sldId id="770"/>
            <p14:sldId id="771"/>
            <p14:sldId id="772"/>
            <p14:sldId id="773"/>
            <p14:sldId id="774"/>
            <p14:sldId id="775"/>
            <p14:sldId id="776"/>
            <p14:sldId id="778"/>
            <p14:sldId id="779"/>
            <p14:sldId id="780"/>
            <p14:sldId id="795"/>
            <p14:sldId id="786"/>
            <p14:sldId id="787"/>
            <p14:sldId id="788"/>
            <p14:sldId id="789"/>
            <p14:sldId id="792"/>
            <p14:sldId id="793"/>
            <p14:sldId id="794"/>
            <p14:sldId id="796"/>
            <p14:sldId id="797"/>
            <p14:sldId id="798"/>
            <p14:sldId id="808"/>
            <p14:sldId id="809"/>
            <p14:sldId id="847"/>
          </p14:sldIdLst>
        </p14:section>
        <p14:section name="第五章" id="{4B890E98-0376-4265-8ED1-AD230D2FB66F}">
          <p14:sldIdLst>
            <p14:sldId id="849"/>
            <p14:sldId id="1098"/>
            <p14:sldId id="850"/>
            <p14:sldId id="853"/>
            <p14:sldId id="852"/>
            <p14:sldId id="854"/>
            <p14:sldId id="858"/>
            <p14:sldId id="859"/>
            <p14:sldId id="1097"/>
            <p14:sldId id="877"/>
            <p14:sldId id="1099"/>
            <p14:sldId id="879"/>
            <p14:sldId id="880"/>
            <p14:sldId id="881"/>
            <p14:sldId id="882"/>
            <p14:sldId id="883"/>
            <p14:sldId id="884"/>
            <p14:sldId id="885"/>
            <p14:sldId id="886"/>
            <p14:sldId id="887"/>
            <p14:sldId id="888"/>
            <p14:sldId id="889"/>
            <p14:sldId id="912"/>
            <p14:sldId id="913"/>
            <p14:sldId id="914"/>
            <p14:sldId id="915"/>
            <p14:sldId id="1100"/>
            <p14:sldId id="925"/>
            <p14:sldId id="926"/>
            <p14:sldId id="916"/>
            <p14:sldId id="917"/>
            <p14:sldId id="918"/>
            <p14:sldId id="890"/>
            <p14:sldId id="891"/>
            <p14:sldId id="892"/>
            <p14:sldId id="893"/>
            <p14:sldId id="1101"/>
            <p14:sldId id="900"/>
            <p14:sldId id="901"/>
            <p14:sldId id="902"/>
            <p14:sldId id="928"/>
            <p14:sldId id="929"/>
            <p14:sldId id="930"/>
            <p14:sldId id="903"/>
            <p14:sldId id="920"/>
            <p14:sldId id="924"/>
            <p14:sldId id="943"/>
            <p14:sldId id="1102"/>
            <p14:sldId id="983"/>
            <p14:sldId id="1103"/>
            <p14:sldId id="1105"/>
            <p14:sldId id="1104"/>
            <p14:sldId id="980"/>
            <p14:sldId id="981"/>
            <p14:sldId id="982"/>
            <p14:sldId id="984"/>
            <p14:sldId id="985"/>
            <p14:sldId id="986"/>
            <p14:sldId id="987"/>
            <p14:sldId id="989"/>
            <p14:sldId id="990"/>
            <p14:sldId id="991"/>
            <p14:sldId id="992"/>
            <p14:sldId id="996"/>
            <p14:sldId id="999"/>
            <p14:sldId id="1002"/>
            <p14:sldId id="1106"/>
            <p14:sldId id="1003"/>
            <p14:sldId id="1004"/>
            <p14:sldId id="1005"/>
            <p14:sldId id="1006"/>
            <p14:sldId id="1007"/>
            <p14:sldId id="1008"/>
            <p14:sldId id="1009"/>
            <p14:sldId id="1010"/>
            <p14:sldId id="1013"/>
            <p14:sldId id="1016"/>
            <p14:sldId id="1017"/>
            <p14:sldId id="1018"/>
            <p14:sldId id="1019"/>
            <p14:sldId id="1020"/>
            <p14:sldId id="1021"/>
            <p14:sldId id="1022"/>
            <p14:sldId id="10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 LY" initials="jL" lastIdx="3" clrIdx="0">
    <p:extLst>
      <p:ext uri="{19B8F6BF-5375-455C-9EA6-DF929625EA0E}">
        <p15:presenceInfo xmlns:p15="http://schemas.microsoft.com/office/powerpoint/2012/main" userId="dbf6649a1dd055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7CAE2"/>
    <a:srgbClr val="CCFFFF"/>
    <a:srgbClr val="FFFFFF"/>
    <a:srgbClr val="66FF66"/>
    <a:srgbClr val="0099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92" autoAdjust="0"/>
    <p:restoredTop sz="93242" autoAdjust="0"/>
  </p:normalViewPr>
  <p:slideViewPr>
    <p:cSldViewPr showGuides="1">
      <p:cViewPr varScale="1">
        <p:scale>
          <a:sx n="80" d="100"/>
          <a:sy n="80" d="100"/>
        </p:scale>
        <p:origin x="1339" y="5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commentAuthors" Target="commentAuthor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26T12:26:22.260" idx="3">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ln>
          <a:effectLst/>
        </p:spPr>
        <p:txBody>
          <a:bodyPr vert="horz" wrap="square" lIns="96661" tIns="48331" rIns="96661" bIns="48331" numCol="1" anchor="t" anchorCtr="0" compatLnSpc="1"/>
          <a:lstStyle>
            <a:lvl1pPr defTabSz="966470">
              <a:defRPr sz="1300">
                <a:latin typeface="Times New Roman" panose="02020503050405090304" pitchFamily="18" charset="0"/>
              </a:defRPr>
            </a:lvl1pPr>
          </a:lstStyle>
          <a:p>
            <a:pPr marL="0" marR="0" lvl="0" indent="0" algn="l" defTabSz="966470" rtl="0" eaLnBrk="0" fontAlgn="base" latinLnBrk="0" hangingPunct="0">
              <a:lnSpc>
                <a:spcPct val="100000"/>
              </a:lnSpc>
              <a:spcBef>
                <a:spcPct val="0"/>
              </a:spcBef>
              <a:spcAft>
                <a:spcPct val="0"/>
              </a:spcAft>
              <a:buClrTx/>
              <a:buSzTx/>
              <a:buFontTx/>
              <a:buNone/>
              <a:defRPr/>
            </a:pPr>
            <a:r>
              <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Morgan Kaufmann Publishers</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ln>
          <a:effectLst/>
        </p:spPr>
        <p:txBody>
          <a:bodyPr vert="horz" wrap="square" lIns="96661" tIns="48331" rIns="96661" bIns="48331" numCol="1" anchor="t" anchorCtr="0" compatLnSpc="1"/>
          <a:lstStyle>
            <a:lvl1pPr algn="r" defTabSz="966470">
              <a:defRPr sz="1300">
                <a:latin typeface="Times New Roman" panose="02020503050405090304" pitchFamily="18" charset="0"/>
              </a:defRPr>
            </a:lvl1pPr>
          </a:lstStyle>
          <a:p>
            <a:pPr marL="0" marR="0" lvl="0" indent="0" algn="r" defTabSz="966470" rtl="0" eaLnBrk="0" fontAlgn="base" latinLnBrk="0" hangingPunct="0">
              <a:lnSpc>
                <a:spcPct val="100000"/>
              </a:lnSpc>
              <a:spcBef>
                <a:spcPct val="0"/>
              </a:spcBef>
              <a:spcAft>
                <a:spcPct val="0"/>
              </a:spcAft>
              <a:buClrTx/>
              <a:buSzTx/>
              <a:buFontTx/>
              <a:buNone/>
              <a:defRPr/>
            </a:pPr>
            <a:fld id="{31BC0423-BCAF-419B-8D02-5734F95B0F9C}" type="datetime4">
              <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March 9, 2023</a:t>
            </a:fld>
            <a:endPar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endParaRPr>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ln>
          <a:effectLst/>
        </p:spPr>
        <p:txBody>
          <a:bodyPr vert="horz" wrap="square" lIns="96661" tIns="48331" rIns="96661" bIns="48331" numCol="1" anchor="b" anchorCtr="0" compatLnSpc="1"/>
          <a:lstStyle>
            <a:lvl1pPr defTabSz="966470">
              <a:defRPr sz="1300">
                <a:latin typeface="Times New Roman" panose="02020503050405090304" pitchFamily="18" charset="0"/>
              </a:defRPr>
            </a:lvl1pPr>
          </a:lstStyle>
          <a:p>
            <a:pPr marL="0" marR="0" lvl="0" indent="0" algn="l" defTabSz="966470" rtl="0" eaLnBrk="0" fontAlgn="base" latinLnBrk="0" hangingPunct="0">
              <a:lnSpc>
                <a:spcPct val="100000"/>
              </a:lnSpc>
              <a:spcBef>
                <a:spcPct val="0"/>
              </a:spcBef>
              <a:spcAft>
                <a:spcPct val="0"/>
              </a:spcAft>
              <a:buClrTx/>
              <a:buSzTx/>
              <a:buFontTx/>
              <a:buNone/>
              <a:defRPr/>
            </a:pPr>
            <a:r>
              <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Chapter 1 — Computer Abstractions and Technology</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ln>
          <a:effectLst/>
        </p:spPr>
        <p:txBody>
          <a:bodyPr vert="horz" wrap="square" lIns="96661" tIns="48331" rIns="96661" bIns="48331" numCol="1" anchor="b" anchorCtr="0" compatLnSpc="1"/>
          <a:lstStyle>
            <a:lvl1pPr algn="r" defTabSz="966470">
              <a:defRPr sz="1300">
                <a:latin typeface="Times New Roman" panose="02020503050405090304" pitchFamily="18" charset="0"/>
              </a:defRPr>
            </a:lvl1pPr>
          </a:lstStyle>
          <a:p>
            <a:pPr marL="0" marR="0" lvl="0" indent="0" algn="r" defTabSz="966470" rtl="0" eaLnBrk="0" fontAlgn="base" latinLnBrk="0" hangingPunct="0">
              <a:lnSpc>
                <a:spcPct val="100000"/>
              </a:lnSpc>
              <a:spcBef>
                <a:spcPct val="0"/>
              </a:spcBef>
              <a:spcAft>
                <a:spcPct val="0"/>
              </a:spcAft>
              <a:buClrTx/>
              <a:buSzTx/>
              <a:buFontTx/>
              <a:buNone/>
              <a:defRPr/>
            </a:pPr>
            <a:fld id="{68BAE780-41A0-49CF-80D1-2AFA9BC8D3A0}" type="slidenum">
              <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a:t>
            </a:fld>
            <a:endPar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6470">
              <a:defRPr sz="1300">
                <a:latin typeface="Times New Roman" panose="02020503050405090304" pitchFamily="18" charset="0"/>
              </a:defRPr>
            </a:lvl1pPr>
          </a:lstStyle>
          <a:p>
            <a:pPr marL="0" marR="0" lvl="0" indent="0" algn="l" defTabSz="966470" rtl="0" eaLnBrk="0" fontAlgn="base" latinLnBrk="0" hangingPunct="0">
              <a:lnSpc>
                <a:spcPct val="100000"/>
              </a:lnSpc>
              <a:spcBef>
                <a:spcPct val="0"/>
              </a:spcBef>
              <a:spcAft>
                <a:spcPct val="0"/>
              </a:spcAft>
              <a:buClrTx/>
              <a:buSzTx/>
              <a:buFontTx/>
              <a:buNone/>
              <a:defRPr/>
            </a:pPr>
            <a:r>
              <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Morgan Kaufmann Publishers</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6470">
              <a:defRPr sz="1300">
                <a:latin typeface="Times New Roman" panose="02020503050405090304" pitchFamily="18" charset="0"/>
              </a:defRPr>
            </a:lvl1pPr>
          </a:lstStyle>
          <a:p>
            <a:pPr marL="0" marR="0" lvl="0" indent="0" algn="r" defTabSz="966470" rtl="0" eaLnBrk="0" fontAlgn="base" latinLnBrk="0" hangingPunct="0">
              <a:lnSpc>
                <a:spcPct val="100000"/>
              </a:lnSpc>
              <a:spcBef>
                <a:spcPct val="0"/>
              </a:spcBef>
              <a:spcAft>
                <a:spcPct val="0"/>
              </a:spcAft>
              <a:buClrTx/>
              <a:buSzTx/>
              <a:buFontTx/>
              <a:buNone/>
              <a:defRPr/>
            </a:pPr>
            <a:fld id="{29544BF5-12E6-4C29-BA06-A48DC7C53BB3}" type="datetime4">
              <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March 9, 2023</a:t>
            </a:fld>
            <a:endPar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endParaRPr>
          </a:p>
        </p:txBody>
      </p:sp>
      <p:sp>
        <p:nvSpPr>
          <p:cNvPr id="7172" name="Rectangle 4"/>
          <p:cNvSpPr>
            <a:spLocks noGrp="1" noRot="1" noChangeAspect="1" noTextEdit="1"/>
          </p:cNvSpPr>
          <p:nvPr>
            <p:ph type="sldImg" idx="2"/>
          </p:nvPr>
        </p:nvSpPr>
        <p:spPr>
          <a:xfrm>
            <a:off x="990600" y="768350"/>
            <a:ext cx="5118100" cy="3838575"/>
          </a:xfrm>
          <a:prstGeom prst="rect">
            <a:avLst/>
          </a:prstGeom>
          <a:noFill/>
          <a:ln w="9525" cap="flat" cmpd="sng">
            <a:solidFill>
              <a:srgbClr val="000000"/>
            </a:solidFill>
            <a:prstDash val="solid"/>
            <a:miter/>
            <a:headEnd type="none" w="med" len="med"/>
            <a:tailEnd type="none" w="med" len="med"/>
          </a:ln>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ln>
          <a:effectLst/>
        </p:spPr>
        <p:txBody>
          <a:bodyPr vert="horz" wrap="square" lIns="96661" tIns="48331" rIns="96661" bIns="48331"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ln>
          <a:effectLst/>
        </p:spPr>
        <p:txBody>
          <a:bodyPr vert="horz" wrap="square" lIns="96661" tIns="48331" rIns="96661" bIns="48331" numCol="1" anchor="b" anchorCtr="0" compatLnSpc="1"/>
          <a:lstStyle>
            <a:lvl1pPr defTabSz="966470">
              <a:defRPr sz="1300">
                <a:latin typeface="Times New Roman" panose="02020503050405090304" pitchFamily="18" charset="0"/>
              </a:defRPr>
            </a:lvl1pPr>
          </a:lstStyle>
          <a:p>
            <a:pPr marL="0" marR="0" lvl="0" indent="0" algn="l" defTabSz="966470" rtl="0" eaLnBrk="0" fontAlgn="base" latinLnBrk="0" hangingPunct="0">
              <a:lnSpc>
                <a:spcPct val="100000"/>
              </a:lnSpc>
              <a:spcBef>
                <a:spcPct val="0"/>
              </a:spcBef>
              <a:spcAft>
                <a:spcPct val="0"/>
              </a:spcAft>
              <a:buClrTx/>
              <a:buSzTx/>
              <a:buFontTx/>
              <a:buNone/>
              <a:defRPr/>
            </a:pPr>
            <a:r>
              <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Chapter 1 — Computer Abstractions and Technology</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6470">
              <a:defRPr sz="1300">
                <a:latin typeface="Times New Roman" panose="02020503050405090304" pitchFamily="18" charset="0"/>
              </a:defRPr>
            </a:lvl1pPr>
          </a:lstStyle>
          <a:p>
            <a:pPr marL="0" marR="0" lvl="0" indent="0" algn="r" defTabSz="966470" rtl="0" eaLnBrk="0" fontAlgn="base" latinLnBrk="0" hangingPunct="0">
              <a:lnSpc>
                <a:spcPct val="100000"/>
              </a:lnSpc>
              <a:spcBef>
                <a:spcPct val="0"/>
              </a:spcBef>
              <a:spcAft>
                <a:spcPct val="0"/>
              </a:spcAft>
              <a:buClrTx/>
              <a:buSzTx/>
              <a:buFontTx/>
              <a:buNone/>
              <a:defRPr/>
            </a:pPr>
            <a:fld id="{FEF55D71-BDF4-4E88-BCE2-69809C745787}" type="slidenum">
              <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rPr>
              <a:t>‹#›</a:t>
            </a:fld>
            <a:endPar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endParaRPr>
          </a:p>
        </p:txBody>
      </p:sp>
    </p:spTree>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Times New Roman" panose="0202050305040509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50305040509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cntronics.com/power-ar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10244"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10245"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10246"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10247"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1</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ln/>
        </p:spPr>
        <p:txBody>
          <a:bodyPr wrap="square" lIns="96661" tIns="48331" rIns="96661" bIns="48331" anchor="t"/>
          <a:lstStyle/>
          <a:p>
            <a:pPr lvl="0"/>
            <a:r>
              <a:rPr lang="en-US" altLang="zh-CN" dirty="0">
                <a:ea typeface="宋体" pitchFamily="2" charset="-122"/>
              </a:rPr>
              <a:t>SaaS</a:t>
            </a:r>
            <a:r>
              <a:rPr lang="zh-CN" altLang="en-US" dirty="0">
                <a:ea typeface="宋体" pitchFamily="2" charset="-122"/>
              </a:rPr>
              <a:t>是</a:t>
            </a:r>
            <a:r>
              <a:rPr lang="en-US" altLang="zh-CN" dirty="0">
                <a:ea typeface="宋体" pitchFamily="2" charset="-122"/>
              </a:rPr>
              <a:t>Software-as-a-service</a:t>
            </a:r>
            <a:r>
              <a:rPr lang="zh-CN" altLang="en-US" dirty="0">
                <a:ea typeface="宋体" pitchFamily="2" charset="-122"/>
              </a:rPr>
              <a:t>（软件即服务）的简称，是随着互联网技术的发展和应用软件的成熟，在</a:t>
            </a:r>
            <a:r>
              <a:rPr lang="en-US" altLang="zh-CN" dirty="0">
                <a:ea typeface="宋体" pitchFamily="2" charset="-122"/>
              </a:rPr>
              <a:t>21</a:t>
            </a:r>
            <a:r>
              <a:rPr lang="zh-CN" altLang="en-US" dirty="0">
                <a:ea typeface="宋体" pitchFamily="2" charset="-122"/>
              </a:rPr>
              <a:t>世纪开始兴起的一种完全创新的软件应用模式。它与“</a:t>
            </a:r>
            <a:r>
              <a:rPr lang="en-US" altLang="zh-CN" dirty="0">
                <a:ea typeface="宋体" pitchFamily="2" charset="-122"/>
              </a:rPr>
              <a:t>on-demand software”</a:t>
            </a:r>
            <a:r>
              <a:rPr lang="zh-CN" altLang="en-US" dirty="0">
                <a:ea typeface="宋体" pitchFamily="2" charset="-122"/>
              </a:rPr>
              <a:t>（按需软件</a:t>
            </a:r>
            <a:r>
              <a:rPr lang="en-US" altLang="zh-CN" dirty="0">
                <a:ea typeface="宋体" pitchFamily="2" charset="-122"/>
              </a:rPr>
              <a:t>)</a:t>
            </a:r>
            <a:r>
              <a:rPr lang="zh-CN" altLang="en-US" dirty="0">
                <a:ea typeface="宋体" pitchFamily="2" charset="-122"/>
              </a:rPr>
              <a:t>，</a:t>
            </a:r>
            <a:r>
              <a:rPr lang="en-US" altLang="zh-CN" dirty="0">
                <a:ea typeface="宋体" pitchFamily="2" charset="-122"/>
              </a:rPr>
              <a:t>the application service provider(ASP</a:t>
            </a:r>
            <a:r>
              <a:rPr lang="zh-CN" altLang="en-US" dirty="0">
                <a:ea typeface="宋体" pitchFamily="2" charset="-122"/>
              </a:rPr>
              <a:t>，应用服务提供商</a:t>
            </a:r>
            <a:r>
              <a:rPr lang="en-US" altLang="zh-CN" dirty="0">
                <a:ea typeface="宋体" pitchFamily="2" charset="-122"/>
              </a:rPr>
              <a:t>)</a:t>
            </a:r>
            <a:r>
              <a:rPr lang="zh-CN" altLang="en-US" dirty="0">
                <a:ea typeface="宋体" pitchFamily="2" charset="-122"/>
              </a:rPr>
              <a:t>，</a:t>
            </a:r>
            <a:r>
              <a:rPr lang="en-US" altLang="zh-CN" dirty="0">
                <a:ea typeface="宋体" pitchFamily="2" charset="-122"/>
              </a:rPr>
              <a:t>hosted software(</a:t>
            </a:r>
            <a:r>
              <a:rPr lang="zh-CN" altLang="en-US" dirty="0">
                <a:ea typeface="宋体" pitchFamily="2" charset="-122"/>
              </a:rPr>
              <a:t>托管软件</a:t>
            </a:r>
            <a:r>
              <a:rPr lang="en-US" altLang="zh-CN" dirty="0">
                <a:ea typeface="宋体" pitchFamily="2" charset="-122"/>
              </a:rPr>
              <a:t>)</a:t>
            </a:r>
            <a:r>
              <a:rPr lang="zh-CN" altLang="en-US" dirty="0">
                <a:ea typeface="宋体" pitchFamily="2" charset="-122"/>
              </a:rPr>
              <a:t>所具有相似的含义。它是一种通过</a:t>
            </a:r>
            <a:r>
              <a:rPr lang="en-US" altLang="zh-CN" dirty="0">
                <a:ea typeface="宋体" pitchFamily="2" charset="-122"/>
              </a:rPr>
              <a:t>Internet</a:t>
            </a:r>
            <a:r>
              <a:rPr lang="zh-CN" altLang="en-US" dirty="0">
                <a:ea typeface="宋体" pitchFamily="2" charset="-122"/>
              </a:rPr>
              <a:t>提供软件的模式，厂商将应用软件统一部署在自己的服务器上，客户可以根据自己实际需求，通过互联网向厂商定购所需的应用软件服务，按定购的服务多少和时间长短向厂商支付费用，并通过互联网获得厂商提供的服务。用户不用再购买软件，而改用向提供商租用基于</a:t>
            </a:r>
            <a:r>
              <a:rPr lang="en-US" altLang="zh-CN" dirty="0">
                <a:ea typeface="宋体" pitchFamily="2" charset="-122"/>
              </a:rPr>
              <a:t>Web</a:t>
            </a:r>
            <a:r>
              <a:rPr lang="zh-CN" altLang="en-US" dirty="0">
                <a:ea typeface="宋体" pitchFamily="2" charset="-122"/>
              </a:rPr>
              <a:t>的软件，来管理企业经营活动，且无需对软件进行维护，服务提供商会全权管理和维护软件，软件厂商在向客户提供互联网应用的同时，也提供软件的离线操作和本地数据存储，让用户随时随地都可以使用其定购的软件和服务。对于许多小型企业来说，</a:t>
            </a:r>
            <a:r>
              <a:rPr lang="en-US" altLang="zh-CN" dirty="0">
                <a:ea typeface="宋体" pitchFamily="2" charset="-122"/>
              </a:rPr>
              <a:t>SaaS</a:t>
            </a:r>
            <a:r>
              <a:rPr lang="zh-CN" altLang="en-US" dirty="0">
                <a:ea typeface="宋体" pitchFamily="2" charset="-122"/>
              </a:rPr>
              <a:t>是采用先进技术的最好途径，它消除了企业购买、构建和维护基础设施和应用程序的需要。</a:t>
            </a:r>
          </a:p>
          <a:p>
            <a:pPr lvl="0"/>
            <a:r>
              <a:rPr lang="en-US" altLang="zh-CN" dirty="0">
                <a:ea typeface="宋体" pitchFamily="2" charset="-122"/>
              </a:rPr>
              <a:t>SaaS </a:t>
            </a:r>
            <a:r>
              <a:rPr lang="zh-CN" altLang="en-US" dirty="0">
                <a:ea typeface="宋体" pitchFamily="2" charset="-122"/>
              </a:rPr>
              <a:t>是一种软件布局模型，其应用专为网络交付而设计，便于用户通过互联网托管、部署及接入。 </a:t>
            </a:r>
            <a:r>
              <a:rPr lang="en-US" altLang="zh-CN" dirty="0">
                <a:ea typeface="宋体" pitchFamily="2" charset="-122"/>
              </a:rPr>
              <a:t>SaaS</a:t>
            </a:r>
            <a:r>
              <a:rPr lang="zh-CN" altLang="en-US" dirty="0">
                <a:ea typeface="宋体" pitchFamily="2" charset="-122"/>
              </a:rPr>
              <a:t>应用软件的价格通常为“全包”费用，囊括了通常的应用软件许可证费、软件维护费以及技术支持费，将其统一为每个用户的月度租用费。</a:t>
            </a:r>
          </a:p>
          <a:p>
            <a:pPr lvl="0"/>
            <a:r>
              <a:rPr lang="zh-CN" altLang="en-US" dirty="0">
                <a:ea typeface="宋体" pitchFamily="2" charset="-122"/>
              </a:rPr>
              <a:t>对于广大中小型企业来说，</a:t>
            </a:r>
            <a:r>
              <a:rPr lang="en-US" altLang="zh-CN" dirty="0">
                <a:ea typeface="宋体" pitchFamily="2" charset="-122"/>
              </a:rPr>
              <a:t>SaaS</a:t>
            </a:r>
            <a:r>
              <a:rPr lang="zh-CN" altLang="en-US" dirty="0">
                <a:ea typeface="宋体" pitchFamily="2" charset="-122"/>
              </a:rPr>
              <a:t>是采用先进技术实施信息化的最好途径。但</a:t>
            </a:r>
            <a:r>
              <a:rPr lang="en-US" altLang="zh-CN" dirty="0">
                <a:ea typeface="宋体" pitchFamily="2" charset="-122"/>
              </a:rPr>
              <a:t>SaaS</a:t>
            </a:r>
            <a:r>
              <a:rPr lang="zh-CN" altLang="en-US" dirty="0">
                <a:ea typeface="宋体" pitchFamily="2" charset="-122"/>
              </a:rPr>
              <a:t>绝不仅仅适用于中小型企业，所有规模的企业都可以从</a:t>
            </a:r>
            <a:r>
              <a:rPr lang="en-US" altLang="zh-CN" dirty="0">
                <a:ea typeface="宋体" pitchFamily="2" charset="-122"/>
              </a:rPr>
              <a:t>SaaS</a:t>
            </a:r>
            <a:r>
              <a:rPr lang="zh-CN" altLang="en-US" dirty="0">
                <a:ea typeface="宋体" pitchFamily="2" charset="-122"/>
              </a:rPr>
              <a:t>中获利。</a:t>
            </a:r>
          </a:p>
          <a:p>
            <a:pPr lvl="0"/>
            <a:r>
              <a:rPr lang="en-US" altLang="zh-CN" dirty="0">
                <a:ea typeface="宋体" pitchFamily="2" charset="-122"/>
              </a:rPr>
              <a:t>SaaS</a:t>
            </a:r>
            <a:r>
              <a:rPr lang="zh-CN" altLang="en-US" dirty="0">
                <a:ea typeface="宋体" pitchFamily="2" charset="-122"/>
              </a:rPr>
              <a:t>已成为软件产业的一个重要力量。只要</a:t>
            </a:r>
            <a:r>
              <a:rPr lang="en-US" altLang="zh-CN" dirty="0">
                <a:ea typeface="宋体" pitchFamily="2" charset="-122"/>
              </a:rPr>
              <a:t>SaaS</a:t>
            </a:r>
            <a:r>
              <a:rPr lang="zh-CN" altLang="en-US" dirty="0">
                <a:ea typeface="宋体" pitchFamily="2" charset="-122"/>
              </a:rPr>
              <a:t>的品质和可信度能继续得到证实，它的魅力就不会消退。</a:t>
            </a:r>
          </a:p>
          <a:p>
            <a:pPr lvl="0"/>
            <a:r>
              <a:rPr lang="en-US" altLang="zh-CN" dirty="0">
                <a:ea typeface="宋体" pitchFamily="2" charset="-122"/>
              </a:rPr>
              <a:t>SaaS</a:t>
            </a:r>
            <a:r>
              <a:rPr lang="zh-CN" altLang="en-US" dirty="0">
                <a:ea typeface="宋体" pitchFamily="2" charset="-122"/>
              </a:rPr>
              <a:t>服务模式与传统许可模式软件有很大的不同，它是未来管理软件的发展趋势。相比较传统服务方式而言</a:t>
            </a:r>
            <a:r>
              <a:rPr lang="en-US" altLang="zh-CN" dirty="0">
                <a:ea typeface="宋体" pitchFamily="2" charset="-122"/>
              </a:rPr>
              <a:t>SaaS</a:t>
            </a:r>
            <a:r>
              <a:rPr lang="zh-CN" altLang="en-US" dirty="0">
                <a:ea typeface="宋体" pitchFamily="2" charset="-122"/>
              </a:rPr>
              <a:t>具有很多独特的特征：</a:t>
            </a:r>
            <a:r>
              <a:rPr lang="en-US" altLang="zh-CN" dirty="0">
                <a:ea typeface="宋体" pitchFamily="2" charset="-122"/>
              </a:rPr>
              <a:t>SaaS</a:t>
            </a:r>
            <a:r>
              <a:rPr lang="zh-CN" altLang="en-US" dirty="0">
                <a:ea typeface="宋体" pitchFamily="2" charset="-122"/>
              </a:rPr>
              <a:t>不仅减少了或取消了传统的软件授权费用，而且厂商将应用软件部署在统一的服务器上，免除了最终用户的服务器硬件、网络安全设备和软件升级维护的支出，客户不需要除了个人电脑和互联网连接之外的其它</a:t>
            </a:r>
            <a:r>
              <a:rPr lang="en-US" altLang="zh-CN" dirty="0">
                <a:ea typeface="宋体" pitchFamily="2" charset="-122"/>
              </a:rPr>
              <a:t>IT</a:t>
            </a:r>
            <a:r>
              <a:rPr lang="zh-CN" altLang="en-US" dirty="0">
                <a:ea typeface="宋体" pitchFamily="2" charset="-122"/>
              </a:rPr>
              <a:t>投资就可以通过互联网获得所需要软件和服务。此外，大量的新技术，如</a:t>
            </a:r>
            <a:r>
              <a:rPr lang="en-US" altLang="zh-CN" dirty="0">
                <a:ea typeface="宋体" pitchFamily="2" charset="-122"/>
              </a:rPr>
              <a:t>Web Service</a:t>
            </a:r>
            <a:r>
              <a:rPr lang="zh-CN" altLang="en-US" dirty="0">
                <a:ea typeface="宋体" pitchFamily="2" charset="-122"/>
              </a:rPr>
              <a:t>，提供了更简单、更灵活、更实用</a:t>
            </a:r>
            <a:r>
              <a:rPr lang="en-US" altLang="zh-CN" dirty="0">
                <a:ea typeface="宋体" pitchFamily="2" charset="-122"/>
              </a:rPr>
              <a:t>SaaS</a:t>
            </a:r>
            <a:r>
              <a:rPr lang="zh-CN" altLang="en-US" dirty="0">
                <a:ea typeface="宋体" pitchFamily="2" charset="-122"/>
              </a:rPr>
              <a:t>。</a:t>
            </a:r>
          </a:p>
          <a:p>
            <a:pPr lvl="0"/>
            <a:endParaRPr lang="zh-CN" altLang="en-US" b="1" dirty="0">
              <a:ea typeface="宋体" pitchFamily="2" charset="-122"/>
            </a:endParaRPr>
          </a:p>
        </p:txBody>
      </p:sp>
      <p:sp>
        <p:nvSpPr>
          <p:cNvPr id="30724"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30725"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30726"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30727"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12</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幻灯片图像占位符 1"/>
          <p:cNvSpPr>
            <a:spLocks noGrp="1" noRot="1" noChangeAspect="1" noTextEdit="1"/>
          </p:cNvSpPr>
          <p:nvPr>
            <p:ph type="sldImg"/>
          </p:nvPr>
        </p:nvSpPr>
        <p:spPr>
          <a:ln/>
        </p:spPr>
      </p:sp>
      <p:sp>
        <p:nvSpPr>
          <p:cNvPr id="557059"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557060"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en-US" sz="1300" dirty="0">
                <a:latin typeface="Times New Roman" panose="02020503050405090304" pitchFamily="18" charset="0"/>
              </a:rPr>
              <a:t>192</a:t>
            </a:fld>
            <a:endParaRPr lang="en-AU" altLang="en-US" sz="1300" dirty="0">
              <a:latin typeface="Times New Roman" panose="02020503050405090304"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5910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5910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5910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193</a:t>
            </a:fld>
            <a:endParaRPr lang="en-AU" altLang="zh-CN" sz="1300" dirty="0">
              <a:latin typeface="Times New Roman" panose="02020503050405090304" pitchFamily="18" charset="0"/>
              <a:ea typeface="宋体" pitchFamily="2" charset="-122"/>
            </a:endParaRPr>
          </a:p>
        </p:txBody>
      </p:sp>
      <p:sp>
        <p:nvSpPr>
          <p:cNvPr id="559110" name="Rectangle 2"/>
          <p:cNvSpPr>
            <a:spLocks noGrp="1" noRot="1" noChangeAspect="1" noTextEdit="1"/>
          </p:cNvSpPr>
          <p:nvPr>
            <p:ph type="sldImg"/>
          </p:nvPr>
        </p:nvSpPr>
        <p:spPr>
          <a:ln/>
        </p:spPr>
      </p:sp>
      <p:sp>
        <p:nvSpPr>
          <p:cNvPr id="559111"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幻灯片图像占位符 1"/>
          <p:cNvSpPr>
            <a:spLocks noGrp="1" noRot="1" noChangeAspect="1" noTextEdit="1"/>
          </p:cNvSpPr>
          <p:nvPr>
            <p:ph type="sldImg"/>
          </p:nvPr>
        </p:nvSpPr>
        <p:spPr>
          <a:ln/>
        </p:spPr>
      </p:sp>
      <p:sp>
        <p:nvSpPr>
          <p:cNvPr id="561155" name="备注占位符 2"/>
          <p:cNvSpPr>
            <a:spLocks noGrp="1"/>
          </p:cNvSpPr>
          <p:nvPr>
            <p:ph type="body" idx="1"/>
          </p:nvPr>
        </p:nvSpPr>
        <p:spPr>
          <a:ln/>
        </p:spPr>
        <p:txBody>
          <a:bodyPr wrap="square" lIns="96661" tIns="48331" rIns="96661" bIns="48331" anchor="t"/>
          <a:lstStyle/>
          <a:p>
            <a:pPr lvl="0"/>
            <a:r>
              <a:rPr lang="zh-CN" altLang="en-US" sz="2000" dirty="0">
                <a:solidFill>
                  <a:schemeClr val="hlink"/>
                </a:solidFill>
                <a:ea typeface="黑体" pitchFamily="49" charset="-122"/>
              </a:rPr>
              <a:t>解决内存访问速度慢的措施有三个：</a:t>
            </a:r>
          </a:p>
          <a:p>
            <a:pPr lvl="1"/>
            <a:r>
              <a:rPr lang="zh-CN" altLang="en-US" sz="2000" dirty="0">
                <a:solidFill>
                  <a:srgbClr val="000099"/>
                </a:solidFill>
                <a:ea typeface="黑体" pitchFamily="49" charset="-122"/>
              </a:rPr>
              <a:t> 提高主存芯片本身的速度</a:t>
            </a:r>
          </a:p>
          <a:p>
            <a:pPr lvl="1"/>
            <a:r>
              <a:rPr lang="zh-CN" altLang="en-US" sz="2000" dirty="0">
                <a:solidFill>
                  <a:srgbClr val="000099"/>
                </a:solidFill>
                <a:ea typeface="黑体" pitchFamily="49" charset="-122"/>
              </a:rPr>
              <a:t> 采用多模块存储器技术</a:t>
            </a:r>
          </a:p>
          <a:p>
            <a:pPr lvl="1"/>
            <a:r>
              <a:rPr lang="zh-CN" altLang="en-US" sz="2000" dirty="0">
                <a:solidFill>
                  <a:srgbClr val="000099"/>
                </a:solidFill>
                <a:ea typeface="黑体" pitchFamily="49" charset="-122"/>
              </a:rPr>
              <a:t> 在主存和</a:t>
            </a:r>
            <a:r>
              <a:rPr lang="en-US" altLang="zh-CN" sz="2000" dirty="0">
                <a:solidFill>
                  <a:srgbClr val="000099"/>
                </a:solidFill>
                <a:ea typeface="黑体" pitchFamily="49" charset="-122"/>
              </a:rPr>
              <a:t>CPU</a:t>
            </a:r>
            <a:r>
              <a:rPr lang="zh-CN" altLang="en-US" sz="2000" dirty="0">
                <a:solidFill>
                  <a:srgbClr val="000099"/>
                </a:solidFill>
                <a:ea typeface="黑体" pitchFamily="49" charset="-122"/>
              </a:rPr>
              <a:t>之间加入</a:t>
            </a:r>
            <a:r>
              <a:rPr lang="en-US" altLang="zh-CN" sz="2000" dirty="0">
                <a:solidFill>
                  <a:srgbClr val="000099"/>
                </a:solidFill>
                <a:ea typeface="黑体" pitchFamily="49" charset="-122"/>
              </a:rPr>
              <a:t>Cache</a:t>
            </a:r>
          </a:p>
          <a:p>
            <a:pPr lvl="0"/>
            <a:endParaRPr lang="zh-CN" altLang="en-US" dirty="0">
              <a:ea typeface="宋体" pitchFamily="2" charset="-122"/>
            </a:endParaRPr>
          </a:p>
        </p:txBody>
      </p:sp>
      <p:sp>
        <p:nvSpPr>
          <p:cNvPr id="561156"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61157"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61158"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61159"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195</a:t>
            </a:fld>
            <a:endParaRPr lang="en-AU" altLang="zh-CN" sz="1300" dirty="0">
              <a:latin typeface="Times New Roman" panose="02020503050405090304" pitchFamily="18" charset="0"/>
              <a:ea typeface="宋体" pitchFamily="2"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wrap="square" lIns="96661" tIns="48331" rIns="96661" bIns="48331" numCol="1" anchor="t" anchorCtr="0" compatLnSpc="1"/>
          <a:lstStyle/>
          <a:p>
            <a:pPr marL="0" marR="0" lvl="0" indent="0" algn="l" defTabSz="914400" rtl="0" eaLnBrk="1" fontAlgn="base" latinLnBrk="0" hangingPunct="1">
              <a:lnSpc>
                <a:spcPct val="110000"/>
              </a:lnSpc>
              <a:spcBef>
                <a:spcPct val="3000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Times New Roman" panose="02020503050405090304" pitchFamily="18" charset="0"/>
                <a:ea typeface="黑体" pitchFamily="49" charset="-122"/>
                <a:cs typeface="Arial" panose="020B0604020202090204" pitchFamily="34" charset="0"/>
              </a:rPr>
              <a:t>大量典型程序的运行情况分析结果表明</a:t>
            </a:r>
          </a:p>
          <a:p>
            <a:pPr marL="457200" marR="0" lvl="1" indent="0" algn="l" defTabSz="914400" rtl="0" eaLnBrk="1" fontAlgn="base" latinLnBrk="0" hangingPunct="1">
              <a:lnSpc>
                <a:spcPct val="110000"/>
              </a:lnSpc>
              <a:spcBef>
                <a:spcPct val="30000"/>
              </a:spcBef>
              <a:spcAft>
                <a:spcPct val="0"/>
              </a:spcAft>
              <a:buClrTx/>
              <a:buSzTx/>
              <a:buFontTx/>
              <a:buNone/>
              <a:defRPr/>
            </a:pPr>
            <a:r>
              <a:rPr kumimoji="0" lang="zh-CN" altLang="en-US" sz="2100" b="0" i="0" u="none" strike="noStrike" kern="1200" cap="none" spc="0" normalizeH="0" baseline="0" noProof="0" dirty="0">
                <a:ln>
                  <a:noFill/>
                </a:ln>
                <a:solidFill>
                  <a:srgbClr val="3333FF"/>
                </a:solidFill>
                <a:effectLst/>
                <a:uLnTx/>
                <a:uFillTx/>
                <a:latin typeface="Times New Roman" panose="02020503050405090304" pitchFamily="18" charset="0"/>
                <a:ea typeface="黑体" pitchFamily="49" charset="-122"/>
                <a:cs typeface="Arial" panose="020B0604020202090204" pitchFamily="34" charset="0"/>
              </a:rPr>
              <a:t>在较短时间间隔内，程序产生的地址往往集中在一个很小范围内</a:t>
            </a:r>
          </a:p>
          <a:p>
            <a:pPr marL="457200" marR="0" lvl="1" indent="0" algn="l" defTabSz="914400" rtl="0" eaLnBrk="1" fontAlgn="base" latinLnBrk="0" hangingPunct="1">
              <a:lnSpc>
                <a:spcPct val="110000"/>
              </a:lnSpc>
              <a:spcBef>
                <a:spcPct val="30000"/>
              </a:spcBef>
              <a:spcAft>
                <a:spcPct val="0"/>
              </a:spcAft>
              <a:buClrTx/>
              <a:buSzTx/>
              <a:buFontTx/>
              <a:buNone/>
              <a:defRPr/>
            </a:pPr>
            <a:r>
              <a:rPr kumimoji="0" lang="zh-CN" altLang="en-US" sz="2100" b="0" i="0" u="none" strike="noStrike" kern="1200" cap="none" spc="0" normalizeH="0" baseline="0" noProof="0" dirty="0">
                <a:ln>
                  <a:noFill/>
                </a:ln>
                <a:solidFill>
                  <a:srgbClr val="3333FF"/>
                </a:solidFill>
                <a:effectLst/>
                <a:uLnTx/>
                <a:uFillTx/>
                <a:latin typeface="Times New Roman" panose="02020503050405090304" pitchFamily="18" charset="0"/>
                <a:ea typeface="黑体" pitchFamily="49" charset="-122"/>
                <a:cs typeface="Arial" panose="020B0604020202090204" pitchFamily="34" charset="0"/>
              </a:rPr>
              <a:t>这种现象称为程序访问的局部性</a:t>
            </a:r>
          </a:p>
          <a:p>
            <a:pPr marL="0" marR="0" lvl="0" indent="0" algn="l" defTabSz="914400" rtl="0" eaLnBrk="1" fontAlgn="base" latinLnBrk="0" hangingPunct="1">
              <a:lnSpc>
                <a:spcPct val="110000"/>
              </a:lnSpc>
              <a:spcBef>
                <a:spcPct val="3000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Times New Roman" panose="02020503050405090304" pitchFamily="18" charset="0"/>
                <a:ea typeface="黑体" pitchFamily="49" charset="-122"/>
                <a:cs typeface="Arial" panose="020B0604020202090204" pitchFamily="34" charset="0"/>
              </a:rPr>
              <a:t>程序访问局部性分为空间局部性和时间局部性</a:t>
            </a:r>
            <a:endParaRPr kumimoji="0" lang="en-US" altLang="zh-CN" sz="2200" b="0" i="0" u="none" strike="noStrike" kern="1200" cap="none" spc="0" normalizeH="0" baseline="0" noProof="0" dirty="0">
              <a:ln>
                <a:noFill/>
              </a:ln>
              <a:solidFill>
                <a:schemeClr val="tx1"/>
              </a:solidFill>
              <a:effectLst/>
              <a:uLnTx/>
              <a:uFillTx/>
              <a:latin typeface="Times New Roman" panose="02020503050405090304" pitchFamily="18" charset="0"/>
              <a:ea typeface="黑体" pitchFamily="49" charset="-122"/>
              <a:cs typeface="Arial" panose="020B0604020202090204" pitchFamily="34" charset="0"/>
            </a:endParaRPr>
          </a:p>
          <a:p>
            <a:pPr marL="342900" marR="0" lvl="0" indent="-342900" algn="l" defTabSz="914400" rtl="0" eaLnBrk="0" fontAlgn="base" latinLnBrk="0" hangingPunct="0">
              <a:lnSpc>
                <a:spcPct val="100000"/>
              </a:lnSpc>
              <a:spcBef>
                <a:spcPct val="10000"/>
              </a:spcBef>
              <a:spcAft>
                <a:spcPct val="0"/>
              </a:spcAft>
              <a:buClr>
                <a:schemeClr val="accent1"/>
              </a:buClr>
              <a:buSzPct val="80000"/>
              <a:buFont typeface="Wingdings" panose="05000000000000000000" pitchFamily="2" charset="2"/>
              <a:buChar char="u"/>
              <a:defRPr/>
            </a:pPr>
            <a:r>
              <a:rPr kumimoji="0" lang="zh-CN" altLang="en-US" sz="2200" b="0" i="0" u="none" strike="noStrike" kern="0" cap="none" spc="0" normalizeH="0" baseline="0" noProof="0" dirty="0">
                <a:ln>
                  <a:noFill/>
                </a:ln>
                <a:solidFill>
                  <a:schemeClr val="tx1"/>
                </a:solidFill>
                <a:effectLst/>
                <a:uLnTx/>
                <a:uFillTx/>
                <a:latin typeface="Times New Roman" panose="02020503050405090304" pitchFamily="18" charset="0"/>
                <a:ea typeface="黑体" pitchFamily="49" charset="-122"/>
                <a:cs typeface="+mn-cs"/>
              </a:rPr>
              <a:t>时间局部性（</a:t>
            </a:r>
            <a:r>
              <a:rPr kumimoji="0" lang="en-US" altLang="zh-CN" sz="2200" b="0" i="0" u="none" strike="noStrike" kern="0" cap="none" spc="0" normalizeH="0" baseline="0" noProof="0" dirty="0">
                <a:ln>
                  <a:noFill/>
                </a:ln>
                <a:solidFill>
                  <a:schemeClr val="tx1"/>
                </a:solidFill>
                <a:effectLst/>
                <a:uLnTx/>
                <a:uFillTx/>
                <a:latin typeface="Times New Roman" panose="02020503050405090304" pitchFamily="18" charset="0"/>
                <a:ea typeface="黑体" pitchFamily="49" charset="-122"/>
                <a:cs typeface="+mn-cs"/>
              </a:rPr>
              <a:t>Temporal Locality</a:t>
            </a:r>
            <a:r>
              <a:rPr kumimoji="0" lang="zh-CN" altLang="en-US" sz="2200" b="0" i="0" u="none" strike="noStrike" kern="0" cap="none" spc="0" normalizeH="0" baseline="0" noProof="0" dirty="0">
                <a:ln>
                  <a:noFill/>
                </a:ln>
                <a:solidFill>
                  <a:schemeClr val="tx1"/>
                </a:solidFill>
                <a:effectLst/>
                <a:uLnTx/>
                <a:uFillTx/>
                <a:latin typeface="Times New Roman" panose="02020503050405090304" pitchFamily="18" charset="0"/>
                <a:ea typeface="黑体" pitchFamily="49" charset="-122"/>
                <a:cs typeface="+mn-cs"/>
              </a:rPr>
              <a:t>）</a:t>
            </a:r>
          </a:p>
          <a:p>
            <a:pPr marL="342900" marR="0" lvl="0" indent="-342900" algn="l" defTabSz="914400" rtl="0" eaLnBrk="0" fontAlgn="base" latinLnBrk="0" hangingPunct="0">
              <a:lnSpc>
                <a:spcPct val="100000"/>
              </a:lnSpc>
              <a:spcBef>
                <a:spcPct val="10000"/>
              </a:spcBef>
              <a:spcAft>
                <a:spcPct val="0"/>
              </a:spcAft>
              <a:buClr>
                <a:schemeClr val="accent1"/>
              </a:buClr>
              <a:buSzPct val="80000"/>
              <a:buFont typeface="Wingdings" panose="05000000000000000000" pitchFamily="2" charset="2"/>
              <a:buNone/>
              <a:defRPr/>
            </a:pPr>
            <a:r>
              <a:rPr kumimoji="0" lang="zh-CN" altLang="en-US" sz="2200" b="0" i="0" u="none" strike="noStrike" kern="0" cap="none" spc="0" normalizeH="0" baseline="0" noProof="0" dirty="0">
                <a:ln>
                  <a:noFill/>
                </a:ln>
                <a:solidFill>
                  <a:srgbClr val="CC0000"/>
                </a:solidFill>
                <a:effectLst/>
                <a:uLnTx/>
                <a:uFillTx/>
                <a:latin typeface="Times New Roman" panose="02020503050405090304" pitchFamily="18" charset="0"/>
                <a:ea typeface="黑体" pitchFamily="49" charset="-122"/>
                <a:cs typeface="+mn-cs"/>
              </a:rPr>
              <a:t>     含义：刚被访问过的单元很可能不久又被访问</a:t>
            </a:r>
            <a:endParaRPr kumimoji="0" lang="en-US" altLang="zh-CN" sz="2200" b="0" i="0" u="none" strike="noStrike" kern="0" cap="none" spc="0" normalizeH="0" baseline="0" noProof="0" dirty="0">
              <a:ln>
                <a:noFill/>
              </a:ln>
              <a:solidFill>
                <a:schemeClr val="tx1"/>
              </a:solidFill>
              <a:effectLst/>
              <a:uLnTx/>
              <a:uFillTx/>
              <a:latin typeface="Times New Roman" panose="02020503050405090304" pitchFamily="18" charset="0"/>
              <a:ea typeface="黑体" pitchFamily="49" charset="-122"/>
              <a:cs typeface="+mn-cs"/>
            </a:endParaRPr>
          </a:p>
          <a:p>
            <a:pPr marL="742950" marR="0" lvl="1" indent="-285750" algn="l" defTabSz="914400" rtl="0" eaLnBrk="0" fontAlgn="base" latinLnBrk="0" hangingPunct="0">
              <a:lnSpc>
                <a:spcPct val="100000"/>
              </a:lnSpc>
              <a:spcBef>
                <a:spcPct val="10000"/>
              </a:spcBef>
              <a:spcAft>
                <a:spcPct val="0"/>
              </a:spcAft>
              <a:buClrTx/>
              <a:buSzTx/>
              <a:buFontTx/>
              <a:buNone/>
              <a:defRPr/>
            </a:pPr>
            <a:r>
              <a:rPr kumimoji="0" lang="zh-CN" altLang="en-US" sz="2200" b="0" i="0" u="none" strike="noStrike" kern="0" cap="none" spc="0" normalizeH="0" baseline="0" noProof="0" dirty="0">
                <a:ln>
                  <a:noFill/>
                </a:ln>
                <a:solidFill>
                  <a:srgbClr val="000099"/>
                </a:solidFill>
                <a:effectLst/>
                <a:uLnTx/>
                <a:uFillTx/>
                <a:latin typeface="Times New Roman" panose="02020503050405090304" pitchFamily="18" charset="0"/>
                <a:ea typeface="黑体" pitchFamily="49" charset="-122"/>
                <a:cs typeface="+mn-cs"/>
              </a:rPr>
              <a:t>做法：让最近被访问过的信息保留在靠近</a:t>
            </a:r>
            <a:r>
              <a:rPr kumimoji="0" lang="en-US" altLang="zh-CN" sz="2200" b="0" i="0" u="none" strike="noStrike" kern="0" cap="none" spc="0" normalizeH="0" baseline="0" noProof="0" dirty="0">
                <a:ln>
                  <a:noFill/>
                </a:ln>
                <a:solidFill>
                  <a:srgbClr val="000099"/>
                </a:solidFill>
                <a:effectLst/>
                <a:uLnTx/>
                <a:uFillTx/>
                <a:latin typeface="Times New Roman" panose="02020503050405090304" pitchFamily="18" charset="0"/>
                <a:ea typeface="黑体" pitchFamily="49" charset="-122"/>
                <a:cs typeface="+mn-cs"/>
              </a:rPr>
              <a:t>CPU</a:t>
            </a:r>
            <a:r>
              <a:rPr kumimoji="0" lang="zh-CN" altLang="en-US" sz="2200" b="0" i="0" u="none" strike="noStrike" kern="0" cap="none" spc="0" normalizeH="0" baseline="0" noProof="0" dirty="0">
                <a:ln>
                  <a:noFill/>
                </a:ln>
                <a:solidFill>
                  <a:srgbClr val="000099"/>
                </a:solidFill>
                <a:effectLst/>
                <a:uLnTx/>
                <a:uFillTx/>
                <a:latin typeface="Times New Roman" panose="02020503050405090304" pitchFamily="18" charset="0"/>
                <a:ea typeface="黑体" pitchFamily="49" charset="-122"/>
                <a:cs typeface="+mn-cs"/>
              </a:rPr>
              <a:t>的存储器中</a:t>
            </a:r>
          </a:p>
          <a:p>
            <a:pPr marL="342900" marR="0" lvl="0" indent="-342900" algn="l" defTabSz="914400" rtl="0" eaLnBrk="0" fontAlgn="base" latinLnBrk="0" hangingPunct="0">
              <a:lnSpc>
                <a:spcPct val="100000"/>
              </a:lnSpc>
              <a:spcBef>
                <a:spcPct val="10000"/>
              </a:spcBef>
              <a:spcAft>
                <a:spcPct val="0"/>
              </a:spcAft>
              <a:buClr>
                <a:schemeClr val="accent1"/>
              </a:buClr>
              <a:buSzPct val="80000"/>
              <a:buFont typeface="Wingdings" panose="05000000000000000000" pitchFamily="2" charset="2"/>
              <a:buChar char="u"/>
              <a:defRPr/>
            </a:pPr>
            <a:r>
              <a:rPr kumimoji="0" lang="zh-CN" altLang="en-US" sz="2200" b="0" i="0" u="none" strike="noStrike" kern="0" cap="none" spc="0" normalizeH="0" baseline="0" noProof="0" dirty="0">
                <a:ln>
                  <a:noFill/>
                </a:ln>
                <a:solidFill>
                  <a:schemeClr val="tx1"/>
                </a:solidFill>
                <a:effectLst/>
                <a:uLnTx/>
                <a:uFillTx/>
                <a:latin typeface="Times New Roman" panose="02020503050405090304" pitchFamily="18" charset="0"/>
                <a:ea typeface="黑体" pitchFamily="49" charset="-122"/>
                <a:cs typeface="+mn-cs"/>
              </a:rPr>
              <a:t>空间局部性 （</a:t>
            </a:r>
            <a:r>
              <a:rPr kumimoji="0" lang="en-US" altLang="zh-CN" sz="2200" b="0" i="0" u="none" strike="noStrike" kern="0" cap="none" spc="0" normalizeH="0" baseline="0" noProof="0" dirty="0">
                <a:ln>
                  <a:noFill/>
                </a:ln>
                <a:solidFill>
                  <a:schemeClr val="tx1"/>
                </a:solidFill>
                <a:effectLst/>
                <a:uLnTx/>
                <a:uFillTx/>
                <a:latin typeface="Times New Roman" panose="02020503050405090304" pitchFamily="18" charset="0"/>
                <a:ea typeface="黑体" pitchFamily="49" charset="-122"/>
                <a:cs typeface="+mn-cs"/>
              </a:rPr>
              <a:t>Spatial Locality</a:t>
            </a:r>
            <a:r>
              <a:rPr kumimoji="0" lang="zh-CN" altLang="en-US" sz="2200" b="0" i="0" u="none" strike="noStrike" kern="0" cap="none" spc="0" normalizeH="0" baseline="0" noProof="0" dirty="0">
                <a:ln>
                  <a:noFill/>
                </a:ln>
                <a:solidFill>
                  <a:schemeClr val="tx1"/>
                </a:solidFill>
                <a:effectLst/>
                <a:uLnTx/>
                <a:uFillTx/>
                <a:latin typeface="Times New Roman" panose="02020503050405090304" pitchFamily="18" charset="0"/>
                <a:ea typeface="黑体" pitchFamily="49" charset="-122"/>
                <a:cs typeface="+mn-cs"/>
              </a:rPr>
              <a:t>）</a:t>
            </a:r>
          </a:p>
          <a:p>
            <a:pPr marL="342900" marR="0" lvl="0" indent="-342900" algn="l" defTabSz="914400" rtl="0" eaLnBrk="0" fontAlgn="base" latinLnBrk="0" hangingPunct="0">
              <a:lnSpc>
                <a:spcPct val="100000"/>
              </a:lnSpc>
              <a:spcBef>
                <a:spcPct val="10000"/>
              </a:spcBef>
              <a:spcAft>
                <a:spcPct val="0"/>
              </a:spcAft>
              <a:buClr>
                <a:schemeClr val="accent1"/>
              </a:buClr>
              <a:buSzPct val="80000"/>
              <a:buFont typeface="Wingdings" panose="05000000000000000000" pitchFamily="2" charset="2"/>
              <a:buNone/>
              <a:defRPr/>
            </a:pPr>
            <a:r>
              <a:rPr kumimoji="0" lang="zh-CN" altLang="en-US" sz="2200" b="0" i="0" u="none" strike="noStrike" kern="0" cap="none" spc="0" normalizeH="0" baseline="0" noProof="0" dirty="0">
                <a:ln>
                  <a:noFill/>
                </a:ln>
                <a:solidFill>
                  <a:srgbClr val="CC0000"/>
                </a:solidFill>
                <a:effectLst/>
                <a:uLnTx/>
                <a:uFillTx/>
                <a:latin typeface="Times New Roman" panose="02020503050405090304" pitchFamily="18" charset="0"/>
                <a:ea typeface="黑体" pitchFamily="49" charset="-122"/>
                <a:cs typeface="+mn-cs"/>
              </a:rPr>
              <a:t>     含义：刚被访问过的单元的邻近单元很可能不久被访问</a:t>
            </a:r>
            <a:endParaRPr kumimoji="0" lang="en-US" altLang="zh-CN" sz="2200" b="0" i="0" u="none" strike="noStrike" kern="0" cap="none" spc="0" normalizeH="0" baseline="0" noProof="0" dirty="0">
              <a:ln>
                <a:noFill/>
              </a:ln>
              <a:solidFill>
                <a:srgbClr val="CC0000"/>
              </a:solidFill>
              <a:effectLst/>
              <a:uLnTx/>
              <a:uFillTx/>
              <a:latin typeface="Times New Roman" panose="02020503050405090304" pitchFamily="18" charset="0"/>
              <a:ea typeface="黑体" pitchFamily="49" charset="-122"/>
              <a:cs typeface="+mn-cs"/>
            </a:endParaRPr>
          </a:p>
          <a:p>
            <a:pPr marL="742950" marR="0" lvl="1" indent="-285750" algn="l" defTabSz="914400" rtl="0" eaLnBrk="0" fontAlgn="base" latinLnBrk="0" hangingPunct="0">
              <a:lnSpc>
                <a:spcPct val="100000"/>
              </a:lnSpc>
              <a:spcBef>
                <a:spcPct val="10000"/>
              </a:spcBef>
              <a:spcAft>
                <a:spcPct val="0"/>
              </a:spcAft>
              <a:buClrTx/>
              <a:buSzTx/>
              <a:buFontTx/>
              <a:buNone/>
              <a:defRPr/>
            </a:pPr>
            <a:r>
              <a:rPr kumimoji="0" lang="zh-CN" altLang="en-US" sz="2200" b="0" i="0" u="none" strike="noStrike" kern="0" cap="none" spc="0" normalizeH="0" baseline="0" noProof="0" dirty="0">
                <a:ln>
                  <a:noFill/>
                </a:ln>
                <a:solidFill>
                  <a:srgbClr val="000099"/>
                </a:solidFill>
                <a:effectLst/>
                <a:uLnTx/>
                <a:uFillTx/>
                <a:latin typeface="Times New Roman" panose="02020503050405090304" pitchFamily="18" charset="0"/>
                <a:ea typeface="黑体" pitchFamily="49" charset="-122"/>
                <a:cs typeface="+mn-cs"/>
              </a:rPr>
              <a:t>做法：将刚被访问过的单元的邻近单元调到靠近</a:t>
            </a:r>
            <a:r>
              <a:rPr kumimoji="0" lang="en-US" altLang="zh-CN" sz="2200" b="0" i="0" u="none" strike="noStrike" kern="0" cap="none" spc="0" normalizeH="0" baseline="0" noProof="0" dirty="0">
                <a:ln>
                  <a:noFill/>
                </a:ln>
                <a:solidFill>
                  <a:srgbClr val="000099"/>
                </a:solidFill>
                <a:effectLst/>
                <a:uLnTx/>
                <a:uFillTx/>
                <a:latin typeface="Times New Roman" panose="02020503050405090304" pitchFamily="18" charset="0"/>
                <a:ea typeface="黑体" pitchFamily="49" charset="-122"/>
                <a:cs typeface="+mn-cs"/>
              </a:rPr>
              <a:t>CPU</a:t>
            </a:r>
            <a:r>
              <a:rPr kumimoji="0" lang="zh-CN" altLang="en-US" sz="2200" b="0" i="0" u="none" strike="noStrike" kern="0" cap="none" spc="0" normalizeH="0" baseline="0" noProof="0" dirty="0">
                <a:ln>
                  <a:noFill/>
                </a:ln>
                <a:solidFill>
                  <a:srgbClr val="000099"/>
                </a:solidFill>
                <a:effectLst/>
                <a:uLnTx/>
                <a:uFillTx/>
                <a:latin typeface="Times New Roman" panose="02020503050405090304" pitchFamily="18" charset="0"/>
                <a:ea typeface="黑体" pitchFamily="49" charset="-122"/>
                <a:cs typeface="+mn-cs"/>
              </a:rPr>
              <a:t>的存储器中 </a:t>
            </a:r>
          </a:p>
          <a:p>
            <a:pPr marL="0" marR="0" lvl="0" indent="0" algn="l" defTabSz="914400" rtl="0" eaLnBrk="1" fontAlgn="base" latinLnBrk="0" hangingPunct="1">
              <a:lnSpc>
                <a:spcPct val="110000"/>
              </a:lnSpc>
              <a:spcBef>
                <a:spcPct val="3000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Times New Roman" panose="02020503050405090304" pitchFamily="18" charset="0"/>
                <a:ea typeface="黑体" pitchFamily="49" charset="-122"/>
                <a:cs typeface="Arial" panose="020B0604020202090204" pitchFamily="34" charset="0"/>
              </a:rPr>
              <a:t>程序具有访问局部性特征的原因</a:t>
            </a:r>
          </a:p>
          <a:p>
            <a:pPr marL="457200" marR="0" lvl="1" indent="0" algn="l" defTabSz="914400" rtl="0" eaLnBrk="1" fontAlgn="base" latinLnBrk="0" hangingPunct="1">
              <a:lnSpc>
                <a:spcPct val="110000"/>
              </a:lnSpc>
              <a:spcBef>
                <a:spcPct val="30000"/>
              </a:spcBef>
              <a:spcAft>
                <a:spcPct val="0"/>
              </a:spcAft>
              <a:buClrTx/>
              <a:buSzTx/>
              <a:buFontTx/>
              <a:buNone/>
              <a:defRPr/>
            </a:pPr>
            <a:r>
              <a:rPr kumimoji="0" lang="zh-CN" altLang="en-US" sz="2100" b="0" i="0" u="none" strike="noStrike" kern="1200" cap="none" spc="0" normalizeH="0" baseline="0" noProof="0" dirty="0">
                <a:ln>
                  <a:noFill/>
                </a:ln>
                <a:solidFill>
                  <a:srgbClr val="3333FF"/>
                </a:solidFill>
                <a:effectLst/>
                <a:uLnTx/>
                <a:uFillTx/>
                <a:latin typeface="Times New Roman" panose="02020503050405090304" pitchFamily="18" charset="0"/>
                <a:ea typeface="黑体" pitchFamily="49" charset="-122"/>
                <a:cs typeface="Arial" panose="020B0604020202090204" pitchFamily="34" charset="0"/>
              </a:rPr>
              <a:t>指令：指令按序存放，地址连续，循环程序段或子程序段重复执行</a:t>
            </a:r>
          </a:p>
          <a:p>
            <a:pPr marL="457200" marR="0" lvl="1" indent="0" algn="l" defTabSz="914400" rtl="0" eaLnBrk="1" fontAlgn="base" latinLnBrk="0" hangingPunct="1">
              <a:lnSpc>
                <a:spcPct val="110000"/>
              </a:lnSpc>
              <a:spcBef>
                <a:spcPct val="30000"/>
              </a:spcBef>
              <a:spcAft>
                <a:spcPct val="0"/>
              </a:spcAft>
              <a:buClrTx/>
              <a:buSzTx/>
              <a:buFontTx/>
              <a:buNone/>
              <a:defRPr/>
            </a:pPr>
            <a:r>
              <a:rPr kumimoji="0" lang="zh-CN" altLang="en-US" sz="2100" b="0" i="0" u="none" strike="noStrike" kern="1200" cap="none" spc="0" normalizeH="0" baseline="0" noProof="0" dirty="0">
                <a:ln>
                  <a:noFill/>
                </a:ln>
                <a:solidFill>
                  <a:srgbClr val="3333FF"/>
                </a:solidFill>
                <a:effectLst/>
                <a:uLnTx/>
                <a:uFillTx/>
                <a:latin typeface="Times New Roman" panose="02020503050405090304" pitchFamily="18" charset="0"/>
                <a:ea typeface="黑体" pitchFamily="49" charset="-122"/>
                <a:cs typeface="Arial" panose="020B0604020202090204" pitchFamily="34" charset="0"/>
              </a:rPr>
              <a:t>数据：连续存放，数组元素重复、按序访问</a:t>
            </a:r>
          </a:p>
          <a:p>
            <a:pPr marL="0" marR="0" lvl="0" indent="0" algn="l" defTabSz="914400" rtl="0" eaLnBrk="1" fontAlgn="base" latinLnBrk="0" hangingPunct="1">
              <a:lnSpc>
                <a:spcPct val="110000"/>
              </a:lnSpc>
              <a:spcBef>
                <a:spcPct val="3000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Times New Roman" panose="02020503050405090304" pitchFamily="18" charset="0"/>
                <a:ea typeface="黑体" pitchFamily="49" charset="-122"/>
                <a:cs typeface="Arial" panose="020B0604020202090204" pitchFamily="34" charset="0"/>
              </a:rPr>
              <a:t>而且成块</a:t>
            </a: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Times New Roman" panose="02020503050405090304" pitchFamily="18" charset="0"/>
              <a:ea typeface="+mn-ea"/>
              <a:cs typeface="+mn-cs"/>
            </a:endParaRPr>
          </a:p>
        </p:txBody>
      </p:sp>
      <p:sp>
        <p:nvSpPr>
          <p:cNvPr id="567300"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67301"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67302"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67303"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196</a:t>
            </a:fld>
            <a:endParaRPr lang="en-AU" altLang="zh-CN" sz="1300" dirty="0">
              <a:latin typeface="Times New Roman" panose="02020503050405090304" pitchFamily="18" charset="0"/>
              <a:ea typeface="宋体" pitchFamily="2"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幻灯片图像占位符 1"/>
          <p:cNvSpPr>
            <a:spLocks noGrp="1" noRot="1" noChangeAspect="1" noTextEdit="1"/>
          </p:cNvSpPr>
          <p:nvPr>
            <p:ph type="sldImg"/>
          </p:nvPr>
        </p:nvSpPr>
        <p:spPr>
          <a:ln/>
        </p:spPr>
      </p:sp>
      <p:sp>
        <p:nvSpPr>
          <p:cNvPr id="565251"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565252"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65253"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65254"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65255"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197</a:t>
            </a:fld>
            <a:endParaRPr lang="en-AU" altLang="zh-CN" sz="1300" dirty="0">
              <a:latin typeface="Times New Roman" panose="02020503050405090304" pitchFamily="18" charset="0"/>
              <a:ea typeface="宋体" pitchFamily="2"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6934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6934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6934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198</a:t>
            </a:fld>
            <a:endParaRPr lang="en-AU" altLang="zh-CN" sz="1300" dirty="0">
              <a:latin typeface="Times New Roman" panose="02020503050405090304" pitchFamily="18" charset="0"/>
              <a:ea typeface="宋体" pitchFamily="2" charset="-122"/>
            </a:endParaRPr>
          </a:p>
        </p:txBody>
      </p:sp>
      <p:sp>
        <p:nvSpPr>
          <p:cNvPr id="569350" name="Rectangle 2"/>
          <p:cNvSpPr>
            <a:spLocks noGrp="1" noRot="1" noChangeAspect="1" noTextEdit="1"/>
          </p:cNvSpPr>
          <p:nvPr>
            <p:ph type="sldImg"/>
          </p:nvPr>
        </p:nvSpPr>
        <p:spPr>
          <a:ln/>
        </p:spPr>
      </p:sp>
      <p:sp>
        <p:nvSpPr>
          <p:cNvPr id="569351"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7753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7754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7754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200</a:t>
            </a:fld>
            <a:endParaRPr lang="en-AU" altLang="zh-CN" sz="1300" dirty="0">
              <a:latin typeface="Times New Roman" panose="02020503050405090304" pitchFamily="18" charset="0"/>
              <a:ea typeface="宋体" pitchFamily="2" charset="-122"/>
            </a:endParaRPr>
          </a:p>
        </p:txBody>
      </p:sp>
      <p:sp>
        <p:nvSpPr>
          <p:cNvPr id="577542" name="Rectangle 2"/>
          <p:cNvSpPr>
            <a:spLocks noGrp="1" noRot="1" noChangeAspect="1" noTextEdit="1"/>
          </p:cNvSpPr>
          <p:nvPr>
            <p:ph type="sldImg"/>
          </p:nvPr>
        </p:nvSpPr>
        <p:spPr>
          <a:ln/>
        </p:spPr>
      </p:sp>
      <p:sp>
        <p:nvSpPr>
          <p:cNvPr id="577543"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8163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8163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8163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202</a:t>
            </a:fld>
            <a:endParaRPr lang="en-AU" altLang="zh-CN" sz="1300" dirty="0">
              <a:latin typeface="Times New Roman" panose="02020503050405090304" pitchFamily="18" charset="0"/>
              <a:ea typeface="宋体" pitchFamily="2" charset="-122"/>
            </a:endParaRPr>
          </a:p>
        </p:txBody>
      </p:sp>
      <p:sp>
        <p:nvSpPr>
          <p:cNvPr id="581638" name="Rectangle 2"/>
          <p:cNvSpPr>
            <a:spLocks noGrp="1" noRot="1" noChangeAspect="1" noTextEdit="1"/>
          </p:cNvSpPr>
          <p:nvPr>
            <p:ph type="sldImg"/>
          </p:nvPr>
        </p:nvSpPr>
        <p:spPr>
          <a:ln/>
        </p:spPr>
      </p:sp>
      <p:sp>
        <p:nvSpPr>
          <p:cNvPr id="581639" name="Rectangle 3"/>
          <p:cNvSpPr>
            <a:spLocks noGrp="1"/>
          </p:cNvSpPr>
          <p:nvPr>
            <p:ph type="body" idx="1"/>
          </p:nvPr>
        </p:nvSpPr>
        <p:spPr>
          <a:ln/>
        </p:spPr>
        <p:txBody>
          <a:bodyPr wrap="square" lIns="96661" tIns="48331" rIns="96661" bIns="48331" anchor="t"/>
          <a:lstStyle/>
          <a:p>
            <a:pPr lvl="0" eaLnBrk="1" hangingPunct="1">
              <a:spcBef>
                <a:spcPct val="20000"/>
              </a:spcBef>
              <a:buClr>
                <a:schemeClr val="folHlink"/>
              </a:buClr>
              <a:buSzPct val="60000"/>
              <a:buFont typeface="Wingdings" panose="05000000000000000000" pitchFamily="2" charset="2"/>
              <a:buChar char="n"/>
            </a:pPr>
            <a:r>
              <a:rPr lang="zh-CN" altLang="en-US" sz="2400" dirty="0">
                <a:latin typeface="黑体" pitchFamily="49" charset="-122"/>
                <a:ea typeface="黑体" pitchFamily="49" charset="-122"/>
              </a:rPr>
              <a:t>总块数是</a:t>
            </a: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的幂</a:t>
            </a:r>
            <a:endParaRPr lang="en-US" altLang="zh-CN" sz="2400" dirty="0">
              <a:latin typeface="黑体" pitchFamily="49" charset="-122"/>
              <a:ea typeface="黑体" pitchFamily="49" charset="-122"/>
            </a:endParaRPr>
          </a:p>
          <a:p>
            <a:pPr lvl="0" eaLnBrk="1" hangingPunct="1">
              <a:spcBef>
                <a:spcPct val="20000"/>
              </a:spcBef>
              <a:buClr>
                <a:schemeClr val="folHlink"/>
              </a:buClr>
              <a:buSzPct val="60000"/>
              <a:buFont typeface="Wingdings" panose="05000000000000000000" pitchFamily="2" charset="2"/>
              <a:buChar char="n"/>
            </a:pPr>
            <a:r>
              <a:rPr lang="zh-CN" altLang="en-US" sz="2400" dirty="0">
                <a:latin typeface="黑体" pitchFamily="49" charset="-122"/>
                <a:ea typeface="黑体" pitchFamily="49" charset="-122"/>
              </a:rPr>
              <a:t>直接使用低位地址</a:t>
            </a:r>
            <a:endParaRPr lang="en-US" altLang="zh-CN" sz="2400" dirty="0">
              <a:latin typeface="黑体" pitchFamily="49" charset="-122"/>
              <a:ea typeface="黑体" pitchFamily="49" charset="-122"/>
            </a:endParaRPr>
          </a:p>
          <a:p>
            <a:pPr lvl="1" eaLnBrk="1" hangingPunct="1">
              <a:spcBef>
                <a:spcPct val="20000"/>
              </a:spcBef>
              <a:buClr>
                <a:schemeClr val="folHlink"/>
              </a:buClr>
              <a:buSzPct val="60000"/>
              <a:buFont typeface="Wingdings" panose="05000000000000000000" pitchFamily="2" charset="2"/>
              <a:buChar char="n"/>
            </a:pPr>
            <a:r>
              <a:rPr lang="zh-CN" altLang="en-US" sz="2000" dirty="0">
                <a:latin typeface="黑体" pitchFamily="49" charset="-122"/>
                <a:ea typeface="黑体" pitchFamily="49" charset="-122"/>
              </a:rPr>
              <a:t>如</a:t>
            </a:r>
            <a:r>
              <a:rPr lang="en-US" altLang="zh-CN" sz="2000" dirty="0">
                <a:latin typeface="黑体" pitchFamily="49" charset="-122"/>
                <a:ea typeface="黑体" pitchFamily="49" charset="-122"/>
              </a:rPr>
              <a:t>8</a:t>
            </a:r>
            <a:r>
              <a:rPr lang="zh-CN" altLang="en-US" sz="2000" dirty="0">
                <a:latin typeface="黑体" pitchFamily="49" charset="-122"/>
                <a:ea typeface="黑体" pitchFamily="49" charset="-122"/>
              </a:rPr>
              <a:t>块的</a:t>
            </a:r>
            <a:r>
              <a:rPr lang="en-US" altLang="zh-CN" sz="2000" dirty="0">
                <a:latin typeface="黑体" pitchFamily="49" charset="-122"/>
                <a:ea typeface="黑体" pitchFamily="49" charset="-122"/>
              </a:rPr>
              <a:t>cache</a:t>
            </a:r>
            <a:r>
              <a:rPr lang="zh-CN" altLang="en-US" sz="2000" dirty="0">
                <a:latin typeface="黑体" pitchFamily="49" charset="-122"/>
                <a:ea typeface="黑体" pitchFamily="49" charset="-122"/>
              </a:rPr>
              <a:t>，存储器地址</a:t>
            </a:r>
            <a:r>
              <a:rPr lang="en-US" altLang="zh-CN" sz="2000" dirty="0">
                <a:latin typeface="黑体" pitchFamily="49" charset="-122"/>
                <a:ea typeface="黑体" pitchFamily="49" charset="-122"/>
              </a:rPr>
              <a:t>1</a:t>
            </a:r>
            <a:r>
              <a:rPr lang="zh-CN" altLang="en-US" sz="2000" dirty="0">
                <a:latin typeface="黑体" pitchFamily="49" charset="-122"/>
                <a:ea typeface="黑体" pitchFamily="49" charset="-122"/>
              </a:rPr>
              <a:t>（</a:t>
            </a:r>
            <a:r>
              <a:rPr lang="en-US" altLang="zh-CN" sz="2000" dirty="0">
                <a:latin typeface="黑体" pitchFamily="49" charset="-122"/>
                <a:ea typeface="黑体" pitchFamily="49" charset="-122"/>
              </a:rPr>
              <a:t>00</a:t>
            </a:r>
            <a:r>
              <a:rPr lang="en-US" altLang="zh-CN" sz="2000" dirty="0">
                <a:solidFill>
                  <a:srgbClr val="FF0000"/>
                </a:solidFill>
                <a:latin typeface="黑体" pitchFamily="49" charset="-122"/>
                <a:ea typeface="黑体" pitchFamily="49" charset="-122"/>
              </a:rPr>
              <a:t>001</a:t>
            </a:r>
            <a:r>
              <a:rPr lang="zh-CN" altLang="en-US" sz="2000" dirty="0">
                <a:latin typeface="黑体" pitchFamily="49" charset="-122"/>
                <a:ea typeface="黑体" pitchFamily="49" charset="-122"/>
              </a:rPr>
              <a:t>）和</a:t>
            </a:r>
            <a:r>
              <a:rPr lang="en-US" altLang="zh-CN" sz="2000" dirty="0">
                <a:latin typeface="黑体" pitchFamily="49" charset="-122"/>
                <a:ea typeface="黑体" pitchFamily="49" charset="-122"/>
              </a:rPr>
              <a:t>29</a:t>
            </a:r>
            <a:r>
              <a:rPr lang="zh-CN" altLang="en-US" sz="2000" dirty="0">
                <a:latin typeface="黑体" pitchFamily="49" charset="-122"/>
                <a:ea typeface="黑体" pitchFamily="49" charset="-122"/>
              </a:rPr>
              <a:t>（</a:t>
            </a:r>
            <a:r>
              <a:rPr lang="en-US" altLang="zh-CN" sz="2000" dirty="0">
                <a:latin typeface="黑体" pitchFamily="49" charset="-122"/>
                <a:ea typeface="黑体" pitchFamily="49" charset="-122"/>
              </a:rPr>
              <a:t>11</a:t>
            </a:r>
            <a:r>
              <a:rPr lang="en-US" altLang="zh-CN" sz="2000" dirty="0">
                <a:solidFill>
                  <a:srgbClr val="FF0000"/>
                </a:solidFill>
                <a:latin typeface="黑体" pitchFamily="49" charset="-122"/>
                <a:ea typeface="黑体" pitchFamily="49" charset="-122"/>
              </a:rPr>
              <a:t>101</a:t>
            </a:r>
            <a:r>
              <a:rPr lang="zh-CN" altLang="en-US" sz="2000" dirty="0">
                <a:latin typeface="黑体" pitchFamily="49" charset="-122"/>
                <a:ea typeface="黑体" pitchFamily="49" charset="-122"/>
              </a:rPr>
              <a:t>）将被映射到</a:t>
            </a:r>
            <a:r>
              <a:rPr lang="en-US" altLang="zh-CN" sz="2000" dirty="0">
                <a:latin typeface="黑体" pitchFamily="49" charset="-122"/>
                <a:ea typeface="黑体" pitchFamily="49" charset="-122"/>
              </a:rPr>
              <a:t>cache</a:t>
            </a:r>
            <a:r>
              <a:rPr lang="zh-CN" altLang="en-US" sz="2000" dirty="0">
                <a:latin typeface="黑体" pitchFamily="49" charset="-122"/>
                <a:ea typeface="黑体" pitchFamily="49" charset="-122"/>
              </a:rPr>
              <a:t>中的</a:t>
            </a:r>
            <a:r>
              <a:rPr lang="en-US" altLang="zh-CN" sz="2000" dirty="0">
                <a:latin typeface="黑体" pitchFamily="49" charset="-122"/>
                <a:ea typeface="黑体" pitchFamily="49" charset="-122"/>
              </a:rPr>
              <a:t>1</a:t>
            </a:r>
            <a:r>
              <a:rPr lang="zh-CN" altLang="en-US" sz="2000" dirty="0">
                <a:latin typeface="黑体" pitchFamily="49" charset="-122"/>
                <a:ea typeface="黑体" pitchFamily="49" charset="-122"/>
              </a:rPr>
              <a:t>（</a:t>
            </a:r>
            <a:r>
              <a:rPr lang="en-US" altLang="zh-CN" sz="2000" dirty="0">
                <a:solidFill>
                  <a:srgbClr val="FF0000"/>
                </a:solidFill>
                <a:latin typeface="黑体" pitchFamily="49" charset="-122"/>
                <a:ea typeface="黑体" pitchFamily="49" charset="-122"/>
              </a:rPr>
              <a:t>001</a:t>
            </a:r>
            <a:r>
              <a:rPr lang="zh-CN" altLang="en-US" sz="2000" dirty="0">
                <a:latin typeface="黑体" pitchFamily="49" charset="-122"/>
                <a:ea typeface="黑体" pitchFamily="49" charset="-122"/>
              </a:rPr>
              <a:t>）和</a:t>
            </a:r>
            <a:r>
              <a:rPr lang="en-US" altLang="zh-CN" sz="2000" dirty="0">
                <a:latin typeface="黑体" pitchFamily="49" charset="-122"/>
                <a:ea typeface="黑体" pitchFamily="49" charset="-122"/>
              </a:rPr>
              <a:t>5</a:t>
            </a:r>
            <a:r>
              <a:rPr lang="zh-CN" altLang="en-US" sz="2000" dirty="0">
                <a:latin typeface="黑体" pitchFamily="49" charset="-122"/>
                <a:ea typeface="黑体" pitchFamily="49" charset="-122"/>
              </a:rPr>
              <a:t>（</a:t>
            </a:r>
            <a:r>
              <a:rPr lang="en-US" altLang="zh-CN" sz="2000" dirty="0">
                <a:solidFill>
                  <a:srgbClr val="FF0000"/>
                </a:solidFill>
                <a:latin typeface="黑体" pitchFamily="49" charset="-122"/>
                <a:ea typeface="黑体" pitchFamily="49" charset="-122"/>
              </a:rPr>
              <a:t>101</a:t>
            </a:r>
            <a:r>
              <a:rPr lang="zh-CN" altLang="en-US" sz="2000" dirty="0">
                <a:latin typeface="黑体" pitchFamily="49" charset="-122"/>
                <a:ea typeface="黑体" pitchFamily="49" charset="-122"/>
              </a:rPr>
              <a:t>）的位置</a:t>
            </a:r>
            <a:endParaRPr lang="en-AU" altLang="zh-CN" sz="2000" dirty="0">
              <a:latin typeface="黑体" pitchFamily="49" charset="-122"/>
              <a:ea typeface="黑体" pitchFamily="49" charset="-122"/>
            </a:endParaRPr>
          </a:p>
          <a:p>
            <a:pPr lvl="0"/>
            <a:endParaRPr lang="zh-CN" altLang="zh-CN" dirty="0">
              <a:ea typeface="宋体" pitchFamily="2"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8573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8573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8573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204</a:t>
            </a:fld>
            <a:endParaRPr lang="en-AU" altLang="zh-CN" sz="1300" dirty="0">
              <a:latin typeface="Times New Roman" panose="02020503050405090304" pitchFamily="18" charset="0"/>
              <a:ea typeface="宋体" pitchFamily="2" charset="-122"/>
            </a:endParaRPr>
          </a:p>
        </p:txBody>
      </p:sp>
      <p:sp>
        <p:nvSpPr>
          <p:cNvPr id="585734" name="Rectangle 2"/>
          <p:cNvSpPr>
            <a:spLocks noGrp="1" noRot="1" noChangeAspect="1" noTextEdit="1"/>
          </p:cNvSpPr>
          <p:nvPr>
            <p:ph type="sldImg"/>
          </p:nvPr>
        </p:nvSpPr>
        <p:spPr>
          <a:ln/>
        </p:spPr>
      </p:sp>
      <p:sp>
        <p:nvSpPr>
          <p:cNvPr id="58573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8777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8778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8778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205</a:t>
            </a:fld>
            <a:endParaRPr lang="en-AU" altLang="zh-CN" sz="1300" dirty="0">
              <a:latin typeface="Times New Roman" panose="02020503050405090304" pitchFamily="18" charset="0"/>
              <a:ea typeface="宋体" pitchFamily="2" charset="-122"/>
            </a:endParaRPr>
          </a:p>
        </p:txBody>
      </p:sp>
      <p:sp>
        <p:nvSpPr>
          <p:cNvPr id="587782" name="Rectangle 2"/>
          <p:cNvSpPr>
            <a:spLocks noGrp="1" noRot="1" noChangeAspect="1" noTextEdit="1"/>
          </p:cNvSpPr>
          <p:nvPr>
            <p:ph type="sldImg"/>
          </p:nvPr>
        </p:nvSpPr>
        <p:spPr>
          <a:ln/>
        </p:spPr>
      </p:sp>
      <p:sp>
        <p:nvSpPr>
          <p:cNvPr id="587783"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3277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3277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3277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13</a:t>
            </a:fld>
            <a:endParaRPr lang="en-US" altLang="zh-CN" sz="1300" dirty="0">
              <a:latin typeface="Times New Roman" panose="02020503050405090304" pitchFamily="18" charset="0"/>
              <a:ea typeface="宋体" pitchFamily="2" charset="-122"/>
            </a:endParaRPr>
          </a:p>
        </p:txBody>
      </p:sp>
      <p:sp>
        <p:nvSpPr>
          <p:cNvPr id="32774" name="Rectangle 2"/>
          <p:cNvSpPr>
            <a:spLocks noGrp="1" noRot="1" noChangeAspect="1" noTextEdit="1"/>
          </p:cNvSpPr>
          <p:nvPr>
            <p:ph type="sldImg"/>
          </p:nvPr>
        </p:nvSpPr>
        <p:spPr>
          <a:ln/>
        </p:spPr>
      </p:sp>
      <p:sp>
        <p:nvSpPr>
          <p:cNvPr id="32775" name="Rectangle 3"/>
          <p:cNvSpPr>
            <a:spLocks noGrp="1"/>
          </p:cNvSpPr>
          <p:nvPr>
            <p:ph type="body" idx="1"/>
          </p:nvPr>
        </p:nvSpPr>
        <p:spPr>
          <a:ln/>
        </p:spPr>
        <p:txBody>
          <a:bodyPr wrap="square" lIns="96661" tIns="48331" rIns="96661" bIns="48331" anchor="t"/>
          <a:lstStyle/>
          <a:p>
            <a:pPr lvl="0"/>
            <a:r>
              <a:rPr lang="en-US" altLang="zh-CN" dirty="0">
                <a:ea typeface="宋体" pitchFamily="2" charset="-122"/>
              </a:rPr>
              <a:t>1 </a:t>
            </a:r>
            <a:r>
              <a:rPr lang="zh-CN" altLang="en-US" dirty="0">
                <a:ea typeface="宋体" pitchFamily="2" charset="-122"/>
              </a:rPr>
              <a:t>你熟悉的高级语言如何指挥机器？首先被翻译成机器语言</a:t>
            </a:r>
            <a:r>
              <a:rPr lang="en-US" altLang="zh-CN" dirty="0">
                <a:ea typeface="宋体" pitchFamily="2" charset="-122"/>
              </a:rPr>
              <a:t>,</a:t>
            </a:r>
            <a:r>
              <a:rPr lang="zh-CN" altLang="en-US" dirty="0">
                <a:ea typeface="宋体" pitchFamily="2" charset="-122"/>
              </a:rPr>
              <a:t>硬件如何执行程序？这是理解软硬件如何影响程序性能的基础。</a:t>
            </a:r>
            <a:br>
              <a:rPr lang="en-US" altLang="zh-CN" dirty="0">
                <a:ea typeface="宋体" pitchFamily="2" charset="-122"/>
              </a:rPr>
            </a:br>
            <a:r>
              <a:rPr lang="en-US" altLang="zh-CN" dirty="0">
                <a:ea typeface="宋体" pitchFamily="2" charset="-122"/>
              </a:rPr>
              <a:t>2 </a:t>
            </a:r>
            <a:r>
              <a:rPr lang="zh-CN" altLang="en-US" dirty="0">
                <a:ea typeface="宋体" pitchFamily="2" charset="-122"/>
              </a:rPr>
              <a:t>软件如何指导硬件完成软件功能？这些概念对于软件的编写十分重要</a:t>
            </a:r>
            <a:endParaRPr lang="en-US" altLang="zh-CN" dirty="0">
              <a:ea typeface="宋体" pitchFamily="2" charset="-122"/>
            </a:endParaRPr>
          </a:p>
          <a:p>
            <a:pPr lvl="0"/>
            <a:r>
              <a:rPr lang="en-US" altLang="zh-CN" dirty="0">
                <a:ea typeface="宋体" pitchFamily="2" charset="-122"/>
              </a:rPr>
              <a:t>3 </a:t>
            </a:r>
            <a:r>
              <a:rPr lang="zh-CN" altLang="en-US" dirty="0">
                <a:ea typeface="宋体" pitchFamily="2" charset="-122"/>
              </a:rPr>
              <a:t>程序性能取决于原始程序、</a:t>
            </a:r>
            <a:endParaRPr lang="en-US" altLang="zh-CN" dirty="0">
              <a:ea typeface="宋体" pitchFamily="2" charset="-122"/>
            </a:endParaRPr>
          </a:p>
          <a:p>
            <a:pPr lvl="0"/>
            <a:r>
              <a:rPr lang="en-US" altLang="zh-CN" dirty="0">
                <a:ea typeface="宋体" pitchFamily="2" charset="-122"/>
              </a:rPr>
              <a:t>  </a:t>
            </a:r>
            <a:r>
              <a:rPr lang="zh-CN" altLang="en-US" dirty="0">
                <a:ea typeface="宋体" pitchFamily="2" charset="-122"/>
              </a:rPr>
              <a:t>将原始程序转换为计算机语言的软件</a:t>
            </a:r>
            <a:endParaRPr lang="en-US" altLang="zh-CN" dirty="0">
              <a:ea typeface="宋体" pitchFamily="2" charset="-122"/>
            </a:endParaRPr>
          </a:p>
          <a:p>
            <a:pPr lvl="0"/>
            <a:r>
              <a:rPr lang="en-US" altLang="zh-CN" dirty="0">
                <a:ea typeface="宋体" pitchFamily="2" charset="-122"/>
              </a:rPr>
              <a:t>  </a:t>
            </a:r>
            <a:r>
              <a:rPr lang="zh-CN" altLang="en-US" dirty="0">
                <a:ea typeface="宋体" pitchFamily="2" charset="-122"/>
              </a:rPr>
              <a:t>执行该程序的硬件的有效性</a:t>
            </a:r>
            <a:endParaRPr lang="en-US" altLang="zh-CN" dirty="0">
              <a:ea typeface="宋体" pitchFamily="2" charset="-122"/>
            </a:endParaRPr>
          </a:p>
          <a:p>
            <a:pPr lvl="0"/>
            <a:r>
              <a:rPr lang="en-US" altLang="zh-CN" dirty="0">
                <a:ea typeface="宋体" pitchFamily="2" charset="-122"/>
              </a:rPr>
              <a:t>4 </a:t>
            </a:r>
            <a:r>
              <a:rPr lang="zh-CN" altLang="en-US" dirty="0">
                <a:ea typeface="宋体" pitchFamily="2" charset="-122"/>
              </a:rPr>
              <a:t>进一步阅读</a:t>
            </a:r>
            <a:r>
              <a:rPr lang="en-US" altLang="zh-CN" dirty="0">
                <a:ea typeface="宋体" pitchFamily="2" charset="-122"/>
              </a:rPr>
              <a:t>《</a:t>
            </a:r>
            <a:r>
              <a:rPr lang="zh-CN" altLang="en-US" dirty="0">
                <a:ea typeface="宋体" pitchFamily="2" charset="-122"/>
              </a:rPr>
              <a:t>计算机体系结构：一种定量的方法</a:t>
            </a:r>
            <a:r>
              <a:rPr lang="en-US" altLang="zh-CN" dirty="0">
                <a:ea typeface="宋体" pitchFamily="2" charset="-122"/>
              </a:rPr>
              <a:t>》</a:t>
            </a:r>
          </a:p>
          <a:p>
            <a:pPr lvl="0"/>
            <a:r>
              <a:rPr lang="en-US" altLang="zh-CN" dirty="0">
                <a:ea typeface="宋体" pitchFamily="2" charset="-122"/>
              </a:rPr>
              <a:t>5 </a:t>
            </a:r>
            <a:r>
              <a:rPr lang="zh-CN" altLang="en-US" dirty="0">
                <a:ea typeface="宋体" pitchFamily="2" charset="-122"/>
              </a:rPr>
              <a:t>为什么从串行到并行处理？这种发展带来的结果是什么？本书第六章介绍了当今支持并行处理的硬件机制，评述了新一代多核微处理器。</a:t>
            </a:r>
            <a:endParaRPr lang="en-US" altLang="zh-CN" dirty="0">
              <a:ea typeface="宋体" pitchFamily="2" charset="-122"/>
            </a:endParaRPr>
          </a:p>
          <a:p>
            <a:pPr lvl="0"/>
            <a:endParaRPr lang="en-AU" altLang="zh-CN" dirty="0">
              <a:ea typeface="宋体" pitchFamily="2"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8982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8982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8982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206</a:t>
            </a:fld>
            <a:endParaRPr lang="en-AU" altLang="zh-CN" sz="1300" dirty="0">
              <a:latin typeface="Times New Roman" panose="02020503050405090304" pitchFamily="18" charset="0"/>
              <a:ea typeface="宋体" pitchFamily="2" charset="-122"/>
            </a:endParaRPr>
          </a:p>
        </p:txBody>
      </p:sp>
      <p:sp>
        <p:nvSpPr>
          <p:cNvPr id="589830" name="Rectangle 2"/>
          <p:cNvSpPr>
            <a:spLocks noGrp="1" noRot="1" noChangeAspect="1" noTextEdit="1"/>
          </p:cNvSpPr>
          <p:nvPr>
            <p:ph type="sldImg"/>
          </p:nvPr>
        </p:nvSpPr>
        <p:spPr>
          <a:ln/>
        </p:spPr>
      </p:sp>
      <p:sp>
        <p:nvSpPr>
          <p:cNvPr id="589831"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9187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9187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9187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207</a:t>
            </a:fld>
            <a:endParaRPr lang="en-AU" altLang="zh-CN" sz="1300" dirty="0">
              <a:latin typeface="Times New Roman" panose="02020503050405090304" pitchFamily="18" charset="0"/>
              <a:ea typeface="宋体" pitchFamily="2" charset="-122"/>
            </a:endParaRPr>
          </a:p>
        </p:txBody>
      </p:sp>
      <p:sp>
        <p:nvSpPr>
          <p:cNvPr id="591878" name="Rectangle 2"/>
          <p:cNvSpPr>
            <a:spLocks noGrp="1" noRot="1" noChangeAspect="1" noTextEdit="1"/>
          </p:cNvSpPr>
          <p:nvPr>
            <p:ph type="sldImg"/>
          </p:nvPr>
        </p:nvSpPr>
        <p:spPr>
          <a:ln/>
        </p:spPr>
      </p:sp>
      <p:sp>
        <p:nvSpPr>
          <p:cNvPr id="591879"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9392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9392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9392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208</a:t>
            </a:fld>
            <a:endParaRPr lang="en-AU" altLang="zh-CN" sz="1300" dirty="0">
              <a:latin typeface="Times New Roman" panose="02020503050405090304" pitchFamily="18" charset="0"/>
              <a:ea typeface="宋体" pitchFamily="2" charset="-122"/>
            </a:endParaRPr>
          </a:p>
        </p:txBody>
      </p:sp>
      <p:sp>
        <p:nvSpPr>
          <p:cNvPr id="593926" name="Rectangle 2"/>
          <p:cNvSpPr>
            <a:spLocks noGrp="1" noRot="1" noChangeAspect="1" noTextEdit="1"/>
          </p:cNvSpPr>
          <p:nvPr>
            <p:ph type="sldImg"/>
          </p:nvPr>
        </p:nvSpPr>
        <p:spPr>
          <a:ln/>
        </p:spPr>
      </p:sp>
      <p:sp>
        <p:nvSpPr>
          <p:cNvPr id="59392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9597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9597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9597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209</a:t>
            </a:fld>
            <a:endParaRPr lang="en-AU" altLang="zh-CN" sz="1300" dirty="0">
              <a:latin typeface="Times New Roman" panose="02020503050405090304" pitchFamily="18" charset="0"/>
              <a:ea typeface="宋体" pitchFamily="2" charset="-122"/>
            </a:endParaRPr>
          </a:p>
        </p:txBody>
      </p:sp>
      <p:sp>
        <p:nvSpPr>
          <p:cNvPr id="595974" name="Rectangle 2"/>
          <p:cNvSpPr>
            <a:spLocks noGrp="1" noRot="1" noChangeAspect="1" noTextEdit="1"/>
          </p:cNvSpPr>
          <p:nvPr>
            <p:ph type="sldImg"/>
          </p:nvPr>
        </p:nvSpPr>
        <p:spPr>
          <a:ln/>
        </p:spPr>
      </p:sp>
      <p:sp>
        <p:nvSpPr>
          <p:cNvPr id="59597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59801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59802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59802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210</a:t>
            </a:fld>
            <a:endParaRPr lang="en-AU" altLang="zh-CN" sz="1300" dirty="0">
              <a:latin typeface="Times New Roman" panose="02020503050405090304" pitchFamily="18" charset="0"/>
              <a:ea typeface="宋体" pitchFamily="2" charset="-122"/>
            </a:endParaRPr>
          </a:p>
        </p:txBody>
      </p:sp>
      <p:sp>
        <p:nvSpPr>
          <p:cNvPr id="598022" name="Rectangle 2"/>
          <p:cNvSpPr>
            <a:spLocks noGrp="1" noRot="1" noChangeAspect="1" noTextEdit="1"/>
          </p:cNvSpPr>
          <p:nvPr>
            <p:ph type="sldImg"/>
          </p:nvPr>
        </p:nvSpPr>
        <p:spPr>
          <a:ln/>
        </p:spPr>
      </p:sp>
      <p:sp>
        <p:nvSpPr>
          <p:cNvPr id="598023" name="Rectangle 3"/>
          <p:cNvSpPr>
            <a:spLocks noGrp="1"/>
          </p:cNvSpPr>
          <p:nvPr>
            <p:ph type="body" idx="1"/>
          </p:nvPr>
        </p:nvSpPr>
        <p:spPr>
          <a:ln/>
        </p:spPr>
        <p:txBody>
          <a:bodyPr wrap="square" lIns="96661" tIns="48331" rIns="96661" bIns="48331" anchor="t"/>
          <a:lstStyle/>
          <a:p>
            <a:pPr lvl="0"/>
            <a:r>
              <a:rPr lang="zh-CN" altLang="en-US" dirty="0">
                <a:solidFill>
                  <a:srgbClr val="990000"/>
                </a:solidFill>
                <a:latin typeface="黑体" pitchFamily="49" charset="-122"/>
                <a:ea typeface="黑体" pitchFamily="49" charset="-122"/>
              </a:rPr>
              <a:t>每个</a:t>
            </a:r>
            <a:r>
              <a:rPr lang="en-US" altLang="zh-CN" dirty="0">
                <a:solidFill>
                  <a:srgbClr val="990000"/>
                </a:solidFill>
                <a:latin typeface="黑体" pitchFamily="49" charset="-122"/>
                <a:ea typeface="黑体" pitchFamily="49" charset="-122"/>
              </a:rPr>
              <a:t>cache</a:t>
            </a:r>
            <a:r>
              <a:rPr lang="zh-CN" altLang="en-US" dirty="0">
                <a:solidFill>
                  <a:srgbClr val="990000"/>
                </a:solidFill>
                <a:latin typeface="黑体" pitchFamily="49" charset="-122"/>
                <a:ea typeface="黑体" pitchFamily="49" charset="-122"/>
              </a:rPr>
              <a:t>有</a:t>
            </a:r>
            <a:r>
              <a:rPr lang="en-US" altLang="zh-CN" dirty="0">
                <a:solidFill>
                  <a:srgbClr val="006600"/>
                </a:solidFill>
                <a:latin typeface="黑体" pitchFamily="49" charset="-122"/>
                <a:ea typeface="黑体" pitchFamily="49" charset="-122"/>
              </a:rPr>
              <a:t>1024</a:t>
            </a:r>
            <a:r>
              <a:rPr lang="zh-CN" altLang="en-US" dirty="0">
                <a:solidFill>
                  <a:srgbClr val="990000"/>
                </a:solidFill>
                <a:latin typeface="黑体" pitchFamily="49" charset="-122"/>
                <a:ea typeface="黑体" pitchFamily="49" charset="-122"/>
              </a:rPr>
              <a:t>个块，每块</a:t>
            </a:r>
            <a:r>
              <a:rPr lang="en-US" altLang="zh-CN" dirty="0">
                <a:solidFill>
                  <a:srgbClr val="006600"/>
                </a:solidFill>
                <a:latin typeface="黑体" pitchFamily="49" charset="-122"/>
                <a:ea typeface="黑体" pitchFamily="49" charset="-122"/>
              </a:rPr>
              <a:t>2</a:t>
            </a:r>
            <a:r>
              <a:rPr lang="en-US" altLang="zh-CN" baseline="30000" dirty="0">
                <a:solidFill>
                  <a:srgbClr val="006600"/>
                </a:solidFill>
                <a:latin typeface="黑体" pitchFamily="49" charset="-122"/>
                <a:ea typeface="黑体" pitchFamily="49" charset="-122"/>
              </a:rPr>
              <a:t>2=</a:t>
            </a:r>
            <a:r>
              <a:rPr lang="en-US" altLang="zh-CN" dirty="0">
                <a:solidFill>
                  <a:srgbClr val="006600"/>
                </a:solidFill>
                <a:latin typeface="黑体" pitchFamily="49" charset="-122"/>
                <a:ea typeface="黑体" pitchFamily="49" charset="-122"/>
              </a:rPr>
              <a:t>4</a:t>
            </a:r>
            <a:r>
              <a:rPr lang="zh-CN" altLang="en-US" dirty="0">
                <a:solidFill>
                  <a:srgbClr val="006600"/>
                </a:solidFill>
                <a:latin typeface="黑体" pitchFamily="49" charset="-122"/>
                <a:ea typeface="黑体" pitchFamily="49" charset="-122"/>
              </a:rPr>
              <a:t>个字节</a:t>
            </a:r>
            <a:r>
              <a:rPr lang="zh-CN" altLang="en-US" dirty="0">
                <a:solidFill>
                  <a:srgbClr val="990000"/>
                </a:solidFill>
                <a:latin typeface="黑体" pitchFamily="49" charset="-122"/>
                <a:ea typeface="黑体" pitchFamily="49" charset="-122"/>
              </a:rPr>
              <a:t>，</a:t>
            </a:r>
            <a:r>
              <a:rPr lang="en-US" altLang="zh-CN" dirty="0">
                <a:solidFill>
                  <a:srgbClr val="990000"/>
                </a:solidFill>
                <a:latin typeface="黑体" pitchFamily="49" charset="-122"/>
                <a:ea typeface="黑体" pitchFamily="49" charset="-122"/>
              </a:rPr>
              <a:t>32</a:t>
            </a:r>
            <a:r>
              <a:rPr lang="zh-CN" altLang="en-US" dirty="0">
                <a:solidFill>
                  <a:srgbClr val="990000"/>
                </a:solidFill>
                <a:latin typeface="黑体" pitchFamily="49" charset="-122"/>
                <a:ea typeface="黑体" pitchFamily="49" charset="-122"/>
              </a:rPr>
              <a:t>位地址对应</a:t>
            </a:r>
            <a:r>
              <a:rPr lang="en-US" altLang="zh-CN" dirty="0">
                <a:solidFill>
                  <a:srgbClr val="990000"/>
                </a:solidFill>
                <a:latin typeface="黑体" pitchFamily="49" charset="-122"/>
                <a:ea typeface="黑体" pitchFamily="49" charset="-122"/>
              </a:rPr>
              <a:t>2</a:t>
            </a:r>
            <a:r>
              <a:rPr lang="en-US" altLang="zh-CN" baseline="30000" dirty="0">
                <a:solidFill>
                  <a:srgbClr val="990000"/>
                </a:solidFill>
                <a:latin typeface="黑体" pitchFamily="49" charset="-122"/>
                <a:ea typeface="黑体" pitchFamily="49" charset="-122"/>
              </a:rPr>
              <a:t>20</a:t>
            </a:r>
            <a:r>
              <a:rPr lang="zh-CN" altLang="en-US" dirty="0">
                <a:solidFill>
                  <a:srgbClr val="990000"/>
                </a:solidFill>
                <a:latin typeface="黑体" pitchFamily="49" charset="-122"/>
                <a:ea typeface="黑体" pitchFamily="49" charset="-122"/>
              </a:rPr>
              <a:t>个</a:t>
            </a:r>
            <a:r>
              <a:rPr lang="en-US" altLang="zh-CN" dirty="0">
                <a:solidFill>
                  <a:srgbClr val="990000"/>
                </a:solidFill>
                <a:latin typeface="黑体" pitchFamily="49" charset="-122"/>
                <a:ea typeface="黑体" pitchFamily="49" charset="-122"/>
              </a:rPr>
              <a:t>cache</a:t>
            </a:r>
            <a:r>
              <a:rPr lang="zh-CN" altLang="en-US" dirty="0">
                <a:solidFill>
                  <a:srgbClr val="990000"/>
                </a:solidFill>
                <a:latin typeface="黑体" pitchFamily="49" charset="-122"/>
                <a:ea typeface="黑体" pitchFamily="49" charset="-122"/>
              </a:rPr>
              <a:t>大小的区</a:t>
            </a:r>
            <a:endParaRPr lang="en-US" altLang="zh-CN" dirty="0">
              <a:ea typeface="宋体" pitchFamily="2" charset="-122"/>
            </a:endParaRPr>
          </a:p>
          <a:p>
            <a:pPr lvl="0"/>
            <a:r>
              <a:rPr lang="en-US" altLang="zh-CN" dirty="0">
                <a:ea typeface="宋体" pitchFamily="2" charset="-122"/>
              </a:rPr>
              <a:t>Cache</a:t>
            </a:r>
            <a:r>
              <a:rPr lang="zh-CN" altLang="en-US" dirty="0">
                <a:ea typeface="宋体" pitchFamily="2" charset="-122"/>
              </a:rPr>
              <a:t>中的数据占比</a:t>
            </a:r>
            <a:endParaRPr lang="zh-CN" altLang="zh-CN" dirty="0">
              <a:ea typeface="宋体" pitchFamily="2" charset="-122"/>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0109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0109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0109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212</a:t>
            </a:fld>
            <a:endParaRPr lang="en-AU" altLang="zh-CN" sz="1300" dirty="0">
              <a:latin typeface="Times New Roman" panose="02020503050405090304" pitchFamily="18" charset="0"/>
              <a:ea typeface="宋体" pitchFamily="2" charset="-122"/>
            </a:endParaRPr>
          </a:p>
        </p:txBody>
      </p:sp>
      <p:sp>
        <p:nvSpPr>
          <p:cNvPr id="601094" name="Rectangle 2"/>
          <p:cNvSpPr>
            <a:spLocks noGrp="1" noRot="1" noChangeAspect="1" noTextEdit="1"/>
          </p:cNvSpPr>
          <p:nvPr>
            <p:ph type="sldImg"/>
          </p:nvPr>
        </p:nvSpPr>
        <p:spPr>
          <a:ln/>
        </p:spPr>
      </p:sp>
      <p:sp>
        <p:nvSpPr>
          <p:cNvPr id="60109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0313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0314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0314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213</a:t>
            </a:fld>
            <a:endParaRPr lang="en-AU" altLang="zh-CN" sz="1300" dirty="0">
              <a:latin typeface="Times New Roman" panose="02020503050405090304" pitchFamily="18" charset="0"/>
              <a:ea typeface="宋体" pitchFamily="2" charset="-122"/>
            </a:endParaRPr>
          </a:p>
        </p:txBody>
      </p:sp>
      <p:sp>
        <p:nvSpPr>
          <p:cNvPr id="603142" name="Rectangle 2"/>
          <p:cNvSpPr>
            <a:spLocks noGrp="1" noRot="1" noChangeAspect="1" noTextEdit="1"/>
          </p:cNvSpPr>
          <p:nvPr>
            <p:ph type="sldImg"/>
          </p:nvPr>
        </p:nvSpPr>
        <p:spPr>
          <a:ln/>
        </p:spPr>
      </p:sp>
      <p:sp>
        <p:nvSpPr>
          <p:cNvPr id="603143"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0518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0518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0518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214</a:t>
            </a:fld>
            <a:endParaRPr lang="en-AU" altLang="zh-CN" sz="1300" dirty="0">
              <a:latin typeface="Times New Roman" panose="02020503050405090304" pitchFamily="18" charset="0"/>
              <a:ea typeface="宋体" pitchFamily="2" charset="-122"/>
            </a:endParaRPr>
          </a:p>
        </p:txBody>
      </p:sp>
      <p:sp>
        <p:nvSpPr>
          <p:cNvPr id="605190" name="Rectangle 2"/>
          <p:cNvSpPr>
            <a:spLocks noGrp="1" noRot="1" noChangeAspect="1" noTextEdit="1"/>
          </p:cNvSpPr>
          <p:nvPr>
            <p:ph type="sldImg"/>
          </p:nvPr>
        </p:nvSpPr>
        <p:spPr>
          <a:ln/>
        </p:spPr>
      </p:sp>
      <p:sp>
        <p:nvSpPr>
          <p:cNvPr id="605191" name="Rectangle 3"/>
          <p:cNvSpPr>
            <a:spLocks noGrp="1"/>
          </p:cNvSpPr>
          <p:nvPr>
            <p:ph type="body" idx="1"/>
          </p:nvPr>
        </p:nvSpPr>
        <p:spPr>
          <a:ln/>
        </p:spPr>
        <p:txBody>
          <a:bodyPr wrap="square" lIns="96661" tIns="48331" rIns="96661" bIns="48331" anchor="t"/>
          <a:lstStyle/>
          <a:p>
            <a:pPr lvl="0" eaLnBrk="1" hangingPunct="1"/>
            <a:r>
              <a:rPr lang="zh-CN" altLang="en-US" sz="2800" dirty="0">
                <a:latin typeface="黑体" pitchFamily="49" charset="-122"/>
                <a:ea typeface="黑体" pitchFamily="49" charset="-122"/>
              </a:rPr>
              <a:t>数据</a:t>
            </a:r>
            <a:r>
              <a:rPr lang="zh-CN" altLang="en-US" sz="2800" dirty="0">
                <a:solidFill>
                  <a:srgbClr val="990000"/>
                </a:solidFill>
                <a:latin typeface="黑体" pitchFamily="49" charset="-122"/>
                <a:ea typeface="黑体" pitchFamily="49" charset="-122"/>
              </a:rPr>
              <a:t>块大</a:t>
            </a:r>
            <a:r>
              <a:rPr lang="zh-CN" altLang="en-US" sz="2800" dirty="0">
                <a:latin typeface="黑体" pitchFamily="49" charset="-122"/>
                <a:ea typeface="黑体" pitchFamily="49" charset="-122"/>
              </a:rPr>
              <a:t>能降低缺失率</a:t>
            </a:r>
            <a:endParaRPr lang="en-US" altLang="zh-CN" sz="2800"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因为空间局部性</a:t>
            </a:r>
            <a:endParaRPr lang="en-US" altLang="zh-CN" dirty="0">
              <a:latin typeface="黑体" pitchFamily="49" charset="-122"/>
              <a:ea typeface="黑体" pitchFamily="49" charset="-122"/>
            </a:endParaRPr>
          </a:p>
          <a:p>
            <a:pPr lvl="0" eaLnBrk="1" hangingPunct="1"/>
            <a:r>
              <a:rPr lang="zh-CN" altLang="en-US" sz="2800" dirty="0">
                <a:latin typeface="黑体" pitchFamily="49" charset="-122"/>
                <a:ea typeface="黑体" pitchFamily="49" charset="-122"/>
              </a:rPr>
              <a:t>但在一个容量固定的</a:t>
            </a:r>
            <a:r>
              <a:rPr lang="en-US" altLang="zh-CN" sz="2800" dirty="0">
                <a:latin typeface="黑体" pitchFamily="49" charset="-122"/>
                <a:ea typeface="黑体" pitchFamily="49" charset="-122"/>
              </a:rPr>
              <a:t>cache</a:t>
            </a:r>
            <a:r>
              <a:rPr lang="zh-CN" altLang="en-US" sz="2800" dirty="0">
                <a:latin typeface="黑体" pitchFamily="49" charset="-122"/>
                <a:ea typeface="黑体" pitchFamily="49" charset="-122"/>
              </a:rPr>
              <a:t>中</a:t>
            </a:r>
            <a:endParaRPr lang="en-US" altLang="zh-CN" sz="2800"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数据块越大</a:t>
            </a:r>
            <a:r>
              <a:rPr lang="en-US" altLang="zh-CN" dirty="0">
                <a:latin typeface="黑体" pitchFamily="49" charset="-122"/>
                <a:ea typeface="黑体" pitchFamily="49" charset="-122"/>
              </a:rPr>
              <a:t> </a:t>
            </a:r>
            <a:r>
              <a:rPr lang="en-US" altLang="zh-CN" dirty="0">
                <a:latin typeface="黑体" pitchFamily="49" charset="-122"/>
                <a:ea typeface="黑体" pitchFamily="49" charset="-122"/>
                <a:sym typeface="Symbol" pitchFamily="18" charset="2"/>
              </a:rPr>
              <a:t> </a:t>
            </a:r>
            <a:r>
              <a:rPr lang="zh-CN" altLang="en-US" dirty="0">
                <a:solidFill>
                  <a:srgbClr val="990000"/>
                </a:solidFill>
                <a:latin typeface="黑体" pitchFamily="49" charset="-122"/>
                <a:ea typeface="黑体" pitchFamily="49" charset="-122"/>
                <a:sym typeface="Symbol" pitchFamily="18" charset="2"/>
              </a:rPr>
              <a:t>块数越少</a:t>
            </a:r>
            <a:endParaRPr lang="en-US" altLang="zh-CN" dirty="0">
              <a:solidFill>
                <a:srgbClr val="990000"/>
              </a:solidFill>
              <a:latin typeface="黑体" pitchFamily="49" charset="-122"/>
              <a:ea typeface="黑体" pitchFamily="49" charset="-122"/>
              <a:sym typeface="Symbol" pitchFamily="18" charset="2"/>
            </a:endParaRPr>
          </a:p>
          <a:p>
            <a:pPr lvl="2" eaLnBrk="1" hangingPunct="1"/>
            <a:r>
              <a:rPr lang="zh-CN" altLang="en-US" sz="2800" dirty="0">
                <a:latin typeface="黑体" pitchFamily="49" charset="-122"/>
                <a:ea typeface="黑体" pitchFamily="49" charset="-122"/>
                <a:sym typeface="Symbol" pitchFamily="18" charset="2"/>
              </a:rPr>
              <a:t>竞争更多 </a:t>
            </a:r>
            <a:r>
              <a:rPr lang="en-US" altLang="zh-CN" sz="2800" dirty="0">
                <a:latin typeface="黑体" pitchFamily="49" charset="-122"/>
                <a:ea typeface="黑体" pitchFamily="49" charset="-122"/>
                <a:sym typeface="Symbol" pitchFamily="18" charset="2"/>
              </a:rPr>
              <a:t> </a:t>
            </a:r>
            <a:r>
              <a:rPr lang="zh-CN" altLang="en-US" sz="2800" dirty="0">
                <a:latin typeface="黑体" pitchFamily="49" charset="-122"/>
                <a:ea typeface="黑体" pitchFamily="49" charset="-122"/>
                <a:sym typeface="Symbol" pitchFamily="18" charset="2"/>
              </a:rPr>
              <a:t>增加缺失率</a:t>
            </a:r>
            <a:endParaRPr lang="en-US" altLang="zh-CN" sz="2800" dirty="0">
              <a:latin typeface="黑体" pitchFamily="49" charset="-122"/>
              <a:ea typeface="黑体" pitchFamily="49" charset="-122"/>
              <a:sym typeface="Symbol" pitchFamily="18" charset="2"/>
            </a:endParaRPr>
          </a:p>
          <a:p>
            <a:pPr lvl="1" eaLnBrk="1" hangingPunct="1"/>
            <a:r>
              <a:rPr lang="zh-CN" altLang="en-US" dirty="0">
                <a:latin typeface="黑体" pitchFamily="49" charset="-122"/>
                <a:ea typeface="黑体" pitchFamily="49" charset="-122"/>
                <a:sym typeface="Symbol" pitchFamily="18" charset="2"/>
              </a:rPr>
              <a:t>数据块越大</a:t>
            </a:r>
            <a:r>
              <a:rPr lang="en-US" altLang="zh-CN" dirty="0">
                <a:latin typeface="黑体" pitchFamily="49" charset="-122"/>
                <a:ea typeface="黑体" pitchFamily="49" charset="-122"/>
                <a:sym typeface="Symbol" pitchFamily="18" charset="2"/>
              </a:rPr>
              <a:t>  </a:t>
            </a:r>
            <a:r>
              <a:rPr lang="zh-CN" altLang="en-US" dirty="0">
                <a:latin typeface="黑体" pitchFamily="49" charset="-122"/>
                <a:ea typeface="黑体" pitchFamily="49" charset="-122"/>
                <a:sym typeface="Symbol" pitchFamily="18" charset="2"/>
              </a:rPr>
              <a:t>访问刚被替换掉的块的几率越大</a:t>
            </a:r>
            <a:endParaRPr lang="en-US" altLang="zh-CN" dirty="0">
              <a:latin typeface="黑体" pitchFamily="49" charset="-122"/>
              <a:ea typeface="黑体" pitchFamily="49" charset="-122"/>
              <a:sym typeface="Symbol" pitchFamily="18" charset="2"/>
            </a:endParaRPr>
          </a:p>
          <a:p>
            <a:pPr lvl="0"/>
            <a:endParaRPr lang="zh-CN" altLang="zh-CN" dirty="0">
              <a:ea typeface="宋体" pitchFamily="2"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3795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3795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3795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215</a:t>
            </a:fld>
            <a:endParaRPr lang="en-AU" altLang="zh-CN" sz="1300" dirty="0">
              <a:latin typeface="Times New Roman" panose="02020503050405090304" pitchFamily="18" charset="0"/>
              <a:ea typeface="宋体" pitchFamily="2" charset="-122"/>
            </a:endParaRPr>
          </a:p>
        </p:txBody>
      </p:sp>
      <p:sp>
        <p:nvSpPr>
          <p:cNvPr id="637958" name="Rectangle 2"/>
          <p:cNvSpPr>
            <a:spLocks noGrp="1" noRot="1" noChangeAspect="1" noTextEdit="1"/>
          </p:cNvSpPr>
          <p:nvPr>
            <p:ph type="sldImg"/>
          </p:nvPr>
        </p:nvSpPr>
        <p:spPr>
          <a:ln/>
        </p:spPr>
      </p:sp>
      <p:sp>
        <p:nvSpPr>
          <p:cNvPr id="637959"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extLst>
      <p:ext uri="{BB962C8B-B14F-4D97-AF65-F5344CB8AC3E}">
        <p14:creationId xmlns:p14="http://schemas.microsoft.com/office/powerpoint/2010/main" val="40080769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4000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4000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4000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216</a:t>
            </a:fld>
            <a:endParaRPr lang="en-AU" altLang="zh-CN" sz="1300" dirty="0">
              <a:latin typeface="Times New Roman" panose="02020503050405090304" pitchFamily="18" charset="0"/>
              <a:ea typeface="宋体" pitchFamily="2" charset="-122"/>
            </a:endParaRPr>
          </a:p>
        </p:txBody>
      </p:sp>
      <p:sp>
        <p:nvSpPr>
          <p:cNvPr id="640006" name="Rectangle 2"/>
          <p:cNvSpPr>
            <a:spLocks noGrp="1" noRot="1" noChangeAspect="1" noTextEdit="1"/>
          </p:cNvSpPr>
          <p:nvPr>
            <p:ph type="sldImg"/>
          </p:nvPr>
        </p:nvSpPr>
        <p:spPr>
          <a:ln/>
        </p:spPr>
      </p:sp>
      <p:sp>
        <p:nvSpPr>
          <p:cNvPr id="64000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extLst>
      <p:ext uri="{BB962C8B-B14F-4D97-AF65-F5344CB8AC3E}">
        <p14:creationId xmlns:p14="http://schemas.microsoft.com/office/powerpoint/2010/main" val="333467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3481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3482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3482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14</a:t>
            </a:fld>
            <a:endParaRPr lang="en-US" altLang="zh-CN" sz="1300" dirty="0">
              <a:latin typeface="Times New Roman" panose="02020503050405090304" pitchFamily="18" charset="0"/>
              <a:ea typeface="宋体" pitchFamily="2" charset="-122"/>
            </a:endParaRPr>
          </a:p>
        </p:txBody>
      </p:sp>
      <p:sp>
        <p:nvSpPr>
          <p:cNvPr id="34822" name="Rectangle 2"/>
          <p:cNvSpPr>
            <a:spLocks noGrp="1" noRot="1" noChangeAspect="1" noTextEdit="1"/>
          </p:cNvSpPr>
          <p:nvPr>
            <p:ph type="sldImg"/>
          </p:nvPr>
        </p:nvSpPr>
        <p:spPr>
          <a:ln/>
        </p:spPr>
      </p:sp>
      <p:sp>
        <p:nvSpPr>
          <p:cNvPr id="34823"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4205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4205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4205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217</a:t>
            </a:fld>
            <a:endParaRPr lang="en-AU" altLang="zh-CN" sz="1300" dirty="0">
              <a:latin typeface="Times New Roman" panose="02020503050405090304" pitchFamily="18" charset="0"/>
              <a:ea typeface="宋体" pitchFamily="2" charset="-122"/>
            </a:endParaRPr>
          </a:p>
        </p:txBody>
      </p:sp>
      <p:sp>
        <p:nvSpPr>
          <p:cNvPr id="642054" name="Rectangle 2"/>
          <p:cNvSpPr>
            <a:spLocks noGrp="1" noRot="1" noChangeAspect="1" noTextEdit="1"/>
          </p:cNvSpPr>
          <p:nvPr>
            <p:ph type="sldImg"/>
          </p:nvPr>
        </p:nvSpPr>
        <p:spPr>
          <a:ln/>
        </p:spPr>
      </p:sp>
      <p:sp>
        <p:nvSpPr>
          <p:cNvPr id="64205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extLst>
      <p:ext uri="{BB962C8B-B14F-4D97-AF65-F5344CB8AC3E}">
        <p14:creationId xmlns:p14="http://schemas.microsoft.com/office/powerpoint/2010/main" val="5357066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4512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4512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4512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222</a:t>
            </a:fld>
            <a:endParaRPr lang="en-AU" altLang="zh-CN" sz="1300" dirty="0">
              <a:latin typeface="Times New Roman" panose="02020503050405090304" pitchFamily="18" charset="0"/>
              <a:ea typeface="宋体" pitchFamily="2" charset="-122"/>
            </a:endParaRPr>
          </a:p>
        </p:txBody>
      </p:sp>
      <p:sp>
        <p:nvSpPr>
          <p:cNvPr id="645126" name="Rectangle 2"/>
          <p:cNvSpPr>
            <a:spLocks noGrp="1" noRot="1" noChangeAspect="1" noTextEdit="1"/>
          </p:cNvSpPr>
          <p:nvPr>
            <p:ph type="sldImg"/>
          </p:nvPr>
        </p:nvSpPr>
        <p:spPr>
          <a:ln/>
        </p:spPr>
      </p:sp>
      <p:sp>
        <p:nvSpPr>
          <p:cNvPr id="64512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extLst>
      <p:ext uri="{BB962C8B-B14F-4D97-AF65-F5344CB8AC3E}">
        <p14:creationId xmlns:p14="http://schemas.microsoft.com/office/powerpoint/2010/main" val="12568821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4717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4717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4717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223</a:t>
            </a:fld>
            <a:endParaRPr lang="en-AU" altLang="zh-CN" sz="1300" dirty="0">
              <a:latin typeface="Times New Roman" panose="02020503050405090304" pitchFamily="18" charset="0"/>
              <a:ea typeface="宋体" pitchFamily="2" charset="-122"/>
            </a:endParaRPr>
          </a:p>
        </p:txBody>
      </p:sp>
      <p:sp>
        <p:nvSpPr>
          <p:cNvPr id="647174" name="Rectangle 2"/>
          <p:cNvSpPr>
            <a:spLocks noGrp="1" noRot="1" noChangeAspect="1" noTextEdit="1"/>
          </p:cNvSpPr>
          <p:nvPr>
            <p:ph type="sldImg"/>
          </p:nvPr>
        </p:nvSpPr>
        <p:spPr>
          <a:ln/>
        </p:spPr>
      </p:sp>
      <p:sp>
        <p:nvSpPr>
          <p:cNvPr id="64717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extLst>
      <p:ext uri="{BB962C8B-B14F-4D97-AF65-F5344CB8AC3E}">
        <p14:creationId xmlns:p14="http://schemas.microsoft.com/office/powerpoint/2010/main" val="23196616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幻灯片图像占位符 1"/>
          <p:cNvSpPr>
            <a:spLocks noGrp="1" noRot="1" noChangeAspect="1" noTextEdit="1"/>
          </p:cNvSpPr>
          <p:nvPr>
            <p:ph type="sldImg"/>
          </p:nvPr>
        </p:nvSpPr>
        <p:spPr>
          <a:ln/>
        </p:spPr>
      </p:sp>
      <p:sp>
        <p:nvSpPr>
          <p:cNvPr id="649219"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649220"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49221"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49222"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49223"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224</a:t>
            </a:fld>
            <a:endParaRPr lang="en-AU" altLang="zh-CN" sz="1300" dirty="0">
              <a:latin typeface="Times New Roman" panose="02020503050405090304" pitchFamily="18" charset="0"/>
              <a:ea typeface="宋体" pitchFamily="2" charset="-122"/>
            </a:endParaRPr>
          </a:p>
        </p:txBody>
      </p:sp>
    </p:spTree>
    <p:extLst>
      <p:ext uri="{BB962C8B-B14F-4D97-AF65-F5344CB8AC3E}">
        <p14:creationId xmlns:p14="http://schemas.microsoft.com/office/powerpoint/2010/main" val="376213133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0723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0723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0723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225</a:t>
            </a:fld>
            <a:endParaRPr lang="en-AU" altLang="zh-CN" sz="1300" dirty="0">
              <a:latin typeface="Times New Roman" panose="02020503050405090304" pitchFamily="18" charset="0"/>
              <a:ea typeface="宋体" pitchFamily="2" charset="-122"/>
            </a:endParaRPr>
          </a:p>
        </p:txBody>
      </p:sp>
      <p:sp>
        <p:nvSpPr>
          <p:cNvPr id="607238" name="Rectangle 2"/>
          <p:cNvSpPr>
            <a:spLocks noGrp="1" noRot="1" noChangeAspect="1" noTextEdit="1"/>
          </p:cNvSpPr>
          <p:nvPr>
            <p:ph type="sldImg"/>
          </p:nvPr>
        </p:nvSpPr>
        <p:spPr>
          <a:ln/>
        </p:spPr>
      </p:sp>
      <p:sp>
        <p:nvSpPr>
          <p:cNvPr id="607239"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幻灯片图像占位符 1"/>
          <p:cNvSpPr>
            <a:spLocks noGrp="1" noRot="1" noChangeAspect="1" noTextEdit="1"/>
          </p:cNvSpPr>
          <p:nvPr>
            <p:ph type="sldImg"/>
          </p:nvPr>
        </p:nvSpPr>
        <p:spPr>
          <a:ln/>
        </p:spPr>
      </p:sp>
      <p:sp>
        <p:nvSpPr>
          <p:cNvPr id="610307"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pPr marL="0" marR="0" lvl="0" indent="0" algn="r" defTabSz="966470" rtl="0" eaLnBrk="0" fontAlgn="base" latinLnBrk="0" hangingPunct="0">
              <a:lnSpc>
                <a:spcPct val="100000"/>
              </a:lnSpc>
              <a:spcBef>
                <a:spcPct val="0"/>
              </a:spcBef>
              <a:spcAft>
                <a:spcPct val="0"/>
              </a:spcAft>
              <a:buClrTx/>
              <a:buSzTx/>
              <a:buFontTx/>
              <a:buNone/>
              <a:defRPr/>
            </a:pPr>
            <a:fld id="{29544BF5-12E6-4C29-BA06-A48DC7C53BB3}" type="datetime4">
              <a:rPr kumimoji="0" lang="en-US" altLang="zh-CN" sz="1300" b="0" i="0" u="none" strike="noStrike" kern="1200" cap="none" spc="0" normalizeH="0" baseline="0" noProof="0" smtClean="0">
                <a:ln>
                  <a:noFill/>
                </a:ln>
                <a:solidFill>
                  <a:schemeClr val="tx1"/>
                </a:solidFill>
                <a:effectLst/>
                <a:uLnTx/>
                <a:uFillTx/>
                <a:latin typeface="Times New Roman" panose="02020503050405090304" pitchFamily="18" charset="0"/>
                <a:ea typeface="+mn-ea"/>
                <a:cs typeface="+mn-cs"/>
              </a:rPr>
              <a:t>March 9, 2023</a:t>
            </a:fld>
            <a:endPar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endParaRPr>
          </a:p>
        </p:txBody>
      </p:sp>
    </p:spTree>
    <p:extLst>
      <p:ext uri="{BB962C8B-B14F-4D97-AF65-F5344CB8AC3E}">
        <p14:creationId xmlns:p14="http://schemas.microsoft.com/office/powerpoint/2010/main" val="20982251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2566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2566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2566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230</a:t>
            </a:fld>
            <a:endParaRPr lang="en-AU" altLang="zh-CN" sz="1300" dirty="0">
              <a:latin typeface="Times New Roman" panose="02020503050405090304" pitchFamily="18" charset="0"/>
              <a:ea typeface="宋体" pitchFamily="2" charset="-122"/>
            </a:endParaRPr>
          </a:p>
        </p:txBody>
      </p:sp>
      <p:sp>
        <p:nvSpPr>
          <p:cNvPr id="625670" name="Rectangle 2"/>
          <p:cNvSpPr>
            <a:spLocks noGrp="1" noRot="1" noChangeAspect="1" noTextEdit="1"/>
          </p:cNvSpPr>
          <p:nvPr>
            <p:ph type="sldImg"/>
          </p:nvPr>
        </p:nvSpPr>
        <p:spPr>
          <a:ln/>
        </p:spPr>
      </p:sp>
      <p:sp>
        <p:nvSpPr>
          <p:cNvPr id="625671"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2771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2771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2771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231</a:t>
            </a:fld>
            <a:endParaRPr lang="en-AU" altLang="zh-CN" sz="1300" dirty="0">
              <a:latin typeface="Times New Roman" panose="02020503050405090304" pitchFamily="18" charset="0"/>
              <a:ea typeface="宋体" pitchFamily="2" charset="-122"/>
            </a:endParaRPr>
          </a:p>
        </p:txBody>
      </p:sp>
      <p:sp>
        <p:nvSpPr>
          <p:cNvPr id="627718" name="Rectangle 2"/>
          <p:cNvSpPr>
            <a:spLocks noGrp="1" noRot="1" noChangeAspect="1" noTextEdit="1"/>
          </p:cNvSpPr>
          <p:nvPr>
            <p:ph type="sldImg"/>
          </p:nvPr>
        </p:nvSpPr>
        <p:spPr>
          <a:ln/>
        </p:spPr>
      </p:sp>
      <p:sp>
        <p:nvSpPr>
          <p:cNvPr id="627719"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2976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2976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2976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232</a:t>
            </a:fld>
            <a:endParaRPr lang="en-AU" altLang="zh-CN" sz="1300" dirty="0">
              <a:latin typeface="Times New Roman" panose="02020503050405090304" pitchFamily="18" charset="0"/>
              <a:ea typeface="宋体" pitchFamily="2" charset="-122"/>
            </a:endParaRPr>
          </a:p>
        </p:txBody>
      </p:sp>
      <p:sp>
        <p:nvSpPr>
          <p:cNvPr id="629766" name="Rectangle 2"/>
          <p:cNvSpPr>
            <a:spLocks noGrp="1" noRot="1" noChangeAspect="1" noTextEdit="1"/>
          </p:cNvSpPr>
          <p:nvPr>
            <p:ph type="sldImg"/>
          </p:nvPr>
        </p:nvSpPr>
        <p:spPr>
          <a:ln/>
        </p:spPr>
      </p:sp>
      <p:sp>
        <p:nvSpPr>
          <p:cNvPr id="62976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36868"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36869"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36870"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36871"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15</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6253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6253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6253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233</a:t>
            </a:fld>
            <a:endParaRPr lang="en-AU" altLang="zh-CN" sz="1300" dirty="0">
              <a:latin typeface="Times New Roman" panose="02020503050405090304" pitchFamily="18" charset="0"/>
              <a:ea typeface="宋体" pitchFamily="2" charset="-122"/>
            </a:endParaRPr>
          </a:p>
        </p:txBody>
      </p:sp>
      <p:sp>
        <p:nvSpPr>
          <p:cNvPr id="662534" name="Rectangle 2"/>
          <p:cNvSpPr>
            <a:spLocks noGrp="1" noRot="1" noChangeAspect="1" noTextEdit="1"/>
          </p:cNvSpPr>
          <p:nvPr>
            <p:ph type="sldImg"/>
          </p:nvPr>
        </p:nvSpPr>
        <p:spPr>
          <a:ln/>
        </p:spPr>
      </p:sp>
      <p:sp>
        <p:nvSpPr>
          <p:cNvPr id="66253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extLst>
      <p:ext uri="{BB962C8B-B14F-4D97-AF65-F5344CB8AC3E}">
        <p14:creationId xmlns:p14="http://schemas.microsoft.com/office/powerpoint/2010/main" val="40265868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6457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6458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6458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234</a:t>
            </a:fld>
            <a:endParaRPr lang="en-AU" altLang="zh-CN" sz="1300" dirty="0">
              <a:latin typeface="Times New Roman" panose="02020503050405090304" pitchFamily="18" charset="0"/>
              <a:ea typeface="宋体" pitchFamily="2" charset="-122"/>
            </a:endParaRPr>
          </a:p>
        </p:txBody>
      </p:sp>
      <p:sp>
        <p:nvSpPr>
          <p:cNvPr id="664582" name="Rectangle 2"/>
          <p:cNvSpPr>
            <a:spLocks noGrp="1" noRot="1" noChangeAspect="1" noTextEdit="1"/>
          </p:cNvSpPr>
          <p:nvPr>
            <p:ph type="sldImg"/>
          </p:nvPr>
        </p:nvSpPr>
        <p:spPr>
          <a:ln/>
        </p:spPr>
      </p:sp>
      <p:sp>
        <p:nvSpPr>
          <p:cNvPr id="664583"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extLst>
      <p:ext uri="{BB962C8B-B14F-4D97-AF65-F5344CB8AC3E}">
        <p14:creationId xmlns:p14="http://schemas.microsoft.com/office/powerpoint/2010/main" val="29688471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6662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6662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6662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235</a:t>
            </a:fld>
            <a:endParaRPr lang="en-AU" altLang="zh-CN" sz="1300" dirty="0">
              <a:latin typeface="Times New Roman" panose="02020503050405090304" pitchFamily="18" charset="0"/>
              <a:ea typeface="宋体" pitchFamily="2" charset="-122"/>
            </a:endParaRPr>
          </a:p>
        </p:txBody>
      </p:sp>
      <p:sp>
        <p:nvSpPr>
          <p:cNvPr id="666630" name="Rectangle 2"/>
          <p:cNvSpPr>
            <a:spLocks noGrp="1" noRot="1" noChangeAspect="1" noTextEdit="1"/>
          </p:cNvSpPr>
          <p:nvPr>
            <p:ph type="sldImg"/>
          </p:nvPr>
        </p:nvSpPr>
        <p:spPr>
          <a:ln/>
        </p:spPr>
      </p:sp>
      <p:sp>
        <p:nvSpPr>
          <p:cNvPr id="666631"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extLst>
      <p:ext uri="{BB962C8B-B14F-4D97-AF65-F5344CB8AC3E}">
        <p14:creationId xmlns:p14="http://schemas.microsoft.com/office/powerpoint/2010/main" val="28884227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3181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3181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3181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236</a:t>
            </a:fld>
            <a:endParaRPr lang="en-AU" altLang="zh-CN" sz="1300" dirty="0">
              <a:latin typeface="Times New Roman" panose="02020503050405090304" pitchFamily="18" charset="0"/>
              <a:ea typeface="宋体" pitchFamily="2" charset="-122"/>
            </a:endParaRPr>
          </a:p>
        </p:txBody>
      </p:sp>
      <p:sp>
        <p:nvSpPr>
          <p:cNvPr id="631814" name="Rectangle 2"/>
          <p:cNvSpPr>
            <a:spLocks noGrp="1" noRot="1" noChangeAspect="1" noTextEdit="1"/>
          </p:cNvSpPr>
          <p:nvPr>
            <p:ph type="sldImg"/>
          </p:nvPr>
        </p:nvSpPr>
        <p:spPr>
          <a:ln/>
        </p:spPr>
      </p:sp>
      <p:sp>
        <p:nvSpPr>
          <p:cNvPr id="63181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7072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7072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7072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239</a:t>
            </a:fld>
            <a:endParaRPr lang="en-AU" altLang="zh-CN" sz="1300" dirty="0">
              <a:latin typeface="Times New Roman" panose="02020503050405090304" pitchFamily="18" charset="0"/>
              <a:ea typeface="宋体" pitchFamily="2" charset="-122"/>
            </a:endParaRPr>
          </a:p>
        </p:txBody>
      </p:sp>
      <p:sp>
        <p:nvSpPr>
          <p:cNvPr id="670726" name="Rectangle 2"/>
          <p:cNvSpPr>
            <a:spLocks noGrp="1" noRot="1" noChangeAspect="1" noTextEdit="1"/>
          </p:cNvSpPr>
          <p:nvPr>
            <p:ph type="sldImg"/>
          </p:nvPr>
        </p:nvSpPr>
        <p:spPr>
          <a:ln/>
        </p:spPr>
      </p:sp>
      <p:sp>
        <p:nvSpPr>
          <p:cNvPr id="67072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幻灯片图像占位符 1"/>
          <p:cNvSpPr>
            <a:spLocks noGrp="1" noRot="1" noChangeAspect="1" noTextEdit="1"/>
          </p:cNvSpPr>
          <p:nvPr>
            <p:ph type="sldImg"/>
          </p:nvPr>
        </p:nvSpPr>
        <p:spPr>
          <a:ln/>
        </p:spPr>
      </p:sp>
      <p:sp>
        <p:nvSpPr>
          <p:cNvPr id="676867"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676868"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5200" eaLnBrk="1" hangingPunct="1">
              <a:spcBef>
                <a:spcPct val="0"/>
              </a:spcBef>
            </a:pPr>
            <a:fld id="{9A0DB2DC-4C9A-4742-B13C-FB6460FD3503}" type="slidenum">
              <a:rPr lang="zh-CN" altLang="en-US" sz="1300" dirty="0">
                <a:ea typeface="宋体" pitchFamily="2" charset="-122"/>
              </a:rPr>
              <a:t>241</a:t>
            </a:fld>
            <a:endParaRPr lang="zh-CN" altLang="en-US" sz="1300" dirty="0">
              <a:ea typeface="宋体" pitchFamily="2" charset="-122"/>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幻灯片图像占位符 1"/>
          <p:cNvSpPr>
            <a:spLocks noGrp="1" noRot="1" noChangeAspect="1" noTextEdit="1"/>
          </p:cNvSpPr>
          <p:nvPr>
            <p:ph type="sldImg"/>
          </p:nvPr>
        </p:nvSpPr>
        <p:spPr>
          <a:ln/>
        </p:spPr>
      </p:sp>
      <p:sp>
        <p:nvSpPr>
          <p:cNvPr id="674819"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674820"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74821"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74822"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74823"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247</a:t>
            </a:fld>
            <a:endParaRPr lang="en-AU" altLang="zh-CN" sz="1300" dirty="0">
              <a:latin typeface="Times New Roman" panose="02020503050405090304" pitchFamily="18" charset="0"/>
              <a:ea typeface="宋体" pitchFamily="2" charset="-122"/>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幻灯片图像占位符 1"/>
          <p:cNvSpPr>
            <a:spLocks noGrp="1" noRot="1" noChangeAspect="1" noTextEdit="1"/>
          </p:cNvSpPr>
          <p:nvPr>
            <p:ph type="sldImg"/>
          </p:nvPr>
        </p:nvSpPr>
        <p:spPr>
          <a:ln/>
        </p:spPr>
      </p:sp>
      <p:sp>
        <p:nvSpPr>
          <p:cNvPr id="679939"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679940"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5200" eaLnBrk="1" hangingPunct="1">
              <a:spcBef>
                <a:spcPct val="0"/>
              </a:spcBef>
            </a:pPr>
            <a:fld id="{9A0DB2DC-4C9A-4742-B13C-FB6460FD3503}" type="slidenum">
              <a:rPr lang="zh-CN" altLang="en-US" sz="1300" dirty="0">
                <a:ea typeface="宋体" pitchFamily="2" charset="-122"/>
              </a:rPr>
              <a:t>249</a:t>
            </a:fld>
            <a:endParaRPr lang="zh-CN" altLang="en-US" sz="1300" dirty="0">
              <a:ea typeface="宋体" pitchFamily="2" charset="-122"/>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幻灯片图像占位符 1"/>
          <p:cNvSpPr>
            <a:spLocks noGrp="1" noRot="1" noChangeAspect="1" noTextEdit="1"/>
          </p:cNvSpPr>
          <p:nvPr>
            <p:ph type="sldImg"/>
          </p:nvPr>
        </p:nvSpPr>
        <p:spPr>
          <a:ln/>
        </p:spPr>
      </p:sp>
      <p:sp>
        <p:nvSpPr>
          <p:cNvPr id="681987"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681988"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81989"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81990"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81991"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250</a:t>
            </a:fld>
            <a:endParaRPr lang="en-AU" altLang="zh-CN" sz="1300" dirty="0">
              <a:latin typeface="Times New Roman" panose="02020503050405090304" pitchFamily="18" charset="0"/>
              <a:ea typeface="宋体" pitchFamily="2" charset="-122"/>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5200" eaLnBrk="1" hangingPunct="1">
              <a:spcBef>
                <a:spcPct val="0"/>
              </a:spcBef>
            </a:pPr>
            <a:fld id="{9A0DB2DC-4C9A-4742-B13C-FB6460FD3503}" type="slidenum">
              <a:rPr lang="zh-CN" altLang="en-US" sz="1300" dirty="0">
                <a:ea typeface="宋体" pitchFamily="2" charset="-122"/>
              </a:rPr>
              <a:t>251</a:t>
            </a:fld>
            <a:endParaRPr lang="zh-CN" altLang="en-US" sz="1300" dirty="0">
              <a:ea typeface="宋体" pitchFamily="2" charset="-122"/>
            </a:endParaRPr>
          </a:p>
        </p:txBody>
      </p:sp>
      <p:sp>
        <p:nvSpPr>
          <p:cNvPr id="684035" name="Rectangle 2"/>
          <p:cNvSpPr>
            <a:spLocks noGrp="1" noRot="1" noChangeAspect="1" noTextEdit="1"/>
          </p:cNvSpPr>
          <p:nvPr>
            <p:ph type="sldImg"/>
          </p:nvPr>
        </p:nvSpPr>
        <p:spPr>
          <a:xfrm>
            <a:off x="987425" y="642938"/>
            <a:ext cx="5137150" cy="3852862"/>
          </a:xfrm>
          <a:ln/>
        </p:spPr>
      </p:sp>
      <p:sp>
        <p:nvSpPr>
          <p:cNvPr id="684036" name="Rectangle 3"/>
          <p:cNvSpPr>
            <a:spLocks noGrp="1"/>
          </p:cNvSpPr>
          <p:nvPr>
            <p:ph type="body" idx="1"/>
          </p:nvPr>
        </p:nvSpPr>
        <p:spPr>
          <a:xfrm>
            <a:off x="533400" y="4860925"/>
            <a:ext cx="6118225" cy="4606925"/>
          </a:xfrm>
          <a:ln/>
        </p:spPr>
        <p:txBody>
          <a:bodyPr wrap="square" lIns="91376" tIns="45689" rIns="91376" bIns="45689" anchor="t"/>
          <a:lstStyle/>
          <a:p>
            <a:pPr lvl="0" eaLnBrk="1" hangingPunct="1"/>
            <a:r>
              <a:rPr lang="en-US" altLang="zh-CN" dirty="0">
                <a:ea typeface="宋体" pitchFamily="2" charset="-122"/>
              </a:rPr>
              <a:t>P.A. =PA=Physical Address</a:t>
            </a:r>
          </a:p>
          <a:p>
            <a:pPr lvl="0" eaLnBrk="1" hangingPunct="1"/>
            <a:r>
              <a:rPr lang="en-US" altLang="zh-CN" dirty="0">
                <a:ea typeface="宋体" pitchFamily="2" charset="-122"/>
              </a:rPr>
              <a:t>VA=Virtual Address</a:t>
            </a:r>
          </a:p>
          <a:p>
            <a:pPr lvl="0" eaLnBrk="1" hangingPunct="1"/>
            <a:r>
              <a:rPr lang="en-US" altLang="zh-CN" dirty="0">
                <a:ea typeface="宋体" pitchFamily="2" charset="-122"/>
              </a:rPr>
              <a:t>V = Valid bit to indicate if the page is inside in memory.</a:t>
            </a:r>
          </a:p>
          <a:p>
            <a:pPr lvl="0" eaLnBrk="1" hangingPunct="1"/>
            <a:r>
              <a:rPr lang="en-US" altLang="zh-CN" dirty="0">
                <a:ea typeface="宋体" pitchFamily="2" charset="-122"/>
              </a:rPr>
              <a:t>Disp = displacement or page offset</a:t>
            </a:r>
          </a:p>
          <a:p>
            <a:pPr lvl="0" eaLnBrk="1" hangingPunct="1"/>
            <a:endParaRPr lang="en-US" altLang="zh-CN" dirty="0">
              <a:ea typeface="宋体" pitchFamily="2" charset="-122"/>
            </a:endParaRPr>
          </a:p>
          <a:p>
            <a:pPr lvl="0" eaLnBrk="1" hangingPunct="1"/>
            <a:r>
              <a:rPr lang="en-US" altLang="zh-CN" dirty="0">
                <a:ea typeface="宋体" pitchFamily="2" charset="-122"/>
              </a:rPr>
              <a:t>Page number in VA is a virtual page number. Frame number in PA is also called physical page number.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3891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3891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3891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16</a:t>
            </a:fld>
            <a:endParaRPr lang="en-US" altLang="zh-CN" sz="1300" dirty="0">
              <a:latin typeface="Times New Roman" panose="02020503050405090304" pitchFamily="18" charset="0"/>
              <a:ea typeface="宋体" pitchFamily="2" charset="-122"/>
            </a:endParaRPr>
          </a:p>
        </p:txBody>
      </p:sp>
      <p:sp>
        <p:nvSpPr>
          <p:cNvPr id="38918" name="Rectangle 2"/>
          <p:cNvSpPr>
            <a:spLocks noGrp="1" noRot="1" noChangeAspect="1" noTextEdit="1"/>
          </p:cNvSpPr>
          <p:nvPr>
            <p:ph type="sldImg"/>
          </p:nvPr>
        </p:nvSpPr>
        <p:spPr>
          <a:ln/>
        </p:spPr>
      </p:sp>
      <p:sp>
        <p:nvSpPr>
          <p:cNvPr id="38919"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8608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8608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8608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252</a:t>
            </a:fld>
            <a:endParaRPr lang="en-AU" altLang="zh-CN" sz="1300" dirty="0">
              <a:latin typeface="Times New Roman" panose="02020503050405090304" pitchFamily="18" charset="0"/>
              <a:ea typeface="宋体" pitchFamily="2" charset="-122"/>
            </a:endParaRPr>
          </a:p>
        </p:txBody>
      </p:sp>
      <p:sp>
        <p:nvSpPr>
          <p:cNvPr id="686086" name="Rectangle 2"/>
          <p:cNvSpPr>
            <a:spLocks noGrp="1" noRot="1" noChangeAspect="1" noTextEdit="1"/>
          </p:cNvSpPr>
          <p:nvPr>
            <p:ph type="sldImg"/>
          </p:nvPr>
        </p:nvSpPr>
        <p:spPr>
          <a:ln/>
        </p:spPr>
      </p:sp>
      <p:sp>
        <p:nvSpPr>
          <p:cNvPr id="68608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8813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8813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8813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253</a:t>
            </a:fld>
            <a:endParaRPr lang="en-AU" altLang="zh-CN" sz="1300" dirty="0">
              <a:latin typeface="Times New Roman" panose="02020503050405090304" pitchFamily="18" charset="0"/>
              <a:ea typeface="宋体" pitchFamily="2" charset="-122"/>
            </a:endParaRPr>
          </a:p>
        </p:txBody>
      </p:sp>
      <p:sp>
        <p:nvSpPr>
          <p:cNvPr id="688134" name="Rectangle 2"/>
          <p:cNvSpPr>
            <a:spLocks noGrp="1" noRot="1" noChangeAspect="1" noTextEdit="1"/>
          </p:cNvSpPr>
          <p:nvPr>
            <p:ph type="sldImg"/>
          </p:nvPr>
        </p:nvSpPr>
        <p:spPr>
          <a:ln/>
        </p:spPr>
      </p:sp>
      <p:sp>
        <p:nvSpPr>
          <p:cNvPr id="68813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5200" eaLnBrk="1" hangingPunct="1">
              <a:spcBef>
                <a:spcPct val="0"/>
              </a:spcBef>
            </a:pPr>
            <a:fld id="{9A0DB2DC-4C9A-4742-B13C-FB6460FD3503}" type="slidenum">
              <a:rPr lang="zh-CN" altLang="en-US" sz="1300" dirty="0">
                <a:ea typeface="宋体" pitchFamily="2" charset="-122"/>
              </a:rPr>
              <a:t>254</a:t>
            </a:fld>
            <a:endParaRPr lang="zh-CN" altLang="en-US" sz="1300" dirty="0">
              <a:ea typeface="宋体" pitchFamily="2" charset="-122"/>
            </a:endParaRPr>
          </a:p>
        </p:txBody>
      </p:sp>
      <p:sp>
        <p:nvSpPr>
          <p:cNvPr id="690179" name="Rectangle 2"/>
          <p:cNvSpPr>
            <a:spLocks noGrp="1" noRot="1" noChangeAspect="1" noTextEdit="1"/>
          </p:cNvSpPr>
          <p:nvPr>
            <p:ph type="sldImg"/>
          </p:nvPr>
        </p:nvSpPr>
        <p:spPr>
          <a:xfrm>
            <a:off x="987425" y="642938"/>
            <a:ext cx="5137150" cy="3852862"/>
          </a:xfrm>
          <a:ln/>
        </p:spPr>
      </p:sp>
      <p:sp>
        <p:nvSpPr>
          <p:cNvPr id="690180" name="Rectangle 3"/>
          <p:cNvSpPr>
            <a:spLocks noGrp="1"/>
          </p:cNvSpPr>
          <p:nvPr>
            <p:ph type="body" idx="1"/>
          </p:nvPr>
        </p:nvSpPr>
        <p:spPr>
          <a:xfrm>
            <a:off x="533400" y="4860925"/>
            <a:ext cx="6118225" cy="4606925"/>
          </a:xfrm>
          <a:ln/>
        </p:spPr>
        <p:txBody>
          <a:bodyPr wrap="square" lIns="91376" tIns="45689" rIns="91376" bIns="45689" anchor="t"/>
          <a:lstStyle/>
          <a:p>
            <a:pPr lvl="0" eaLnBrk="1" hangingPunct="1"/>
            <a:endParaRPr lang="zh-CN" altLang="en-US" dirty="0">
              <a:ea typeface="宋体" pitchFamily="2" charset="-122"/>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9325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9325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9325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256</a:t>
            </a:fld>
            <a:endParaRPr lang="en-AU" altLang="zh-CN" sz="1300" dirty="0">
              <a:latin typeface="Times New Roman" panose="02020503050405090304" pitchFamily="18" charset="0"/>
              <a:ea typeface="宋体" pitchFamily="2" charset="-122"/>
            </a:endParaRPr>
          </a:p>
        </p:txBody>
      </p:sp>
      <p:sp>
        <p:nvSpPr>
          <p:cNvPr id="693254" name="Rectangle 2"/>
          <p:cNvSpPr>
            <a:spLocks noGrp="1" noRot="1" noChangeAspect="1" noTextEdit="1"/>
          </p:cNvSpPr>
          <p:nvPr>
            <p:ph type="sldImg"/>
          </p:nvPr>
        </p:nvSpPr>
        <p:spPr>
          <a:ln/>
        </p:spPr>
      </p:sp>
      <p:sp>
        <p:nvSpPr>
          <p:cNvPr id="69325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9632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9632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9632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258</a:t>
            </a:fld>
            <a:endParaRPr lang="en-AU" altLang="zh-CN" sz="1300" dirty="0">
              <a:latin typeface="Times New Roman" panose="02020503050405090304" pitchFamily="18" charset="0"/>
              <a:ea typeface="宋体" pitchFamily="2" charset="-122"/>
            </a:endParaRPr>
          </a:p>
        </p:txBody>
      </p:sp>
      <p:sp>
        <p:nvSpPr>
          <p:cNvPr id="696326" name="Rectangle 2"/>
          <p:cNvSpPr>
            <a:spLocks noGrp="1" noRot="1" noChangeAspect="1" noTextEdit="1"/>
          </p:cNvSpPr>
          <p:nvPr>
            <p:ph type="sldImg"/>
          </p:nvPr>
        </p:nvSpPr>
        <p:spPr>
          <a:ln/>
        </p:spPr>
      </p:sp>
      <p:sp>
        <p:nvSpPr>
          <p:cNvPr id="69632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69837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69837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69837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260</a:t>
            </a:fld>
            <a:endParaRPr lang="en-AU" altLang="zh-CN" sz="1300" dirty="0">
              <a:latin typeface="Times New Roman" panose="02020503050405090304" pitchFamily="18" charset="0"/>
              <a:ea typeface="宋体" pitchFamily="2" charset="-122"/>
            </a:endParaRPr>
          </a:p>
        </p:txBody>
      </p:sp>
      <p:sp>
        <p:nvSpPr>
          <p:cNvPr id="698374" name="Rectangle 2"/>
          <p:cNvSpPr>
            <a:spLocks noGrp="1" noRot="1" noChangeAspect="1" noTextEdit="1"/>
          </p:cNvSpPr>
          <p:nvPr>
            <p:ph type="sldImg"/>
          </p:nvPr>
        </p:nvSpPr>
        <p:spPr>
          <a:ln/>
        </p:spPr>
      </p:sp>
      <p:sp>
        <p:nvSpPr>
          <p:cNvPr id="69837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0246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0246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0246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263</a:t>
            </a:fld>
            <a:endParaRPr lang="en-AU" altLang="zh-CN" sz="1300" dirty="0">
              <a:latin typeface="Times New Roman" panose="02020503050405090304" pitchFamily="18" charset="0"/>
              <a:ea typeface="宋体" pitchFamily="2" charset="-122"/>
            </a:endParaRPr>
          </a:p>
        </p:txBody>
      </p:sp>
      <p:sp>
        <p:nvSpPr>
          <p:cNvPr id="702470" name="Rectangle 2"/>
          <p:cNvSpPr>
            <a:spLocks noGrp="1" noRot="1" noChangeAspect="1" noTextEdit="1"/>
          </p:cNvSpPr>
          <p:nvPr>
            <p:ph type="sldImg"/>
          </p:nvPr>
        </p:nvSpPr>
        <p:spPr>
          <a:ln/>
        </p:spPr>
      </p:sp>
      <p:sp>
        <p:nvSpPr>
          <p:cNvPr id="702471"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0451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0451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0451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264</a:t>
            </a:fld>
            <a:endParaRPr lang="en-AU" altLang="zh-CN" sz="1300" dirty="0">
              <a:latin typeface="Times New Roman" panose="02020503050405090304" pitchFamily="18" charset="0"/>
              <a:ea typeface="宋体" pitchFamily="2" charset="-122"/>
            </a:endParaRPr>
          </a:p>
        </p:txBody>
      </p:sp>
      <p:sp>
        <p:nvSpPr>
          <p:cNvPr id="704518" name="Rectangle 2"/>
          <p:cNvSpPr>
            <a:spLocks noGrp="1" noRot="1" noChangeAspect="1" noTextEdit="1"/>
          </p:cNvSpPr>
          <p:nvPr>
            <p:ph type="sldImg"/>
          </p:nvPr>
        </p:nvSpPr>
        <p:spPr>
          <a:ln/>
        </p:spPr>
      </p:sp>
      <p:sp>
        <p:nvSpPr>
          <p:cNvPr id="704519"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0656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0656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0656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265</a:t>
            </a:fld>
            <a:endParaRPr lang="en-AU" altLang="zh-CN" sz="1300" dirty="0">
              <a:latin typeface="Times New Roman" panose="02020503050405090304" pitchFamily="18" charset="0"/>
              <a:ea typeface="宋体" pitchFamily="2" charset="-122"/>
            </a:endParaRPr>
          </a:p>
        </p:txBody>
      </p:sp>
      <p:sp>
        <p:nvSpPr>
          <p:cNvPr id="706566" name="Rectangle 2"/>
          <p:cNvSpPr>
            <a:spLocks noGrp="1" noRot="1" noChangeAspect="1" noTextEdit="1"/>
          </p:cNvSpPr>
          <p:nvPr>
            <p:ph type="sldImg"/>
          </p:nvPr>
        </p:nvSpPr>
        <p:spPr>
          <a:ln/>
        </p:spPr>
      </p:sp>
      <p:sp>
        <p:nvSpPr>
          <p:cNvPr id="70656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0861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0861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0861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266</a:t>
            </a:fld>
            <a:endParaRPr lang="en-AU" altLang="zh-CN" sz="1300" dirty="0">
              <a:latin typeface="Times New Roman" panose="02020503050405090304" pitchFamily="18" charset="0"/>
              <a:ea typeface="宋体" pitchFamily="2" charset="-122"/>
            </a:endParaRPr>
          </a:p>
        </p:txBody>
      </p:sp>
      <p:sp>
        <p:nvSpPr>
          <p:cNvPr id="708614" name="Rectangle 2"/>
          <p:cNvSpPr>
            <a:spLocks noGrp="1" noRot="1" noChangeAspect="1" noTextEdit="1"/>
          </p:cNvSpPr>
          <p:nvPr>
            <p:ph type="sldImg"/>
          </p:nvPr>
        </p:nvSpPr>
        <p:spPr>
          <a:ln/>
        </p:spPr>
      </p:sp>
      <p:sp>
        <p:nvSpPr>
          <p:cNvPr id="708615" name="Rectangle 3"/>
          <p:cNvSpPr>
            <a:spLocks noGrp="1"/>
          </p:cNvSpPr>
          <p:nvPr>
            <p:ph type="body" idx="1"/>
          </p:nvPr>
        </p:nvSpPr>
        <p:spPr>
          <a:ln/>
        </p:spPr>
        <p:txBody>
          <a:bodyPr wrap="square" lIns="96661" tIns="48331" rIns="96661" bIns="48331" anchor="t"/>
          <a:lstStyle/>
          <a:p>
            <a:pPr lvl="0"/>
            <a:endParaRPr lang="en-US" altLang="zh-CN" dirty="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4096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4096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4096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17</a:t>
            </a:fld>
            <a:endParaRPr lang="en-US" altLang="zh-CN" sz="1300" dirty="0">
              <a:latin typeface="Times New Roman" panose="02020503050405090304" pitchFamily="18" charset="0"/>
              <a:ea typeface="宋体" pitchFamily="2" charset="-122"/>
            </a:endParaRPr>
          </a:p>
        </p:txBody>
      </p:sp>
      <p:sp>
        <p:nvSpPr>
          <p:cNvPr id="40966" name="Rectangle 2"/>
          <p:cNvSpPr>
            <a:spLocks noGrp="1" noRot="1" noChangeAspect="1" noTextEdit="1"/>
          </p:cNvSpPr>
          <p:nvPr>
            <p:ph type="sldImg"/>
          </p:nvPr>
        </p:nvSpPr>
        <p:spPr>
          <a:ln/>
        </p:spPr>
      </p:sp>
      <p:sp>
        <p:nvSpPr>
          <p:cNvPr id="40967" name="Rectangle 3"/>
          <p:cNvSpPr>
            <a:spLocks noGrp="1"/>
          </p:cNvSpPr>
          <p:nvPr>
            <p:ph type="body" idx="1"/>
          </p:nvPr>
        </p:nvSpPr>
        <p:spPr>
          <a:ln/>
        </p:spPr>
        <p:txBody>
          <a:bodyPr wrap="square" lIns="96661" tIns="48331" rIns="96661" bIns="48331" anchor="t"/>
          <a:lstStyle/>
          <a:p>
            <a:pPr lvl="0"/>
            <a:r>
              <a:rPr lang="zh-CN" altLang="en-US" dirty="0">
                <a:ea typeface="宋体" pitchFamily="2" charset="-122"/>
              </a:rPr>
              <a:t>高级语言</a:t>
            </a:r>
            <a:endParaRPr lang="en-US" altLang="zh-CN" dirty="0">
              <a:ea typeface="宋体" pitchFamily="2" charset="-122"/>
            </a:endParaRPr>
          </a:p>
          <a:p>
            <a:pPr lvl="0"/>
            <a:r>
              <a:rPr lang="en-US" altLang="zh-CN" dirty="0">
                <a:ea typeface="宋体" pitchFamily="2" charset="-122"/>
              </a:rPr>
              <a:t>Python Java R Matlab Cobol</a:t>
            </a:r>
          </a:p>
          <a:p>
            <a:pPr lvl="0"/>
            <a:r>
              <a:rPr lang="zh-CN" altLang="en-US" dirty="0">
                <a:ea typeface="宋体" pitchFamily="2" charset="-122"/>
              </a:rPr>
              <a:t>编译程序的存在使得高级语言的可移植性成为可能。</a:t>
            </a:r>
            <a:endParaRPr lang="en-AU" altLang="zh-CN" dirty="0">
              <a:ea typeface="宋体" pitchFamily="2" charset="-122"/>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幻灯片图像占位符 1"/>
          <p:cNvSpPr>
            <a:spLocks noGrp="1" noRot="1" noChangeAspect="1" noTextEdit="1"/>
          </p:cNvSpPr>
          <p:nvPr>
            <p:ph type="sldImg"/>
          </p:nvPr>
        </p:nvSpPr>
        <p:spPr>
          <a:ln/>
        </p:spPr>
      </p:sp>
      <p:sp>
        <p:nvSpPr>
          <p:cNvPr id="710659" name="备注占位符 2"/>
          <p:cNvSpPr>
            <a:spLocks noGrp="1"/>
          </p:cNvSpPr>
          <p:nvPr>
            <p:ph type="body" idx="1"/>
          </p:nvPr>
        </p:nvSpPr>
        <p:spPr>
          <a:ln/>
        </p:spPr>
        <p:txBody>
          <a:bodyPr wrap="square" lIns="96661" tIns="48331" rIns="96661" bIns="48331" anchor="t"/>
          <a:lstStyle/>
          <a:p>
            <a:pPr lvl="0"/>
            <a:r>
              <a:rPr lang="en-US" altLang="zh-CN" dirty="0">
                <a:ea typeface="宋体" pitchFamily="2" charset="-122"/>
              </a:rPr>
              <a:t>Valid</a:t>
            </a:r>
          </a:p>
          <a:p>
            <a:pPr lvl="0"/>
            <a:r>
              <a:rPr lang="en-US" altLang="zh-CN" dirty="0">
                <a:ea typeface="宋体" pitchFamily="2" charset="-122"/>
              </a:rPr>
              <a:t>Dram</a:t>
            </a:r>
            <a:r>
              <a:rPr lang="zh-CN" altLang="en-US" dirty="0">
                <a:ea typeface="宋体" pitchFamily="2" charset="-122"/>
              </a:rPr>
              <a:t> </a:t>
            </a:r>
            <a:r>
              <a:rPr lang="en-US" altLang="zh-CN" dirty="0">
                <a:ea typeface="宋体" pitchFamily="2" charset="-122"/>
              </a:rPr>
              <a:t>or Disk</a:t>
            </a:r>
          </a:p>
          <a:p>
            <a:pPr lvl="0" eaLnBrk="1" hangingPunct="1"/>
            <a:r>
              <a:rPr lang="zh-CN" altLang="en-US" dirty="0">
                <a:latin typeface="黑体" pitchFamily="49" charset="-122"/>
                <a:ea typeface="黑体" pitchFamily="49" charset="-122"/>
              </a:rPr>
              <a:t>多个进程可以共享他们的虚地址空间</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但需要保护不被破坏</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需要操作系统协助</a:t>
            </a:r>
            <a:endParaRPr lang="en-US" altLang="zh-CN" dirty="0">
              <a:latin typeface="黑体" pitchFamily="49" charset="-122"/>
              <a:ea typeface="黑体" pitchFamily="49" charset="-122"/>
            </a:endParaRPr>
          </a:p>
          <a:p>
            <a:pPr lvl="0" eaLnBrk="1" hangingPunct="1"/>
            <a:r>
              <a:rPr lang="zh-CN" altLang="en-US" dirty="0">
                <a:latin typeface="黑体" pitchFamily="49" charset="-122"/>
                <a:ea typeface="黑体" pitchFamily="49" charset="-122"/>
              </a:rPr>
              <a:t>硬件支持操作系统保护</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特权管理模式</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也称核模式，管态</a:t>
            </a:r>
            <a:r>
              <a:rPr lang="en-US" altLang="zh-CN" dirty="0">
                <a:latin typeface="黑体" pitchFamily="49" charset="-122"/>
                <a:ea typeface="黑体" pitchFamily="49" charset="-122"/>
              </a:rPr>
              <a:t>)</a:t>
            </a:r>
          </a:p>
          <a:p>
            <a:pPr lvl="1" eaLnBrk="1" hangingPunct="1"/>
            <a:r>
              <a:rPr lang="zh-CN" altLang="en-US" dirty="0">
                <a:latin typeface="黑体" pitchFamily="49" charset="-122"/>
                <a:ea typeface="黑体" pitchFamily="49" charset="-122"/>
              </a:rPr>
              <a:t>特权指令</a:t>
            </a:r>
            <a:endParaRPr lang="en-US" altLang="zh-CN" dirty="0">
              <a:latin typeface="黑体" pitchFamily="49" charset="-122"/>
              <a:ea typeface="黑体" pitchFamily="49" charset="-122"/>
            </a:endParaRPr>
          </a:p>
          <a:p>
            <a:pPr lvl="1" eaLnBrk="1" hangingPunct="1"/>
            <a:r>
              <a:rPr lang="zh-CN" altLang="en-US" dirty="0">
                <a:solidFill>
                  <a:srgbClr val="800000"/>
                </a:solidFill>
                <a:latin typeface="黑体" pitchFamily="49" charset="-122"/>
                <a:ea typeface="黑体" pitchFamily="49" charset="-122"/>
              </a:rPr>
              <a:t>页表和其他状态信息只能在管理模式访问</a:t>
            </a:r>
            <a:endParaRPr lang="en-US" altLang="zh-CN" dirty="0">
              <a:solidFill>
                <a:srgbClr val="800000"/>
              </a:solidFill>
              <a:latin typeface="黑体" pitchFamily="49" charset="-122"/>
              <a:ea typeface="黑体" pitchFamily="49" charset="-122"/>
            </a:endParaRPr>
          </a:p>
          <a:p>
            <a:pPr lvl="1" eaLnBrk="1" hangingPunct="1"/>
            <a:r>
              <a:rPr lang="zh-CN" altLang="en-US" dirty="0">
                <a:latin typeface="黑体" pitchFamily="49" charset="-122"/>
                <a:ea typeface="黑体" pitchFamily="49" charset="-122"/>
              </a:rPr>
              <a:t>系统调用异常处理程序</a:t>
            </a:r>
            <a:r>
              <a:rPr lang="en-US" altLang="zh-CN" dirty="0">
                <a:latin typeface="黑体" pitchFamily="49" charset="-122"/>
                <a:ea typeface="黑体" pitchFamily="49" charset="-122"/>
              </a:rPr>
              <a:t> (e.g., syscall in MIPS)</a:t>
            </a:r>
            <a:endParaRPr lang="en-AU" altLang="zh-CN" dirty="0">
              <a:latin typeface="黑体" pitchFamily="49" charset="-122"/>
              <a:ea typeface="黑体" pitchFamily="49" charset="-122"/>
            </a:endParaRPr>
          </a:p>
          <a:p>
            <a:pPr lvl="0"/>
            <a:r>
              <a:rPr lang="en-US" altLang="ko-KR" i="1" dirty="0">
                <a:solidFill>
                  <a:srgbClr val="56127A"/>
                </a:solidFill>
                <a:latin typeface="Verdana" panose="020B0804030504040204" pitchFamily="34" charset="0"/>
                <a:ea typeface="굴림"/>
              </a:rPr>
              <a:t>A good VM design needs to be fast (~ one cycle) and space efficient</a:t>
            </a:r>
          </a:p>
          <a:p>
            <a:pPr lvl="0"/>
            <a:endParaRPr lang="zh-CN" altLang="en-US" dirty="0">
              <a:ea typeface="宋体" pitchFamily="2" charset="-122"/>
            </a:endParaRPr>
          </a:p>
        </p:txBody>
      </p:sp>
      <p:sp>
        <p:nvSpPr>
          <p:cNvPr id="710660"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10661"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10662"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10663"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267</a:t>
            </a:fld>
            <a:endParaRPr lang="en-AU" altLang="zh-CN" sz="1300" dirty="0">
              <a:latin typeface="Times New Roman" panose="02020503050405090304" pitchFamily="18" charset="0"/>
              <a:ea typeface="宋体" pitchFamily="2" charset="-122"/>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5200" eaLnBrk="1" hangingPunct="1">
              <a:spcBef>
                <a:spcPct val="0"/>
              </a:spcBef>
            </a:pPr>
            <a:fld id="{9A0DB2DC-4C9A-4742-B13C-FB6460FD3503}" type="slidenum">
              <a:rPr lang="zh-CN" altLang="en-US" sz="1300" dirty="0">
                <a:ea typeface="宋体" pitchFamily="2" charset="-122"/>
              </a:rPr>
              <a:t>268</a:t>
            </a:fld>
            <a:endParaRPr lang="zh-CN" altLang="en-US" sz="1300" dirty="0">
              <a:ea typeface="宋体" pitchFamily="2" charset="-122"/>
            </a:endParaRPr>
          </a:p>
        </p:txBody>
      </p:sp>
      <p:sp>
        <p:nvSpPr>
          <p:cNvPr id="712707" name="Rectangle 2"/>
          <p:cNvSpPr>
            <a:spLocks noGrp="1" noRot="1" noChangeAspect="1" noTextEdit="1"/>
          </p:cNvSpPr>
          <p:nvPr>
            <p:ph type="sldImg"/>
          </p:nvPr>
        </p:nvSpPr>
        <p:spPr>
          <a:xfrm>
            <a:off x="987425" y="642938"/>
            <a:ext cx="5137150" cy="3852862"/>
          </a:xfrm>
          <a:ln/>
        </p:spPr>
      </p:sp>
      <p:sp>
        <p:nvSpPr>
          <p:cNvPr id="712708" name="Rectangle 3"/>
          <p:cNvSpPr>
            <a:spLocks noGrp="1"/>
          </p:cNvSpPr>
          <p:nvPr>
            <p:ph type="body" idx="1"/>
          </p:nvPr>
        </p:nvSpPr>
        <p:spPr>
          <a:xfrm>
            <a:off x="533400" y="4860925"/>
            <a:ext cx="6118225" cy="4606925"/>
          </a:xfrm>
          <a:ln/>
        </p:spPr>
        <p:txBody>
          <a:bodyPr wrap="square" lIns="91376" tIns="45689" rIns="91376" bIns="45689" anchor="t"/>
          <a:lstStyle/>
          <a:p>
            <a:pPr lvl="0" eaLnBrk="1" hangingPunct="1"/>
            <a:endParaRPr lang="zh-CN" altLang="en-US" dirty="0">
              <a:ea typeface="宋体" pitchFamily="2" charset="-122"/>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1475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1475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1475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269</a:t>
            </a:fld>
            <a:endParaRPr lang="en-AU" altLang="zh-CN" sz="1300" dirty="0">
              <a:latin typeface="Times New Roman" panose="02020503050405090304" pitchFamily="18" charset="0"/>
              <a:ea typeface="宋体" pitchFamily="2" charset="-122"/>
            </a:endParaRPr>
          </a:p>
        </p:txBody>
      </p:sp>
      <p:sp>
        <p:nvSpPr>
          <p:cNvPr id="714758" name="Rectangle 2"/>
          <p:cNvSpPr>
            <a:spLocks noGrp="1" noRot="1" noChangeAspect="1" noTextEdit="1"/>
          </p:cNvSpPr>
          <p:nvPr>
            <p:ph type="sldImg"/>
          </p:nvPr>
        </p:nvSpPr>
        <p:spPr>
          <a:ln/>
        </p:spPr>
      </p:sp>
      <p:sp>
        <p:nvSpPr>
          <p:cNvPr id="714759"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1680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1680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1680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270</a:t>
            </a:fld>
            <a:endParaRPr lang="en-AU" altLang="zh-CN" sz="1300" dirty="0">
              <a:latin typeface="Times New Roman" panose="02020503050405090304" pitchFamily="18" charset="0"/>
              <a:ea typeface="宋体" pitchFamily="2" charset="-122"/>
            </a:endParaRPr>
          </a:p>
        </p:txBody>
      </p:sp>
      <p:sp>
        <p:nvSpPr>
          <p:cNvPr id="716806" name="Rectangle 2"/>
          <p:cNvSpPr>
            <a:spLocks noGrp="1" noRot="1" noChangeAspect="1" noTextEdit="1"/>
          </p:cNvSpPr>
          <p:nvPr>
            <p:ph type="sldImg"/>
          </p:nvPr>
        </p:nvSpPr>
        <p:spPr>
          <a:ln/>
        </p:spPr>
      </p:sp>
      <p:sp>
        <p:nvSpPr>
          <p:cNvPr id="71680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1885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1885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1885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271</a:t>
            </a:fld>
            <a:endParaRPr lang="en-AU" altLang="zh-CN" sz="1300" dirty="0">
              <a:latin typeface="Times New Roman" panose="02020503050405090304" pitchFamily="18" charset="0"/>
              <a:ea typeface="宋体" pitchFamily="2" charset="-122"/>
            </a:endParaRPr>
          </a:p>
        </p:txBody>
      </p:sp>
      <p:sp>
        <p:nvSpPr>
          <p:cNvPr id="718854" name="Rectangle 2"/>
          <p:cNvSpPr>
            <a:spLocks noGrp="1" noRot="1" noChangeAspect="1" noTextEdit="1"/>
          </p:cNvSpPr>
          <p:nvPr>
            <p:ph type="sldImg"/>
          </p:nvPr>
        </p:nvSpPr>
        <p:spPr>
          <a:ln/>
        </p:spPr>
      </p:sp>
      <p:sp>
        <p:nvSpPr>
          <p:cNvPr id="71885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2089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2090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2090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272</a:t>
            </a:fld>
            <a:endParaRPr lang="en-AU" altLang="zh-CN" sz="1300" dirty="0">
              <a:latin typeface="Times New Roman" panose="02020503050405090304" pitchFamily="18" charset="0"/>
              <a:ea typeface="宋体" pitchFamily="2" charset="-122"/>
            </a:endParaRPr>
          </a:p>
        </p:txBody>
      </p:sp>
      <p:sp>
        <p:nvSpPr>
          <p:cNvPr id="720902" name="Rectangle 2"/>
          <p:cNvSpPr>
            <a:spLocks noGrp="1" noRot="1" noChangeAspect="1" noTextEdit="1"/>
          </p:cNvSpPr>
          <p:nvPr>
            <p:ph type="sldImg"/>
          </p:nvPr>
        </p:nvSpPr>
        <p:spPr>
          <a:ln/>
        </p:spPr>
      </p:sp>
      <p:sp>
        <p:nvSpPr>
          <p:cNvPr id="720903"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2294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2294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2294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273</a:t>
            </a:fld>
            <a:endParaRPr lang="en-AU" altLang="zh-CN" sz="1300" dirty="0">
              <a:latin typeface="Times New Roman" panose="02020503050405090304" pitchFamily="18" charset="0"/>
              <a:ea typeface="宋体" pitchFamily="2" charset="-122"/>
            </a:endParaRPr>
          </a:p>
        </p:txBody>
      </p:sp>
      <p:sp>
        <p:nvSpPr>
          <p:cNvPr id="722950" name="Rectangle 2"/>
          <p:cNvSpPr>
            <a:spLocks noGrp="1" noRot="1" noChangeAspect="1" noTextEdit="1"/>
          </p:cNvSpPr>
          <p:nvPr>
            <p:ph type="sldImg"/>
          </p:nvPr>
        </p:nvSpPr>
        <p:spPr>
          <a:ln/>
        </p:spPr>
      </p:sp>
      <p:sp>
        <p:nvSpPr>
          <p:cNvPr id="722951"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2499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2499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2499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274</a:t>
            </a:fld>
            <a:endParaRPr lang="en-AU" altLang="zh-CN" sz="1300" dirty="0">
              <a:latin typeface="Times New Roman" panose="02020503050405090304" pitchFamily="18" charset="0"/>
              <a:ea typeface="宋体" pitchFamily="2" charset="-122"/>
            </a:endParaRPr>
          </a:p>
        </p:txBody>
      </p:sp>
      <p:sp>
        <p:nvSpPr>
          <p:cNvPr id="724998" name="Rectangle 2"/>
          <p:cNvSpPr>
            <a:spLocks noGrp="1" noRot="1" noChangeAspect="1" noTextEdit="1"/>
          </p:cNvSpPr>
          <p:nvPr>
            <p:ph type="sldImg"/>
          </p:nvPr>
        </p:nvSpPr>
        <p:spPr>
          <a:ln/>
        </p:spPr>
      </p:sp>
      <p:sp>
        <p:nvSpPr>
          <p:cNvPr id="724999"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2704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2704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2704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275</a:t>
            </a:fld>
            <a:endParaRPr lang="en-AU" altLang="zh-CN" sz="1300" dirty="0">
              <a:latin typeface="Times New Roman" panose="02020503050405090304" pitchFamily="18" charset="0"/>
              <a:ea typeface="宋体" pitchFamily="2" charset="-122"/>
            </a:endParaRPr>
          </a:p>
        </p:txBody>
      </p:sp>
      <p:sp>
        <p:nvSpPr>
          <p:cNvPr id="727046" name="Rectangle 2"/>
          <p:cNvSpPr>
            <a:spLocks noGrp="1" noRot="1" noChangeAspect="1" noTextEdit="1"/>
          </p:cNvSpPr>
          <p:nvPr>
            <p:ph type="sldImg"/>
          </p:nvPr>
        </p:nvSpPr>
        <p:spPr>
          <a:ln/>
        </p:spPr>
      </p:sp>
      <p:sp>
        <p:nvSpPr>
          <p:cNvPr id="72704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72909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72909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5 — Large and Fast: Exploiting Memory Hierarchy</a:t>
            </a:r>
          </a:p>
        </p:txBody>
      </p:sp>
      <p:sp>
        <p:nvSpPr>
          <p:cNvPr id="72909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276</a:t>
            </a:fld>
            <a:endParaRPr lang="en-AU" altLang="zh-CN" sz="1300" dirty="0">
              <a:latin typeface="Times New Roman" panose="02020503050405090304" pitchFamily="18" charset="0"/>
              <a:ea typeface="宋体" pitchFamily="2" charset="-122"/>
            </a:endParaRPr>
          </a:p>
        </p:txBody>
      </p:sp>
      <p:sp>
        <p:nvSpPr>
          <p:cNvPr id="729094" name="Rectangle 2"/>
          <p:cNvSpPr>
            <a:spLocks noGrp="1" noRot="1" noChangeAspect="1" noTextEdit="1"/>
          </p:cNvSpPr>
          <p:nvPr>
            <p:ph type="sldImg"/>
          </p:nvPr>
        </p:nvSpPr>
        <p:spPr>
          <a:ln/>
        </p:spPr>
      </p:sp>
      <p:sp>
        <p:nvSpPr>
          <p:cNvPr id="72909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4301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4301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4301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18</a:t>
            </a:fld>
            <a:endParaRPr lang="en-US" altLang="zh-CN" sz="1300" dirty="0">
              <a:latin typeface="Times New Roman" panose="02020503050405090304" pitchFamily="18" charset="0"/>
              <a:ea typeface="宋体" pitchFamily="2" charset="-122"/>
            </a:endParaRPr>
          </a:p>
        </p:txBody>
      </p:sp>
      <p:sp>
        <p:nvSpPr>
          <p:cNvPr id="43014" name="Rectangle 2"/>
          <p:cNvSpPr>
            <a:spLocks noGrp="1" noRot="1" noChangeAspect="1" noTextEdit="1"/>
          </p:cNvSpPr>
          <p:nvPr>
            <p:ph type="sldImg"/>
          </p:nvPr>
        </p:nvSpPr>
        <p:spPr>
          <a:ln/>
        </p:spPr>
      </p:sp>
      <p:sp>
        <p:nvSpPr>
          <p:cNvPr id="43015"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4505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4506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4506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19</a:t>
            </a:fld>
            <a:endParaRPr lang="en-US" altLang="zh-CN" sz="1300" dirty="0">
              <a:latin typeface="Times New Roman" panose="02020503050405090304" pitchFamily="18" charset="0"/>
              <a:ea typeface="宋体" pitchFamily="2" charset="-122"/>
            </a:endParaRPr>
          </a:p>
        </p:txBody>
      </p:sp>
      <p:sp>
        <p:nvSpPr>
          <p:cNvPr id="45062" name="Rectangle 2"/>
          <p:cNvSpPr>
            <a:spLocks noGrp="1" noRot="1" noChangeAspect="1" noTextEdit="1"/>
          </p:cNvSpPr>
          <p:nvPr>
            <p:ph type="sldImg"/>
          </p:nvPr>
        </p:nvSpPr>
        <p:spPr>
          <a:ln/>
        </p:spPr>
      </p:sp>
      <p:sp>
        <p:nvSpPr>
          <p:cNvPr id="45063"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ln/>
        </p:spPr>
        <p:txBody>
          <a:bodyPr wrap="square" lIns="96661" tIns="48331" rIns="96661" bIns="48331" anchor="t"/>
          <a:lstStyle/>
          <a:p>
            <a:pPr lvl="0"/>
            <a:r>
              <a:rPr lang="zh-CN" altLang="en-US" dirty="0">
                <a:ea typeface="宋体" pitchFamily="2" charset="-122"/>
              </a:rPr>
              <a:t>主板芯片特写</a:t>
            </a:r>
          </a:p>
          <a:p>
            <a:pPr lvl="0"/>
            <a:r>
              <a:rPr lang="zh-CN" altLang="en-US" dirty="0">
                <a:ea typeface="宋体" pitchFamily="2" charset="-122"/>
              </a:rPr>
              <a:t>  ● 红色：苹果</a:t>
            </a:r>
            <a:r>
              <a:rPr lang="en-US" altLang="zh-CN" dirty="0">
                <a:ea typeface="宋体" pitchFamily="2" charset="-122"/>
              </a:rPr>
              <a:t>1GHz A5</a:t>
            </a:r>
            <a:r>
              <a:rPr lang="zh-CN" altLang="en-US" dirty="0">
                <a:ea typeface="宋体" pitchFamily="2" charset="-122"/>
              </a:rPr>
              <a:t>双核心处理器，总线为</a:t>
            </a:r>
            <a:r>
              <a:rPr lang="en-US" altLang="zh-CN" dirty="0">
                <a:ea typeface="宋体" pitchFamily="2" charset="-122"/>
              </a:rPr>
              <a:t>200MHz</a:t>
            </a:r>
            <a:r>
              <a:rPr lang="zh-CN" altLang="en-US" dirty="0">
                <a:ea typeface="宋体" pitchFamily="2" charset="-122"/>
              </a:rPr>
              <a:t>，搭配</a:t>
            </a:r>
            <a:r>
              <a:rPr lang="en-US" altLang="zh-CN" dirty="0">
                <a:ea typeface="宋体" pitchFamily="2" charset="-122"/>
              </a:rPr>
              <a:t>512MB</a:t>
            </a:r>
            <a:r>
              <a:rPr lang="zh-CN" altLang="en-US" dirty="0">
                <a:ea typeface="宋体" pitchFamily="2" charset="-122"/>
              </a:rPr>
              <a:t>三星生产的运行缓存；</a:t>
            </a:r>
          </a:p>
          <a:p>
            <a:pPr lvl="0"/>
            <a:r>
              <a:rPr lang="zh-CN" altLang="en-US" dirty="0">
                <a:ea typeface="宋体" pitchFamily="2" charset="-122"/>
              </a:rPr>
              <a:t>  ● 橙色：东芝</a:t>
            </a:r>
            <a:r>
              <a:rPr lang="en-US" altLang="zh-CN" dirty="0">
                <a:ea typeface="宋体" pitchFamily="2" charset="-122"/>
              </a:rPr>
              <a:t>TH58NVG7D2FLA89 16GB NAND Flash</a:t>
            </a:r>
            <a:r>
              <a:rPr lang="zh-CN" altLang="en-US" dirty="0">
                <a:ea typeface="宋体" pitchFamily="2" charset="-122"/>
              </a:rPr>
              <a:t>存储；</a:t>
            </a:r>
          </a:p>
          <a:p>
            <a:pPr lvl="0"/>
            <a:r>
              <a:rPr lang="zh-CN" altLang="en-US" dirty="0">
                <a:ea typeface="宋体" pitchFamily="2" charset="-122"/>
              </a:rPr>
              <a:t>  ● 黄色：</a:t>
            </a:r>
            <a:r>
              <a:rPr lang="en-US" altLang="zh-CN" dirty="0">
                <a:ea typeface="宋体" pitchFamily="2" charset="-122"/>
              </a:rPr>
              <a:t>Apple 343S0542</a:t>
            </a:r>
            <a:r>
              <a:rPr lang="zh-CN" altLang="en-US" dirty="0">
                <a:ea typeface="宋体" pitchFamily="2" charset="-122"/>
              </a:rPr>
              <a:t>，有点像在一代</a:t>
            </a:r>
            <a:r>
              <a:rPr lang="en-US" altLang="zh-CN" dirty="0">
                <a:ea typeface="宋体" pitchFamily="2" charset="-122"/>
              </a:rPr>
              <a:t>iPad</a:t>
            </a:r>
            <a:r>
              <a:rPr lang="zh-CN" altLang="en-US" dirty="0">
                <a:ea typeface="宋体" pitchFamily="2" charset="-122"/>
              </a:rPr>
              <a:t>发现的</a:t>
            </a:r>
            <a:r>
              <a:rPr lang="en-US" altLang="zh-CN" dirty="0">
                <a:ea typeface="宋体" pitchFamily="2" charset="-122"/>
              </a:rPr>
              <a:t>Dialog Semi</a:t>
            </a:r>
            <a:r>
              <a:rPr lang="zh-CN" altLang="en-US" dirty="0">
                <a:ea typeface="宋体" pitchFamily="2" charset="-122"/>
                <a:hlinkClick r:id="rId3"/>
              </a:rPr>
              <a:t>电源管理</a:t>
            </a:r>
            <a:r>
              <a:rPr lang="zh-CN" altLang="en-US" dirty="0">
                <a:ea typeface="宋体" pitchFamily="2" charset="-122"/>
              </a:rPr>
              <a:t>芯片，从周边的这些电感和电容器就能看出来</a:t>
            </a:r>
          </a:p>
          <a:p>
            <a:pPr lvl="0"/>
            <a:r>
              <a:rPr lang="zh-CN" altLang="en-US" dirty="0">
                <a:ea typeface="宋体" pitchFamily="2" charset="-122"/>
              </a:rPr>
              <a:t>  ● 蓝色：</a:t>
            </a:r>
            <a:r>
              <a:rPr lang="en-US" altLang="zh-CN" dirty="0">
                <a:ea typeface="宋体" pitchFamily="2" charset="-122"/>
              </a:rPr>
              <a:t>Texas Instruments CD3240B0 11AZ4JT G1</a:t>
            </a:r>
            <a:r>
              <a:rPr lang="zh-CN" altLang="en-US" dirty="0">
                <a:ea typeface="宋体" pitchFamily="2" charset="-122"/>
              </a:rPr>
              <a:t>触屏线路驱动，与上面提到的</a:t>
            </a:r>
            <a:r>
              <a:rPr lang="en-US" altLang="zh-CN" dirty="0">
                <a:ea typeface="宋体" pitchFamily="2" charset="-122"/>
              </a:rPr>
              <a:t>Broadcom BCM5973</a:t>
            </a:r>
            <a:r>
              <a:rPr lang="zh-CN" altLang="en-US" dirty="0">
                <a:ea typeface="宋体" pitchFamily="2" charset="-122"/>
              </a:rPr>
              <a:t>和</a:t>
            </a:r>
            <a:r>
              <a:rPr lang="en-US" altLang="zh-CN" dirty="0">
                <a:ea typeface="宋体" pitchFamily="2" charset="-122"/>
              </a:rPr>
              <a:t>Broadcom BCM5974</a:t>
            </a:r>
            <a:r>
              <a:rPr lang="zh-CN" altLang="en-US" dirty="0">
                <a:ea typeface="宋体" pitchFamily="2" charset="-122"/>
              </a:rPr>
              <a:t>芯片一起用于触屏上</a:t>
            </a:r>
          </a:p>
          <a:p>
            <a:pPr lvl="0"/>
            <a:r>
              <a:rPr lang="zh-CN" altLang="en-US" dirty="0">
                <a:ea typeface="宋体" pitchFamily="2" charset="-122"/>
              </a:rPr>
              <a:t>  ● 绿色：</a:t>
            </a:r>
            <a:r>
              <a:rPr lang="en-US" altLang="zh-CN" dirty="0">
                <a:ea typeface="宋体" pitchFamily="2" charset="-122"/>
              </a:rPr>
              <a:t>S6T2MLC N33C50V</a:t>
            </a:r>
            <a:r>
              <a:rPr lang="zh-CN" altLang="en-US" dirty="0">
                <a:ea typeface="宋体" pitchFamily="2" charset="-122"/>
              </a:rPr>
              <a:t>电源管理</a:t>
            </a:r>
            <a:r>
              <a:rPr lang="en-US" altLang="zh-CN" dirty="0">
                <a:ea typeface="宋体" pitchFamily="2" charset="-122"/>
              </a:rPr>
              <a:t>IC</a:t>
            </a:r>
          </a:p>
          <a:p>
            <a:pPr lvl="0"/>
            <a:endParaRPr lang="en-AU" altLang="zh-CN" dirty="0">
              <a:ea typeface="宋体" pitchFamily="2" charset="-122"/>
            </a:endParaRPr>
          </a:p>
          <a:p>
            <a:pPr lvl="0"/>
            <a:endParaRPr lang="zh-CN" altLang="en-US" dirty="0">
              <a:ea typeface="宋体" pitchFamily="2" charset="-122"/>
            </a:endParaRPr>
          </a:p>
        </p:txBody>
      </p:sp>
      <p:sp>
        <p:nvSpPr>
          <p:cNvPr id="47108"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47109"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47110"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47111"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20</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4915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4915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4915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21</a:t>
            </a:fld>
            <a:endParaRPr lang="en-US" altLang="zh-CN" sz="1300" dirty="0">
              <a:latin typeface="Times New Roman" panose="02020503050405090304" pitchFamily="18" charset="0"/>
              <a:ea typeface="宋体" pitchFamily="2" charset="-122"/>
            </a:endParaRPr>
          </a:p>
        </p:txBody>
      </p:sp>
      <p:sp>
        <p:nvSpPr>
          <p:cNvPr id="49158" name="Rectangle 2"/>
          <p:cNvSpPr>
            <a:spLocks noGrp="1" noRot="1" noChangeAspect="1" noTextEdit="1"/>
          </p:cNvSpPr>
          <p:nvPr>
            <p:ph type="sldImg"/>
          </p:nvPr>
        </p:nvSpPr>
        <p:spPr>
          <a:ln/>
        </p:spPr>
      </p:sp>
      <p:sp>
        <p:nvSpPr>
          <p:cNvPr id="49159"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1229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1229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1229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2</a:t>
            </a:fld>
            <a:endParaRPr lang="en-US" altLang="zh-CN" sz="1300" dirty="0">
              <a:latin typeface="Times New Roman" panose="02020503050405090304" pitchFamily="18" charset="0"/>
              <a:ea typeface="宋体" pitchFamily="2" charset="-122"/>
            </a:endParaRPr>
          </a:p>
        </p:txBody>
      </p:sp>
      <p:sp>
        <p:nvSpPr>
          <p:cNvPr id="12294" name="Rectangle 2"/>
          <p:cNvSpPr>
            <a:spLocks noGrp="1" noRot="1" noChangeAspect="1" noTextEdit="1"/>
          </p:cNvSpPr>
          <p:nvPr>
            <p:ph type="sldImg"/>
          </p:nvPr>
        </p:nvSpPr>
        <p:spPr>
          <a:ln/>
        </p:spPr>
      </p:sp>
      <p:sp>
        <p:nvSpPr>
          <p:cNvPr id="12295"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5120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5120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5120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22</a:t>
            </a:fld>
            <a:endParaRPr lang="en-US" altLang="zh-CN" sz="1300" dirty="0">
              <a:latin typeface="Times New Roman" panose="02020503050405090304" pitchFamily="18" charset="0"/>
              <a:ea typeface="宋体" pitchFamily="2" charset="-122"/>
            </a:endParaRPr>
          </a:p>
        </p:txBody>
      </p:sp>
      <p:sp>
        <p:nvSpPr>
          <p:cNvPr id="51206" name="Rectangle 2"/>
          <p:cNvSpPr>
            <a:spLocks noGrp="1" noRot="1" noChangeAspect="1" noTextEdit="1"/>
          </p:cNvSpPr>
          <p:nvPr>
            <p:ph type="sldImg"/>
          </p:nvPr>
        </p:nvSpPr>
        <p:spPr>
          <a:ln/>
        </p:spPr>
      </p:sp>
      <p:sp>
        <p:nvSpPr>
          <p:cNvPr id="51207"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5325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5325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5325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23</a:t>
            </a:fld>
            <a:endParaRPr lang="en-US" altLang="zh-CN" sz="1300" dirty="0">
              <a:latin typeface="Times New Roman" panose="02020503050405090304" pitchFamily="18" charset="0"/>
              <a:ea typeface="宋体" pitchFamily="2" charset="-122"/>
            </a:endParaRPr>
          </a:p>
        </p:txBody>
      </p:sp>
      <p:sp>
        <p:nvSpPr>
          <p:cNvPr id="53254" name="Rectangle 2"/>
          <p:cNvSpPr>
            <a:spLocks noGrp="1" noRot="1" noChangeAspect="1" noTextEdit="1"/>
          </p:cNvSpPr>
          <p:nvPr>
            <p:ph type="sldImg"/>
          </p:nvPr>
        </p:nvSpPr>
        <p:spPr>
          <a:ln/>
        </p:spPr>
      </p:sp>
      <p:sp>
        <p:nvSpPr>
          <p:cNvPr id="53255" name="Rectangle 3"/>
          <p:cNvSpPr>
            <a:spLocks noGrp="1"/>
          </p:cNvSpPr>
          <p:nvPr>
            <p:ph type="body" idx="1"/>
          </p:nvPr>
        </p:nvSpPr>
        <p:spPr>
          <a:ln/>
        </p:spPr>
        <p:txBody>
          <a:bodyPr wrap="square" lIns="96661" tIns="48331" rIns="96661" bIns="48331" anchor="t"/>
          <a:lstStyle/>
          <a:p>
            <a:pPr lvl="0"/>
            <a:r>
              <a:rPr lang="zh-CN" altLang="en-US" dirty="0">
                <a:ea typeface="宋体" pitchFamily="2" charset="-122"/>
              </a:rPr>
              <a:t>布局原理</a:t>
            </a:r>
            <a:endParaRPr lang="en-AU" altLang="zh-CN" dirty="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5529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5530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5530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24</a:t>
            </a:fld>
            <a:endParaRPr lang="en-US" altLang="zh-CN" sz="1300" dirty="0">
              <a:latin typeface="Times New Roman" panose="02020503050405090304" pitchFamily="18" charset="0"/>
              <a:ea typeface="宋体" pitchFamily="2" charset="-122"/>
            </a:endParaRPr>
          </a:p>
        </p:txBody>
      </p:sp>
      <p:sp>
        <p:nvSpPr>
          <p:cNvPr id="55302" name="Rectangle 2"/>
          <p:cNvSpPr>
            <a:spLocks noGrp="1" noRot="1" noChangeAspect="1" noTextEdit="1"/>
          </p:cNvSpPr>
          <p:nvPr>
            <p:ph type="sldImg"/>
          </p:nvPr>
        </p:nvSpPr>
        <p:spPr>
          <a:ln/>
        </p:spPr>
      </p:sp>
      <p:sp>
        <p:nvSpPr>
          <p:cNvPr id="55303"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5734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5734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5734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25</a:t>
            </a:fld>
            <a:endParaRPr lang="en-US" altLang="zh-CN" sz="1300" dirty="0">
              <a:latin typeface="Times New Roman" panose="02020503050405090304" pitchFamily="18" charset="0"/>
              <a:ea typeface="宋体" pitchFamily="2" charset="-122"/>
            </a:endParaRPr>
          </a:p>
        </p:txBody>
      </p:sp>
      <p:sp>
        <p:nvSpPr>
          <p:cNvPr id="57350" name="Rectangle 2"/>
          <p:cNvSpPr>
            <a:spLocks noGrp="1" noRot="1" noChangeAspect="1" noTextEdit="1"/>
          </p:cNvSpPr>
          <p:nvPr>
            <p:ph type="sldImg"/>
          </p:nvPr>
        </p:nvSpPr>
        <p:spPr>
          <a:ln/>
        </p:spPr>
      </p:sp>
      <p:sp>
        <p:nvSpPr>
          <p:cNvPr id="57351" name="Rectangle 3"/>
          <p:cNvSpPr>
            <a:spLocks noGrp="1"/>
          </p:cNvSpPr>
          <p:nvPr>
            <p:ph type="body" idx="1"/>
          </p:nvPr>
        </p:nvSpPr>
        <p:spPr>
          <a:ln/>
        </p:spPr>
        <p:txBody>
          <a:bodyPr wrap="square" lIns="96661" tIns="48331" rIns="96661" bIns="48331" anchor="t"/>
          <a:lstStyle/>
          <a:p>
            <a:pPr lvl="0"/>
            <a:r>
              <a:rPr lang="en-US" altLang="zh-CN" dirty="0">
                <a:ea typeface="宋体" pitchFamily="2" charset="-122"/>
              </a:rPr>
              <a:t>Why AMD not Intel </a:t>
            </a:r>
            <a:r>
              <a:rPr lang="zh-CN" altLang="en-US" dirty="0">
                <a:ea typeface="宋体" pitchFamily="2" charset="-122"/>
              </a:rPr>
              <a:t>？在嵌入式处理器上与</a:t>
            </a:r>
            <a:r>
              <a:rPr lang="en-US" altLang="zh-CN" dirty="0">
                <a:ea typeface="宋体" pitchFamily="2" charset="-122"/>
              </a:rPr>
              <a:t>MIPS</a:t>
            </a:r>
            <a:r>
              <a:rPr lang="zh-CN" altLang="en-US" dirty="0">
                <a:ea typeface="宋体" pitchFamily="2" charset="-122"/>
              </a:rPr>
              <a:t>有合作</a:t>
            </a:r>
            <a:endParaRPr lang="en-US" altLang="zh-CN" dirty="0">
              <a:ea typeface="宋体" pitchFamily="2" charset="-122"/>
            </a:endParaRPr>
          </a:p>
          <a:p>
            <a:pPr lvl="0"/>
            <a:r>
              <a:rPr lang="en-GB" altLang="zh-CN" dirty="0">
                <a:ea typeface="宋体" pitchFamily="2" charset="-122"/>
              </a:rPr>
              <a:t>FPU: (Float Point Unit,</a:t>
            </a:r>
            <a:r>
              <a:rPr lang="zh-CN" altLang="en-US" dirty="0">
                <a:ea typeface="宋体" pitchFamily="2" charset="-122"/>
              </a:rPr>
              <a:t>浮点运算单元</a:t>
            </a:r>
            <a:r>
              <a:rPr lang="en-US" altLang="zh-CN" dirty="0">
                <a:ea typeface="宋体" pitchFamily="2" charset="-122"/>
              </a:rPr>
              <a:t>)</a:t>
            </a:r>
            <a:r>
              <a:rPr lang="en-GB" altLang="zh-CN" dirty="0">
                <a:ea typeface="宋体" pitchFamily="2" charset="-122"/>
              </a:rPr>
              <a:t>FPU </a:t>
            </a:r>
            <a:r>
              <a:rPr lang="zh-CN" altLang="en-US" dirty="0">
                <a:ea typeface="宋体" pitchFamily="2" charset="-122"/>
              </a:rPr>
              <a:t>是专用于浮点运算的处理器 </a:t>
            </a:r>
            <a:endParaRPr lang="en-US" altLang="zh-CN" dirty="0">
              <a:ea typeface="宋体" pitchFamily="2" charset="-122"/>
            </a:endParaRPr>
          </a:p>
          <a:p>
            <a:pPr lvl="0"/>
            <a:r>
              <a:rPr lang="en-US" altLang="zh-CN" dirty="0">
                <a:ea typeface="宋体" pitchFamily="2" charset="-122"/>
              </a:rPr>
              <a:t>AMD</a:t>
            </a:r>
            <a:r>
              <a:rPr lang="zh-CN" altLang="en-US" dirty="0">
                <a:ea typeface="宋体" pitchFamily="2" charset="-122"/>
              </a:rPr>
              <a:t>于</a:t>
            </a:r>
            <a:r>
              <a:rPr lang="en-US" altLang="zh-CN" dirty="0">
                <a:ea typeface="宋体" pitchFamily="2" charset="-122"/>
              </a:rPr>
              <a:t>2007</a:t>
            </a:r>
            <a:r>
              <a:rPr lang="zh-CN" altLang="en-US" dirty="0">
                <a:ea typeface="宋体" pitchFamily="2" charset="-122"/>
              </a:rPr>
              <a:t>下半年推出</a:t>
            </a:r>
            <a:r>
              <a:rPr lang="en-US" altLang="zh-CN" dirty="0">
                <a:ea typeface="宋体" pitchFamily="2" charset="-122"/>
              </a:rPr>
              <a:t>K10</a:t>
            </a:r>
            <a:r>
              <a:rPr lang="zh-CN" altLang="en-US" dirty="0">
                <a:ea typeface="宋体" pitchFamily="2" charset="-122"/>
              </a:rPr>
              <a:t>架构。 用</a:t>
            </a:r>
            <a:r>
              <a:rPr lang="en-US" altLang="zh-CN" dirty="0">
                <a:ea typeface="宋体" pitchFamily="2" charset="-122"/>
              </a:rPr>
              <a:t>K10</a:t>
            </a:r>
            <a:r>
              <a:rPr lang="zh-CN" altLang="en-US" dirty="0">
                <a:ea typeface="宋体" pitchFamily="2" charset="-122"/>
              </a:rPr>
              <a:t>架构的</a:t>
            </a:r>
            <a:r>
              <a:rPr lang="en-US" altLang="zh-CN" dirty="0">
                <a:ea typeface="宋体" pitchFamily="2" charset="-122"/>
              </a:rPr>
              <a:t>Barcelona</a:t>
            </a:r>
            <a:r>
              <a:rPr lang="zh-CN" altLang="en-US" dirty="0">
                <a:ea typeface="宋体" pitchFamily="2" charset="-122"/>
              </a:rPr>
              <a:t>为四核并有</a:t>
            </a:r>
            <a:r>
              <a:rPr lang="en-US" altLang="zh-CN" dirty="0">
                <a:ea typeface="宋体" pitchFamily="2" charset="-122"/>
              </a:rPr>
              <a:t>4.63</a:t>
            </a:r>
            <a:r>
              <a:rPr lang="zh-CN" altLang="en-US" dirty="0">
                <a:ea typeface="宋体" pitchFamily="2" charset="-122"/>
              </a:rPr>
              <a:t>亿晶体管。</a:t>
            </a:r>
            <a:r>
              <a:rPr lang="en-US" altLang="zh-CN" dirty="0">
                <a:ea typeface="宋体" pitchFamily="2" charset="-122"/>
              </a:rPr>
              <a:t>Barcelona</a:t>
            </a:r>
            <a:r>
              <a:rPr lang="zh-CN" altLang="en-US" dirty="0">
                <a:ea typeface="宋体" pitchFamily="2" charset="-122"/>
              </a:rPr>
              <a:t>是</a:t>
            </a:r>
            <a:r>
              <a:rPr lang="en-US" altLang="zh-CN" dirty="0">
                <a:ea typeface="宋体" pitchFamily="2" charset="-122"/>
              </a:rPr>
              <a:t>AMD</a:t>
            </a:r>
            <a:r>
              <a:rPr lang="zh-CN" altLang="en-US" dirty="0">
                <a:ea typeface="宋体" pitchFamily="2" charset="-122"/>
              </a:rPr>
              <a:t>第一款四核处理器，原生架构基于</a:t>
            </a:r>
            <a:r>
              <a:rPr lang="en-US" altLang="zh-CN" dirty="0">
                <a:ea typeface="宋体" pitchFamily="2" charset="-122"/>
              </a:rPr>
              <a:t>65nm</a:t>
            </a:r>
          </a:p>
          <a:p>
            <a:pPr lvl="0"/>
            <a:r>
              <a:rPr lang="zh-CN" altLang="en-US" dirty="0">
                <a:ea typeface="宋体" pitchFamily="2" charset="-122"/>
              </a:rPr>
              <a:t>工艺技术。和</a:t>
            </a:r>
            <a:r>
              <a:rPr lang="en-US" altLang="zh-CN" dirty="0">
                <a:ea typeface="宋体" pitchFamily="2" charset="-122"/>
              </a:rPr>
              <a:t>Intel Kentsfield</a:t>
            </a:r>
            <a:r>
              <a:rPr lang="zh-CN" altLang="en-US" dirty="0">
                <a:ea typeface="宋体" pitchFamily="2" charset="-122"/>
              </a:rPr>
              <a:t>四核不同的是，</a:t>
            </a:r>
            <a:r>
              <a:rPr lang="en-US" altLang="zh-CN" dirty="0">
                <a:ea typeface="宋体" pitchFamily="2" charset="-122"/>
              </a:rPr>
              <a:t>Barcelona</a:t>
            </a:r>
            <a:r>
              <a:rPr lang="zh-CN" altLang="en-US" dirty="0">
                <a:ea typeface="宋体" pitchFamily="2" charset="-122"/>
              </a:rPr>
              <a:t>并不是将两个双核封装在一起，而是真正的单芯片四核心。</a:t>
            </a:r>
          </a:p>
          <a:p>
            <a:pPr lvl="0"/>
            <a:r>
              <a:rPr lang="zh-CN" altLang="en-US" dirty="0">
                <a:ea typeface="宋体" pitchFamily="2" charset="-122"/>
              </a:rPr>
              <a:t>● </a:t>
            </a:r>
            <a:r>
              <a:rPr lang="en-US" altLang="zh-CN" dirty="0">
                <a:ea typeface="宋体" pitchFamily="2" charset="-122"/>
              </a:rPr>
              <a:t>Barcelona</a:t>
            </a:r>
            <a:r>
              <a:rPr lang="zh-CN" altLang="en-US" dirty="0">
                <a:ea typeface="宋体" pitchFamily="2" charset="-122"/>
              </a:rPr>
              <a:t>新特性解析：引入全新</a:t>
            </a:r>
            <a:r>
              <a:rPr lang="en-US" altLang="zh-CN" dirty="0">
                <a:ea typeface="宋体" pitchFamily="2" charset="-122"/>
              </a:rPr>
              <a:t>SSE128</a:t>
            </a:r>
            <a:r>
              <a:rPr lang="zh-CN" altLang="en-US" dirty="0">
                <a:ea typeface="宋体" pitchFamily="2" charset="-122"/>
              </a:rPr>
              <a:t>技术 </a:t>
            </a:r>
            <a:r>
              <a:rPr lang="en-US" altLang="zh-CN" dirty="0">
                <a:ea typeface="宋体" pitchFamily="2" charset="-122"/>
              </a:rPr>
              <a:t>Barcelona</a:t>
            </a:r>
          </a:p>
          <a:p>
            <a:pPr lvl="0"/>
            <a:r>
              <a:rPr lang="zh-CN" altLang="en-US" dirty="0">
                <a:ea typeface="宋体" pitchFamily="2" charset="-122"/>
              </a:rPr>
              <a:t>中的一项重要改进是被</a:t>
            </a:r>
            <a:r>
              <a:rPr lang="en-US" altLang="zh-CN" dirty="0">
                <a:ea typeface="宋体" pitchFamily="2" charset="-122"/>
              </a:rPr>
              <a:t>AMD</a:t>
            </a:r>
            <a:r>
              <a:rPr lang="zh-CN" altLang="en-US" dirty="0">
                <a:ea typeface="宋体" pitchFamily="2" charset="-122"/>
              </a:rPr>
              <a:t>称为“</a:t>
            </a:r>
            <a:r>
              <a:rPr lang="en-US" altLang="zh-CN" dirty="0">
                <a:ea typeface="宋体" pitchFamily="2" charset="-122"/>
              </a:rPr>
              <a:t>SSE128”</a:t>
            </a:r>
            <a:r>
              <a:rPr lang="zh-CN" altLang="en-US" dirty="0">
                <a:ea typeface="宋体" pitchFamily="2" charset="-122"/>
              </a:rPr>
              <a:t>的技术，在</a:t>
            </a:r>
            <a:r>
              <a:rPr lang="en-US" altLang="zh-CN" dirty="0">
                <a:ea typeface="宋体" pitchFamily="2" charset="-122"/>
              </a:rPr>
              <a:t>K8</a:t>
            </a:r>
            <a:r>
              <a:rPr lang="zh-CN" altLang="en-US" dirty="0">
                <a:ea typeface="宋体" pitchFamily="2" charset="-122"/>
              </a:rPr>
              <a:t>架构中，处理器可以并行处理两个</a:t>
            </a:r>
            <a:r>
              <a:rPr lang="en-US" altLang="zh-CN" dirty="0">
                <a:ea typeface="宋体" pitchFamily="2" charset="-122"/>
              </a:rPr>
              <a:t>SSE</a:t>
            </a:r>
            <a:r>
              <a:rPr lang="zh-CN" altLang="en-US" dirty="0">
                <a:ea typeface="宋体" pitchFamily="2" charset="-122"/>
              </a:rPr>
              <a:t>指令，但是</a:t>
            </a:r>
            <a:r>
              <a:rPr lang="en-US" altLang="zh-CN" dirty="0">
                <a:ea typeface="宋体" pitchFamily="2" charset="-122"/>
              </a:rPr>
              <a:t>SSE</a:t>
            </a:r>
            <a:r>
              <a:rPr lang="zh-CN" altLang="en-US" dirty="0">
                <a:ea typeface="宋体" pitchFamily="2" charset="-122"/>
              </a:rPr>
              <a:t>执行单元一般只有</a:t>
            </a:r>
            <a:r>
              <a:rPr lang="en-US" altLang="zh-CN" dirty="0">
                <a:ea typeface="宋体" pitchFamily="2" charset="-122"/>
              </a:rPr>
              <a:t>64</a:t>
            </a:r>
            <a:r>
              <a:rPr lang="zh-CN" altLang="en-US" dirty="0">
                <a:ea typeface="宋体" pitchFamily="2" charset="-122"/>
              </a:rPr>
              <a:t>位带宽。</a:t>
            </a:r>
          </a:p>
          <a:p>
            <a:pPr lvl="0"/>
            <a:r>
              <a:rPr lang="zh-CN" altLang="en-US" dirty="0">
                <a:ea typeface="宋体" pitchFamily="2" charset="-122"/>
              </a:rPr>
              <a:t>对于</a:t>
            </a:r>
            <a:r>
              <a:rPr lang="en-US" altLang="zh-CN" dirty="0">
                <a:ea typeface="宋体" pitchFamily="2" charset="-122"/>
              </a:rPr>
              <a:t>128</a:t>
            </a:r>
            <a:r>
              <a:rPr lang="zh-CN" altLang="en-US" dirty="0">
                <a:ea typeface="宋体" pitchFamily="2" charset="-122"/>
              </a:rPr>
              <a:t>位的</a:t>
            </a:r>
            <a:r>
              <a:rPr lang="en-US" altLang="zh-CN" dirty="0">
                <a:ea typeface="宋体" pitchFamily="2" charset="-122"/>
              </a:rPr>
              <a:t>SSE</a:t>
            </a:r>
            <a:r>
              <a:rPr lang="zh-CN" altLang="en-US" dirty="0">
                <a:ea typeface="宋体" pitchFamily="2" charset="-122"/>
              </a:rPr>
              <a:t>操作（</a:t>
            </a:r>
            <a:r>
              <a:rPr lang="en-GB" altLang="zh-CN" dirty="0">
                <a:ea typeface="宋体" pitchFamily="2" charset="-122"/>
              </a:rPr>
              <a:t>SSE</a:t>
            </a:r>
            <a:r>
              <a:rPr lang="zh-CN" altLang="en-US" dirty="0">
                <a:ea typeface="宋体" pitchFamily="2" charset="-122"/>
              </a:rPr>
              <a:t>的全称是 </a:t>
            </a:r>
            <a:r>
              <a:rPr lang="en-GB" altLang="zh-CN" dirty="0">
                <a:ea typeface="宋体" pitchFamily="2" charset="-122"/>
              </a:rPr>
              <a:t>Sreaming SIMD Extensions</a:t>
            </a:r>
            <a:r>
              <a:rPr lang="zh-CN" altLang="en-GB" dirty="0">
                <a:ea typeface="宋体" pitchFamily="2" charset="-122"/>
              </a:rPr>
              <a:t>， </a:t>
            </a:r>
            <a:r>
              <a:rPr lang="zh-CN" altLang="en-US" dirty="0">
                <a:ea typeface="宋体" pitchFamily="2" charset="-122"/>
              </a:rPr>
              <a:t>它是一组</a:t>
            </a:r>
            <a:r>
              <a:rPr lang="en-GB" altLang="zh-CN" dirty="0">
                <a:ea typeface="宋体" pitchFamily="2" charset="-122"/>
              </a:rPr>
              <a:t>CPU</a:t>
            </a:r>
            <a:r>
              <a:rPr lang="zh-CN" altLang="en-US" dirty="0">
                <a:ea typeface="宋体" pitchFamily="2" charset="-122"/>
              </a:rPr>
              <a:t>指令，用于像信号处理、科学计算或者</a:t>
            </a:r>
            <a:r>
              <a:rPr lang="en-US" altLang="zh-CN" dirty="0">
                <a:ea typeface="宋体" pitchFamily="2" charset="-122"/>
              </a:rPr>
              <a:t>3</a:t>
            </a:r>
            <a:r>
              <a:rPr lang="en-GB" altLang="zh-CN" dirty="0">
                <a:ea typeface="宋体" pitchFamily="2" charset="-122"/>
              </a:rPr>
              <a:t>D</a:t>
            </a:r>
            <a:r>
              <a:rPr lang="zh-CN" altLang="en-US" dirty="0">
                <a:ea typeface="宋体" pitchFamily="2" charset="-122"/>
              </a:rPr>
              <a:t>图形计算一样的应用。），</a:t>
            </a:r>
            <a:r>
              <a:rPr lang="en-US" altLang="zh-CN" dirty="0">
                <a:ea typeface="宋体" pitchFamily="2" charset="-122"/>
              </a:rPr>
              <a:t>K8</a:t>
            </a:r>
            <a:r>
              <a:rPr lang="zh-CN" altLang="en-US" dirty="0">
                <a:ea typeface="宋体" pitchFamily="2" charset="-122"/>
              </a:rPr>
              <a:t>处理器需要将其作为两个</a:t>
            </a:r>
            <a:r>
              <a:rPr lang="en-US" altLang="zh-CN" dirty="0">
                <a:ea typeface="宋体" pitchFamily="2" charset="-122"/>
              </a:rPr>
              <a:t>64</a:t>
            </a:r>
            <a:r>
              <a:rPr lang="zh-CN" altLang="en-US" dirty="0">
                <a:ea typeface="宋体" pitchFamily="2" charset="-122"/>
              </a:rPr>
              <a:t>位指令对待。也就是说，当一个</a:t>
            </a:r>
            <a:r>
              <a:rPr lang="en-US" altLang="zh-CN" dirty="0">
                <a:ea typeface="宋体" pitchFamily="2" charset="-122"/>
              </a:rPr>
              <a:t>128</a:t>
            </a:r>
            <a:r>
              <a:rPr lang="zh-CN" altLang="en-US" dirty="0">
                <a:ea typeface="宋体" pitchFamily="2" charset="-122"/>
              </a:rPr>
              <a:t>位 </a:t>
            </a:r>
            <a:r>
              <a:rPr lang="en-US" altLang="zh-CN" dirty="0">
                <a:ea typeface="宋体" pitchFamily="2" charset="-122"/>
              </a:rPr>
              <a:t>SSE</a:t>
            </a:r>
            <a:r>
              <a:rPr lang="zh-CN" altLang="en-US" dirty="0">
                <a:ea typeface="宋体" pitchFamily="2" charset="-122"/>
              </a:rPr>
              <a:t>指令被取出后，首先需要将其解码为两个</a:t>
            </a:r>
            <a:r>
              <a:rPr lang="en-US" altLang="zh-CN" dirty="0">
                <a:ea typeface="宋体" pitchFamily="2" charset="-122"/>
              </a:rPr>
              <a:t>micro-ops</a:t>
            </a:r>
            <a:r>
              <a:rPr lang="zh-CN" altLang="en-US" dirty="0">
                <a:ea typeface="宋体" pitchFamily="2" charset="-122"/>
              </a:rPr>
              <a:t>，因此一个单指令还占用了额外的解码端口，降低了执行效率。而</a:t>
            </a:r>
          </a:p>
          <a:p>
            <a:pPr lvl="0"/>
            <a:r>
              <a:rPr lang="en-US" altLang="zh-CN" dirty="0">
                <a:ea typeface="宋体" pitchFamily="2" charset="-122"/>
              </a:rPr>
              <a:t>Barcelona</a:t>
            </a:r>
            <a:r>
              <a:rPr lang="zh-CN" altLang="en-US" dirty="0">
                <a:ea typeface="宋体" pitchFamily="2" charset="-122"/>
              </a:rPr>
              <a:t>加宽了执行单元从</a:t>
            </a:r>
            <a:r>
              <a:rPr lang="en-US" altLang="zh-CN" dirty="0">
                <a:ea typeface="宋体" pitchFamily="2" charset="-122"/>
              </a:rPr>
              <a:t>64</a:t>
            </a:r>
            <a:r>
              <a:rPr lang="zh-CN" altLang="en-US" dirty="0">
                <a:ea typeface="宋体" pitchFamily="2" charset="-122"/>
              </a:rPr>
              <a:t>位到</a:t>
            </a:r>
            <a:r>
              <a:rPr lang="en-US" altLang="zh-CN" dirty="0">
                <a:ea typeface="宋体" pitchFamily="2" charset="-122"/>
              </a:rPr>
              <a:t>128</a:t>
            </a:r>
            <a:r>
              <a:rPr lang="zh-CN" altLang="en-US" dirty="0">
                <a:ea typeface="宋体" pitchFamily="2" charset="-122"/>
              </a:rPr>
              <a:t>位，所有</a:t>
            </a:r>
            <a:r>
              <a:rPr lang="en-US" altLang="zh-CN" dirty="0">
                <a:ea typeface="宋体" pitchFamily="2" charset="-122"/>
              </a:rPr>
              <a:t>128</a:t>
            </a:r>
            <a:r>
              <a:rPr lang="zh-CN" altLang="en-US" dirty="0">
                <a:ea typeface="宋体" pitchFamily="2" charset="-122"/>
              </a:rPr>
              <a:t>位的</a:t>
            </a:r>
            <a:r>
              <a:rPr lang="en-US" altLang="zh-CN" dirty="0">
                <a:ea typeface="宋体" pitchFamily="2" charset="-122"/>
              </a:rPr>
              <a:t>SSE</a:t>
            </a:r>
            <a:r>
              <a:rPr lang="zh-CN" altLang="en-US" dirty="0">
                <a:ea typeface="宋体" pitchFamily="2" charset="-122"/>
              </a:rPr>
              <a:t>操作不再需要进行解码分解为两个</a:t>
            </a:r>
            <a:r>
              <a:rPr lang="en-US" altLang="zh-CN" dirty="0">
                <a:ea typeface="宋体" pitchFamily="2" charset="-122"/>
              </a:rPr>
              <a:t>64</a:t>
            </a:r>
            <a:r>
              <a:rPr lang="zh-CN" altLang="en-US" dirty="0">
                <a:ea typeface="宋体" pitchFamily="2" charset="-122"/>
              </a:rPr>
              <a:t>位操作，并且浮点调度器也可以支持这种</a:t>
            </a:r>
            <a:r>
              <a:rPr lang="en-US" altLang="zh-CN" dirty="0">
                <a:ea typeface="宋体" pitchFamily="2" charset="-122"/>
              </a:rPr>
              <a:t>128</a:t>
            </a:r>
          </a:p>
          <a:p>
            <a:pPr lvl="0"/>
            <a:r>
              <a:rPr lang="zh-CN" altLang="en-US" dirty="0">
                <a:ea typeface="宋体" pitchFamily="2" charset="-122"/>
              </a:rPr>
              <a:t>位</a:t>
            </a:r>
            <a:r>
              <a:rPr lang="en-US" altLang="zh-CN" dirty="0">
                <a:ea typeface="宋体" pitchFamily="2" charset="-122"/>
              </a:rPr>
              <a:t>SSE</a:t>
            </a:r>
            <a:r>
              <a:rPr lang="zh-CN" altLang="en-US" dirty="0">
                <a:ea typeface="宋体" pitchFamily="2" charset="-122"/>
              </a:rPr>
              <a:t>操作，提高了执行效率。 提高</a:t>
            </a:r>
            <a:r>
              <a:rPr lang="en-US" altLang="zh-CN" dirty="0">
                <a:ea typeface="宋体" pitchFamily="2" charset="-122"/>
              </a:rPr>
              <a:t>SSE</a:t>
            </a:r>
            <a:r>
              <a:rPr lang="zh-CN" altLang="en-US" dirty="0">
                <a:ea typeface="宋体" pitchFamily="2" charset="-122"/>
              </a:rPr>
              <a:t>指令执行单元带宽的同时，也会带来一些新的变化，也可以说是新的</a:t>
            </a:r>
            <a:endParaRPr lang="en-US" altLang="zh-CN" dirty="0">
              <a:ea typeface="宋体" pitchFamily="2" charset="-122"/>
            </a:endParaRPr>
          </a:p>
          <a:p>
            <a:pPr lvl="0"/>
            <a:r>
              <a:rPr lang="zh-CN" altLang="en-US" dirty="0">
                <a:ea typeface="宋体" pitchFamily="2" charset="-122"/>
              </a:rPr>
              <a:t>瓶颈：指令存取带宽。为了将并行处理器过程中解码数量最大化，</a:t>
            </a:r>
            <a:r>
              <a:rPr lang="en-US" altLang="zh-CN" dirty="0">
                <a:ea typeface="宋体" pitchFamily="2" charset="-122"/>
              </a:rPr>
              <a:t>Barcelona</a:t>
            </a:r>
            <a:r>
              <a:rPr lang="zh-CN" altLang="en-US" dirty="0">
                <a:ea typeface="宋体" pitchFamily="2" charset="-122"/>
              </a:rPr>
              <a:t>开始支持</a:t>
            </a:r>
            <a:r>
              <a:rPr lang="en-US" altLang="zh-CN" dirty="0">
                <a:ea typeface="宋体" pitchFamily="2" charset="-122"/>
              </a:rPr>
              <a:t>32</a:t>
            </a:r>
            <a:r>
              <a:rPr lang="zh-CN" altLang="en-US" dirty="0">
                <a:ea typeface="宋体" pitchFamily="2" charset="-122"/>
              </a:rPr>
              <a:t>字节每时钟周期的指令存取，而先前</a:t>
            </a:r>
            <a:r>
              <a:rPr lang="en-US" altLang="zh-CN" dirty="0">
                <a:ea typeface="宋体" pitchFamily="2" charset="-122"/>
              </a:rPr>
              <a:t>K8</a:t>
            </a:r>
            <a:r>
              <a:rPr lang="zh-CN" altLang="en-US" dirty="0">
                <a:ea typeface="宋体" pitchFamily="2" charset="-122"/>
              </a:rPr>
              <a:t>架构只支持</a:t>
            </a:r>
          </a:p>
          <a:p>
            <a:pPr lvl="0"/>
            <a:r>
              <a:rPr lang="en-US" altLang="zh-CN" dirty="0">
                <a:ea typeface="宋体" pitchFamily="2" charset="-122"/>
              </a:rPr>
              <a:t>16</a:t>
            </a:r>
            <a:r>
              <a:rPr lang="zh-CN" altLang="en-US" dirty="0">
                <a:ea typeface="宋体" pitchFamily="2" charset="-122"/>
              </a:rPr>
              <a:t>字节。</a:t>
            </a:r>
            <a:r>
              <a:rPr lang="en-US" altLang="zh-CN" dirty="0">
                <a:ea typeface="宋体" pitchFamily="2" charset="-122"/>
              </a:rPr>
              <a:t>32</a:t>
            </a:r>
            <a:r>
              <a:rPr lang="zh-CN" altLang="en-US" dirty="0">
                <a:ea typeface="宋体" pitchFamily="2" charset="-122"/>
              </a:rPr>
              <a:t>字节的指令存取带宽不仅对处理器</a:t>
            </a:r>
            <a:r>
              <a:rPr lang="en-US" altLang="zh-CN" dirty="0">
                <a:ea typeface="宋体" pitchFamily="2" charset="-122"/>
              </a:rPr>
              <a:t>SSE</a:t>
            </a:r>
            <a:r>
              <a:rPr lang="zh-CN" altLang="en-US" dirty="0">
                <a:ea typeface="宋体" pitchFamily="2" charset="-122"/>
              </a:rPr>
              <a:t>代码有帮助，同时对于整数指令也有效果。</a:t>
            </a:r>
          </a:p>
          <a:p>
            <a:pPr lvl="0"/>
            <a:r>
              <a:rPr lang="zh-CN" altLang="en-US" dirty="0">
                <a:ea typeface="宋体" pitchFamily="2" charset="-122"/>
              </a:rPr>
              <a:t> ● </a:t>
            </a:r>
            <a:r>
              <a:rPr lang="en-US" altLang="zh-CN" dirty="0">
                <a:ea typeface="宋体" pitchFamily="2" charset="-122"/>
              </a:rPr>
              <a:t>Barcelona</a:t>
            </a:r>
            <a:r>
              <a:rPr lang="zh-CN" altLang="en-US" dirty="0">
                <a:ea typeface="宋体" pitchFamily="2" charset="-122"/>
              </a:rPr>
              <a:t>新特性解析：内存控制器再度强化 </a:t>
            </a:r>
            <a:endParaRPr lang="en-US" altLang="zh-CN" dirty="0">
              <a:ea typeface="宋体" pitchFamily="2" charset="-122"/>
            </a:endParaRPr>
          </a:p>
          <a:p>
            <a:pPr lvl="0"/>
            <a:r>
              <a:rPr lang="zh-CN" altLang="en-US" dirty="0">
                <a:ea typeface="宋体" pitchFamily="2" charset="-122"/>
              </a:rPr>
              <a:t>当年当</a:t>
            </a:r>
            <a:r>
              <a:rPr lang="en-US" altLang="zh-CN" dirty="0">
                <a:ea typeface="宋体" pitchFamily="2" charset="-122"/>
              </a:rPr>
              <a:t>AMD</a:t>
            </a:r>
            <a:r>
              <a:rPr lang="zh-CN" altLang="en-US" dirty="0">
                <a:ea typeface="宋体" pitchFamily="2" charset="-122"/>
              </a:rPr>
              <a:t>将内存控制器集成至</a:t>
            </a:r>
            <a:r>
              <a:rPr lang="en-US" altLang="zh-CN" dirty="0">
                <a:ea typeface="宋体" pitchFamily="2" charset="-122"/>
              </a:rPr>
              <a:t>CPU</a:t>
            </a:r>
            <a:r>
              <a:rPr lang="zh-CN" altLang="en-US" dirty="0">
                <a:ea typeface="宋体" pitchFamily="2" charset="-122"/>
              </a:rPr>
              <a:t>内部时，我们看到了崭新而强大的</a:t>
            </a:r>
            <a:r>
              <a:rPr lang="en-US" altLang="zh-CN" dirty="0">
                <a:ea typeface="宋体" pitchFamily="2" charset="-122"/>
              </a:rPr>
              <a:t>K8</a:t>
            </a:r>
            <a:r>
              <a:rPr lang="zh-CN" altLang="en-US" dirty="0">
                <a:ea typeface="宋体" pitchFamily="2" charset="-122"/>
              </a:rPr>
              <a:t>构架。如今，</a:t>
            </a:r>
            <a:r>
              <a:rPr lang="en-US" altLang="zh-CN" dirty="0">
                <a:ea typeface="宋体" pitchFamily="2" charset="-122"/>
              </a:rPr>
              <a:t>Barcelona</a:t>
            </a:r>
            <a:r>
              <a:rPr lang="zh-CN" altLang="en-US" dirty="0">
                <a:ea typeface="宋体" pitchFamily="2" charset="-122"/>
              </a:rPr>
              <a:t>的内存控制器在设计上将又一次极大的改进其内存性能。 </a:t>
            </a:r>
            <a:endParaRPr lang="en-US" altLang="zh-CN" dirty="0">
              <a:ea typeface="宋体" pitchFamily="2" charset="-122"/>
            </a:endParaRPr>
          </a:p>
          <a:p>
            <a:pPr lvl="0"/>
            <a:r>
              <a:rPr lang="zh-CN" altLang="en-US" dirty="0">
                <a:ea typeface="宋体" pitchFamily="2" charset="-122"/>
              </a:rPr>
              <a:t>在标准的</a:t>
            </a:r>
            <a:r>
              <a:rPr lang="en-US" altLang="zh-CN" dirty="0">
                <a:ea typeface="宋体" pitchFamily="2" charset="-122"/>
              </a:rPr>
              <a:t>DDR2</a:t>
            </a:r>
            <a:r>
              <a:rPr lang="zh-CN" altLang="en-US" dirty="0">
                <a:ea typeface="宋体" pitchFamily="2" charset="-122"/>
              </a:rPr>
              <a:t>内存中，你只能同时进行一个操作，而且读和写的切换会有非常大的损失。</a:t>
            </a:r>
          </a:p>
          <a:p>
            <a:pPr lvl="0"/>
            <a:r>
              <a:rPr lang="en-US" altLang="zh-CN" dirty="0">
                <a:ea typeface="宋体" pitchFamily="2" charset="-122"/>
              </a:rPr>
              <a:t>Barcelona</a:t>
            </a:r>
            <a:r>
              <a:rPr lang="zh-CN" altLang="en-US" dirty="0">
                <a:ea typeface="宋体" pitchFamily="2" charset="-122"/>
              </a:rPr>
              <a:t>中，</a:t>
            </a:r>
            <a:r>
              <a:rPr lang="en-US" altLang="zh-CN" dirty="0">
                <a:ea typeface="宋体" pitchFamily="2" charset="-122"/>
              </a:rPr>
              <a:t>AMD</a:t>
            </a:r>
            <a:r>
              <a:rPr lang="zh-CN" altLang="en-US" dirty="0">
                <a:ea typeface="宋体" pitchFamily="2" charset="-122"/>
              </a:rPr>
              <a:t>把它分割成两个</a:t>
            </a:r>
            <a:r>
              <a:rPr lang="en-US" altLang="zh-CN" dirty="0">
                <a:ea typeface="宋体" pitchFamily="2" charset="-122"/>
              </a:rPr>
              <a:t>64-bit</a:t>
            </a:r>
            <a:r>
              <a:rPr lang="zh-CN" altLang="en-US" dirty="0">
                <a:ea typeface="宋体" pitchFamily="2" charset="-122"/>
              </a:rPr>
              <a:t>，每个控制器可以独立的进行操作，因此它可以带来效率上的不小提升，尤其是在四核执行的环境下，每个核心可以独立占有内存访问资源。  </a:t>
            </a:r>
            <a:r>
              <a:rPr lang="en-US" altLang="zh-CN" dirty="0">
                <a:ea typeface="宋体" pitchFamily="2" charset="-122"/>
              </a:rPr>
              <a:t>Barcelonas</a:t>
            </a:r>
            <a:r>
              <a:rPr lang="zh-CN" altLang="en-US" dirty="0">
                <a:ea typeface="宋体" pitchFamily="2" charset="-122"/>
              </a:rPr>
              <a:t>中集成的北桥部分（注意不是主板北桥）也被设计成更高的带宽，更深的</a:t>
            </a:r>
            <a:r>
              <a:rPr lang="en-US" altLang="zh-CN" dirty="0">
                <a:ea typeface="宋体" pitchFamily="2" charset="-122"/>
              </a:rPr>
              <a:t>buffers</a:t>
            </a:r>
            <a:r>
              <a:rPr lang="zh-CN" altLang="en-US" dirty="0">
                <a:ea typeface="宋体" pitchFamily="2" charset="-122"/>
              </a:rPr>
              <a:t>将允许更高的带宽利用率，同时北桥自身已经可以使用未来的内存技术，比如</a:t>
            </a:r>
            <a:r>
              <a:rPr lang="en-US" altLang="zh-CN" dirty="0">
                <a:ea typeface="宋体" pitchFamily="2" charset="-122"/>
              </a:rPr>
              <a:t>DDR3</a:t>
            </a:r>
            <a:r>
              <a:rPr lang="zh-CN" altLang="en-US" dirty="0">
                <a:ea typeface="宋体" pitchFamily="2" charset="-122"/>
              </a:rPr>
              <a:t>。</a:t>
            </a:r>
            <a:br>
              <a:rPr lang="zh-CN" altLang="en-US" dirty="0">
                <a:ea typeface="宋体" pitchFamily="2" charset="-122"/>
              </a:rPr>
            </a:br>
            <a:r>
              <a:rPr lang="en-GB" altLang="zh-CN" dirty="0">
                <a:ea typeface="宋体" pitchFamily="2" charset="-122"/>
              </a:rPr>
              <a:t> </a:t>
            </a:r>
          </a:p>
          <a:p>
            <a:pPr lvl="0"/>
            <a:r>
              <a:rPr lang="en-GB" altLang="zh-CN" dirty="0">
                <a:ea typeface="宋体" pitchFamily="2" charset="-122"/>
              </a:rPr>
              <a:t>● Barcelona</a:t>
            </a:r>
          </a:p>
          <a:p>
            <a:pPr lvl="0"/>
            <a:r>
              <a:rPr lang="zh-CN" altLang="en-US" dirty="0">
                <a:ea typeface="宋体" pitchFamily="2" charset="-122"/>
              </a:rPr>
              <a:t>新特性解析：创新</a:t>
            </a:r>
            <a:r>
              <a:rPr lang="en-US" altLang="zh-CN" dirty="0">
                <a:ea typeface="宋体" pitchFamily="2" charset="-122"/>
              </a:rPr>
              <a:t>——</a:t>
            </a:r>
            <a:r>
              <a:rPr lang="zh-CN" altLang="en-US" dirty="0">
                <a:ea typeface="宋体" pitchFamily="2" charset="-122"/>
              </a:rPr>
              <a:t>三级缓存</a:t>
            </a:r>
          </a:p>
          <a:p>
            <a:pPr lvl="0"/>
            <a:r>
              <a:rPr lang="zh-CN" altLang="en-US" dirty="0">
                <a:ea typeface="宋体" pitchFamily="2" charset="-122"/>
              </a:rPr>
              <a:t> </a:t>
            </a:r>
          </a:p>
          <a:p>
            <a:pPr lvl="0"/>
            <a:r>
              <a:rPr lang="zh-CN" altLang="en-US" dirty="0">
                <a:ea typeface="宋体" pitchFamily="2" charset="-122"/>
              </a:rPr>
              <a:t> </a:t>
            </a:r>
          </a:p>
          <a:p>
            <a:pPr lvl="0"/>
            <a:endParaRPr lang="en-AU" altLang="zh-CN" dirty="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6041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6042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6042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27</a:t>
            </a:fld>
            <a:endParaRPr lang="en-US" altLang="zh-CN" sz="1300" dirty="0">
              <a:latin typeface="Times New Roman" panose="02020503050405090304" pitchFamily="18" charset="0"/>
              <a:ea typeface="宋体" pitchFamily="2" charset="-122"/>
            </a:endParaRPr>
          </a:p>
        </p:txBody>
      </p:sp>
      <p:sp>
        <p:nvSpPr>
          <p:cNvPr id="60422" name="Rectangle 2"/>
          <p:cNvSpPr>
            <a:spLocks noGrp="1" noRot="1" noChangeAspect="1" noTextEdit="1"/>
          </p:cNvSpPr>
          <p:nvPr>
            <p:ph type="sldImg"/>
          </p:nvPr>
        </p:nvSpPr>
        <p:spPr>
          <a:ln/>
        </p:spPr>
      </p:sp>
      <p:sp>
        <p:nvSpPr>
          <p:cNvPr id="60423"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62468"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62469"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62470"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62471"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28</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6758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6758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6758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32</a:t>
            </a:fld>
            <a:endParaRPr lang="en-US" altLang="zh-CN" sz="1300" dirty="0">
              <a:latin typeface="Times New Roman" panose="02020503050405090304" pitchFamily="18" charset="0"/>
              <a:ea typeface="宋体" pitchFamily="2" charset="-122"/>
            </a:endParaRPr>
          </a:p>
        </p:txBody>
      </p:sp>
      <p:sp>
        <p:nvSpPr>
          <p:cNvPr id="67590" name="Rectangle 2"/>
          <p:cNvSpPr>
            <a:spLocks noGrp="1" noRot="1" noChangeAspect="1" noTextEdit="1"/>
          </p:cNvSpPr>
          <p:nvPr>
            <p:ph type="sldImg"/>
          </p:nvPr>
        </p:nvSpPr>
        <p:spPr>
          <a:ln/>
        </p:spPr>
      </p:sp>
      <p:sp>
        <p:nvSpPr>
          <p:cNvPr id="67591" name="Rectangle 3"/>
          <p:cNvSpPr>
            <a:spLocks noGrp="1"/>
          </p:cNvSpPr>
          <p:nvPr>
            <p:ph type="body" idx="1"/>
          </p:nvPr>
        </p:nvSpPr>
        <p:spPr>
          <a:ln/>
        </p:spPr>
        <p:txBody>
          <a:bodyPr wrap="square" lIns="96661" tIns="48331" rIns="96661" bIns="48331" anchor="t"/>
          <a:lstStyle/>
          <a:p>
            <a:pPr lvl="0"/>
            <a:r>
              <a:rPr lang="zh-CN" altLang="en-US" b="1" dirty="0">
                <a:ea typeface="宋体" pitchFamily="2" charset="-122"/>
              </a:rPr>
              <a:t> 蓝牙</a:t>
            </a:r>
            <a:r>
              <a:rPr lang="en-US" altLang="zh-CN" b="1" dirty="0">
                <a:ea typeface="宋体" pitchFamily="2" charset="-122"/>
              </a:rPr>
              <a:t>(Bluetooth)</a:t>
            </a:r>
            <a:endParaRPr lang="zh-CN" altLang="en-US" dirty="0">
              <a:ea typeface="宋体" pitchFamily="2" charset="-122"/>
            </a:endParaRPr>
          </a:p>
          <a:p>
            <a:pPr lvl="0"/>
            <a:r>
              <a:rPr lang="zh-CN" altLang="en-US" b="1" dirty="0">
                <a:ea typeface="宋体" pitchFamily="2" charset="-122"/>
              </a:rPr>
              <a:t>　　</a:t>
            </a:r>
            <a:r>
              <a:rPr lang="en-US" altLang="zh-CN" b="1" dirty="0">
                <a:ea typeface="宋体" pitchFamily="2" charset="-122"/>
              </a:rPr>
              <a:t>2</a:t>
            </a:r>
            <a:r>
              <a:rPr lang="zh-CN" altLang="en-US" b="1" dirty="0">
                <a:ea typeface="宋体" pitchFamily="2" charset="-122"/>
              </a:rPr>
              <a:t>．</a:t>
            </a:r>
            <a:r>
              <a:rPr lang="en-US" altLang="zh-CN" b="1" dirty="0">
                <a:ea typeface="宋体" pitchFamily="2" charset="-122"/>
              </a:rPr>
              <a:t>1 </a:t>
            </a:r>
            <a:r>
              <a:rPr lang="zh-CN" altLang="en-US" b="1" dirty="0">
                <a:ea typeface="宋体" pitchFamily="2" charset="-122"/>
              </a:rPr>
              <a:t>蓝牙简介</a:t>
            </a:r>
            <a:endParaRPr lang="zh-CN" altLang="en-US" dirty="0">
              <a:ea typeface="宋体" pitchFamily="2" charset="-122"/>
            </a:endParaRPr>
          </a:p>
          <a:p>
            <a:pPr lvl="0"/>
            <a:r>
              <a:rPr lang="zh-CN" altLang="en-US" dirty="0">
                <a:ea typeface="宋体" pitchFamily="2" charset="-122"/>
              </a:rPr>
              <a:t>　　蓝牙技术最初由爱立信创制。</a:t>
            </a:r>
            <a:r>
              <a:rPr lang="en-US" altLang="zh-CN" dirty="0">
                <a:ea typeface="宋体" pitchFamily="2" charset="-122"/>
              </a:rPr>
              <a:t>1999</a:t>
            </a:r>
            <a:r>
              <a:rPr lang="zh-CN" altLang="en-US" dirty="0">
                <a:ea typeface="宋体" pitchFamily="2" charset="-122"/>
              </a:rPr>
              <a:t>年</a:t>
            </a:r>
            <a:r>
              <a:rPr lang="en-US" altLang="zh-CN" dirty="0">
                <a:ea typeface="宋体" pitchFamily="2" charset="-122"/>
              </a:rPr>
              <a:t>5</a:t>
            </a:r>
            <a:r>
              <a:rPr lang="zh-CN" altLang="en-US" dirty="0">
                <a:ea typeface="宋体" pitchFamily="2" charset="-122"/>
              </a:rPr>
              <a:t>月</a:t>
            </a:r>
            <a:r>
              <a:rPr lang="en-US" altLang="zh-CN" dirty="0">
                <a:ea typeface="宋体" pitchFamily="2" charset="-122"/>
              </a:rPr>
              <a:t>20</a:t>
            </a:r>
            <a:r>
              <a:rPr lang="zh-CN" altLang="en-US" dirty="0">
                <a:ea typeface="宋体" pitchFamily="2" charset="-122"/>
              </a:rPr>
              <a:t>日，索尼爱立信、</a:t>
            </a:r>
            <a:r>
              <a:rPr lang="en-US" altLang="zh-CN" dirty="0">
                <a:ea typeface="宋体" pitchFamily="2" charset="-122"/>
              </a:rPr>
              <a:t>IBM</a:t>
            </a:r>
            <a:r>
              <a:rPr lang="zh-CN" altLang="en-US" dirty="0">
                <a:ea typeface="宋体" pitchFamily="2" charset="-122"/>
              </a:rPr>
              <a:t>、英特尔、诺基亚及东芝等业界龙头创立蓝牙特别兴趣组，制订蓝牙技术标准。</a:t>
            </a:r>
            <a:r>
              <a:rPr lang="en-US" altLang="zh-CN" dirty="0">
                <a:ea typeface="宋体" pitchFamily="2" charset="-122"/>
              </a:rPr>
              <a:t>1998</a:t>
            </a:r>
            <a:r>
              <a:rPr lang="zh-CN" altLang="en-US" dirty="0">
                <a:ea typeface="宋体" pitchFamily="2" charset="-122"/>
              </a:rPr>
              <a:t>年，爱立信公司希望无线通信技术能统一标准而取名“蓝牙”。</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蓝牙</a:t>
            </a:r>
            <a:r>
              <a:rPr lang="en-US" altLang="zh-CN" dirty="0">
                <a:ea typeface="宋体" pitchFamily="2" charset="-122"/>
              </a:rPr>
              <a:t>(Bluetooth)</a:t>
            </a:r>
            <a:r>
              <a:rPr lang="zh-CN" altLang="en-US" dirty="0">
                <a:ea typeface="宋体" pitchFamily="2" charset="-122"/>
              </a:rPr>
              <a:t>技术致力于在</a:t>
            </a:r>
            <a:r>
              <a:rPr lang="en-US" altLang="zh-CN" dirty="0">
                <a:ea typeface="宋体" pitchFamily="2" charset="-122"/>
              </a:rPr>
              <a:t>10</a:t>
            </a:r>
            <a:r>
              <a:rPr lang="zh-CN" altLang="en-US" dirty="0">
                <a:ea typeface="宋体" pitchFamily="2" charset="-122"/>
              </a:rPr>
              <a:t>～</a:t>
            </a:r>
            <a:r>
              <a:rPr lang="en-US" altLang="zh-CN" dirty="0">
                <a:ea typeface="宋体" pitchFamily="2" charset="-122"/>
              </a:rPr>
              <a:t>100 m</a:t>
            </a:r>
            <a:r>
              <a:rPr lang="zh-CN" altLang="en-US" dirty="0">
                <a:ea typeface="宋体" pitchFamily="2" charset="-122"/>
              </a:rPr>
              <a:t>的空间内使所有支持该技术的移动或非移动设备可以方便地建立网络联系、进行话音和数据通信。</a:t>
            </a:r>
          </a:p>
          <a:p>
            <a:pPr lvl="0"/>
            <a:r>
              <a:rPr lang="zh-CN" altLang="en-US" b="1" dirty="0">
                <a:ea typeface="宋体" pitchFamily="2" charset="-122"/>
              </a:rPr>
              <a:t>　　</a:t>
            </a:r>
            <a:r>
              <a:rPr lang="en-US" altLang="zh-CN" b="1" dirty="0">
                <a:ea typeface="宋体" pitchFamily="2" charset="-122"/>
              </a:rPr>
              <a:t>2</a:t>
            </a:r>
            <a:r>
              <a:rPr lang="zh-CN" altLang="en-US" b="1" dirty="0">
                <a:ea typeface="宋体" pitchFamily="2" charset="-122"/>
              </a:rPr>
              <a:t>．</a:t>
            </a:r>
            <a:r>
              <a:rPr lang="en-US" altLang="zh-CN" b="1" dirty="0">
                <a:ea typeface="宋体" pitchFamily="2" charset="-122"/>
              </a:rPr>
              <a:t>2 </a:t>
            </a:r>
            <a:r>
              <a:rPr lang="zh-CN" altLang="en-US" b="1" dirty="0">
                <a:ea typeface="宋体" pitchFamily="2" charset="-122"/>
              </a:rPr>
              <a:t>蓝牙发展趋势</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蓝牙技术联盟</a:t>
            </a:r>
            <a:r>
              <a:rPr lang="en-US" altLang="zh-CN" dirty="0">
                <a:ea typeface="宋体" pitchFamily="2" charset="-122"/>
              </a:rPr>
              <a:t>(Bluetooth Special Interest Group</a:t>
            </a:r>
            <a:r>
              <a:rPr lang="zh-CN" altLang="en-US" dirty="0">
                <a:ea typeface="宋体" pitchFamily="2" charset="-122"/>
              </a:rPr>
              <a:t>，</a:t>
            </a:r>
            <a:r>
              <a:rPr lang="en-US" altLang="zh-CN" dirty="0">
                <a:ea typeface="宋体" pitchFamily="2" charset="-122"/>
              </a:rPr>
              <a:t>SIG)</a:t>
            </a:r>
            <a:r>
              <a:rPr lang="zh-CN" altLang="en-US" dirty="0">
                <a:ea typeface="宋体" pitchFamily="2" charset="-122"/>
              </a:rPr>
              <a:t>日前宣布正式采纳蓝牙规格</a:t>
            </a:r>
            <a:r>
              <a:rPr lang="en-US" altLang="zh-CN" dirty="0">
                <a:ea typeface="宋体" pitchFamily="2" charset="-122"/>
              </a:rPr>
              <a:t>4</a:t>
            </a:r>
            <a:r>
              <a:rPr lang="zh-CN" altLang="en-US" dirty="0">
                <a:ea typeface="宋体" pitchFamily="2" charset="-122"/>
              </a:rPr>
              <a:t>．</a:t>
            </a:r>
            <a:r>
              <a:rPr lang="en-US" altLang="zh-CN" dirty="0">
                <a:ea typeface="宋体" pitchFamily="2" charset="-122"/>
              </a:rPr>
              <a:t>0</a:t>
            </a:r>
            <a:r>
              <a:rPr lang="zh-CN" altLang="en-US" dirty="0">
                <a:ea typeface="宋体" pitchFamily="2" charset="-122"/>
              </a:rPr>
              <a:t>版本，并启动对应的认证计划。在</a:t>
            </a:r>
            <a:r>
              <a:rPr lang="en-US" altLang="zh-CN" dirty="0">
                <a:ea typeface="宋体" pitchFamily="2" charset="-122"/>
              </a:rPr>
              <a:t>3</a:t>
            </a:r>
            <a:r>
              <a:rPr lang="zh-CN" altLang="en-US" dirty="0">
                <a:ea typeface="宋体" pitchFamily="2" charset="-122"/>
              </a:rPr>
              <a:t>．</a:t>
            </a:r>
            <a:r>
              <a:rPr lang="en-US" altLang="zh-CN" dirty="0">
                <a:ea typeface="宋体" pitchFamily="2" charset="-122"/>
              </a:rPr>
              <a:t>0+HS</a:t>
            </a:r>
            <a:r>
              <a:rPr lang="zh-CN" altLang="en-US" dirty="0">
                <a:ea typeface="宋体" pitchFamily="2" charset="-122"/>
              </a:rPr>
              <a:t>版本标准加入高速传输技术的基础上，</a:t>
            </a:r>
            <a:r>
              <a:rPr lang="en-US" altLang="zh-CN" dirty="0">
                <a:ea typeface="宋体" pitchFamily="2" charset="-122"/>
              </a:rPr>
              <a:t>4</a:t>
            </a:r>
            <a:r>
              <a:rPr lang="zh-CN" altLang="en-US" dirty="0">
                <a:ea typeface="宋体" pitchFamily="2" charset="-122"/>
              </a:rPr>
              <a:t>．</a:t>
            </a:r>
            <a:r>
              <a:rPr lang="en-US" altLang="zh-CN" dirty="0">
                <a:ea typeface="宋体" pitchFamily="2" charset="-122"/>
              </a:rPr>
              <a:t>0</a:t>
            </a:r>
            <a:r>
              <a:rPr lang="zh-CN" altLang="en-US" dirty="0">
                <a:ea typeface="宋体" pitchFamily="2" charset="-122"/>
              </a:rPr>
              <a:t>版本又加入了之前诺基亚力推的</a:t>
            </a:r>
            <a:r>
              <a:rPr lang="en-US" altLang="zh-CN" dirty="0">
                <a:ea typeface="宋体" pitchFamily="2" charset="-122"/>
              </a:rPr>
              <a:t>Wibree</a:t>
            </a:r>
            <a:r>
              <a:rPr lang="zh-CN" altLang="en-US" dirty="0">
                <a:ea typeface="宋体" pitchFamily="2" charset="-122"/>
              </a:rPr>
              <a:t>低功耗传输技术。</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至此，蓝牙已经不是当初大家熟悉的只适用于</a:t>
            </a:r>
            <a:r>
              <a:rPr lang="en-US" altLang="zh-CN" dirty="0">
                <a:ea typeface="宋体" pitchFamily="2" charset="-122"/>
              </a:rPr>
              <a:t>WPAN</a:t>
            </a:r>
            <a:r>
              <a:rPr lang="zh-CN" altLang="en-US" dirty="0">
                <a:ea typeface="宋体" pitchFamily="2" charset="-122"/>
              </a:rPr>
              <a:t>的“蓝牙”了。而是集</a:t>
            </a:r>
            <a:r>
              <a:rPr lang="en-US" altLang="zh-CN" dirty="0">
                <a:ea typeface="宋体" pitchFamily="2" charset="-122"/>
              </a:rPr>
              <a:t>IEEE 802</a:t>
            </a:r>
            <a:r>
              <a:rPr lang="zh-CN" altLang="en-US" dirty="0">
                <a:ea typeface="宋体" pitchFamily="2" charset="-122"/>
              </a:rPr>
              <a:t>．</a:t>
            </a:r>
            <a:r>
              <a:rPr lang="en-US" altLang="zh-CN" dirty="0">
                <a:ea typeface="宋体" pitchFamily="2" charset="-122"/>
              </a:rPr>
              <a:t>15</a:t>
            </a:r>
            <a:r>
              <a:rPr lang="zh-CN" altLang="en-US" dirty="0">
                <a:ea typeface="宋体" pitchFamily="2" charset="-122"/>
              </a:rPr>
              <a:t>．</a:t>
            </a:r>
            <a:r>
              <a:rPr lang="en-US" altLang="zh-CN" dirty="0">
                <a:ea typeface="宋体" pitchFamily="2" charset="-122"/>
              </a:rPr>
              <a:t>1</a:t>
            </a:r>
            <a:r>
              <a:rPr lang="zh-CN" altLang="en-US" dirty="0">
                <a:ea typeface="宋体" pitchFamily="2" charset="-122"/>
              </a:rPr>
              <a:t>传统蓝牙，</a:t>
            </a:r>
            <a:r>
              <a:rPr lang="en-US" altLang="zh-CN" dirty="0">
                <a:ea typeface="宋体" pitchFamily="2" charset="-122"/>
              </a:rPr>
              <a:t>IEEE 802</a:t>
            </a:r>
            <a:r>
              <a:rPr lang="zh-CN" altLang="en-US" dirty="0">
                <a:ea typeface="宋体" pitchFamily="2" charset="-122"/>
              </a:rPr>
              <a:t>．</a:t>
            </a:r>
            <a:r>
              <a:rPr lang="en-US" altLang="zh-CN" dirty="0">
                <a:ea typeface="宋体" pitchFamily="2" charset="-122"/>
              </a:rPr>
              <a:t>11</a:t>
            </a:r>
            <a:r>
              <a:rPr lang="zh-CN" altLang="en-US" dirty="0">
                <a:ea typeface="宋体" pitchFamily="2" charset="-122"/>
              </a:rPr>
              <a:t>物理层和</a:t>
            </a:r>
            <a:r>
              <a:rPr lang="en-US" altLang="zh-CN" dirty="0">
                <a:ea typeface="宋体" pitchFamily="2" charset="-122"/>
              </a:rPr>
              <a:t>MAC</a:t>
            </a:r>
            <a:r>
              <a:rPr lang="zh-CN" altLang="en-US" dirty="0">
                <a:ea typeface="宋体" pitchFamily="2" charset="-122"/>
              </a:rPr>
              <a:t>层以及</a:t>
            </a:r>
            <a:r>
              <a:rPr lang="en-US" altLang="zh-CN" dirty="0">
                <a:ea typeface="宋体" pitchFamily="2" charset="-122"/>
              </a:rPr>
              <a:t>Wibree</a:t>
            </a:r>
            <a:r>
              <a:rPr lang="zh-CN" altLang="en-US" dirty="0">
                <a:ea typeface="宋体" pitchFamily="2" charset="-122"/>
              </a:rPr>
              <a:t>标准的“三合一”的蓝牙。</a:t>
            </a:r>
          </a:p>
          <a:p>
            <a:pPr lvl="0"/>
            <a:r>
              <a:rPr lang="zh-CN" altLang="en-US" dirty="0">
                <a:ea typeface="宋体" pitchFamily="2" charset="-122"/>
              </a:rPr>
              <a:t>　　低功耗传输部分作为蓝牙</a:t>
            </a:r>
            <a:r>
              <a:rPr lang="en-US" altLang="zh-CN" dirty="0">
                <a:ea typeface="宋体" pitchFamily="2" charset="-122"/>
              </a:rPr>
              <a:t>4</a:t>
            </a:r>
            <a:r>
              <a:rPr lang="zh-CN" altLang="en-US" dirty="0">
                <a:ea typeface="宋体" pitchFamily="2" charset="-122"/>
              </a:rPr>
              <a:t>．</a:t>
            </a:r>
            <a:r>
              <a:rPr lang="en-US" altLang="zh-CN" dirty="0">
                <a:ea typeface="宋体" pitchFamily="2" charset="-122"/>
              </a:rPr>
              <a:t>0</a:t>
            </a:r>
            <a:r>
              <a:rPr lang="zh-CN" altLang="en-US" dirty="0">
                <a:ea typeface="宋体" pitchFamily="2" charset="-122"/>
              </a:rPr>
              <a:t>版本的重点，沿用了曾经的</a:t>
            </a:r>
            <a:r>
              <a:rPr lang="en-US" altLang="zh-CN" dirty="0">
                <a:ea typeface="宋体" pitchFamily="2" charset="-122"/>
              </a:rPr>
              <a:t>Wibree</a:t>
            </a:r>
            <a:r>
              <a:rPr lang="zh-CN" altLang="en-US" dirty="0">
                <a:ea typeface="宋体" pitchFamily="2" charset="-122"/>
              </a:rPr>
              <a:t>标准。采用简单的</a:t>
            </a:r>
            <a:r>
              <a:rPr lang="en-US" altLang="zh-CN" dirty="0">
                <a:ea typeface="宋体" pitchFamily="2" charset="-122"/>
              </a:rPr>
              <a:t>GFSK</a:t>
            </a:r>
            <a:r>
              <a:rPr lang="zh-CN" altLang="en-US" dirty="0">
                <a:ea typeface="宋体" pitchFamily="2" charset="-122"/>
              </a:rPr>
              <a:t>调制，拥有极低的运行和待机功耗，使用一粒纽扣电池甚至可连续工作数年之久。</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毫无疑问，新的低功耗蓝牙将挑战诸如</a:t>
            </a:r>
            <a:r>
              <a:rPr lang="en-US" altLang="zh-CN" dirty="0">
                <a:ea typeface="宋体" pitchFamily="2" charset="-122"/>
              </a:rPr>
              <a:t>ZigBee</a:t>
            </a:r>
            <a:r>
              <a:rPr lang="zh-CN" altLang="en-US" dirty="0">
                <a:ea typeface="宋体" pitchFamily="2" charset="-122"/>
              </a:rPr>
              <a:t>、</a:t>
            </a:r>
            <a:r>
              <a:rPr lang="en-US" altLang="zh-CN" dirty="0">
                <a:ea typeface="宋体" pitchFamily="2" charset="-122"/>
              </a:rPr>
              <a:t>NFC</a:t>
            </a:r>
            <a:r>
              <a:rPr lang="zh-CN" altLang="en-US" dirty="0">
                <a:ea typeface="宋体" pitchFamily="2" charset="-122"/>
              </a:rPr>
              <a:t>等技术，低功耗蓝牙的网络拓扑相比</a:t>
            </a:r>
            <a:r>
              <a:rPr lang="en-US" altLang="zh-CN" dirty="0">
                <a:ea typeface="宋体" pitchFamily="2" charset="-122"/>
              </a:rPr>
              <a:t>ZigBee</a:t>
            </a:r>
            <a:r>
              <a:rPr lang="zh-CN" altLang="en-US" dirty="0">
                <a:ea typeface="宋体" pitchFamily="2" charset="-122"/>
              </a:rPr>
              <a:t>的星型拓扑简单得多，而传输距离又比</a:t>
            </a:r>
            <a:r>
              <a:rPr lang="en-US" altLang="zh-CN" dirty="0">
                <a:ea typeface="宋体" pitchFamily="2" charset="-122"/>
              </a:rPr>
              <a:t>NFC</a:t>
            </a:r>
            <a:r>
              <a:rPr lang="zh-CN" altLang="en-US" dirty="0">
                <a:ea typeface="宋体" pitchFamily="2" charset="-122"/>
              </a:rPr>
              <a:t>有很大优势，尽管是个后来者，但凭借其在手机和音频领域的领先地位，未来发展还是值得期待。</a:t>
            </a:r>
          </a:p>
          <a:p>
            <a:pPr lvl="0"/>
            <a:r>
              <a:rPr lang="zh-CN" altLang="en-US" dirty="0">
                <a:ea typeface="宋体" pitchFamily="2" charset="-122"/>
              </a:rPr>
              <a:t>　　</a:t>
            </a:r>
            <a:r>
              <a:rPr lang="en-US" altLang="zh-CN" b="1" dirty="0">
                <a:ea typeface="宋体" pitchFamily="2" charset="-122"/>
              </a:rPr>
              <a:t>2</a:t>
            </a:r>
            <a:r>
              <a:rPr lang="zh-CN" altLang="en-US" b="1" dirty="0">
                <a:ea typeface="宋体" pitchFamily="2" charset="-122"/>
              </a:rPr>
              <a:t>．</a:t>
            </a:r>
            <a:r>
              <a:rPr lang="en-US" altLang="zh-CN" b="1" dirty="0">
                <a:ea typeface="宋体" pitchFamily="2" charset="-122"/>
              </a:rPr>
              <a:t>3 </a:t>
            </a:r>
            <a:r>
              <a:rPr lang="zh-CN" altLang="en-US" b="1" dirty="0">
                <a:ea typeface="宋体" pitchFamily="2" charset="-122"/>
              </a:rPr>
              <a:t>蓝牙</a:t>
            </a:r>
            <a:r>
              <a:rPr lang="en-US" altLang="zh-CN" b="1" dirty="0">
                <a:ea typeface="宋体" pitchFamily="2" charset="-122"/>
              </a:rPr>
              <a:t>4</a:t>
            </a:r>
            <a:r>
              <a:rPr lang="zh-CN" altLang="en-US" b="1" dirty="0">
                <a:ea typeface="宋体" pitchFamily="2" charset="-122"/>
              </a:rPr>
              <a:t>．</a:t>
            </a:r>
            <a:r>
              <a:rPr lang="en-US" altLang="zh-CN" b="1" dirty="0">
                <a:ea typeface="宋体" pitchFamily="2" charset="-122"/>
              </a:rPr>
              <a:t>0(Bluetooth)</a:t>
            </a:r>
            <a:r>
              <a:rPr lang="zh-CN" altLang="en-US" b="1" dirty="0">
                <a:ea typeface="宋体" pitchFamily="2" charset="-122"/>
              </a:rPr>
              <a:t>版本技术细节</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数据传输</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蓝牙低功耗技术支持很短的资料封包，其传输速度高达</a:t>
            </a:r>
            <a:r>
              <a:rPr lang="en-US" altLang="zh-CN" dirty="0">
                <a:ea typeface="宋体" pitchFamily="2" charset="-122"/>
              </a:rPr>
              <a:t>1 Mb</a:t>
            </a:r>
            <a:r>
              <a:rPr lang="zh-CN" altLang="en-US" dirty="0">
                <a:ea typeface="宋体" pitchFamily="2" charset="-122"/>
              </a:rPr>
              <a:t>／</a:t>
            </a:r>
            <a:r>
              <a:rPr lang="en-US" altLang="zh-CN" dirty="0">
                <a:ea typeface="宋体" pitchFamily="2" charset="-122"/>
              </a:rPr>
              <a:t>s</a:t>
            </a:r>
            <a:r>
              <a:rPr lang="zh-CN" altLang="en-US" dirty="0">
                <a:ea typeface="宋体" pitchFamily="2" charset="-122"/>
              </a:rPr>
              <a:t>。所有连接均采用先进的嗅探性次额定功能模式，以实现超低的负载循环。</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延迟</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蓝牙低功耗技术的联机建立仅需</a:t>
            </a:r>
            <a:r>
              <a:rPr lang="en-US" altLang="zh-CN" dirty="0">
                <a:ea typeface="宋体" pitchFamily="2" charset="-122"/>
              </a:rPr>
              <a:t>3 ms</a:t>
            </a:r>
            <a:r>
              <a:rPr lang="zh-CN" altLang="en-US" dirty="0">
                <a:ea typeface="宋体" pitchFamily="2" charset="-122"/>
              </a:rPr>
              <a:t>即可完成，同时能以应用程序迅速启动链接器，并以数毫秒的传输速度完成经认可的数据传递后并立即关闭连接。</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稳定度</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蓝牙低功耗技术使用</a:t>
            </a:r>
            <a:r>
              <a:rPr lang="en-US" altLang="zh-CN" dirty="0">
                <a:ea typeface="宋体" pitchFamily="2" charset="-122"/>
              </a:rPr>
              <a:t>24</a:t>
            </a:r>
            <a:r>
              <a:rPr lang="zh-CN" altLang="en-US" dirty="0">
                <a:ea typeface="宋体" pitchFamily="2" charset="-122"/>
              </a:rPr>
              <a:t>位的循环重复检环</a:t>
            </a:r>
            <a:r>
              <a:rPr lang="en-US" altLang="zh-CN" dirty="0">
                <a:ea typeface="宋体" pitchFamily="2" charset="-122"/>
              </a:rPr>
              <a:t>(CRC)</a:t>
            </a:r>
            <a:r>
              <a:rPr lang="zh-CN" altLang="en-US" dirty="0">
                <a:ea typeface="宋体" pitchFamily="2" charset="-122"/>
              </a:rPr>
              <a:t>，能确保所有封包在受干扰时的最大稳定度。</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高度安全</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使用</a:t>
            </a:r>
            <a:r>
              <a:rPr lang="en-US" altLang="zh-CN" dirty="0">
                <a:ea typeface="宋体" pitchFamily="2" charset="-122"/>
              </a:rPr>
              <a:t>CCM</a:t>
            </a:r>
            <a:r>
              <a:rPr lang="zh-CN" altLang="en-US" dirty="0">
                <a:ea typeface="宋体" pitchFamily="2" charset="-122"/>
              </a:rPr>
              <a:t>的</a:t>
            </a:r>
            <a:r>
              <a:rPr lang="en-US" altLang="zh-CN" dirty="0">
                <a:ea typeface="宋体" pitchFamily="2" charset="-122"/>
              </a:rPr>
              <a:t>AES-128</a:t>
            </a:r>
            <a:r>
              <a:rPr lang="zh-CN" altLang="en-US" dirty="0">
                <a:ea typeface="宋体" pitchFamily="2" charset="-122"/>
              </a:rPr>
              <a:t>完全加密，为数据封包提供高度加密性及认证度。</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不可否认，蓝牙技术的缺点和优点一样明显：</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数据传输瓶颈问题。高速跳频使得蓝牙传输安全性极高，同时也限制了蓝牙传输过程中数据包不可能太大，哪怕是在宣传的高保真蓝牙耳机中，它的高低频部分也是被严重压缩的。</a:t>
            </a:r>
          </a:p>
          <a:p>
            <a:pPr lvl="0"/>
            <a:r>
              <a:rPr lang="zh-CN" altLang="en-US" dirty="0">
                <a:ea typeface="宋体" pitchFamily="2" charset="-122"/>
              </a:rPr>
              <a:t>　　</a:t>
            </a:r>
            <a:r>
              <a:rPr lang="en-US" altLang="zh-CN" b="1" dirty="0">
                <a:ea typeface="宋体" pitchFamily="2" charset="-122"/>
              </a:rPr>
              <a:t>2</a:t>
            </a:r>
            <a:r>
              <a:rPr lang="zh-CN" altLang="en-US" b="1" dirty="0">
                <a:ea typeface="宋体" pitchFamily="2" charset="-122"/>
              </a:rPr>
              <a:t>．</a:t>
            </a:r>
            <a:r>
              <a:rPr lang="en-US" altLang="zh-CN" b="1" dirty="0">
                <a:ea typeface="宋体" pitchFamily="2" charset="-122"/>
              </a:rPr>
              <a:t>4 </a:t>
            </a:r>
            <a:r>
              <a:rPr lang="zh-CN" altLang="en-US" b="1" dirty="0">
                <a:ea typeface="宋体" pitchFamily="2" charset="-122"/>
              </a:rPr>
              <a:t>蓝牙应用</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通过使用</a:t>
            </a:r>
            <a:r>
              <a:rPr lang="en-US" altLang="zh-CN" dirty="0">
                <a:ea typeface="宋体" pitchFamily="2" charset="-122"/>
              </a:rPr>
              <a:t>Bluetooth</a:t>
            </a:r>
            <a:r>
              <a:rPr lang="zh-CN" altLang="en-US" dirty="0">
                <a:ea typeface="宋体" pitchFamily="2" charset="-122"/>
              </a:rPr>
              <a:t>技术产品，人们可以免除居家办公电缆缠绕的苦恼。鼠标、键盘、打印机、膝上型计算机、耳机和扬声器等均可以在</a:t>
            </a:r>
            <a:r>
              <a:rPr lang="en-US" altLang="zh-CN" dirty="0">
                <a:ea typeface="宋体" pitchFamily="2" charset="-122"/>
              </a:rPr>
              <a:t>PC</a:t>
            </a:r>
            <a:r>
              <a:rPr lang="zh-CN" altLang="en-US" dirty="0">
                <a:ea typeface="宋体" pitchFamily="2" charset="-122"/>
              </a:rPr>
              <a:t>环境中无线使用，为室内装饰提供了更多创意和自由</a:t>
            </a:r>
            <a:r>
              <a:rPr lang="en-US" altLang="zh-CN" dirty="0">
                <a:ea typeface="宋体" pitchFamily="2" charset="-122"/>
              </a:rPr>
              <a:t>(</a:t>
            </a:r>
            <a:r>
              <a:rPr lang="zh-CN" altLang="en-US" dirty="0">
                <a:ea typeface="宋体" pitchFamily="2" charset="-122"/>
              </a:rPr>
              <a:t>设想，将打印机放在壁橱里</a:t>
            </a:r>
            <a:r>
              <a:rPr lang="en-US" altLang="zh-CN" dirty="0">
                <a:ea typeface="宋体" pitchFamily="2" charset="-122"/>
              </a:rPr>
              <a:t>)</a:t>
            </a:r>
            <a:r>
              <a:rPr lang="zh-CN" altLang="en-US" dirty="0">
                <a:ea typeface="宋体" pitchFamily="2" charset="-122"/>
              </a:rPr>
              <a:t>。</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此外，通过在移动设备和家用</a:t>
            </a:r>
            <a:r>
              <a:rPr lang="en-US" altLang="zh-CN" dirty="0">
                <a:ea typeface="宋体" pitchFamily="2" charset="-122"/>
              </a:rPr>
              <a:t>PC</a:t>
            </a:r>
            <a:r>
              <a:rPr lang="zh-CN" altLang="en-US" dirty="0">
                <a:ea typeface="宋体" pitchFamily="2" charset="-122"/>
              </a:rPr>
              <a:t>之间同步联系人和日历信息，用户可以随时随地存取最新的信息；通过无线立体声耳机收听从家庭音响或其他类似音频设备传送的流行音乐。</a:t>
            </a:r>
          </a:p>
          <a:p>
            <a:pPr lvl="0"/>
            <a:r>
              <a:rPr lang="zh-CN" altLang="en-US" dirty="0">
                <a:ea typeface="宋体" pitchFamily="2" charset="-122"/>
              </a:rPr>
              <a:t>     </a:t>
            </a:r>
            <a:r>
              <a:rPr lang="en-US" altLang="zh-CN" b="1" dirty="0">
                <a:ea typeface="宋体" pitchFamily="2" charset="-122"/>
              </a:rPr>
              <a:t>3 WiFi</a:t>
            </a:r>
            <a:endParaRPr lang="zh-CN" altLang="en-US" dirty="0">
              <a:ea typeface="宋体" pitchFamily="2" charset="-122"/>
            </a:endParaRPr>
          </a:p>
          <a:p>
            <a:pPr lvl="0"/>
            <a:r>
              <a:rPr lang="zh-CN" altLang="en-US" b="1" dirty="0">
                <a:ea typeface="宋体" pitchFamily="2" charset="-122"/>
              </a:rPr>
              <a:t>　　</a:t>
            </a:r>
            <a:r>
              <a:rPr lang="en-US" altLang="zh-CN" b="1" dirty="0">
                <a:ea typeface="宋体" pitchFamily="2" charset="-122"/>
              </a:rPr>
              <a:t>3</a:t>
            </a:r>
            <a:r>
              <a:rPr lang="zh-CN" altLang="en-US" b="1" dirty="0">
                <a:ea typeface="宋体" pitchFamily="2" charset="-122"/>
              </a:rPr>
              <a:t>．</a:t>
            </a:r>
            <a:r>
              <a:rPr lang="en-US" altLang="zh-CN" b="1" dirty="0">
                <a:ea typeface="宋体" pitchFamily="2" charset="-122"/>
              </a:rPr>
              <a:t>1 WiFi</a:t>
            </a:r>
            <a:r>
              <a:rPr lang="zh-CN" altLang="en-US" b="1" dirty="0">
                <a:ea typeface="宋体" pitchFamily="2" charset="-122"/>
              </a:rPr>
              <a:t>技术简介</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a:t>
            </a:r>
            <a:r>
              <a:rPr lang="en-US" altLang="zh-CN" dirty="0">
                <a:ea typeface="宋体" pitchFamily="2" charset="-122"/>
              </a:rPr>
              <a:t>WiFi(Wireless Fidelity</a:t>
            </a:r>
            <a:r>
              <a:rPr lang="zh-CN" altLang="en-US" dirty="0">
                <a:ea typeface="宋体" pitchFamily="2" charset="-122"/>
              </a:rPr>
              <a:t>，无线保真技术</a:t>
            </a:r>
            <a:r>
              <a:rPr lang="en-US" altLang="zh-CN" dirty="0">
                <a:ea typeface="宋体" pitchFamily="2" charset="-122"/>
              </a:rPr>
              <a:t>)</a:t>
            </a:r>
            <a:r>
              <a:rPr lang="zh-CN" altLang="en-US" dirty="0">
                <a:ea typeface="宋体" pitchFamily="2" charset="-122"/>
              </a:rPr>
              <a:t>即</a:t>
            </a:r>
            <a:r>
              <a:rPr lang="en-US" altLang="zh-CN" dirty="0">
                <a:ea typeface="宋体" pitchFamily="2" charset="-122"/>
              </a:rPr>
              <a:t>IEEE 802</a:t>
            </a:r>
            <a:r>
              <a:rPr lang="zh-CN" altLang="en-US" dirty="0">
                <a:ea typeface="宋体" pitchFamily="2" charset="-122"/>
              </a:rPr>
              <a:t>．</a:t>
            </a:r>
            <a:r>
              <a:rPr lang="en-US" altLang="zh-CN" dirty="0">
                <a:ea typeface="宋体" pitchFamily="2" charset="-122"/>
              </a:rPr>
              <a:t>11</a:t>
            </a:r>
            <a:r>
              <a:rPr lang="zh-CN" altLang="en-US" dirty="0">
                <a:ea typeface="宋体" pitchFamily="2" charset="-122"/>
              </a:rPr>
              <a:t>协议，是一种短程无线传输技术，能够在数百英尺范围内支持互联网接人的无线电信号。</a:t>
            </a:r>
            <a:r>
              <a:rPr lang="en-US" altLang="zh-CN" dirty="0">
                <a:ea typeface="宋体" pitchFamily="2" charset="-122"/>
              </a:rPr>
              <a:t>WiFi</a:t>
            </a:r>
            <a:r>
              <a:rPr lang="zh-CN" altLang="en-US" dirty="0">
                <a:ea typeface="宋体" pitchFamily="2" charset="-122"/>
              </a:rPr>
              <a:t>的第一个版本发表于</a:t>
            </a:r>
            <a:r>
              <a:rPr lang="en-US" altLang="zh-CN" dirty="0">
                <a:ea typeface="宋体" pitchFamily="2" charset="-122"/>
              </a:rPr>
              <a:t>1997</a:t>
            </a:r>
            <a:r>
              <a:rPr lang="zh-CN" altLang="en-US" dirty="0">
                <a:ea typeface="宋体" pitchFamily="2" charset="-122"/>
              </a:rPr>
              <a:t>年，其中定义了介质访问接入控制层</a:t>
            </a:r>
            <a:r>
              <a:rPr lang="en-US" altLang="zh-CN" dirty="0">
                <a:ea typeface="宋体" pitchFamily="2" charset="-122"/>
              </a:rPr>
              <a:t>(MAC</a:t>
            </a:r>
            <a:r>
              <a:rPr lang="zh-CN" altLang="en-US" dirty="0">
                <a:ea typeface="宋体" pitchFamily="2" charset="-122"/>
              </a:rPr>
              <a:t>层</a:t>
            </a:r>
            <a:r>
              <a:rPr lang="en-US" altLang="zh-CN" dirty="0">
                <a:ea typeface="宋体" pitchFamily="2" charset="-122"/>
              </a:rPr>
              <a:t>)</a:t>
            </a:r>
            <a:r>
              <a:rPr lang="zh-CN" altLang="en-US" dirty="0">
                <a:ea typeface="宋体" pitchFamily="2" charset="-122"/>
              </a:rPr>
              <a:t>和物理层。</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规定了无线局域网的基本网络结构和基本传输介质，规范了物理层</a:t>
            </a:r>
            <a:r>
              <a:rPr lang="en-US" altLang="zh-CN" dirty="0">
                <a:ea typeface="宋体" pitchFamily="2" charset="-122"/>
              </a:rPr>
              <a:t>(PHY)</a:t>
            </a:r>
            <a:r>
              <a:rPr lang="zh-CN" altLang="en-US" dirty="0">
                <a:ea typeface="宋体" pitchFamily="2" charset="-122"/>
              </a:rPr>
              <a:t>和介质访问层</a:t>
            </a:r>
            <a:r>
              <a:rPr lang="en-US" altLang="zh-CN" dirty="0">
                <a:ea typeface="宋体" pitchFamily="2" charset="-122"/>
              </a:rPr>
              <a:t>(MAC)</a:t>
            </a:r>
            <a:r>
              <a:rPr lang="zh-CN" altLang="en-US" dirty="0">
                <a:ea typeface="宋体" pitchFamily="2" charset="-122"/>
              </a:rPr>
              <a:t>的特性。物理层采用红外、</a:t>
            </a:r>
            <a:r>
              <a:rPr lang="en-US" altLang="zh-CN" dirty="0">
                <a:ea typeface="宋体" pitchFamily="2" charset="-122"/>
              </a:rPr>
              <a:t>DSSS(</a:t>
            </a:r>
            <a:r>
              <a:rPr lang="zh-CN" altLang="en-US" dirty="0">
                <a:ea typeface="宋体" pitchFamily="2" charset="-122"/>
              </a:rPr>
              <a:t>直接序列扩频</a:t>
            </a:r>
            <a:r>
              <a:rPr lang="en-US" altLang="zh-CN" dirty="0">
                <a:ea typeface="宋体" pitchFamily="2" charset="-122"/>
              </a:rPr>
              <a:t>)</a:t>
            </a:r>
            <a:r>
              <a:rPr lang="zh-CN" altLang="en-US" dirty="0">
                <a:ea typeface="宋体" pitchFamily="2" charset="-122"/>
              </a:rPr>
              <a:t>或</a:t>
            </a:r>
            <a:r>
              <a:rPr lang="en-US" altLang="zh-CN" dirty="0">
                <a:ea typeface="宋体" pitchFamily="2" charset="-122"/>
              </a:rPr>
              <a:t>FSSS(</a:t>
            </a:r>
            <a:r>
              <a:rPr lang="zh-CN" altLang="en-US" dirty="0">
                <a:ea typeface="宋体" pitchFamily="2" charset="-122"/>
              </a:rPr>
              <a:t>调频扩频</a:t>
            </a:r>
            <a:r>
              <a:rPr lang="en-US" altLang="zh-CN" dirty="0">
                <a:ea typeface="宋体" pitchFamily="2" charset="-122"/>
              </a:rPr>
              <a:t>)</a:t>
            </a:r>
            <a:r>
              <a:rPr lang="zh-CN" altLang="en-US" dirty="0">
                <a:ea typeface="宋体" pitchFamily="2" charset="-122"/>
              </a:rPr>
              <a:t>技术。</a:t>
            </a:r>
            <a:r>
              <a:rPr lang="en-US" altLang="zh-CN" dirty="0">
                <a:ea typeface="宋体" pitchFamily="2" charset="-122"/>
              </a:rPr>
              <a:t>1999</a:t>
            </a:r>
            <a:r>
              <a:rPr lang="zh-CN" altLang="en-US" dirty="0">
                <a:ea typeface="宋体" pitchFamily="2" charset="-122"/>
              </a:rPr>
              <a:t>年又增加了</a:t>
            </a:r>
            <a:r>
              <a:rPr lang="en-US" altLang="zh-CN" dirty="0">
                <a:ea typeface="宋体" pitchFamily="2" charset="-122"/>
              </a:rPr>
              <a:t>IEEE 802</a:t>
            </a:r>
            <a:r>
              <a:rPr lang="zh-CN" altLang="en-US" dirty="0">
                <a:ea typeface="宋体" pitchFamily="2" charset="-122"/>
              </a:rPr>
              <a:t>．</a:t>
            </a:r>
            <a:r>
              <a:rPr lang="en-US" altLang="zh-CN" dirty="0">
                <a:ea typeface="宋体" pitchFamily="2" charset="-122"/>
              </a:rPr>
              <a:t>11a</a:t>
            </a:r>
            <a:r>
              <a:rPr lang="zh-CN" altLang="en-US" dirty="0">
                <a:ea typeface="宋体" pitchFamily="2" charset="-122"/>
              </a:rPr>
              <a:t>和</a:t>
            </a:r>
            <a:r>
              <a:rPr lang="en-US" altLang="zh-CN" dirty="0">
                <a:ea typeface="宋体" pitchFamily="2" charset="-122"/>
              </a:rPr>
              <a:t>IEEE 802</a:t>
            </a:r>
            <a:r>
              <a:rPr lang="zh-CN" altLang="en-US" dirty="0">
                <a:ea typeface="宋体" pitchFamily="2" charset="-122"/>
              </a:rPr>
              <a:t>．</a:t>
            </a:r>
            <a:r>
              <a:rPr lang="en-US" altLang="zh-CN" dirty="0">
                <a:ea typeface="宋体" pitchFamily="2" charset="-122"/>
              </a:rPr>
              <a:t>11g</a:t>
            </a:r>
            <a:r>
              <a:rPr lang="zh-CN" altLang="en-US" dirty="0">
                <a:ea typeface="宋体" pitchFamily="2" charset="-122"/>
              </a:rPr>
              <a:t>标准。其传输速率最高可达</a:t>
            </a:r>
            <a:r>
              <a:rPr lang="en-US" altLang="zh-CN" dirty="0">
                <a:ea typeface="宋体" pitchFamily="2" charset="-122"/>
              </a:rPr>
              <a:t>54 Mb</a:t>
            </a:r>
            <a:r>
              <a:rPr lang="zh-CN" altLang="en-US" dirty="0">
                <a:ea typeface="宋体" pitchFamily="2" charset="-122"/>
              </a:rPr>
              <a:t>／</a:t>
            </a:r>
            <a:r>
              <a:rPr lang="en-US" altLang="zh-CN" dirty="0">
                <a:ea typeface="宋体" pitchFamily="2" charset="-122"/>
              </a:rPr>
              <a:t>s</a:t>
            </a:r>
            <a:r>
              <a:rPr lang="zh-CN" altLang="en-US" dirty="0">
                <a:ea typeface="宋体" pitchFamily="2" charset="-122"/>
              </a:rPr>
              <a:t>。能够广泛支持数据、图像、语音和多媒体等业务。</a:t>
            </a:r>
          </a:p>
          <a:p>
            <a:pPr lvl="0"/>
            <a:r>
              <a:rPr lang="zh-CN" altLang="en-US" dirty="0">
                <a:ea typeface="宋体" pitchFamily="2" charset="-122"/>
              </a:rPr>
              <a:t>　　</a:t>
            </a:r>
            <a:r>
              <a:rPr lang="en-US" altLang="zh-CN" b="1" dirty="0">
                <a:ea typeface="宋体" pitchFamily="2" charset="-122"/>
              </a:rPr>
              <a:t>3</a:t>
            </a:r>
            <a:r>
              <a:rPr lang="zh-CN" altLang="en-US" b="1" dirty="0">
                <a:ea typeface="宋体" pitchFamily="2" charset="-122"/>
              </a:rPr>
              <a:t>．</a:t>
            </a:r>
            <a:r>
              <a:rPr lang="en-US" altLang="zh-CN" b="1" dirty="0">
                <a:ea typeface="宋体" pitchFamily="2" charset="-122"/>
              </a:rPr>
              <a:t>2 WiFi</a:t>
            </a:r>
            <a:r>
              <a:rPr lang="zh-CN" altLang="en-US" b="1" dirty="0">
                <a:ea typeface="宋体" pitchFamily="2" charset="-122"/>
              </a:rPr>
              <a:t>技术优势</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无线电波的覆盖范围广  蓝牙的电波覆盖范围很小，半径大约只有</a:t>
            </a:r>
            <a:r>
              <a:rPr lang="en-US" altLang="zh-CN" dirty="0">
                <a:ea typeface="宋体" pitchFamily="2" charset="-122"/>
              </a:rPr>
              <a:t>15 m</a:t>
            </a:r>
            <a:r>
              <a:rPr lang="zh-CN" altLang="en-US" dirty="0">
                <a:ea typeface="宋体" pitchFamily="2" charset="-122"/>
              </a:rPr>
              <a:t>，而</a:t>
            </a:r>
            <a:r>
              <a:rPr lang="en-US" altLang="zh-CN" dirty="0">
                <a:ea typeface="宋体" pitchFamily="2" charset="-122"/>
              </a:rPr>
              <a:t>WiFi</a:t>
            </a:r>
            <a:r>
              <a:rPr lang="zh-CN" altLang="en-US" dirty="0">
                <a:ea typeface="宋体" pitchFamily="2" charset="-122"/>
              </a:rPr>
              <a:t>的半径可达</a:t>
            </a:r>
            <a:r>
              <a:rPr lang="en-US" altLang="zh-CN" dirty="0">
                <a:ea typeface="宋体" pitchFamily="2" charset="-122"/>
              </a:rPr>
              <a:t>100 m</a:t>
            </a:r>
            <a:r>
              <a:rPr lang="zh-CN" altLang="en-US" dirty="0">
                <a:ea typeface="宋体" pitchFamily="2" charset="-122"/>
              </a:rPr>
              <a:t>，甚至可以覆盖整栋大楼。</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a:t>
            </a:r>
            <a:r>
              <a:rPr lang="en-US" altLang="zh-CN" dirty="0">
                <a:ea typeface="宋体" pitchFamily="2" charset="-122"/>
              </a:rPr>
              <a:t>WiFi</a:t>
            </a:r>
            <a:r>
              <a:rPr lang="zh-CN" altLang="en-US" dirty="0">
                <a:ea typeface="宋体" pitchFamily="2" charset="-122"/>
              </a:rPr>
              <a:t>的传输速度很快</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最高可达</a:t>
            </a:r>
            <a:r>
              <a:rPr lang="en-US" altLang="zh-CN" dirty="0">
                <a:ea typeface="宋体" pitchFamily="2" charset="-122"/>
              </a:rPr>
              <a:t>54Mb</a:t>
            </a:r>
            <a:r>
              <a:rPr lang="zh-CN" altLang="en-US" dirty="0">
                <a:ea typeface="宋体" pitchFamily="2" charset="-122"/>
              </a:rPr>
              <a:t>／</a:t>
            </a:r>
            <a:r>
              <a:rPr lang="en-US" altLang="zh-CN" dirty="0">
                <a:ea typeface="宋体" pitchFamily="2" charset="-122"/>
              </a:rPr>
              <a:t>s</a:t>
            </a:r>
            <a:r>
              <a:rPr lang="zh-CN" altLang="en-US" dirty="0">
                <a:ea typeface="宋体" pitchFamily="2" charset="-122"/>
              </a:rPr>
              <a:t>，符合个人和社会信息化的需求。在网络覆盖范围内，允许用户在任何时间、任何地点访问网络，随时随地享受诸如网上证券、视频点播</a:t>
            </a:r>
            <a:r>
              <a:rPr lang="en-US" altLang="zh-CN" dirty="0">
                <a:ea typeface="宋体" pitchFamily="2" charset="-122"/>
              </a:rPr>
              <a:t>(VOD)</a:t>
            </a:r>
            <a:r>
              <a:rPr lang="zh-CN" altLang="en-US" dirty="0">
                <a:ea typeface="宋体" pitchFamily="2" charset="-122"/>
              </a:rPr>
              <a:t>、远程教育、远程医疗、视频会议、网络游戏等一系列宽带信息增值服务。并实现移动办公。</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健康安全</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a:t>
            </a:r>
            <a:r>
              <a:rPr lang="en-US" altLang="zh-CN" dirty="0">
                <a:ea typeface="宋体" pitchFamily="2" charset="-122"/>
              </a:rPr>
              <a:t>IEEE 802</a:t>
            </a:r>
            <a:r>
              <a:rPr lang="zh-CN" altLang="en-US" dirty="0">
                <a:ea typeface="宋体" pitchFamily="2" charset="-122"/>
              </a:rPr>
              <a:t>．</a:t>
            </a:r>
            <a:r>
              <a:rPr lang="en-US" altLang="zh-CN" dirty="0">
                <a:ea typeface="宋体" pitchFamily="2" charset="-122"/>
              </a:rPr>
              <a:t>11</a:t>
            </a:r>
            <a:r>
              <a:rPr lang="zh-CN" altLang="en-US" dirty="0">
                <a:ea typeface="宋体" pitchFamily="2" charset="-122"/>
              </a:rPr>
              <a:t>规定的发射功率不可超过</a:t>
            </a:r>
            <a:r>
              <a:rPr lang="en-US" altLang="zh-CN" dirty="0">
                <a:ea typeface="宋体" pitchFamily="2" charset="-122"/>
              </a:rPr>
              <a:t>100 mW</a:t>
            </a:r>
            <a:r>
              <a:rPr lang="zh-CN" altLang="en-US" dirty="0">
                <a:ea typeface="宋体" pitchFamily="2" charset="-122"/>
              </a:rPr>
              <a:t>，实际发射功率约</a:t>
            </a:r>
            <a:r>
              <a:rPr lang="en-US" altLang="zh-CN" dirty="0">
                <a:ea typeface="宋体" pitchFamily="2" charset="-122"/>
              </a:rPr>
              <a:t>60</a:t>
            </a:r>
            <a:r>
              <a:rPr lang="zh-CN" altLang="en-US" dirty="0">
                <a:ea typeface="宋体" pitchFamily="2" charset="-122"/>
              </a:rPr>
              <a:t>～</a:t>
            </a:r>
            <a:r>
              <a:rPr lang="en-US" altLang="zh-CN" dirty="0">
                <a:ea typeface="宋体" pitchFamily="2" charset="-122"/>
              </a:rPr>
              <a:t>70 mW</a:t>
            </a:r>
            <a:r>
              <a:rPr lang="zh-CN" altLang="en-US" dirty="0">
                <a:ea typeface="宋体" pitchFamily="2" charset="-122"/>
              </a:rPr>
              <a:t>，而手机的发射功率约</a:t>
            </a:r>
            <a:r>
              <a:rPr lang="en-US" altLang="zh-CN" dirty="0">
                <a:ea typeface="宋体" pitchFamily="2" charset="-122"/>
              </a:rPr>
              <a:t>200 mW</a:t>
            </a:r>
            <a:r>
              <a:rPr lang="zh-CN" altLang="en-US" dirty="0">
                <a:ea typeface="宋体" pitchFamily="2" charset="-122"/>
              </a:rPr>
              <a:t>～</a:t>
            </a:r>
            <a:r>
              <a:rPr lang="en-US" altLang="zh-CN" dirty="0">
                <a:ea typeface="宋体" pitchFamily="2" charset="-122"/>
              </a:rPr>
              <a:t>1 W</a:t>
            </a:r>
            <a:r>
              <a:rPr lang="zh-CN" altLang="en-US" dirty="0">
                <a:ea typeface="宋体" pitchFamily="2" charset="-122"/>
              </a:rPr>
              <a:t>，手持式对讲机高达</a:t>
            </a:r>
            <a:r>
              <a:rPr lang="en-US" altLang="zh-CN" dirty="0">
                <a:ea typeface="宋体" pitchFamily="2" charset="-122"/>
              </a:rPr>
              <a:t>5 W</a:t>
            </a:r>
            <a:r>
              <a:rPr lang="zh-CN" altLang="en-US" dirty="0">
                <a:ea typeface="宋体" pitchFamily="2" charset="-122"/>
              </a:rPr>
              <a:t>。与后者相比，</a:t>
            </a:r>
            <a:r>
              <a:rPr lang="en-US" altLang="zh-CN" dirty="0">
                <a:ea typeface="宋体" pitchFamily="2" charset="-122"/>
              </a:rPr>
              <a:t>WiFi</a:t>
            </a:r>
            <a:r>
              <a:rPr lang="zh-CN" altLang="en-US" dirty="0">
                <a:ea typeface="宋体" pitchFamily="2" charset="-122"/>
              </a:rPr>
              <a:t>产品的辐射更小。</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a:t>
            </a:r>
            <a:r>
              <a:rPr lang="en-US" altLang="zh-CN" dirty="0">
                <a:ea typeface="宋体" pitchFamily="2" charset="-122"/>
              </a:rPr>
              <a:t>WiFi</a:t>
            </a:r>
            <a:r>
              <a:rPr lang="zh-CN" altLang="en-US" dirty="0">
                <a:ea typeface="宋体" pitchFamily="2" charset="-122"/>
              </a:rPr>
              <a:t>应用现在已经非常普遍</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支持</a:t>
            </a:r>
            <a:r>
              <a:rPr lang="en-US" altLang="zh-CN" dirty="0">
                <a:ea typeface="宋体" pitchFamily="2" charset="-122"/>
              </a:rPr>
              <a:t>WiFi</a:t>
            </a:r>
            <a:r>
              <a:rPr lang="zh-CN" altLang="en-US" dirty="0">
                <a:ea typeface="宋体" pitchFamily="2" charset="-122"/>
              </a:rPr>
              <a:t>的电子产品越来越多，像手机、</a:t>
            </a:r>
            <a:r>
              <a:rPr lang="en-US" altLang="zh-CN" dirty="0">
                <a:ea typeface="宋体" pitchFamily="2" charset="-122"/>
              </a:rPr>
              <a:t>MP4</a:t>
            </a:r>
            <a:r>
              <a:rPr lang="zh-CN" altLang="en-US" dirty="0">
                <a:ea typeface="宋体" pitchFamily="2" charset="-122"/>
              </a:rPr>
              <a:t>、电脑等，基本上已经成为了主流标准配置。</a:t>
            </a:r>
          </a:p>
          <a:p>
            <a:pPr lvl="0"/>
            <a:r>
              <a:rPr lang="zh-CN" altLang="en-US" b="1" dirty="0">
                <a:ea typeface="宋体" pitchFamily="2" charset="-122"/>
              </a:rPr>
              <a:t>　　</a:t>
            </a:r>
            <a:r>
              <a:rPr lang="en-US" altLang="zh-CN" b="1" dirty="0">
                <a:ea typeface="宋体" pitchFamily="2" charset="-122"/>
              </a:rPr>
              <a:t>3</a:t>
            </a:r>
            <a:r>
              <a:rPr lang="zh-CN" altLang="en-US" b="1" dirty="0">
                <a:ea typeface="宋体" pitchFamily="2" charset="-122"/>
              </a:rPr>
              <a:t>．</a:t>
            </a:r>
            <a:r>
              <a:rPr lang="en-US" altLang="zh-CN" b="1" dirty="0">
                <a:ea typeface="宋体" pitchFamily="2" charset="-122"/>
              </a:rPr>
              <a:t>3 WiFi</a:t>
            </a:r>
            <a:r>
              <a:rPr lang="zh-CN" altLang="en-US" b="1" dirty="0">
                <a:ea typeface="宋体" pitchFamily="2" charset="-122"/>
              </a:rPr>
              <a:t>发展趋势</a:t>
            </a:r>
            <a:br>
              <a:rPr lang="zh-CN" altLang="en-US" b="1"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不久前</a:t>
            </a:r>
            <a:r>
              <a:rPr lang="en-US" altLang="zh-CN" dirty="0">
                <a:ea typeface="宋体" pitchFamily="2" charset="-122"/>
              </a:rPr>
              <a:t>WiFi</a:t>
            </a:r>
            <a:r>
              <a:rPr lang="zh-CN" altLang="en-US" dirty="0">
                <a:ea typeface="宋体" pitchFamily="2" charset="-122"/>
              </a:rPr>
              <a:t>联盟提出了</a:t>
            </a:r>
            <a:r>
              <a:rPr lang="en-US" altLang="zh-CN" dirty="0">
                <a:ea typeface="宋体" pitchFamily="2" charset="-122"/>
              </a:rPr>
              <a:t>WiFi Direct</a:t>
            </a:r>
            <a:r>
              <a:rPr lang="zh-CN" altLang="en-US" dirty="0">
                <a:ea typeface="宋体" pitchFamily="2" charset="-122"/>
              </a:rPr>
              <a:t>标准，正式开始挑战蓝牙在</a:t>
            </a:r>
            <a:r>
              <a:rPr lang="en-US" altLang="zh-CN" dirty="0">
                <a:ea typeface="宋体" pitchFamily="2" charset="-122"/>
              </a:rPr>
              <a:t>WPAN</a:t>
            </a:r>
            <a:r>
              <a:rPr lang="zh-CN" altLang="en-US" dirty="0">
                <a:ea typeface="宋体" pitchFamily="2" charset="-122"/>
              </a:rPr>
              <a:t>领域的地位。</a:t>
            </a:r>
            <a:r>
              <a:rPr lang="en-US" altLang="zh-CN" dirty="0">
                <a:ea typeface="宋体" pitchFamily="2" charset="-122"/>
              </a:rPr>
              <a:t>WiFi</a:t>
            </a:r>
            <a:r>
              <a:rPr lang="zh-CN" altLang="en-US" dirty="0">
                <a:ea typeface="宋体" pitchFamily="2" charset="-122"/>
              </a:rPr>
              <a:t>在上网本、智能手机、电视机、机顶盒和其他设备中的采用率也不断上升，市场调查公司</a:t>
            </a:r>
            <a:r>
              <a:rPr lang="en-US" altLang="zh-CN" dirty="0">
                <a:ea typeface="宋体" pitchFamily="2" charset="-122"/>
              </a:rPr>
              <a:t>In-Stat</a:t>
            </a:r>
            <a:r>
              <a:rPr lang="zh-CN" altLang="en-US" dirty="0">
                <a:ea typeface="宋体" pitchFamily="2" charset="-122"/>
              </a:rPr>
              <a:t>预计，到</a:t>
            </a:r>
            <a:r>
              <a:rPr lang="en-US" altLang="zh-CN" dirty="0">
                <a:ea typeface="宋体" pitchFamily="2" charset="-122"/>
              </a:rPr>
              <a:t>2013</a:t>
            </a:r>
            <a:r>
              <a:rPr lang="zh-CN" altLang="en-US" dirty="0">
                <a:ea typeface="宋体" pitchFamily="2" charset="-122"/>
              </a:rPr>
              <a:t>年全球将交付</a:t>
            </a:r>
            <a:r>
              <a:rPr lang="en-US" altLang="zh-CN" dirty="0">
                <a:ea typeface="宋体" pitchFamily="2" charset="-122"/>
              </a:rPr>
              <a:t>2.16</a:t>
            </a:r>
            <a:r>
              <a:rPr lang="zh-CN" altLang="en-US" dirty="0">
                <a:ea typeface="宋体" pitchFamily="2" charset="-122"/>
              </a:rPr>
              <a:t>亿个采用</a:t>
            </a:r>
            <a:r>
              <a:rPr lang="en-US" altLang="zh-CN" dirty="0">
                <a:ea typeface="宋体" pitchFamily="2" charset="-122"/>
              </a:rPr>
              <a:t>WiFi</a:t>
            </a:r>
            <a:r>
              <a:rPr lang="zh-CN" altLang="en-US" dirty="0">
                <a:ea typeface="宋体" pitchFamily="2" charset="-122"/>
              </a:rPr>
              <a:t>互连的设备。</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继蓝牙成为标配后，越来越多的手机开始具有</a:t>
            </a:r>
            <a:r>
              <a:rPr lang="en-US" altLang="zh-CN" dirty="0">
                <a:ea typeface="宋体" pitchFamily="2" charset="-122"/>
              </a:rPr>
              <a:t>WiFi</a:t>
            </a:r>
            <a:r>
              <a:rPr lang="zh-CN" altLang="en-US" dirty="0">
                <a:ea typeface="宋体" pitchFamily="2" charset="-122"/>
              </a:rPr>
              <a:t>功能。市场调查公司</a:t>
            </a:r>
            <a:r>
              <a:rPr lang="en-US" altLang="zh-CN" dirty="0">
                <a:ea typeface="宋体" pitchFamily="2" charset="-122"/>
              </a:rPr>
              <a:t>ABI Research</a:t>
            </a:r>
            <a:r>
              <a:rPr lang="zh-CN" altLang="en-US" dirty="0">
                <a:ea typeface="宋体" pitchFamily="2" charset="-122"/>
              </a:rPr>
              <a:t>的数据显示，目前的笔记本电脑中几乎都含有</a:t>
            </a:r>
            <a:r>
              <a:rPr lang="en-US" altLang="zh-CN" dirty="0">
                <a:ea typeface="宋体" pitchFamily="2" charset="-122"/>
              </a:rPr>
              <a:t>WiFi</a:t>
            </a:r>
            <a:r>
              <a:rPr lang="zh-CN" altLang="en-US" dirty="0">
                <a:ea typeface="宋体" pitchFamily="2" charset="-122"/>
              </a:rPr>
              <a:t>。到</a:t>
            </a:r>
            <a:r>
              <a:rPr lang="en-US" altLang="zh-CN" dirty="0">
                <a:ea typeface="宋体" pitchFamily="2" charset="-122"/>
              </a:rPr>
              <a:t>2010</a:t>
            </a:r>
            <a:r>
              <a:rPr lang="zh-CN" altLang="en-US" dirty="0">
                <a:ea typeface="宋体" pitchFamily="2" charset="-122"/>
              </a:rPr>
              <a:t>年年底，用于移动设备的“组合”芯片组的全球出货量预计将达到</a:t>
            </a:r>
            <a:r>
              <a:rPr lang="en-US" altLang="zh-CN" dirty="0">
                <a:ea typeface="宋体" pitchFamily="2" charset="-122"/>
              </a:rPr>
              <a:t>2</a:t>
            </a:r>
            <a:r>
              <a:rPr lang="zh-CN" altLang="en-US" dirty="0">
                <a:ea typeface="宋体" pitchFamily="2" charset="-122"/>
              </a:rPr>
              <a:t>．</a:t>
            </a:r>
            <a:r>
              <a:rPr lang="en-US" altLang="zh-CN" dirty="0">
                <a:ea typeface="宋体" pitchFamily="2" charset="-122"/>
              </a:rPr>
              <a:t>8</a:t>
            </a:r>
            <a:r>
              <a:rPr lang="zh-CN" altLang="en-US" dirty="0">
                <a:ea typeface="宋体" pitchFamily="2" charset="-122"/>
              </a:rPr>
              <a:t>亿套。</a:t>
            </a:r>
            <a:br>
              <a:rPr lang="zh-CN" altLang="en-US" dirty="0">
                <a:ea typeface="宋体" pitchFamily="2" charset="-122"/>
              </a:rPr>
            </a:br>
            <a:r>
              <a:rPr lang="zh-CN" altLang="en-US" dirty="0">
                <a:ea typeface="宋体" pitchFamily="2" charset="-122"/>
              </a:rPr>
              <a:t>    </a:t>
            </a:r>
            <a:br>
              <a:rPr lang="zh-CN" altLang="en-US" dirty="0">
                <a:ea typeface="宋体" pitchFamily="2" charset="-122"/>
              </a:rPr>
            </a:br>
            <a:r>
              <a:rPr lang="zh-CN" altLang="en-US" dirty="0">
                <a:ea typeface="宋体" pitchFamily="2" charset="-122"/>
              </a:rPr>
              <a:t>　　预测到</a:t>
            </a:r>
            <a:r>
              <a:rPr lang="en-US" altLang="zh-CN" dirty="0">
                <a:ea typeface="宋体" pitchFamily="2" charset="-122"/>
              </a:rPr>
              <a:t>2015</a:t>
            </a:r>
            <a:r>
              <a:rPr lang="zh-CN" altLang="en-US" dirty="0">
                <a:ea typeface="宋体" pitchFamily="2" charset="-122"/>
              </a:rPr>
              <a:t>年，这种芯片组的出货量将达到</a:t>
            </a:r>
            <a:r>
              <a:rPr lang="en-US" altLang="zh-CN" dirty="0">
                <a:ea typeface="宋体" pitchFamily="2" charset="-122"/>
              </a:rPr>
              <a:t>9</a:t>
            </a:r>
            <a:r>
              <a:rPr lang="zh-CN" altLang="en-US" dirty="0">
                <a:ea typeface="宋体" pitchFamily="2" charset="-122"/>
              </a:rPr>
              <a:t>．</a:t>
            </a:r>
            <a:r>
              <a:rPr lang="en-US" altLang="zh-CN" dirty="0">
                <a:ea typeface="宋体" pitchFamily="2" charset="-122"/>
              </a:rPr>
              <a:t>79</a:t>
            </a:r>
            <a:r>
              <a:rPr lang="zh-CN" altLang="en-US" dirty="0">
                <a:ea typeface="宋体" pitchFamily="2" charset="-122"/>
              </a:rPr>
              <a:t>亿套。</a:t>
            </a:r>
            <a:r>
              <a:rPr lang="en-US" altLang="zh-CN" dirty="0">
                <a:ea typeface="宋体" pitchFamily="2" charset="-122"/>
              </a:rPr>
              <a:t>ABIResearch</a:t>
            </a:r>
            <a:r>
              <a:rPr lang="zh-CN" altLang="en-US" dirty="0">
                <a:ea typeface="宋体" pitchFamily="2" charset="-122"/>
              </a:rPr>
              <a:t>研究分析师表示，手机是这种组合芯片组的主要市场，手机中应用的组合芯片组最常见的组合是</a:t>
            </a:r>
            <a:r>
              <a:rPr lang="en-US" altLang="zh-CN" dirty="0">
                <a:ea typeface="宋体" pitchFamily="2" charset="-122"/>
              </a:rPr>
              <a:t>WiFi+GPS</a:t>
            </a:r>
            <a:r>
              <a:rPr lang="zh-CN" altLang="en-US" dirty="0">
                <a:ea typeface="宋体" pitchFamily="2" charset="-122"/>
              </a:rP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6963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6963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6963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33</a:t>
            </a:fld>
            <a:endParaRPr lang="en-US" altLang="zh-CN" sz="1300" dirty="0">
              <a:latin typeface="Times New Roman" panose="02020503050405090304" pitchFamily="18" charset="0"/>
              <a:ea typeface="宋体" pitchFamily="2" charset="-122"/>
            </a:endParaRPr>
          </a:p>
        </p:txBody>
      </p:sp>
      <p:sp>
        <p:nvSpPr>
          <p:cNvPr id="69638" name="Rectangle 2"/>
          <p:cNvSpPr>
            <a:spLocks noGrp="1" noRot="1" noChangeAspect="1" noTextEdit="1"/>
          </p:cNvSpPr>
          <p:nvPr>
            <p:ph type="sldImg"/>
          </p:nvPr>
        </p:nvSpPr>
        <p:spPr>
          <a:ln/>
        </p:spPr>
      </p:sp>
      <p:sp>
        <p:nvSpPr>
          <p:cNvPr id="69639" name="Rectangle 3"/>
          <p:cNvSpPr>
            <a:spLocks noGrp="1"/>
          </p:cNvSpPr>
          <p:nvPr>
            <p:ph type="body" idx="1"/>
          </p:nvPr>
        </p:nvSpPr>
        <p:spPr>
          <a:ln/>
        </p:spPr>
        <p:txBody>
          <a:bodyPr wrap="square" lIns="96661" tIns="48331" rIns="96661" bIns="48331" anchor="t"/>
          <a:lstStyle/>
          <a:p>
            <a:pPr lvl="0"/>
            <a:r>
              <a:rPr lang="zh-CN" altLang="en-US" dirty="0">
                <a:ea typeface="宋体" pitchFamily="2" charset="-122"/>
              </a:rPr>
              <a:t>航程</a:t>
            </a:r>
            <a:endParaRPr lang="en-US" altLang="zh-CN" dirty="0">
              <a:ea typeface="宋体" pitchFamily="2" charset="-122"/>
            </a:endParaRPr>
          </a:p>
          <a:p>
            <a:pPr lvl="0"/>
            <a:r>
              <a:rPr lang="zh-CN" altLang="en-US" dirty="0">
                <a:ea typeface="宋体" pitchFamily="2" charset="-122"/>
              </a:rPr>
              <a:t>巡航速度</a:t>
            </a:r>
            <a:endParaRPr lang="en-AU" altLang="zh-CN" dirty="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7168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7168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7168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34</a:t>
            </a:fld>
            <a:endParaRPr lang="en-US" altLang="zh-CN" sz="1300" dirty="0">
              <a:latin typeface="Times New Roman" panose="02020503050405090304" pitchFamily="18" charset="0"/>
              <a:ea typeface="宋体" pitchFamily="2" charset="-122"/>
            </a:endParaRPr>
          </a:p>
        </p:txBody>
      </p:sp>
      <p:sp>
        <p:nvSpPr>
          <p:cNvPr id="71686" name="Rectangle 2"/>
          <p:cNvSpPr>
            <a:spLocks noGrp="1" noRot="1" noChangeAspect="1" noTextEdit="1"/>
          </p:cNvSpPr>
          <p:nvPr>
            <p:ph type="sldImg"/>
          </p:nvPr>
        </p:nvSpPr>
        <p:spPr>
          <a:ln/>
        </p:spPr>
      </p:sp>
      <p:sp>
        <p:nvSpPr>
          <p:cNvPr id="71687" name="Rectangle 3"/>
          <p:cNvSpPr>
            <a:spLocks noGrp="1"/>
          </p:cNvSpPr>
          <p:nvPr>
            <p:ph type="body" idx="1"/>
          </p:nvPr>
        </p:nvSpPr>
        <p:spPr>
          <a:ln/>
        </p:spPr>
        <p:txBody>
          <a:bodyPr wrap="square" lIns="96661" tIns="48331" rIns="96661" bIns="48331" anchor="t"/>
          <a:lstStyle/>
          <a:p>
            <a:pPr lvl="0"/>
            <a:r>
              <a:rPr lang="zh-CN" altLang="en-US" dirty="0">
                <a:ea typeface="宋体" pitchFamily="2" charset="-122"/>
              </a:rPr>
              <a:t>响应时间：</a:t>
            </a:r>
            <a:endParaRPr lang="en-US" altLang="zh-CN" dirty="0">
              <a:ea typeface="宋体" pitchFamily="2" charset="-122"/>
            </a:endParaRPr>
          </a:p>
          <a:p>
            <a:pPr lvl="0"/>
            <a:r>
              <a:rPr lang="zh-CN" altLang="en-US" dirty="0">
                <a:ea typeface="宋体" pitchFamily="2" charset="-122"/>
              </a:rPr>
              <a:t>    数据库查询花费的时间</a:t>
            </a:r>
          </a:p>
          <a:p>
            <a:pPr lvl="0"/>
            <a:r>
              <a:rPr lang="zh-CN" altLang="en-US" dirty="0">
                <a:ea typeface="宋体" pitchFamily="2" charset="-122"/>
              </a:rPr>
              <a:t>    将字符回显到终端上花费的时间</a:t>
            </a:r>
          </a:p>
          <a:p>
            <a:pPr lvl="0"/>
            <a:r>
              <a:rPr lang="zh-CN" altLang="en-US" dirty="0">
                <a:ea typeface="宋体" pitchFamily="2" charset="-122"/>
              </a:rPr>
              <a:t>    访问 </a:t>
            </a:r>
            <a:r>
              <a:rPr lang="en-US" altLang="zh-CN" dirty="0">
                <a:ea typeface="宋体" pitchFamily="2" charset="-122"/>
              </a:rPr>
              <a:t>Web </a:t>
            </a:r>
            <a:r>
              <a:rPr lang="zh-CN" altLang="en-US" dirty="0">
                <a:ea typeface="宋体" pitchFamily="2" charset="-122"/>
              </a:rPr>
              <a:t>页面花费的时间</a:t>
            </a:r>
          </a:p>
          <a:p>
            <a:pPr lvl="0"/>
            <a:endParaRPr lang="en-US" altLang="zh-CN" dirty="0">
              <a:ea typeface="宋体" pitchFamily="2" charset="-122"/>
            </a:endParaRPr>
          </a:p>
          <a:p>
            <a:pPr lvl="0"/>
            <a:r>
              <a:rPr lang="zh-CN" altLang="en-US" dirty="0">
                <a:ea typeface="宋体" pitchFamily="2" charset="-122"/>
              </a:rPr>
              <a:t>吞吐率：</a:t>
            </a:r>
            <a:endParaRPr lang="en-US" altLang="zh-CN" dirty="0">
              <a:ea typeface="宋体" pitchFamily="2" charset="-122"/>
            </a:endParaRPr>
          </a:p>
          <a:p>
            <a:pPr lvl="0"/>
            <a:r>
              <a:rPr lang="zh-CN" altLang="en-US" dirty="0">
                <a:ea typeface="宋体" pitchFamily="2" charset="-122"/>
              </a:rPr>
              <a:t>    每分钟的数据库事务</a:t>
            </a:r>
          </a:p>
          <a:p>
            <a:pPr lvl="0"/>
            <a:r>
              <a:rPr lang="zh-CN" altLang="en-US" dirty="0">
                <a:ea typeface="宋体" pitchFamily="2" charset="-122"/>
              </a:rPr>
              <a:t>    每秒传送的文件千字节数</a:t>
            </a:r>
          </a:p>
          <a:p>
            <a:pPr lvl="0"/>
            <a:r>
              <a:rPr lang="zh-CN" altLang="en-US" dirty="0">
                <a:ea typeface="宋体" pitchFamily="2" charset="-122"/>
              </a:rPr>
              <a:t>    每秒读或写的文件千字节数</a:t>
            </a:r>
          </a:p>
          <a:p>
            <a:pPr lvl="0"/>
            <a:r>
              <a:rPr lang="zh-CN" altLang="en-US" dirty="0">
                <a:ea typeface="宋体" pitchFamily="2" charset="-122"/>
              </a:rPr>
              <a:t>    每分钟的 </a:t>
            </a:r>
            <a:r>
              <a:rPr lang="en-US" altLang="zh-CN" dirty="0">
                <a:ea typeface="宋体" pitchFamily="2" charset="-122"/>
              </a:rPr>
              <a:t>Web </a:t>
            </a:r>
            <a:r>
              <a:rPr lang="zh-CN" altLang="en-US" dirty="0">
                <a:ea typeface="宋体" pitchFamily="2" charset="-122"/>
              </a:rPr>
              <a:t>服务器命中数</a:t>
            </a:r>
          </a:p>
          <a:p>
            <a:pPr lvl="0"/>
            <a:endParaRPr lang="en-US" altLang="zh-CN" dirty="0">
              <a:ea typeface="宋体" pitchFamily="2" charset="-122"/>
            </a:endParaRPr>
          </a:p>
          <a:p>
            <a:pPr lvl="0"/>
            <a:r>
              <a:rPr lang="zh-CN" altLang="en-US" dirty="0">
                <a:ea typeface="宋体" pitchFamily="2" charset="-122"/>
              </a:rPr>
              <a:t>方式</a:t>
            </a:r>
            <a:r>
              <a:rPr lang="en-US" altLang="zh-CN" dirty="0">
                <a:ea typeface="宋体" pitchFamily="2" charset="-122"/>
              </a:rPr>
              <a:t>1 </a:t>
            </a:r>
            <a:r>
              <a:rPr lang="zh-CN" altLang="en-US" dirty="0">
                <a:ea typeface="宋体" pitchFamily="2" charset="-122"/>
              </a:rPr>
              <a:t>： 既可以提高响应时间又可以增加吞吐率；一般提高响应时间都会增加吞吐率；</a:t>
            </a:r>
            <a:endParaRPr lang="en-US" altLang="zh-CN" dirty="0">
              <a:ea typeface="宋体" pitchFamily="2" charset="-122"/>
            </a:endParaRPr>
          </a:p>
          <a:p>
            <a:pPr lvl="0"/>
            <a:r>
              <a:rPr lang="zh-CN" altLang="en-US" dirty="0">
                <a:ea typeface="宋体" pitchFamily="2" charset="-122"/>
              </a:rPr>
              <a:t>方式</a:t>
            </a:r>
            <a:r>
              <a:rPr lang="en-US" altLang="zh-CN" dirty="0">
                <a:ea typeface="宋体" pitchFamily="2" charset="-122"/>
              </a:rPr>
              <a:t>2</a:t>
            </a:r>
            <a:r>
              <a:rPr lang="zh-CN" altLang="en-US" dirty="0">
                <a:ea typeface="宋体" pitchFamily="2" charset="-122"/>
              </a:rPr>
              <a:t>：可以增加吞吐率。吞吐率增加可以提高响应时间</a:t>
            </a:r>
            <a:endParaRPr lang="en-US" altLang="zh-CN" dirty="0">
              <a:ea typeface="宋体" pitchFamily="2" charset="-122"/>
            </a:endParaRPr>
          </a:p>
          <a:p>
            <a:pPr lvl="0"/>
            <a:r>
              <a:rPr lang="zh-CN" altLang="en-US" dirty="0">
                <a:ea typeface="宋体" pitchFamily="2" charset="-122"/>
              </a:rPr>
              <a:t>一般情况：</a:t>
            </a:r>
            <a:endParaRPr lang="en-US" altLang="zh-CN" dirty="0">
              <a:ea typeface="宋体" pitchFamily="2" charset="-122"/>
            </a:endParaRPr>
          </a:p>
          <a:p>
            <a:pPr lvl="0"/>
            <a:r>
              <a:rPr lang="zh-CN" altLang="en-US" dirty="0">
                <a:ea typeface="宋体" pitchFamily="2" charset="-122"/>
              </a:rPr>
              <a:t>平均响应时间越短，系统吞吐量越大；平均响应时间越长，系统吞吐量越小。但是，系统吞吐量越大，未必平均响应时间越短。因为在某些情况（例如，不增加任何硬件配置）吞吐量的增大，有时会把平均响应时间作为牺牲，来换取一段时间处理更多的请求</a:t>
            </a:r>
            <a:endParaRPr lang="en-US" altLang="zh-CN" dirty="0">
              <a:ea typeface="宋体" pitchFamily="2" charset="-122"/>
            </a:endParaRPr>
          </a:p>
          <a:p>
            <a:pPr lvl="0"/>
            <a:endParaRPr lang="en-US" altLang="zh-CN" dirty="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7373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7373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7373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35</a:t>
            </a:fld>
            <a:endParaRPr lang="en-US" altLang="zh-CN" sz="1300" dirty="0">
              <a:latin typeface="Times New Roman" panose="02020503050405090304" pitchFamily="18" charset="0"/>
              <a:ea typeface="宋体" pitchFamily="2" charset="-122"/>
            </a:endParaRPr>
          </a:p>
        </p:txBody>
      </p:sp>
      <p:sp>
        <p:nvSpPr>
          <p:cNvPr id="73734" name="Rectangle 2"/>
          <p:cNvSpPr>
            <a:spLocks noGrp="1" noRot="1" noChangeAspect="1" noTextEdit="1"/>
          </p:cNvSpPr>
          <p:nvPr>
            <p:ph type="sldImg"/>
          </p:nvPr>
        </p:nvSpPr>
        <p:spPr>
          <a:ln/>
        </p:spPr>
      </p:sp>
      <p:sp>
        <p:nvSpPr>
          <p:cNvPr id="73735"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803275" eaLnBrk="1" hangingPunct="1"/>
            <a:fld id="{9A0DB2DC-4C9A-4742-B13C-FB6460FD3503}" type="slidenum">
              <a:rPr lang="en-US" altLang="zh-CN" sz="1100" dirty="0">
                <a:latin typeface="Times New Roman" panose="02020503050405090304" pitchFamily="18" charset="0"/>
                <a:ea typeface="宋体" pitchFamily="2" charset="-122"/>
              </a:rPr>
              <a:t>3</a:t>
            </a:fld>
            <a:endParaRPr lang="en-US" altLang="zh-CN" sz="1100" dirty="0">
              <a:latin typeface="Times New Roman" panose="02020503050405090304" pitchFamily="18" charset="0"/>
              <a:ea typeface="宋体" pitchFamily="2" charset="-122"/>
            </a:endParaRPr>
          </a:p>
        </p:txBody>
      </p:sp>
      <p:sp>
        <p:nvSpPr>
          <p:cNvPr id="14339" name="Rectangle 2"/>
          <p:cNvSpPr>
            <a:spLocks noGrp="1" noRot="1" noChangeAspect="1" noTextEdit="1"/>
          </p:cNvSpPr>
          <p:nvPr>
            <p:ph type="sldImg"/>
          </p:nvPr>
        </p:nvSpPr>
        <p:spPr>
          <a:ln/>
        </p:spPr>
      </p:sp>
      <p:sp>
        <p:nvSpPr>
          <p:cNvPr id="14340" name="Rectangle 3"/>
          <p:cNvSpPr>
            <a:spLocks noGrp="1"/>
          </p:cNvSpPr>
          <p:nvPr>
            <p:ph type="body" idx="1"/>
          </p:nvPr>
        </p:nvSpPr>
        <p:spPr>
          <a:ln/>
        </p:spPr>
        <p:txBody>
          <a:bodyPr wrap="square" lIns="96661" tIns="48331" rIns="96661" bIns="48331" anchor="t"/>
          <a:lstStyle/>
          <a:p>
            <a:pPr lvl="0"/>
            <a:r>
              <a:rPr lang="en-US" altLang="zh-CN" b="1" dirty="0">
                <a:ea typeface="宋体" pitchFamily="2" charset="-122"/>
              </a:rPr>
              <a:t>1965 </a:t>
            </a:r>
            <a:r>
              <a:rPr lang="zh-CN" altLang="en-US" b="1" dirty="0">
                <a:ea typeface="宋体" pitchFamily="2" charset="-122"/>
              </a:rPr>
              <a:t>年，美国人戈登</a:t>
            </a:r>
            <a:r>
              <a:rPr lang="en-US" altLang="zh-CN" b="1" dirty="0">
                <a:ea typeface="宋体" pitchFamily="2" charset="-122"/>
              </a:rPr>
              <a:t>·</a:t>
            </a:r>
            <a:r>
              <a:rPr lang="zh-CN" altLang="en-US" b="1" dirty="0">
                <a:ea typeface="宋体" pitchFamily="2" charset="-122"/>
              </a:rPr>
              <a:t>摩尔从一个化学家转型成电子工程师，他注意到从第</a:t>
            </a:r>
            <a:r>
              <a:rPr lang="en-US" altLang="zh-CN" b="1" dirty="0">
                <a:ea typeface="宋体" pitchFamily="2" charset="-122"/>
              </a:rPr>
              <a:t>1 </a:t>
            </a:r>
            <a:r>
              <a:rPr lang="zh-CN" altLang="en-US" b="1" dirty="0">
                <a:ea typeface="宋体" pitchFamily="2" charset="-122"/>
              </a:rPr>
              <a:t>块集成电路产生以来，芯片上集成的晶体管数量大约以每年翻一番的速度增加。他甚至还大胆预测，这些组件的缩小速度将持续至少</a:t>
            </a:r>
            <a:r>
              <a:rPr lang="en-US" altLang="zh-CN" b="1" dirty="0">
                <a:ea typeface="宋体" pitchFamily="2" charset="-122"/>
              </a:rPr>
              <a:t>10 </a:t>
            </a:r>
            <a:r>
              <a:rPr lang="zh-CN" altLang="en-US" b="1" dirty="0">
                <a:ea typeface="宋体" pitchFamily="2" charset="-122"/>
              </a:rPr>
              <a:t>年时间，并于</a:t>
            </a:r>
            <a:r>
              <a:rPr lang="en-US" altLang="zh-CN" b="1" dirty="0">
                <a:ea typeface="宋体" pitchFamily="2" charset="-122"/>
              </a:rPr>
              <a:t>1965 </a:t>
            </a:r>
            <a:r>
              <a:rPr lang="zh-CN" altLang="en-US" b="1" dirty="0">
                <a:ea typeface="宋体" pitchFamily="2" charset="-122"/>
              </a:rPr>
              <a:t>年</a:t>
            </a:r>
            <a:r>
              <a:rPr lang="en-US" altLang="zh-CN" b="1" dirty="0">
                <a:ea typeface="宋体" pitchFamily="2" charset="-122"/>
              </a:rPr>
              <a:t>4 </a:t>
            </a:r>
            <a:r>
              <a:rPr lang="zh-CN" altLang="en-US" b="1" dirty="0">
                <a:ea typeface="宋体" pitchFamily="2" charset="-122"/>
              </a:rPr>
              <a:t>月</a:t>
            </a:r>
            <a:r>
              <a:rPr lang="en-US" altLang="zh-CN" b="1" dirty="0">
                <a:ea typeface="宋体" pitchFamily="2" charset="-122"/>
              </a:rPr>
              <a:t>19 </a:t>
            </a:r>
            <a:r>
              <a:rPr lang="zh-CN" altLang="en-US" b="1" dirty="0">
                <a:ea typeface="宋体" pitchFamily="2" charset="-122"/>
              </a:rPr>
              <a:t>日正式提出。当时人们只认为这是对芯片发展速度的总结，甚至摩尔自己都认为这不是科学上的定律，只是一个机遇而已。不过，后来数十年的发展却不断印证了这一观察和推断，使其最终赢得了“定律”的殊荣，并修正为“集成电路的集成度每两年翻一番</a:t>
            </a:r>
            <a:r>
              <a:rPr lang="en-US" altLang="zh-CN" b="1" dirty="0">
                <a:ea typeface="宋体" pitchFamily="2" charset="-122"/>
              </a:rPr>
              <a:t>.</a:t>
            </a:r>
          </a:p>
          <a:p>
            <a:pPr lvl="0"/>
            <a:r>
              <a:rPr lang="zh-CN" altLang="en-US" b="1" dirty="0">
                <a:ea typeface="宋体" pitchFamily="2" charset="-122"/>
              </a:rPr>
              <a:t>摩尔定律提出</a:t>
            </a:r>
            <a:r>
              <a:rPr lang="en-US" altLang="zh-CN" b="1" dirty="0">
                <a:ea typeface="宋体" pitchFamily="2" charset="-122"/>
              </a:rPr>
              <a:t>3</a:t>
            </a:r>
            <a:r>
              <a:rPr lang="zh-CN" altLang="en-US" b="1" dirty="0">
                <a:ea typeface="宋体" pitchFamily="2" charset="-122"/>
              </a:rPr>
              <a:t>年后，英特尔公司诞生了，摩尔也成了这个公司的创始人之一。</a:t>
            </a:r>
            <a:r>
              <a:rPr lang="en-US" altLang="zh-CN" b="1" dirty="0">
                <a:ea typeface="宋体" pitchFamily="2" charset="-122"/>
              </a:rPr>
              <a:t>1971</a:t>
            </a:r>
            <a:r>
              <a:rPr lang="zh-CN" altLang="en-US" b="1" dirty="0">
                <a:ea typeface="宋体" pitchFamily="2" charset="-122"/>
              </a:rPr>
              <a:t>年，英特尔推出第一片微处理器</a:t>
            </a:r>
            <a:r>
              <a:rPr lang="en-US" altLang="zh-CN" b="1" dirty="0">
                <a:ea typeface="宋体" pitchFamily="2" charset="-122"/>
              </a:rPr>
              <a:t>Intel 4004</a:t>
            </a:r>
            <a:r>
              <a:rPr lang="zh-CN" altLang="en-US" b="1" dirty="0">
                <a:ea typeface="宋体" pitchFamily="2" charset="-122"/>
              </a:rPr>
              <a:t>至今，微处理器使用的晶体管数量的增长情况基本上符合摩尔定律。人们还发现，这不光适用于对存储器芯片的描述，也可精确说明处理机能力和磁盘驱动器存储容量的发展。甚至生物学家们在</a:t>
            </a:r>
            <a:r>
              <a:rPr lang="en-US" altLang="zh-CN" b="1" dirty="0">
                <a:ea typeface="宋体" pitchFamily="2" charset="-122"/>
              </a:rPr>
              <a:t>2013</a:t>
            </a:r>
            <a:r>
              <a:rPr lang="zh-CN" altLang="en-US" b="1" dirty="0">
                <a:ea typeface="宋体" pitchFamily="2" charset="-122"/>
              </a:rPr>
              <a:t>年还将摩尔定律应用到了地球生命复杂性的研究上，他们将摩尔定律中的晶体管换成了核苷酸进行数学计算，结果显示生命最早出现在</a:t>
            </a:r>
            <a:r>
              <a:rPr lang="en-US" altLang="zh-CN" b="1" dirty="0">
                <a:ea typeface="宋体" pitchFamily="2" charset="-122"/>
              </a:rPr>
              <a:t>100</a:t>
            </a:r>
            <a:r>
              <a:rPr lang="zh-CN" altLang="en-US" b="1" dirty="0">
                <a:ea typeface="宋体" pitchFamily="2" charset="-122"/>
              </a:rPr>
              <a:t>亿年前，比地球</a:t>
            </a:r>
            <a:r>
              <a:rPr lang="en-US" altLang="zh-CN" b="1" dirty="0">
                <a:ea typeface="宋体" pitchFamily="2" charset="-122"/>
              </a:rPr>
              <a:t>45</a:t>
            </a:r>
            <a:r>
              <a:rPr lang="zh-CN" altLang="en-US" b="1" dirty="0">
                <a:ea typeface="宋体" pitchFamily="2" charset="-122"/>
              </a:rPr>
              <a:t>亿年的预测年龄老得多，也就是说，在太阳系形成之时，可能已经存在着类似细菌的生物体，或者一些存在于银河系古老区域的简单核苷酸，通过彗星、小行星或其他太空碎片来到地球，这一假说被称为有生源说（泛种论），一直是生命科学中的一个重要流派，从摩尔定律中居然也找到了根据。</a:t>
            </a:r>
            <a:endParaRPr lang="en-US" altLang="zh-CN" b="1" dirty="0">
              <a:ea typeface="宋体" pitchFamily="2" charset="-122"/>
            </a:endParaRPr>
          </a:p>
          <a:p>
            <a:pPr lvl="0"/>
            <a:r>
              <a:rPr lang="en-US" altLang="zh-CN" b="1" dirty="0">
                <a:ea typeface="宋体" pitchFamily="2" charset="-122"/>
              </a:rPr>
              <a:t>1990</a:t>
            </a:r>
            <a:r>
              <a:rPr lang="zh-CN" altLang="en-US" b="1" dirty="0">
                <a:ea typeface="宋体" pitchFamily="2" charset="-122"/>
              </a:rPr>
              <a:t>年代，人们就感觉发展瓶颈要来了，呼吁进一步创新。在此之前，随着晶体管变得越来越小，其速度和能源效率持续增加。但当组件达到约</a:t>
            </a:r>
            <a:r>
              <a:rPr lang="en-US" altLang="zh-CN" b="1" dirty="0">
                <a:ea typeface="宋体" pitchFamily="2" charset="-122"/>
              </a:rPr>
              <a:t>100</a:t>
            </a:r>
            <a:r>
              <a:rPr lang="zh-CN" altLang="en-US" b="1" dirty="0">
                <a:ea typeface="宋体" pitchFamily="2" charset="-122"/>
              </a:rPr>
              <a:t>微米时，小型化出现相反的效果和糟糕的表现。摩尔共同创立的英特尔公司与</a:t>
            </a:r>
            <a:r>
              <a:rPr lang="en-US" altLang="zh-CN" b="1" dirty="0">
                <a:ea typeface="宋体" pitchFamily="2" charset="-122"/>
              </a:rPr>
              <a:t>IBM</a:t>
            </a:r>
            <a:r>
              <a:rPr lang="zh-CN" altLang="en-US" b="1" dirty="0">
                <a:ea typeface="宋体" pitchFamily="2" charset="-122"/>
              </a:rPr>
              <a:t>再次重视通过基础科学寻找提高晶体管性能的材料。后来在凝聚态物理学家们的帮助下，他们知道了当晶格拉伸时硅导电能力可大幅度提高。</a:t>
            </a:r>
            <a:r>
              <a:rPr lang="en-US" altLang="zh-CN" b="1" dirty="0">
                <a:ea typeface="宋体" pitchFamily="2" charset="-122"/>
              </a:rPr>
              <a:t>2000</a:t>
            </a:r>
            <a:r>
              <a:rPr lang="zh-CN" altLang="en-US" b="1" dirty="0">
                <a:ea typeface="宋体" pitchFamily="2" charset="-122"/>
              </a:rPr>
              <a:t>年代，由于应变硅技术的引入，摩尔定律又真的持续了好多年。到目前为止，半导体行业的发展从未停顿下来，晶体管继续缩小，电脑芯片也结合了越来越多的性能和功能。现在最先进的微处理器晶体管只是</a:t>
            </a:r>
            <a:r>
              <a:rPr lang="en-US" altLang="zh-CN" b="1" dirty="0">
                <a:ea typeface="宋体" pitchFamily="2" charset="-122"/>
              </a:rPr>
              <a:t>10-14</a:t>
            </a:r>
            <a:r>
              <a:rPr lang="zh-CN" altLang="en-US" b="1" dirty="0">
                <a:ea typeface="宋体" pitchFamily="2" charset="-122"/>
              </a:rPr>
              <a:t>纳米宽，预计</a:t>
            </a:r>
            <a:r>
              <a:rPr lang="en-US" altLang="zh-CN" b="1" dirty="0">
                <a:ea typeface="宋体" pitchFamily="2" charset="-122"/>
              </a:rPr>
              <a:t>2023</a:t>
            </a:r>
            <a:r>
              <a:rPr lang="zh-CN" altLang="en-US" b="1" dirty="0">
                <a:ea typeface="宋体" pitchFamily="2" charset="-122"/>
              </a:rPr>
              <a:t>年可以到</a:t>
            </a:r>
            <a:r>
              <a:rPr lang="en-US" altLang="zh-CN" b="1" dirty="0">
                <a:ea typeface="宋体" pitchFamily="2" charset="-122"/>
              </a:rPr>
              <a:t>4</a:t>
            </a:r>
            <a:r>
              <a:rPr lang="zh-CN" altLang="en-US" b="1" dirty="0">
                <a:ea typeface="宋体" pitchFamily="2" charset="-122"/>
              </a:rPr>
              <a:t>纳米至</a:t>
            </a:r>
            <a:r>
              <a:rPr lang="en-US" altLang="zh-CN" b="1" dirty="0">
                <a:ea typeface="宋体" pitchFamily="2" charset="-122"/>
              </a:rPr>
              <a:t>6</a:t>
            </a:r>
            <a:r>
              <a:rPr lang="zh-CN" altLang="en-US" b="1" dirty="0">
                <a:ea typeface="宋体" pitchFamily="2" charset="-122"/>
              </a:rPr>
              <a:t>纳米的工艺制程。余热已成为一个限制因素，这导致摩尔定律中有关“计算机时钟速度的指数增长”已经不灵了。耗电芯片也限制了其在移动设备上的应用。随着</a:t>
            </a:r>
            <a:r>
              <a:rPr lang="en-US" altLang="zh-CN" b="1" dirty="0">
                <a:ea typeface="宋体" pitchFamily="2" charset="-122"/>
              </a:rPr>
              <a:t>3D</a:t>
            </a:r>
            <a:r>
              <a:rPr lang="zh-CN" altLang="en-US" b="1" dirty="0">
                <a:ea typeface="宋体" pitchFamily="2" charset="-122"/>
              </a:rPr>
              <a:t>芯片等技术的耗尽，美物理学家称该定律将在</a:t>
            </a:r>
            <a:r>
              <a:rPr lang="en-US" altLang="zh-CN" b="1" dirty="0">
                <a:ea typeface="宋体" pitchFamily="2" charset="-122"/>
              </a:rPr>
              <a:t>10</a:t>
            </a:r>
            <a:r>
              <a:rPr lang="zh-CN" altLang="en-US" b="1" dirty="0">
                <a:ea typeface="宋体" pitchFamily="2" charset="-122"/>
              </a:rPr>
              <a:t>年内崩溃，也就是说，摩尔定律正在接近物理极限，需要真正的物理创新来突破。</a:t>
            </a:r>
            <a:endParaRPr lang="en-US" altLang="zh-CN" b="1" dirty="0">
              <a:ea typeface="宋体" pitchFamily="2" charset="-122"/>
            </a:endParaRPr>
          </a:p>
          <a:p>
            <a:pPr lvl="0"/>
            <a:endParaRPr lang="en-US" altLang="zh-CN" b="1" dirty="0">
              <a:ea typeface="宋体" pitchFamily="2" charset="-122"/>
            </a:endParaRPr>
          </a:p>
          <a:p>
            <a:pPr lvl="0"/>
            <a:r>
              <a:rPr lang="zh-CN" altLang="en-US" b="1" dirty="0">
                <a:ea typeface="宋体" pitchFamily="2" charset="-122"/>
              </a:rPr>
              <a:t>有人认为，摩尔定律也许更像一个信仰系统，这个信仰牵引着科学技术不断超越自我，并取得新的突破。诚然，在物理实验室能完好运转的法则未定适用于批量生产，今天大多数的努力和尝试也许最终将一无所获。然而，社会应该有信心，基础科学的突破将成为维持摩尔定律与人类进步的阶梯。</a:t>
            </a:r>
            <a:endParaRPr lang="zh-CN" altLang="zh-CN" b="1" dirty="0">
              <a:ea typeface="宋体"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7577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7578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7578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36</a:t>
            </a:fld>
            <a:endParaRPr lang="en-US" altLang="zh-CN" sz="1300" dirty="0">
              <a:latin typeface="Times New Roman" panose="02020503050405090304" pitchFamily="18" charset="0"/>
              <a:ea typeface="宋体" pitchFamily="2" charset="-122"/>
            </a:endParaRPr>
          </a:p>
        </p:txBody>
      </p:sp>
      <p:sp>
        <p:nvSpPr>
          <p:cNvPr id="75782" name="Rectangle 2"/>
          <p:cNvSpPr>
            <a:spLocks noGrp="1" noRot="1" noChangeAspect="1" noTextEdit="1"/>
          </p:cNvSpPr>
          <p:nvPr>
            <p:ph type="sldImg"/>
          </p:nvPr>
        </p:nvSpPr>
        <p:spPr>
          <a:ln/>
        </p:spPr>
      </p:sp>
      <p:sp>
        <p:nvSpPr>
          <p:cNvPr id="75783" name="Rectangle 3"/>
          <p:cNvSpPr>
            <a:spLocks noGrp="1"/>
          </p:cNvSpPr>
          <p:nvPr>
            <p:ph type="body" idx="1"/>
          </p:nvPr>
        </p:nvSpPr>
        <p:spPr>
          <a:ln/>
        </p:spPr>
        <p:txBody>
          <a:bodyPr wrap="square" lIns="96661" tIns="48331" rIns="96661" bIns="48331" anchor="t"/>
          <a:lstStyle/>
          <a:p>
            <a:pPr lvl="0"/>
            <a:r>
              <a:rPr lang="zh-CN" altLang="en-US" dirty="0">
                <a:ea typeface="宋体" pitchFamily="2" charset="-122"/>
              </a:rPr>
              <a:t>很难区分用户</a:t>
            </a:r>
            <a:r>
              <a:rPr lang="en-US" altLang="zh-CN" dirty="0">
                <a:ea typeface="宋体" pitchFamily="2" charset="-122"/>
              </a:rPr>
              <a:t>CPUTime </a:t>
            </a:r>
            <a:r>
              <a:rPr lang="zh-CN" altLang="en-US" dirty="0">
                <a:ea typeface="宋体" pitchFamily="2" charset="-122"/>
              </a:rPr>
              <a:t>和系统</a:t>
            </a:r>
            <a:r>
              <a:rPr lang="en-US" altLang="zh-CN" dirty="0">
                <a:ea typeface="宋体" pitchFamily="2" charset="-122"/>
              </a:rPr>
              <a:t>CPUTime</a:t>
            </a:r>
            <a:r>
              <a:rPr lang="zh-CN" altLang="en-US" dirty="0">
                <a:ea typeface="宋体" pitchFamily="2" charset="-122"/>
              </a:rPr>
              <a:t>，不同的操作系统其对用户程序的支持功能也不同</a:t>
            </a:r>
            <a:endParaRPr lang="en-US" altLang="zh-CN" dirty="0">
              <a:ea typeface="宋体" pitchFamily="2" charset="-122"/>
            </a:endParaRPr>
          </a:p>
          <a:p>
            <a:pPr lvl="0"/>
            <a:r>
              <a:rPr lang="zh-CN" altLang="en-US" dirty="0">
                <a:ea typeface="宋体" pitchFamily="2" charset="-122"/>
              </a:rPr>
              <a:t>理解 程序性能</a:t>
            </a:r>
            <a:endParaRPr lang="en-US" altLang="zh-CN" dirty="0">
              <a:ea typeface="宋体" pitchFamily="2" charset="-122"/>
            </a:endParaRPr>
          </a:p>
          <a:p>
            <a:pPr lvl="0"/>
            <a:r>
              <a:rPr lang="zh-CN" altLang="en-US" dirty="0">
                <a:ea typeface="宋体" pitchFamily="2" charset="-122"/>
              </a:rPr>
              <a:t>不同的应用关注计算机系统的不同方面。运行在服务器上的应用关注</a:t>
            </a:r>
            <a:r>
              <a:rPr lang="en-US" altLang="zh-CN" dirty="0">
                <a:ea typeface="宋体" pitchFamily="2" charset="-122"/>
              </a:rPr>
              <a:t>I/O</a:t>
            </a:r>
            <a:r>
              <a:rPr lang="zh-CN" altLang="en-US" dirty="0">
                <a:ea typeface="宋体" pitchFamily="2" charset="-122"/>
              </a:rPr>
              <a:t>性能，因此对响应时间感兴趣。</a:t>
            </a:r>
            <a:endParaRPr lang="en-US" altLang="zh-CN" dirty="0">
              <a:ea typeface="宋体" pitchFamily="2" charset="-122"/>
            </a:endParaRPr>
          </a:p>
          <a:p>
            <a:pPr lvl="0"/>
            <a:r>
              <a:rPr lang="zh-CN" altLang="en-US" dirty="0">
                <a:ea typeface="宋体" pitchFamily="2" charset="-122"/>
              </a:rPr>
              <a:t>而其他应用，用户对吞吐率、响应时间、或者两者的复杂组合更为关注（最差相应时间情况下的最大吞吐率）</a:t>
            </a:r>
            <a:endParaRPr lang="en-US" altLang="zh-CN" dirty="0">
              <a:ea typeface="宋体" pitchFamily="2" charset="-122"/>
            </a:endParaRPr>
          </a:p>
          <a:p>
            <a:pPr lvl="0"/>
            <a:r>
              <a:rPr lang="zh-CN" altLang="en-US" dirty="0">
                <a:ea typeface="宋体" pitchFamily="2" charset="-122"/>
              </a:rPr>
              <a:t>理解性能</a:t>
            </a:r>
            <a:r>
              <a:rPr lang="en-US" altLang="zh-CN" dirty="0">
                <a:ea typeface="宋体" pitchFamily="2" charset="-122"/>
              </a:rPr>
              <a:t>——</a:t>
            </a:r>
            <a:r>
              <a:rPr lang="zh-CN" altLang="en-US" dirty="0">
                <a:ea typeface="宋体" pitchFamily="2" charset="-122"/>
              </a:rPr>
              <a:t>清楚性能的定义</a:t>
            </a:r>
            <a:r>
              <a:rPr lang="en-US" altLang="zh-CN" dirty="0">
                <a:ea typeface="宋体" pitchFamily="2" charset="-122"/>
              </a:rPr>
              <a:t>——</a:t>
            </a:r>
            <a:r>
              <a:rPr lang="zh-CN" altLang="en-US" dirty="0">
                <a:ea typeface="宋体" pitchFamily="2" charset="-122"/>
              </a:rPr>
              <a:t>测量程序执行时间</a:t>
            </a:r>
            <a:r>
              <a:rPr lang="en-US" altLang="zh-CN" dirty="0">
                <a:ea typeface="宋体" pitchFamily="2" charset="-122"/>
              </a:rPr>
              <a:t>——</a:t>
            </a:r>
            <a:r>
              <a:rPr lang="zh-CN" altLang="en-US" dirty="0">
                <a:ea typeface="宋体" pitchFamily="2" charset="-122"/>
              </a:rPr>
              <a:t>找性能瓶颈</a:t>
            </a:r>
            <a:r>
              <a:rPr lang="en-US" altLang="zh-CN" dirty="0">
                <a:ea typeface="宋体" pitchFamily="2" charset="-122"/>
              </a:rPr>
              <a:t>——</a:t>
            </a:r>
            <a:r>
              <a:rPr lang="zh-CN" altLang="en-US" dirty="0">
                <a:ea typeface="宋体" pitchFamily="2" charset="-122"/>
              </a:rPr>
              <a:t>改进性能</a:t>
            </a:r>
            <a:endParaRPr lang="en-US" altLang="zh-CN" dirty="0">
              <a:ea typeface="宋体" pitchFamily="2" charset="-122"/>
            </a:endParaRPr>
          </a:p>
          <a:p>
            <a:pPr lvl="0"/>
            <a:endParaRPr lang="en-US" altLang="zh-CN" dirty="0">
              <a:ea typeface="宋体" pitchFamily="2" charset="-122"/>
            </a:endParaRPr>
          </a:p>
          <a:p>
            <a:pPr lvl="0"/>
            <a:r>
              <a:rPr lang="zh-CN" altLang="en-US" dirty="0">
                <a:ea typeface="宋体" pitchFamily="2" charset="-122"/>
              </a:rPr>
              <a:t>系统性能表示空载系统的响应时间。</a:t>
            </a:r>
            <a:endParaRPr lang="en-US" altLang="zh-CN" dirty="0">
              <a:ea typeface="宋体" pitchFamily="2" charset="-122"/>
            </a:endParaRPr>
          </a:p>
          <a:p>
            <a:pPr lvl="0"/>
            <a:r>
              <a:rPr lang="en-US" altLang="zh-CN" dirty="0">
                <a:ea typeface="宋体" pitchFamily="2" charset="-122"/>
              </a:rPr>
              <a:t>CPU</a:t>
            </a:r>
            <a:r>
              <a:rPr lang="zh-CN" altLang="en-US" dirty="0">
                <a:ea typeface="宋体" pitchFamily="2" charset="-122"/>
              </a:rPr>
              <a:t>性能表示用户</a:t>
            </a:r>
            <a:r>
              <a:rPr lang="en-US" altLang="zh-CN" dirty="0">
                <a:ea typeface="宋体" pitchFamily="2" charset="-122"/>
              </a:rPr>
              <a:t>CPU</a:t>
            </a:r>
            <a:r>
              <a:rPr lang="zh-CN" altLang="en-US" dirty="0">
                <a:ea typeface="宋体" pitchFamily="2" charset="-122"/>
              </a:rPr>
              <a:t>时间。</a:t>
            </a:r>
            <a:endParaRPr lang="en-US" altLang="zh-CN" dirty="0">
              <a:ea typeface="宋体" pitchFamily="2" charset="-122"/>
            </a:endParaRPr>
          </a:p>
          <a:p>
            <a:pPr lvl="0"/>
            <a:endParaRPr lang="en-US" altLang="zh-CN" dirty="0">
              <a:ea typeface="宋体" pitchFamily="2" charset="-122"/>
            </a:endParaRPr>
          </a:p>
          <a:p>
            <a:pPr lvl="0"/>
            <a:endParaRPr lang="en-US" altLang="zh-CN" dirty="0">
              <a:ea typeface="宋体" pitchFamily="2" charset="-122"/>
            </a:endParaRPr>
          </a:p>
          <a:p>
            <a:pPr lvl="0"/>
            <a:r>
              <a:rPr lang="zh-CN" altLang="en-US" dirty="0">
                <a:ea typeface="宋体" pitchFamily="2" charset="-122"/>
              </a:rPr>
              <a:t>深入研究计算机的细节时，使用不同的度量方式可能更方便</a:t>
            </a:r>
            <a:endParaRPr lang="en-US" altLang="zh-CN" dirty="0">
              <a:ea typeface="宋体" pitchFamily="2" charset="-122"/>
            </a:endParaRPr>
          </a:p>
          <a:p>
            <a:pPr lvl="0"/>
            <a:r>
              <a:rPr lang="zh-CN" altLang="en-US" dirty="0">
                <a:ea typeface="宋体" pitchFamily="2" charset="-122"/>
              </a:rPr>
              <a:t>对于计算机的设计者需要考虑如何度量计算机硬件完成基本功能的速度。</a:t>
            </a:r>
            <a:endParaRPr lang="en-US" altLang="zh-CN" dirty="0">
              <a:ea typeface="宋体" pitchFamily="2" charset="-122"/>
            </a:endParaRPr>
          </a:p>
          <a:p>
            <a:pPr lvl="0"/>
            <a:r>
              <a:rPr lang="zh-CN" altLang="en-US" dirty="0">
                <a:ea typeface="宋体" pitchFamily="2" charset="-122"/>
              </a:rPr>
              <a:t>时钟来驱动硬件中发生的各种事件。</a:t>
            </a:r>
            <a:endParaRPr lang="en-AU" altLang="zh-CN" dirty="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7782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7782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7782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37</a:t>
            </a:fld>
            <a:endParaRPr lang="en-US" altLang="zh-CN" sz="1300" dirty="0">
              <a:latin typeface="Times New Roman" panose="02020503050405090304" pitchFamily="18" charset="0"/>
              <a:ea typeface="宋体" pitchFamily="2" charset="-122"/>
            </a:endParaRPr>
          </a:p>
        </p:txBody>
      </p:sp>
      <p:sp>
        <p:nvSpPr>
          <p:cNvPr id="77830" name="Rectangle 2"/>
          <p:cNvSpPr>
            <a:spLocks noGrp="1" noRot="1" noChangeAspect="1" noTextEdit="1"/>
          </p:cNvSpPr>
          <p:nvPr>
            <p:ph type="sldImg"/>
          </p:nvPr>
        </p:nvSpPr>
        <p:spPr>
          <a:ln/>
        </p:spPr>
      </p:sp>
      <p:sp>
        <p:nvSpPr>
          <p:cNvPr id="77831"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7987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7987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7987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38</a:t>
            </a:fld>
            <a:endParaRPr lang="en-US" altLang="zh-CN" sz="1300" dirty="0">
              <a:latin typeface="Times New Roman" panose="02020503050405090304" pitchFamily="18" charset="0"/>
              <a:ea typeface="宋体" pitchFamily="2" charset="-122"/>
            </a:endParaRPr>
          </a:p>
        </p:txBody>
      </p:sp>
      <p:sp>
        <p:nvSpPr>
          <p:cNvPr id="79878" name="Rectangle 2"/>
          <p:cNvSpPr>
            <a:spLocks noGrp="1" noRot="1" noChangeAspect="1" noTextEdit="1"/>
          </p:cNvSpPr>
          <p:nvPr>
            <p:ph type="sldImg"/>
          </p:nvPr>
        </p:nvSpPr>
        <p:spPr>
          <a:ln/>
        </p:spPr>
      </p:sp>
      <p:sp>
        <p:nvSpPr>
          <p:cNvPr id="79879"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8192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8192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8192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39</a:t>
            </a:fld>
            <a:endParaRPr lang="en-US" altLang="zh-CN" sz="1300" dirty="0">
              <a:latin typeface="Times New Roman" panose="02020503050405090304" pitchFamily="18" charset="0"/>
              <a:ea typeface="宋体" pitchFamily="2" charset="-122"/>
            </a:endParaRPr>
          </a:p>
        </p:txBody>
      </p:sp>
      <p:sp>
        <p:nvSpPr>
          <p:cNvPr id="81926" name="Rectangle 2"/>
          <p:cNvSpPr>
            <a:spLocks noGrp="1" noRot="1" noChangeAspect="1" noTextEdit="1"/>
          </p:cNvSpPr>
          <p:nvPr>
            <p:ph type="sldImg"/>
          </p:nvPr>
        </p:nvSpPr>
        <p:spPr>
          <a:ln/>
        </p:spPr>
      </p:sp>
      <p:sp>
        <p:nvSpPr>
          <p:cNvPr id="81927"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8397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8397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8397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40</a:t>
            </a:fld>
            <a:endParaRPr lang="en-US" altLang="zh-CN" sz="1300" dirty="0">
              <a:latin typeface="Times New Roman" panose="02020503050405090304" pitchFamily="18" charset="0"/>
              <a:ea typeface="宋体" pitchFamily="2" charset="-122"/>
            </a:endParaRPr>
          </a:p>
        </p:txBody>
      </p:sp>
      <p:sp>
        <p:nvSpPr>
          <p:cNvPr id="83974" name="Rectangle 2"/>
          <p:cNvSpPr>
            <a:spLocks noGrp="1" noRot="1" noChangeAspect="1" noTextEdit="1"/>
          </p:cNvSpPr>
          <p:nvPr>
            <p:ph type="sldImg"/>
          </p:nvPr>
        </p:nvSpPr>
        <p:spPr>
          <a:ln/>
        </p:spPr>
      </p:sp>
      <p:sp>
        <p:nvSpPr>
          <p:cNvPr id="83975" name="Rectangle 3"/>
          <p:cNvSpPr>
            <a:spLocks noGrp="1"/>
          </p:cNvSpPr>
          <p:nvPr>
            <p:ph type="body" idx="1"/>
          </p:nvPr>
        </p:nvSpPr>
        <p:spPr>
          <a:ln/>
        </p:spPr>
        <p:txBody>
          <a:bodyPr wrap="square" lIns="96661" tIns="48331" rIns="96661" bIns="48331" anchor="t"/>
          <a:lstStyle/>
          <a:p>
            <a:pPr lvl="0"/>
            <a:r>
              <a:rPr lang="zh-CN" altLang="en-US" dirty="0">
                <a:ea typeface="宋体" pitchFamily="2" charset="-122"/>
              </a:rPr>
              <a:t>假设我们有相同指令集的两种不同实现方式。</a:t>
            </a:r>
            <a:endParaRPr lang="en-AU" altLang="zh-CN" dirty="0">
              <a:ea typeface="宋体"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8601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8602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8602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41</a:t>
            </a:fld>
            <a:endParaRPr lang="en-US" altLang="zh-CN" sz="1300" dirty="0">
              <a:latin typeface="Times New Roman" panose="02020503050405090304" pitchFamily="18" charset="0"/>
              <a:ea typeface="宋体" pitchFamily="2" charset="-122"/>
            </a:endParaRPr>
          </a:p>
        </p:txBody>
      </p:sp>
      <p:sp>
        <p:nvSpPr>
          <p:cNvPr id="86022" name="Rectangle 2"/>
          <p:cNvSpPr>
            <a:spLocks noGrp="1" noRot="1" noChangeAspect="1" noTextEdit="1"/>
          </p:cNvSpPr>
          <p:nvPr>
            <p:ph type="sldImg"/>
          </p:nvPr>
        </p:nvSpPr>
        <p:spPr>
          <a:ln/>
        </p:spPr>
      </p:sp>
      <p:sp>
        <p:nvSpPr>
          <p:cNvPr id="86023"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8806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8806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8806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42</a:t>
            </a:fld>
            <a:endParaRPr lang="en-US" altLang="zh-CN" sz="1300" dirty="0">
              <a:latin typeface="Times New Roman" panose="02020503050405090304" pitchFamily="18" charset="0"/>
              <a:ea typeface="宋体" pitchFamily="2" charset="-122"/>
            </a:endParaRPr>
          </a:p>
        </p:txBody>
      </p:sp>
      <p:sp>
        <p:nvSpPr>
          <p:cNvPr id="88070" name="Rectangle 2"/>
          <p:cNvSpPr>
            <a:spLocks noGrp="1" noRot="1" noChangeAspect="1" noTextEdit="1"/>
          </p:cNvSpPr>
          <p:nvPr>
            <p:ph type="sldImg"/>
          </p:nvPr>
        </p:nvSpPr>
        <p:spPr>
          <a:ln/>
        </p:spPr>
      </p:sp>
      <p:sp>
        <p:nvSpPr>
          <p:cNvPr id="88071" name="Rectangle 3"/>
          <p:cNvSpPr>
            <a:spLocks noGrp="1"/>
          </p:cNvSpPr>
          <p:nvPr>
            <p:ph type="body" idx="1"/>
          </p:nvPr>
        </p:nvSpPr>
        <p:spPr>
          <a:ln/>
        </p:spPr>
        <p:txBody>
          <a:bodyPr wrap="square" lIns="96661" tIns="48331" rIns="96661" bIns="48331" anchor="t"/>
          <a:lstStyle/>
          <a:p>
            <a:pPr lvl="0"/>
            <a:r>
              <a:rPr lang="zh-CN" altLang="en-US" dirty="0">
                <a:ea typeface="宋体" pitchFamily="2" charset="-122"/>
              </a:rPr>
              <a:t>哪个代码的指令数更多？</a:t>
            </a:r>
            <a:endParaRPr lang="en-US" altLang="zh-CN" dirty="0">
              <a:ea typeface="宋体" pitchFamily="2" charset="-122"/>
            </a:endParaRPr>
          </a:p>
          <a:p>
            <a:pPr lvl="0"/>
            <a:r>
              <a:rPr lang="zh-CN" altLang="en-US" dirty="0">
                <a:ea typeface="宋体" pitchFamily="2" charset="-122"/>
              </a:rPr>
              <a:t>哪个执行更快？</a:t>
            </a:r>
            <a:endParaRPr lang="en-US" altLang="zh-CN" dirty="0">
              <a:ea typeface="宋体" pitchFamily="2" charset="-122"/>
            </a:endParaRPr>
          </a:p>
          <a:p>
            <a:pPr lvl="0"/>
            <a:r>
              <a:rPr lang="zh-CN" altLang="en-US" dirty="0">
                <a:ea typeface="宋体" pitchFamily="2" charset="-122"/>
              </a:rPr>
              <a:t>每个代码序列的</a:t>
            </a:r>
            <a:r>
              <a:rPr lang="en-US" altLang="zh-CN" dirty="0">
                <a:ea typeface="宋体" pitchFamily="2" charset="-122"/>
              </a:rPr>
              <a:t>CPI</a:t>
            </a:r>
            <a:r>
              <a:rPr lang="zh-CN" altLang="en-US" dirty="0">
                <a:ea typeface="宋体" pitchFamily="2" charset="-122"/>
              </a:rPr>
              <a:t>是多少？</a:t>
            </a:r>
            <a:endParaRPr lang="en-AU" altLang="zh-CN" dirty="0">
              <a:ea typeface="宋体"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ln/>
        </p:spPr>
        <p:txBody>
          <a:bodyPr wrap="square" lIns="96661" tIns="48331" rIns="96661" bIns="48331" anchor="t"/>
          <a:lstStyle/>
          <a:p>
            <a:pPr lvl="0"/>
            <a:r>
              <a:rPr lang="zh-CN" altLang="en-US" dirty="0">
                <a:ea typeface="宋体" pitchFamily="2" charset="-122"/>
              </a:rPr>
              <a:t>计算机不同层次上的性能测试指标及其测量单位</a:t>
            </a:r>
            <a:endParaRPr lang="en-US" altLang="zh-CN" dirty="0">
              <a:ea typeface="宋体" pitchFamily="2" charset="-122"/>
            </a:endParaRPr>
          </a:p>
          <a:p>
            <a:pPr lvl="0"/>
            <a:r>
              <a:rPr lang="zh-CN" altLang="en-US" dirty="0">
                <a:ea typeface="宋体" pitchFamily="2" charset="-122"/>
              </a:rPr>
              <a:t>唯一可测量的的指标是时间</a:t>
            </a:r>
            <a:endParaRPr lang="en-US" altLang="zh-CN" dirty="0">
              <a:ea typeface="宋体" pitchFamily="2" charset="-122"/>
            </a:endParaRPr>
          </a:p>
          <a:p>
            <a:pPr lvl="0"/>
            <a:r>
              <a:rPr lang="zh-CN" altLang="en-US" dirty="0">
                <a:ea typeface="宋体" pitchFamily="2" charset="-122"/>
              </a:rPr>
              <a:t>指令集减少指令数</a:t>
            </a:r>
            <a:r>
              <a:rPr lang="en-US" altLang="zh-CN" dirty="0">
                <a:ea typeface="宋体" pitchFamily="2" charset="-122"/>
              </a:rPr>
              <a:t>——</a:t>
            </a:r>
            <a:r>
              <a:rPr lang="zh-CN" altLang="en-US" dirty="0">
                <a:ea typeface="宋体" pitchFamily="2" charset="-122"/>
              </a:rPr>
              <a:t>降低时钟周期或提高</a:t>
            </a:r>
            <a:r>
              <a:rPr lang="en-US" altLang="zh-CN" dirty="0">
                <a:ea typeface="宋体" pitchFamily="2" charset="-122"/>
              </a:rPr>
              <a:t>CPI</a:t>
            </a:r>
            <a:endParaRPr lang="zh-CN" altLang="en-US" dirty="0">
              <a:ea typeface="宋体" pitchFamily="2" charset="-122"/>
            </a:endParaRPr>
          </a:p>
        </p:txBody>
      </p:sp>
      <p:sp>
        <p:nvSpPr>
          <p:cNvPr id="90116"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90117"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90118"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90119"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43</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9216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9216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9216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44</a:t>
            </a:fld>
            <a:endParaRPr lang="en-US" altLang="zh-CN" sz="1300" dirty="0">
              <a:latin typeface="Times New Roman" panose="02020503050405090304" pitchFamily="18" charset="0"/>
              <a:ea typeface="宋体" pitchFamily="2" charset="-122"/>
            </a:endParaRPr>
          </a:p>
        </p:txBody>
      </p:sp>
      <p:sp>
        <p:nvSpPr>
          <p:cNvPr id="92166" name="Rectangle 2"/>
          <p:cNvSpPr>
            <a:spLocks noGrp="1" noRot="1" noChangeAspect="1" noTextEdit="1"/>
          </p:cNvSpPr>
          <p:nvPr>
            <p:ph type="sldImg"/>
          </p:nvPr>
        </p:nvSpPr>
        <p:spPr>
          <a:ln/>
        </p:spPr>
      </p:sp>
      <p:sp>
        <p:nvSpPr>
          <p:cNvPr id="92167" name="Rectangle 3"/>
          <p:cNvSpPr>
            <a:spLocks noGrp="1"/>
          </p:cNvSpPr>
          <p:nvPr>
            <p:ph type="body" idx="1"/>
          </p:nvPr>
        </p:nvSpPr>
        <p:spPr>
          <a:ln/>
        </p:spPr>
        <p:txBody>
          <a:bodyPr wrap="square" lIns="96661" tIns="48331" rIns="96661" bIns="48331" anchor="t"/>
          <a:lstStyle/>
          <a:p>
            <a:pPr lvl="0"/>
            <a:r>
              <a:rPr lang="zh-CN" altLang="en-US" dirty="0">
                <a:ea typeface="宋体" pitchFamily="2" charset="-122"/>
              </a:rPr>
              <a:t>你好：</a:t>
            </a:r>
            <a:endParaRPr lang="en-US" altLang="zh-CN" dirty="0">
              <a:ea typeface="宋体" pitchFamily="2" charset="-122"/>
            </a:endParaRPr>
          </a:p>
          <a:p>
            <a:pPr lvl="0"/>
            <a:r>
              <a:rPr lang="zh-CN" altLang="en-US" dirty="0">
                <a:ea typeface="宋体" pitchFamily="2" charset="-122"/>
              </a:rPr>
              <a:t>上帝</a:t>
            </a:r>
            <a:r>
              <a:rPr lang="en-US" altLang="zh-CN" dirty="0">
                <a:ea typeface="宋体" pitchFamily="2" charset="-122"/>
              </a:rPr>
              <a:t>-</a:t>
            </a:r>
            <a:r>
              <a:rPr lang="zh-CN" altLang="en-US" dirty="0">
                <a:ea typeface="宋体" pitchFamily="2" charset="-122"/>
              </a:rPr>
              <a:t>西班牙语： </a:t>
            </a:r>
            <a:r>
              <a:rPr lang="en-US" altLang="zh-CN" dirty="0">
                <a:ea typeface="宋体" pitchFamily="2" charset="-122"/>
              </a:rPr>
              <a:t>hola   </a:t>
            </a:r>
            <a:r>
              <a:rPr lang="zh-CN" altLang="en-US" dirty="0">
                <a:ea typeface="宋体" pitchFamily="2" charset="-122"/>
              </a:rPr>
              <a:t>女人</a:t>
            </a:r>
            <a:r>
              <a:rPr lang="en-US" altLang="zh-CN" dirty="0">
                <a:ea typeface="宋体" pitchFamily="2" charset="-122"/>
              </a:rPr>
              <a:t>-</a:t>
            </a:r>
            <a:r>
              <a:rPr lang="zh-CN" altLang="en-US" dirty="0">
                <a:ea typeface="宋体" pitchFamily="2" charset="-122"/>
              </a:rPr>
              <a:t>意大利语： </a:t>
            </a:r>
            <a:r>
              <a:rPr lang="en-US" altLang="zh-CN" dirty="0">
                <a:ea typeface="宋体" pitchFamily="2" charset="-122"/>
              </a:rPr>
              <a:t>Ciao   </a:t>
            </a:r>
            <a:r>
              <a:rPr lang="zh-CN" altLang="en-US" dirty="0">
                <a:ea typeface="宋体" pitchFamily="2" charset="-122"/>
              </a:rPr>
              <a:t>男人</a:t>
            </a:r>
            <a:r>
              <a:rPr lang="en-US" altLang="zh-CN" dirty="0">
                <a:ea typeface="宋体" pitchFamily="2" charset="-122"/>
              </a:rPr>
              <a:t>-</a:t>
            </a:r>
            <a:r>
              <a:rPr lang="zh-CN" altLang="en-US" dirty="0">
                <a:ea typeface="宋体" pitchFamily="2" charset="-122"/>
              </a:rPr>
              <a:t>法语：</a:t>
            </a:r>
            <a:r>
              <a:rPr lang="en-US" altLang="zh-CN" dirty="0">
                <a:ea typeface="宋体" pitchFamily="2" charset="-122"/>
              </a:rPr>
              <a:t> Bonjour   </a:t>
            </a:r>
            <a:r>
              <a:rPr lang="zh-CN" altLang="en-US" dirty="0">
                <a:ea typeface="宋体" pitchFamily="2" charset="-122"/>
              </a:rPr>
              <a:t>马</a:t>
            </a:r>
            <a:r>
              <a:rPr lang="en-US" altLang="zh-CN" dirty="0">
                <a:ea typeface="宋体" pitchFamily="2" charset="-122"/>
              </a:rPr>
              <a:t>-</a:t>
            </a:r>
            <a:r>
              <a:rPr lang="zh-CN" altLang="en-US" dirty="0">
                <a:ea typeface="宋体" pitchFamily="2" charset="-122"/>
              </a:rPr>
              <a:t>德语：</a:t>
            </a:r>
            <a:r>
              <a:rPr lang="en-US" altLang="zh-CN" dirty="0">
                <a:ea typeface="宋体" pitchFamily="2" charset="-122"/>
              </a:rPr>
              <a:t>Guten Tag</a:t>
            </a:r>
            <a:endParaRPr lang="en-AU" altLang="zh-CN" dirty="0">
              <a:ea typeface="宋体"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ln/>
        </p:spPr>
        <p:txBody>
          <a:bodyPr wrap="square" lIns="96661" tIns="48331" rIns="96661" bIns="48331" anchor="t"/>
          <a:lstStyle/>
          <a:p>
            <a:pPr lvl="0"/>
            <a:r>
              <a:rPr lang="zh-CN" altLang="en-US" dirty="0">
                <a:latin typeface="黑体" pitchFamily="49" charset="-122"/>
                <a:ea typeface="黑体" pitchFamily="49" charset="-122"/>
              </a:rPr>
              <a:t>计算机硬件的操作     </a:t>
            </a:r>
            <a:r>
              <a:rPr lang="en-US" altLang="zh-CN" dirty="0">
                <a:latin typeface="黑体" pitchFamily="49" charset="-122"/>
                <a:ea typeface="黑体" pitchFamily="49" charset="-122"/>
              </a:rPr>
              <a:t>——</a:t>
            </a:r>
            <a:r>
              <a:rPr lang="zh-CN" altLang="en-US" dirty="0">
                <a:ea typeface="宋体" pitchFamily="2" charset="-122"/>
              </a:rPr>
              <a:t>算术运算</a:t>
            </a:r>
            <a:endParaRPr lang="en-US" altLang="zh-CN" dirty="0">
              <a:latin typeface="黑体" pitchFamily="49" charset="-122"/>
              <a:ea typeface="黑体" pitchFamily="49" charset="-122"/>
            </a:endParaRPr>
          </a:p>
          <a:p>
            <a:pPr lvl="0"/>
            <a:r>
              <a:rPr lang="zh-CN" altLang="en-US" dirty="0">
                <a:latin typeface="黑体" pitchFamily="49" charset="-122"/>
                <a:ea typeface="黑体" pitchFamily="49" charset="-122"/>
              </a:rPr>
              <a:t>计算机硬件的操作数   </a:t>
            </a:r>
            <a:r>
              <a:rPr lang="en-US" altLang="zh-CN" dirty="0">
                <a:latin typeface="黑体" pitchFamily="49" charset="-122"/>
                <a:ea typeface="黑体" pitchFamily="49" charset="-122"/>
              </a:rPr>
              <a:t>——32</a:t>
            </a:r>
            <a:r>
              <a:rPr lang="zh-CN" altLang="en-US" dirty="0">
                <a:latin typeface="黑体" pitchFamily="49" charset="-122"/>
                <a:ea typeface="黑体" pitchFamily="49" charset="-122"/>
              </a:rPr>
              <a:t>个寄存器，</a:t>
            </a:r>
            <a:r>
              <a:rPr lang="en-US" altLang="zh-CN" b="1" dirty="0">
                <a:solidFill>
                  <a:srgbClr val="FF0000"/>
                </a:solidFill>
                <a:latin typeface="黑体" pitchFamily="49" charset="-122"/>
                <a:ea typeface="黑体" pitchFamily="49" charset="-122"/>
              </a:rPr>
              <a:t>1G=2</a:t>
            </a:r>
            <a:r>
              <a:rPr lang="en-US" altLang="zh-CN" b="1" baseline="30000" dirty="0">
                <a:solidFill>
                  <a:srgbClr val="FF0000"/>
                </a:solidFill>
                <a:latin typeface="黑体" pitchFamily="49" charset="-122"/>
                <a:ea typeface="黑体" pitchFamily="49" charset="-122"/>
              </a:rPr>
              <a:t>30</a:t>
            </a:r>
            <a:r>
              <a:rPr lang="en-US" altLang="zh-CN" b="1" dirty="0">
                <a:solidFill>
                  <a:srgbClr val="FF0000"/>
                </a:solidFill>
                <a:latin typeface="黑体" pitchFamily="49" charset="-122"/>
                <a:ea typeface="黑体" pitchFamily="49" charset="-122"/>
              </a:rPr>
              <a:t>   </a:t>
            </a:r>
            <a:r>
              <a:rPr lang="zh-CN" altLang="en-US" dirty="0">
                <a:latin typeface="黑体" pitchFamily="49" charset="-122"/>
                <a:ea typeface="黑体" pitchFamily="49" charset="-122"/>
              </a:rPr>
              <a:t>存储字</a:t>
            </a:r>
            <a:endParaRPr lang="en-US" altLang="zh-CN" dirty="0">
              <a:latin typeface="黑体" pitchFamily="49" charset="-122"/>
              <a:ea typeface="黑体" pitchFamily="49" charset="-122"/>
            </a:endParaRPr>
          </a:p>
          <a:p>
            <a:pPr lvl="0"/>
            <a:r>
              <a:rPr lang="zh-CN" altLang="en-US" dirty="0">
                <a:latin typeface="黑体" pitchFamily="49" charset="-122"/>
                <a:ea typeface="黑体" pitchFamily="49" charset="-122"/>
              </a:rPr>
              <a:t>有符号和无符号数     </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计算机中的数</a:t>
            </a:r>
            <a:endParaRPr lang="en-US" altLang="zh-CN" dirty="0">
              <a:latin typeface="黑体" pitchFamily="49" charset="-122"/>
              <a:ea typeface="黑体" pitchFamily="49" charset="-122"/>
            </a:endParaRPr>
          </a:p>
          <a:p>
            <a:pPr lvl="0"/>
            <a:r>
              <a:rPr lang="zh-CN" altLang="en-US" dirty="0">
                <a:latin typeface="黑体" pitchFamily="49" charset="-122"/>
                <a:ea typeface="黑体" pitchFamily="49" charset="-122"/>
              </a:rPr>
              <a:t>计算机中指令的表示   </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指令格式，机器语言</a:t>
            </a:r>
            <a:endParaRPr lang="en-US" altLang="zh-CN" dirty="0">
              <a:latin typeface="黑体" pitchFamily="49" charset="-122"/>
              <a:ea typeface="黑体" pitchFamily="49" charset="-122"/>
            </a:endParaRPr>
          </a:p>
          <a:p>
            <a:pPr lvl="0"/>
            <a:r>
              <a:rPr lang="zh-CN" altLang="en-US" dirty="0">
                <a:latin typeface="黑体" pitchFamily="49" charset="-122"/>
                <a:ea typeface="黑体" pitchFamily="49" charset="-122"/>
              </a:rPr>
              <a:t>逻辑操作             </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移位，按位操作：与或非</a:t>
            </a:r>
            <a:endParaRPr lang="en-US" altLang="zh-CN" dirty="0">
              <a:latin typeface="黑体" pitchFamily="49" charset="-122"/>
              <a:ea typeface="黑体" pitchFamily="49" charset="-122"/>
            </a:endParaRPr>
          </a:p>
          <a:p>
            <a:pPr lvl="0"/>
            <a:r>
              <a:rPr lang="zh-CN" altLang="en-US" dirty="0">
                <a:latin typeface="黑体" pitchFamily="49" charset="-122"/>
                <a:ea typeface="黑体" pitchFamily="49" charset="-122"/>
              </a:rPr>
              <a:t>决策指令             </a:t>
            </a:r>
            <a:r>
              <a:rPr lang="en-US" altLang="zh-CN" dirty="0">
                <a:latin typeface="黑体" pitchFamily="49" charset="-122"/>
                <a:ea typeface="黑体" pitchFamily="49" charset="-122"/>
              </a:rPr>
              <a:t>——if/then/else</a:t>
            </a:r>
            <a:r>
              <a:rPr lang="zh-CN" altLang="en-US" dirty="0">
                <a:latin typeface="黑体" pitchFamily="49" charset="-122"/>
                <a:ea typeface="黑体" pitchFamily="49" charset="-122"/>
              </a:rPr>
              <a:t>；循环；</a:t>
            </a:r>
            <a:r>
              <a:rPr lang="en-US" altLang="zh-CN" dirty="0">
                <a:latin typeface="黑体" pitchFamily="49" charset="-122"/>
                <a:ea typeface="黑体" pitchFamily="49" charset="-122"/>
              </a:rPr>
              <a:t>case</a:t>
            </a:r>
          </a:p>
          <a:p>
            <a:pPr lvl="0"/>
            <a:endParaRPr lang="en-US" altLang="zh-CN" dirty="0">
              <a:latin typeface="黑体" pitchFamily="49" charset="-122"/>
              <a:ea typeface="黑体" pitchFamily="49" charset="-122"/>
            </a:endParaRPr>
          </a:p>
          <a:p>
            <a:pPr lvl="0"/>
            <a:r>
              <a:rPr lang="zh-CN" altLang="en-US" dirty="0">
                <a:latin typeface="黑体" pitchFamily="49" charset="-122"/>
                <a:ea typeface="黑体" pitchFamily="49" charset="-122"/>
              </a:rPr>
              <a:t>计算机硬件对抽象数据的支持</a:t>
            </a:r>
            <a:endParaRPr lang="en-US" altLang="zh-CN" dirty="0">
              <a:latin typeface="黑体" pitchFamily="49" charset="-122"/>
              <a:ea typeface="黑体" pitchFamily="49" charset="-122"/>
            </a:endParaRPr>
          </a:p>
          <a:p>
            <a:pPr lvl="0"/>
            <a:r>
              <a:rPr lang="zh-CN" altLang="en-US" dirty="0">
                <a:ea typeface="宋体" pitchFamily="2" charset="-122"/>
              </a:rPr>
              <a:t>对过程的支持</a:t>
            </a:r>
            <a:endParaRPr lang="en-US" altLang="zh-CN" dirty="0">
              <a:ea typeface="宋体" pitchFamily="2" charset="-122"/>
            </a:endParaRPr>
          </a:p>
          <a:p>
            <a:pPr lvl="0"/>
            <a:r>
              <a:rPr lang="zh-CN" altLang="en-US" dirty="0">
                <a:ea typeface="宋体" pitchFamily="2" charset="-122"/>
              </a:rPr>
              <a:t>对字符的支持</a:t>
            </a:r>
            <a:endParaRPr lang="en-US" altLang="zh-CN" dirty="0">
              <a:ea typeface="宋体" pitchFamily="2" charset="-122"/>
            </a:endParaRPr>
          </a:p>
          <a:p>
            <a:pPr lvl="0"/>
            <a:r>
              <a:rPr lang="zh-CN" altLang="en-US" dirty="0">
                <a:ea typeface="宋体" pitchFamily="2" charset="-122"/>
              </a:rPr>
              <a:t>数据寻址方式</a:t>
            </a:r>
            <a:endParaRPr lang="en-US" altLang="zh-CN" dirty="0">
              <a:ea typeface="宋体" pitchFamily="2" charset="-122"/>
            </a:endParaRPr>
          </a:p>
          <a:p>
            <a:pPr lvl="0"/>
            <a:r>
              <a:rPr lang="zh-CN" altLang="en-US" dirty="0">
                <a:ea typeface="宋体" pitchFamily="2" charset="-122"/>
              </a:rPr>
              <a:t>并行与指令：同步操作</a:t>
            </a:r>
            <a:endParaRPr lang="en-US" altLang="zh-CN" dirty="0">
              <a:ea typeface="宋体" pitchFamily="2" charset="-122"/>
            </a:endParaRPr>
          </a:p>
          <a:p>
            <a:pPr lvl="0"/>
            <a:r>
              <a:rPr lang="zh-CN" altLang="en-US" dirty="0">
                <a:ea typeface="宋体" pitchFamily="2" charset="-122"/>
              </a:rPr>
              <a:t>翻译并执行程序</a:t>
            </a:r>
            <a:endParaRPr lang="en-US" altLang="zh-CN" dirty="0">
              <a:ea typeface="宋体" pitchFamily="2" charset="-122"/>
            </a:endParaRPr>
          </a:p>
          <a:p>
            <a:pPr lvl="0"/>
            <a:r>
              <a:rPr lang="zh-CN" altLang="en-US" dirty="0">
                <a:ea typeface="宋体" pitchFamily="2" charset="-122"/>
              </a:rPr>
              <a:t>举例</a:t>
            </a:r>
            <a:endParaRPr lang="en-US" altLang="zh-CN" dirty="0">
              <a:ea typeface="宋体" pitchFamily="2" charset="-122"/>
            </a:endParaRPr>
          </a:p>
          <a:p>
            <a:pPr lvl="0"/>
            <a:r>
              <a:rPr lang="zh-CN" altLang="en-US" dirty="0">
                <a:ea typeface="宋体" pitchFamily="2" charset="-122"/>
              </a:rPr>
              <a:t>硬件对高级数据结构的支持</a:t>
            </a:r>
            <a:endParaRPr lang="en-US" altLang="zh-CN" dirty="0">
              <a:ea typeface="宋体" pitchFamily="2" charset="-122"/>
            </a:endParaRPr>
          </a:p>
          <a:p>
            <a:pPr lvl="0"/>
            <a:endParaRPr lang="zh-CN" altLang="en-US" dirty="0">
              <a:ea typeface="宋体" pitchFamily="2" charset="-122"/>
            </a:endParaRPr>
          </a:p>
        </p:txBody>
      </p:sp>
      <p:sp>
        <p:nvSpPr>
          <p:cNvPr id="94212"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94213"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94214"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94215"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45</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803275" eaLnBrk="1" hangingPunct="1"/>
            <a:fld id="{9A0DB2DC-4C9A-4742-B13C-FB6460FD3503}" type="slidenum">
              <a:rPr lang="en-US" altLang="zh-CN" sz="1100" dirty="0">
                <a:latin typeface="Times New Roman" panose="02020503050405090304" pitchFamily="18" charset="0"/>
                <a:ea typeface="宋体" pitchFamily="2" charset="-122"/>
              </a:rPr>
              <a:t>4</a:t>
            </a:fld>
            <a:endParaRPr lang="en-US" altLang="zh-CN" sz="1100" dirty="0">
              <a:latin typeface="Times New Roman" panose="02020503050405090304" pitchFamily="18" charset="0"/>
              <a:ea typeface="宋体" pitchFamily="2" charset="-122"/>
            </a:endParaRPr>
          </a:p>
        </p:txBody>
      </p:sp>
      <p:sp>
        <p:nvSpPr>
          <p:cNvPr id="16387" name="Rectangle 2"/>
          <p:cNvSpPr>
            <a:spLocks noGrp="1" noRot="1" noChangeAspect="1" noTextEdit="1"/>
          </p:cNvSpPr>
          <p:nvPr>
            <p:ph type="sldImg"/>
          </p:nvPr>
        </p:nvSpPr>
        <p:spPr>
          <a:ln/>
        </p:spPr>
      </p:sp>
      <p:sp>
        <p:nvSpPr>
          <p:cNvPr id="16388" name="Rectangle 3"/>
          <p:cNvSpPr>
            <a:spLocks noGrp="1"/>
          </p:cNvSpPr>
          <p:nvPr>
            <p:ph type="body" idx="1"/>
          </p:nvPr>
        </p:nvSpPr>
        <p:spPr>
          <a:ln/>
        </p:spPr>
        <p:txBody>
          <a:bodyPr wrap="square" lIns="96661" tIns="48331" rIns="96661" bIns="48331" anchor="t"/>
          <a:lstStyle/>
          <a:p>
            <a:pPr lvl="0" eaLnBrk="1" fontAlgn="t" latinLnBrk="1" hangingPunct="1">
              <a:lnSpc>
                <a:spcPct val="110000"/>
              </a:lnSpc>
            </a:pPr>
            <a:r>
              <a:rPr lang="zh-CN" altLang="en-US" sz="800" b="1" dirty="0">
                <a:ea typeface="宋体" pitchFamily="2" charset="-122"/>
              </a:rPr>
              <a:t>数学天才，</a:t>
            </a:r>
            <a:r>
              <a:rPr lang="en-US" altLang="zh-CN" sz="800" b="1" dirty="0">
                <a:ea typeface="宋体" pitchFamily="2" charset="-122"/>
              </a:rPr>
              <a:t>6</a:t>
            </a:r>
            <a:r>
              <a:rPr lang="zh-CN" altLang="en-US" sz="800" b="1" dirty="0">
                <a:ea typeface="宋体" pitchFamily="2" charset="-122"/>
              </a:rPr>
              <a:t>岁能心算八位数除法，</a:t>
            </a:r>
            <a:r>
              <a:rPr lang="en-US" altLang="zh-CN" sz="800" b="1" dirty="0">
                <a:ea typeface="宋体" pitchFamily="2" charset="-122"/>
              </a:rPr>
              <a:t>8</a:t>
            </a:r>
            <a:r>
              <a:rPr lang="zh-CN" altLang="en-US" sz="800" b="1" dirty="0">
                <a:ea typeface="宋体" pitchFamily="2" charset="-122"/>
              </a:rPr>
              <a:t>岁掌握微积分，</a:t>
            </a:r>
            <a:r>
              <a:rPr lang="en-US" altLang="zh-CN" sz="800" b="1" dirty="0">
                <a:ea typeface="宋体" pitchFamily="2" charset="-122"/>
              </a:rPr>
              <a:t>12</a:t>
            </a:r>
            <a:r>
              <a:rPr lang="zh-CN" altLang="en-US" sz="800" b="1" dirty="0">
                <a:ea typeface="宋体" pitchFamily="2" charset="-122"/>
              </a:rPr>
              <a:t>岁能读懂波莱尔的</a:t>
            </a:r>
            <a:r>
              <a:rPr lang="en-US" altLang="zh-CN" sz="800" b="1" dirty="0">
                <a:ea typeface="宋体" pitchFamily="2" charset="-122"/>
              </a:rPr>
              <a:t>《</a:t>
            </a:r>
            <a:r>
              <a:rPr lang="zh-CN" altLang="en-US" sz="800" b="1" dirty="0">
                <a:ea typeface="宋体" pitchFamily="2" charset="-122"/>
              </a:rPr>
              <a:t>函数论</a:t>
            </a:r>
            <a:r>
              <a:rPr lang="en-US" altLang="zh-CN" sz="800" b="1" dirty="0">
                <a:ea typeface="宋体" pitchFamily="2" charset="-122"/>
              </a:rPr>
              <a:t>》</a:t>
            </a:r>
            <a:endParaRPr lang="en-US" altLang="zh-CN" sz="800" b="1" dirty="0">
              <a:latin typeface="宋体" pitchFamily="2" charset="-122"/>
              <a:ea typeface="宋体" pitchFamily="2" charset="-122"/>
            </a:endParaRPr>
          </a:p>
          <a:p>
            <a:pPr lvl="0" eaLnBrk="1" fontAlgn="t" latinLnBrk="1" hangingPunct="1">
              <a:lnSpc>
                <a:spcPct val="110000"/>
              </a:lnSpc>
            </a:pPr>
            <a:r>
              <a:rPr lang="zh-CN" altLang="en-US" sz="800" b="1" dirty="0">
                <a:latin typeface="宋体" pitchFamily="2" charset="-122"/>
                <a:ea typeface="宋体" pitchFamily="2" charset="-122"/>
              </a:rPr>
              <a:t>美籍匈牙利数学家冯</a:t>
            </a:r>
            <a:r>
              <a:rPr lang="en-US" altLang="zh-CN" sz="800" b="1" dirty="0">
                <a:latin typeface="Arial" panose="020B0604020202090204" pitchFamily="34" charset="0"/>
                <a:ea typeface="宋体" pitchFamily="2" charset="-122"/>
              </a:rPr>
              <a:t>·</a:t>
            </a:r>
            <a:r>
              <a:rPr lang="zh-CN" altLang="en-US" sz="800" b="1" dirty="0">
                <a:latin typeface="宋体" pitchFamily="2" charset="-122"/>
                <a:ea typeface="宋体" pitchFamily="2" charset="-122"/>
              </a:rPr>
              <a:t>诺依曼（</a:t>
            </a:r>
            <a:r>
              <a:rPr lang="en-US" altLang="zh-CN" sz="800" b="1" dirty="0">
                <a:latin typeface="宋体" pitchFamily="2" charset="-122"/>
                <a:ea typeface="宋体" pitchFamily="2" charset="-122"/>
              </a:rPr>
              <a:t>John Von Naumann</a:t>
            </a:r>
            <a:r>
              <a:rPr lang="zh-CN" altLang="en-US" sz="800" b="1" dirty="0">
                <a:latin typeface="宋体" pitchFamily="2" charset="-122"/>
                <a:ea typeface="宋体" pitchFamily="2" charset="-122"/>
              </a:rPr>
              <a:t>）提出了</a:t>
            </a:r>
            <a:r>
              <a:rPr lang="zh-CN" altLang="en-US" sz="800" b="1" dirty="0">
                <a:latin typeface="Arial" panose="020B0604020202090204" pitchFamily="34" charset="0"/>
                <a:ea typeface="宋体" pitchFamily="2" charset="-122"/>
              </a:rPr>
              <a:t>“</a:t>
            </a:r>
            <a:r>
              <a:rPr lang="zh-CN" altLang="en-US" sz="800" b="1" dirty="0">
                <a:latin typeface="宋体" pitchFamily="2" charset="-122"/>
                <a:ea typeface="宋体" pitchFamily="2" charset="-122"/>
              </a:rPr>
              <a:t>存储程序控制计算机结构。</a:t>
            </a:r>
            <a:r>
              <a:rPr lang="zh-CN" altLang="en-US" sz="800" b="1" dirty="0">
                <a:latin typeface="Arial" panose="020B0604020202090204" pitchFamily="34" charset="0"/>
                <a:ea typeface="宋体" pitchFamily="2" charset="-122"/>
              </a:rPr>
              <a:t>”</a:t>
            </a:r>
            <a:r>
              <a:rPr lang="zh-CN" altLang="en-US" sz="800" b="1" dirty="0">
                <a:latin typeface="宋体" pitchFamily="2" charset="-122"/>
                <a:ea typeface="宋体" pitchFamily="2" charset="-122"/>
              </a:rPr>
              <a:t>，奠定了现代计算机的体系结构。</a:t>
            </a:r>
          </a:p>
          <a:p>
            <a:pPr lvl="0" eaLnBrk="1" fontAlgn="t" latinLnBrk="1" hangingPunct="1">
              <a:lnSpc>
                <a:spcPct val="110000"/>
              </a:lnSpc>
            </a:pPr>
            <a:r>
              <a:rPr lang="zh-CN" altLang="en-US" sz="800" b="1" dirty="0">
                <a:latin typeface="宋体" pitchFamily="2" charset="-122"/>
                <a:ea typeface="宋体" pitchFamily="2" charset="-122"/>
              </a:rPr>
              <a:t>      </a:t>
            </a:r>
            <a:endParaRPr lang="en-US" altLang="zh-CN" b="1" dirty="0">
              <a:ea typeface="宋体"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ln/>
        </p:spPr>
        <p:txBody>
          <a:bodyPr wrap="square" lIns="96661" tIns="48331" rIns="96661" bIns="48331" anchor="t"/>
          <a:lstStyle/>
          <a:p>
            <a:pPr lvl="0"/>
            <a:r>
              <a:rPr lang="en-US" altLang="zh-CN" dirty="0">
                <a:ea typeface="宋体" pitchFamily="2" charset="-122"/>
              </a:rPr>
              <a:t>MIPS</a:t>
            </a:r>
            <a:r>
              <a:rPr lang="zh-CN" altLang="en-US" dirty="0">
                <a:ea typeface="宋体" pitchFamily="2" charset="-122"/>
              </a:rPr>
              <a:t>汇编模拟器</a:t>
            </a:r>
            <a:r>
              <a:rPr lang="en-US" altLang="zh-CN" dirty="0">
                <a:ea typeface="宋体" pitchFamily="2" charset="-122"/>
              </a:rPr>
              <a:t>spim (linux)</a:t>
            </a:r>
            <a:r>
              <a:rPr lang="zh-CN" altLang="en-US" dirty="0">
                <a:ea typeface="宋体" pitchFamily="2" charset="-122"/>
              </a:rPr>
              <a:t> </a:t>
            </a:r>
            <a:r>
              <a:rPr lang="en-US" altLang="zh-CN" dirty="0">
                <a:ea typeface="宋体" pitchFamily="2" charset="-122"/>
              </a:rPr>
              <a:t>Pcspim(windows)</a:t>
            </a:r>
          </a:p>
        </p:txBody>
      </p:sp>
      <p:sp>
        <p:nvSpPr>
          <p:cNvPr id="96260"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96261"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96262"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96263"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47</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ln/>
        </p:spPr>
        <p:txBody>
          <a:bodyPr wrap="square" lIns="96661" tIns="48331" rIns="96661" bIns="48331" anchor="t"/>
          <a:lstStyle/>
          <a:p>
            <a:pPr lvl="0"/>
            <a:r>
              <a:rPr lang="en-US" altLang="zh-CN" dirty="0">
                <a:ea typeface="宋体" pitchFamily="2" charset="-122"/>
              </a:rPr>
              <a:t>4294976292=4*2</a:t>
            </a:r>
            <a:r>
              <a:rPr lang="en-US" altLang="zh-CN" baseline="30000" dirty="0">
                <a:ea typeface="宋体" pitchFamily="2" charset="-122"/>
              </a:rPr>
              <a:t>30</a:t>
            </a:r>
            <a:r>
              <a:rPr lang="en-US" altLang="zh-CN" dirty="0">
                <a:ea typeface="宋体" pitchFamily="2" charset="-122"/>
              </a:rPr>
              <a:t>=2</a:t>
            </a:r>
            <a:r>
              <a:rPr lang="en-US" altLang="zh-CN" baseline="30000" dirty="0">
                <a:ea typeface="宋体" pitchFamily="2" charset="-122"/>
              </a:rPr>
              <a:t>32</a:t>
            </a:r>
            <a:endParaRPr lang="en-US" altLang="zh-CN" dirty="0">
              <a:ea typeface="宋体" pitchFamily="2" charset="-122"/>
            </a:endParaRPr>
          </a:p>
          <a:p>
            <a:pPr lvl="0"/>
            <a:r>
              <a:rPr lang="en-US" altLang="zh-CN" dirty="0">
                <a:ea typeface="宋体" pitchFamily="2" charset="-122"/>
              </a:rPr>
              <a:t>1G=2</a:t>
            </a:r>
            <a:r>
              <a:rPr lang="en-US" altLang="zh-CN" baseline="30000" dirty="0">
                <a:ea typeface="宋体" pitchFamily="2" charset="-122"/>
              </a:rPr>
              <a:t>30</a:t>
            </a:r>
            <a:r>
              <a:rPr lang="zh-CN" altLang="en-US" dirty="0">
                <a:ea typeface="宋体" pitchFamily="2" charset="-122"/>
              </a:rPr>
              <a:t>个存储字 </a:t>
            </a:r>
            <a:endParaRPr lang="en-US" altLang="zh-CN" dirty="0">
              <a:ea typeface="宋体" pitchFamily="2" charset="-122"/>
            </a:endParaRPr>
          </a:p>
          <a:p>
            <a:pPr lvl="0"/>
            <a:endParaRPr lang="zh-CN" altLang="en-US" baseline="30000" dirty="0">
              <a:ea typeface="宋体" pitchFamily="2" charset="-122"/>
            </a:endParaRPr>
          </a:p>
        </p:txBody>
      </p:sp>
      <p:sp>
        <p:nvSpPr>
          <p:cNvPr id="104452"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04453"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04454"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04455"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48</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pPr marL="0" marR="0" lvl="0" indent="0" algn="r" defTabSz="966470" rtl="0" eaLnBrk="0" fontAlgn="base" latinLnBrk="0" hangingPunct="0">
              <a:lnSpc>
                <a:spcPct val="100000"/>
              </a:lnSpc>
              <a:spcBef>
                <a:spcPct val="0"/>
              </a:spcBef>
              <a:spcAft>
                <a:spcPct val="0"/>
              </a:spcAft>
              <a:buClrTx/>
              <a:buSzTx/>
              <a:buFontTx/>
              <a:buNone/>
              <a:defRPr/>
            </a:pPr>
            <a:fld id="{29544BF5-12E6-4C29-BA06-A48DC7C53BB3}" type="datetime4">
              <a:rPr kumimoji="0" lang="en-US" altLang="zh-CN" sz="1300" b="0" i="0" u="none" strike="noStrike" kern="1200" cap="none" spc="0" normalizeH="0" baseline="0" noProof="0" smtClean="0">
                <a:ln>
                  <a:noFill/>
                </a:ln>
                <a:solidFill>
                  <a:schemeClr val="tx1"/>
                </a:solidFill>
                <a:effectLst/>
                <a:uLnTx/>
                <a:uFillTx/>
                <a:latin typeface="Times New Roman" panose="02020503050405090304" pitchFamily="18" charset="0"/>
                <a:ea typeface="+mn-ea"/>
                <a:cs typeface="+mn-cs"/>
              </a:rPr>
              <a:t>March 9, 2023</a:t>
            </a:fld>
            <a:endParaRPr kumimoji="0" lang="en-US" altLang="zh-CN" sz="1300" b="0" i="0" u="none" strike="noStrike" kern="1200" cap="none" spc="0" normalizeH="0" baseline="0" noProof="0">
              <a:ln>
                <a:noFill/>
              </a:ln>
              <a:solidFill>
                <a:schemeClr val="tx1"/>
              </a:solidFill>
              <a:effectLst/>
              <a:uLnTx/>
              <a:uFillTx/>
              <a:latin typeface="Times New Roman" panose="02020503050405090304" pitchFamily="18" charset="0"/>
              <a:ea typeface="+mn-ea"/>
              <a:cs typeface="+mn-cs"/>
            </a:endParaRPr>
          </a:p>
        </p:txBody>
      </p:sp>
    </p:spTree>
    <p:extLst>
      <p:ext uri="{BB962C8B-B14F-4D97-AF65-F5344CB8AC3E}">
        <p14:creationId xmlns:p14="http://schemas.microsoft.com/office/powerpoint/2010/main" val="3965148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1878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1878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1878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50</a:t>
            </a:fld>
            <a:endParaRPr lang="en-US" altLang="zh-CN" sz="1300" dirty="0">
              <a:latin typeface="Times New Roman" panose="02020503050405090304" pitchFamily="18" charset="0"/>
              <a:ea typeface="宋体" pitchFamily="2" charset="-122"/>
            </a:endParaRPr>
          </a:p>
        </p:txBody>
      </p:sp>
      <p:sp>
        <p:nvSpPr>
          <p:cNvPr id="118790" name="Rectangle 2"/>
          <p:cNvSpPr>
            <a:spLocks noGrp="1" noRot="1" noChangeAspect="1" noTextEdit="1"/>
          </p:cNvSpPr>
          <p:nvPr>
            <p:ph type="sldImg"/>
          </p:nvPr>
        </p:nvSpPr>
        <p:spPr>
          <a:ln/>
        </p:spPr>
      </p:sp>
      <p:sp>
        <p:nvSpPr>
          <p:cNvPr id="118791"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2083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2083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2083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51</a:t>
            </a:fld>
            <a:endParaRPr lang="en-US" altLang="zh-CN" sz="1300" dirty="0">
              <a:latin typeface="Times New Roman" panose="02020503050405090304" pitchFamily="18" charset="0"/>
              <a:ea typeface="宋体" pitchFamily="2" charset="-122"/>
            </a:endParaRPr>
          </a:p>
        </p:txBody>
      </p:sp>
      <p:sp>
        <p:nvSpPr>
          <p:cNvPr id="120838" name="Rectangle 2"/>
          <p:cNvSpPr>
            <a:spLocks noGrp="1" noRot="1" noChangeAspect="1" noTextEdit="1"/>
          </p:cNvSpPr>
          <p:nvPr>
            <p:ph type="sldImg"/>
          </p:nvPr>
        </p:nvSpPr>
        <p:spPr>
          <a:ln/>
        </p:spPr>
      </p:sp>
      <p:sp>
        <p:nvSpPr>
          <p:cNvPr id="120839"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2288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2288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2288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52</a:t>
            </a:fld>
            <a:endParaRPr lang="en-US" altLang="zh-CN" sz="1300" dirty="0">
              <a:latin typeface="Times New Roman" panose="02020503050405090304" pitchFamily="18" charset="0"/>
              <a:ea typeface="宋体" pitchFamily="2" charset="-122"/>
            </a:endParaRPr>
          </a:p>
        </p:txBody>
      </p:sp>
      <p:sp>
        <p:nvSpPr>
          <p:cNvPr id="122886" name="Rectangle 2"/>
          <p:cNvSpPr>
            <a:spLocks noGrp="1" noRot="1" noChangeAspect="1" noTextEdit="1"/>
          </p:cNvSpPr>
          <p:nvPr>
            <p:ph type="sldImg"/>
          </p:nvPr>
        </p:nvSpPr>
        <p:spPr>
          <a:ln/>
        </p:spPr>
      </p:sp>
      <p:sp>
        <p:nvSpPr>
          <p:cNvPr id="122887"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2493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2493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2493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53</a:t>
            </a:fld>
            <a:endParaRPr lang="en-US" altLang="zh-CN" sz="1300" dirty="0">
              <a:latin typeface="Times New Roman" panose="02020503050405090304" pitchFamily="18" charset="0"/>
              <a:ea typeface="宋体" pitchFamily="2" charset="-122"/>
            </a:endParaRPr>
          </a:p>
        </p:txBody>
      </p:sp>
      <p:sp>
        <p:nvSpPr>
          <p:cNvPr id="124934" name="Rectangle 2"/>
          <p:cNvSpPr>
            <a:spLocks noGrp="1" noRot="1" noChangeAspect="1" noTextEdit="1"/>
          </p:cNvSpPr>
          <p:nvPr>
            <p:ph type="sldImg"/>
          </p:nvPr>
        </p:nvSpPr>
        <p:spPr>
          <a:ln/>
        </p:spPr>
      </p:sp>
      <p:sp>
        <p:nvSpPr>
          <p:cNvPr id="124935"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3107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3107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3107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54</a:t>
            </a:fld>
            <a:endParaRPr lang="en-US" altLang="zh-CN" sz="1300" dirty="0">
              <a:latin typeface="Times New Roman" panose="02020503050405090304" pitchFamily="18" charset="0"/>
              <a:ea typeface="宋体" pitchFamily="2" charset="-122"/>
            </a:endParaRPr>
          </a:p>
        </p:txBody>
      </p:sp>
      <p:sp>
        <p:nvSpPr>
          <p:cNvPr id="131078" name="Rectangle 2"/>
          <p:cNvSpPr>
            <a:spLocks noGrp="1" noRot="1" noChangeAspect="1" noTextEdit="1"/>
          </p:cNvSpPr>
          <p:nvPr>
            <p:ph type="sldImg"/>
          </p:nvPr>
        </p:nvSpPr>
        <p:spPr>
          <a:ln/>
        </p:spPr>
      </p:sp>
      <p:sp>
        <p:nvSpPr>
          <p:cNvPr id="131079"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1469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1469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1469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57</a:t>
            </a:fld>
            <a:endParaRPr lang="en-US" altLang="zh-CN" sz="1300" dirty="0">
              <a:latin typeface="Times New Roman" panose="02020503050405090304" pitchFamily="18" charset="0"/>
              <a:ea typeface="宋体" pitchFamily="2" charset="-122"/>
            </a:endParaRPr>
          </a:p>
        </p:txBody>
      </p:sp>
      <p:sp>
        <p:nvSpPr>
          <p:cNvPr id="114694" name="Rectangle 2"/>
          <p:cNvSpPr>
            <a:spLocks noGrp="1" noRot="1" noChangeAspect="1" noTextEdit="1"/>
          </p:cNvSpPr>
          <p:nvPr>
            <p:ph type="sldImg"/>
          </p:nvPr>
        </p:nvSpPr>
        <p:spPr>
          <a:ln/>
        </p:spPr>
      </p:sp>
      <p:sp>
        <p:nvSpPr>
          <p:cNvPr id="114695"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ln/>
        </p:spPr>
        <p:txBody>
          <a:bodyPr wrap="square" lIns="96661" tIns="48331" rIns="96661" bIns="48331" anchor="t"/>
          <a:lstStyle/>
          <a:p>
            <a:pPr lvl="0">
              <a:lnSpc>
                <a:spcPct val="115000"/>
              </a:lnSpc>
            </a:pPr>
            <a:r>
              <a:rPr lang="zh-CN" altLang="en-US" dirty="0">
                <a:solidFill>
                  <a:srgbClr val="4B9556"/>
                </a:solidFill>
                <a:ea typeface="黑体" pitchFamily="49" charset="-122"/>
              </a:rPr>
              <a:t>因为高级语言中的数据类型有</a:t>
            </a:r>
            <a:r>
              <a:rPr lang="en-US" altLang="zh-CN" dirty="0">
                <a:solidFill>
                  <a:srgbClr val="4B9556"/>
                </a:solidFill>
                <a:ea typeface="黑体" pitchFamily="49" charset="-122"/>
              </a:rPr>
              <a:t>char</a:t>
            </a:r>
            <a:r>
              <a:rPr lang="zh-CN" altLang="en-US" dirty="0">
                <a:solidFill>
                  <a:srgbClr val="4B9556"/>
                </a:solidFill>
                <a:ea typeface="黑体" pitchFamily="49" charset="-122"/>
              </a:rPr>
              <a:t>，</a:t>
            </a:r>
            <a:r>
              <a:rPr lang="en-US" altLang="zh-CN" dirty="0">
                <a:solidFill>
                  <a:srgbClr val="4B9556"/>
                </a:solidFill>
                <a:ea typeface="黑体" pitchFamily="49" charset="-122"/>
              </a:rPr>
              <a:t>short</a:t>
            </a:r>
            <a:r>
              <a:rPr lang="zh-CN" altLang="en-US" dirty="0">
                <a:solidFill>
                  <a:srgbClr val="4B9556"/>
                </a:solidFill>
                <a:ea typeface="黑体" pitchFamily="49" charset="-122"/>
              </a:rPr>
              <a:t>，</a:t>
            </a:r>
            <a:r>
              <a:rPr lang="en-US" altLang="zh-CN" dirty="0">
                <a:solidFill>
                  <a:srgbClr val="4B9556"/>
                </a:solidFill>
                <a:ea typeface="黑体" pitchFamily="49" charset="-122"/>
              </a:rPr>
              <a:t>int</a:t>
            </a:r>
            <a:r>
              <a:rPr lang="zh-CN" altLang="en-US" dirty="0">
                <a:solidFill>
                  <a:srgbClr val="4B9556"/>
                </a:solidFill>
                <a:ea typeface="黑体" pitchFamily="49" charset="-122"/>
              </a:rPr>
              <a:t>，</a:t>
            </a:r>
            <a:r>
              <a:rPr lang="en-US" altLang="zh-CN" dirty="0">
                <a:solidFill>
                  <a:srgbClr val="4B9556"/>
                </a:solidFill>
                <a:ea typeface="黑体" pitchFamily="49" charset="-122"/>
              </a:rPr>
              <a:t>long,……</a:t>
            </a:r>
            <a:r>
              <a:rPr lang="zh-CN" altLang="en-US" dirty="0">
                <a:solidFill>
                  <a:srgbClr val="4B9556"/>
                </a:solidFill>
                <a:ea typeface="黑体" pitchFamily="49" charset="-122"/>
              </a:rPr>
              <a:t>等，故需要存取不同长度的操作数；</a:t>
            </a:r>
            <a:endParaRPr lang="en-US" altLang="zh-CN" dirty="0">
              <a:solidFill>
                <a:srgbClr val="4B9556"/>
              </a:solidFill>
              <a:ea typeface="黑体" pitchFamily="49" charset="-122"/>
            </a:endParaRPr>
          </a:p>
        </p:txBody>
      </p:sp>
      <p:sp>
        <p:nvSpPr>
          <p:cNvPr id="142340"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42341"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42342"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42343"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58</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803275" eaLnBrk="1" hangingPunct="1"/>
            <a:fld id="{9A0DB2DC-4C9A-4742-B13C-FB6460FD3503}" type="slidenum">
              <a:rPr lang="en-US" altLang="zh-CN" sz="1100" dirty="0">
                <a:latin typeface="Times New Roman" panose="02020503050405090304" pitchFamily="18" charset="0"/>
                <a:ea typeface="宋体" pitchFamily="2" charset="-122"/>
              </a:rPr>
              <a:t>5</a:t>
            </a:fld>
            <a:endParaRPr lang="en-US" altLang="zh-CN" sz="1100" dirty="0">
              <a:latin typeface="Times New Roman" panose="02020503050405090304" pitchFamily="18" charset="0"/>
              <a:ea typeface="宋体" pitchFamily="2" charset="-122"/>
            </a:endParaRPr>
          </a:p>
        </p:txBody>
      </p:sp>
      <p:sp>
        <p:nvSpPr>
          <p:cNvPr id="18435" name="Rectangle 2"/>
          <p:cNvSpPr>
            <a:spLocks noGrp="1" noRot="1" noChangeAspect="1" noTextEdit="1"/>
          </p:cNvSpPr>
          <p:nvPr>
            <p:ph type="sldImg"/>
          </p:nvPr>
        </p:nvSpPr>
        <p:spPr>
          <a:ln/>
        </p:spPr>
      </p:sp>
      <p:sp>
        <p:nvSpPr>
          <p:cNvPr id="18436" name="Rectangle 3"/>
          <p:cNvSpPr>
            <a:spLocks noGrp="1"/>
          </p:cNvSpPr>
          <p:nvPr>
            <p:ph type="body" idx="1"/>
          </p:nvPr>
        </p:nvSpPr>
        <p:spPr>
          <a:ln/>
        </p:spPr>
        <p:txBody>
          <a:bodyPr wrap="square" lIns="96661" tIns="48331" rIns="96661" bIns="48331" anchor="t"/>
          <a:lstStyle/>
          <a:p>
            <a:pPr lvl="0" eaLnBrk="1" fontAlgn="t" latinLnBrk="1" hangingPunct="1">
              <a:lnSpc>
                <a:spcPct val="110000"/>
              </a:lnSpc>
            </a:pPr>
            <a:r>
              <a:rPr lang="en-US" altLang="zh-CN" sz="1100" b="1" dirty="0">
                <a:ea typeface="宋体" pitchFamily="2" charset="-122"/>
              </a:rPr>
              <a:t>1944</a:t>
            </a:r>
            <a:r>
              <a:rPr lang="zh-CN" altLang="en-US" sz="1100" b="1" dirty="0">
                <a:ea typeface="宋体" pitchFamily="2" charset="-122"/>
              </a:rPr>
              <a:t>年夏，陆军中尉戈德斯坦在阿贝丁车站等候去费城的火车，偶然邂逅数学家冯</a:t>
            </a:r>
            <a:r>
              <a:rPr lang="en-US" altLang="zh-CN" sz="1100" b="1" dirty="0">
                <a:ea typeface="宋体" pitchFamily="2" charset="-122"/>
              </a:rPr>
              <a:t>·</a:t>
            </a:r>
            <a:r>
              <a:rPr lang="zh-CN" altLang="en-US" sz="1100" b="1" dirty="0">
                <a:ea typeface="宋体" pitchFamily="2" charset="-122"/>
              </a:rPr>
              <a:t>诺依曼教授。戈德斯坦告诉他莫尔学院的电子计算机项目。</a:t>
            </a:r>
            <a:endParaRPr lang="en-US" altLang="zh-CN" sz="1100" b="1" dirty="0">
              <a:latin typeface="宋体" pitchFamily="2" charset="-122"/>
              <a:ea typeface="宋体" pitchFamily="2" charset="-122"/>
            </a:endParaRPr>
          </a:p>
          <a:p>
            <a:pPr lvl="0" eaLnBrk="1" fontAlgn="t" latinLnBrk="1" hangingPunct="1">
              <a:lnSpc>
                <a:spcPct val="110000"/>
              </a:lnSpc>
            </a:pPr>
            <a:endParaRPr lang="en-US" altLang="zh-CN" sz="1100" b="1" dirty="0">
              <a:latin typeface="宋体" pitchFamily="2" charset="-122"/>
              <a:ea typeface="宋体" pitchFamily="2" charset="-122"/>
            </a:endParaRPr>
          </a:p>
          <a:p>
            <a:pPr lvl="0" eaLnBrk="1" fontAlgn="t" latinLnBrk="1" hangingPunct="1">
              <a:lnSpc>
                <a:spcPct val="110000"/>
              </a:lnSpc>
            </a:pPr>
            <a:r>
              <a:rPr lang="zh-CN" altLang="en-US" sz="1100" b="1" dirty="0">
                <a:latin typeface="宋体" pitchFamily="2" charset="-122"/>
                <a:ea typeface="宋体" pitchFamily="2" charset="-122"/>
              </a:rPr>
              <a:t>在</a:t>
            </a:r>
            <a:r>
              <a:rPr lang="en-US" altLang="zh-CN" sz="1100" b="1" dirty="0">
                <a:latin typeface="宋体" pitchFamily="2" charset="-122"/>
                <a:ea typeface="宋体" pitchFamily="2" charset="-122"/>
              </a:rPr>
              <a:t>ENIAC</a:t>
            </a:r>
            <a:r>
              <a:rPr lang="zh-CN" altLang="en-US" sz="1100" b="1" dirty="0">
                <a:latin typeface="宋体" pitchFamily="2" charset="-122"/>
                <a:ea typeface="宋体" pitchFamily="2" charset="-122"/>
              </a:rPr>
              <a:t>尚未投入运行前， 冯</a:t>
            </a:r>
            <a:r>
              <a:rPr lang="en-US" altLang="zh-CN" sz="1100" b="1" dirty="0">
                <a:latin typeface="Arial" panose="020B0604020202090204" pitchFamily="34" charset="0"/>
                <a:ea typeface="宋体" pitchFamily="2" charset="-122"/>
              </a:rPr>
              <a:t>·</a:t>
            </a:r>
            <a:r>
              <a:rPr lang="zh-CN" altLang="en-US" sz="1100" b="1" dirty="0">
                <a:latin typeface="宋体" pitchFamily="2" charset="-122"/>
                <a:ea typeface="宋体" pitchFamily="2" charset="-122"/>
              </a:rPr>
              <a:t>诺依曼就看出这台机器致命的缺陷，主要弊端是程序与计算两分离。程序指令存放在机器的外部电路里，需要计算某个题目，必须首先用人工接通数百条线路，需要几十人干好几天之后，才可进行几分钟运算。</a:t>
            </a:r>
            <a:endParaRPr lang="en-US" altLang="zh-CN" sz="1100" b="1" dirty="0">
              <a:latin typeface="宋体" pitchFamily="2" charset="-122"/>
              <a:ea typeface="宋体" pitchFamily="2" charset="-122"/>
            </a:endParaRPr>
          </a:p>
          <a:p>
            <a:pPr lvl="0" eaLnBrk="1" fontAlgn="t" latinLnBrk="1" hangingPunct="1">
              <a:lnSpc>
                <a:spcPct val="110000"/>
              </a:lnSpc>
            </a:pPr>
            <a:r>
              <a:rPr lang="zh-CN" altLang="en-US" sz="1100" b="1" dirty="0">
                <a:latin typeface="宋体" pitchFamily="2" charset="-122"/>
                <a:ea typeface="宋体" pitchFamily="2" charset="-122"/>
              </a:rPr>
              <a:t> </a:t>
            </a:r>
            <a:r>
              <a:rPr lang="en-US" altLang="zh-CN" sz="1100" b="1" dirty="0">
                <a:ea typeface="宋体" pitchFamily="2" charset="-122"/>
              </a:rPr>
              <a:t>1945</a:t>
            </a:r>
            <a:r>
              <a:rPr lang="zh-CN" altLang="en-US" sz="1100" b="1" dirty="0">
                <a:ea typeface="宋体" pitchFamily="2" charset="-122"/>
              </a:rPr>
              <a:t>年</a:t>
            </a:r>
            <a:r>
              <a:rPr lang="en-US" altLang="zh-CN" sz="1100" b="1" dirty="0">
                <a:ea typeface="宋体" pitchFamily="2" charset="-122"/>
              </a:rPr>
              <a:t>6</a:t>
            </a:r>
            <a:r>
              <a:rPr lang="zh-CN" altLang="en-US" sz="1100" b="1" dirty="0">
                <a:ea typeface="宋体" pitchFamily="2" charset="-122"/>
              </a:rPr>
              <a:t>月，冯 </a:t>
            </a:r>
            <a:r>
              <a:rPr lang="en-US" altLang="zh-CN" sz="1100" b="1" dirty="0">
                <a:latin typeface="Arial" panose="020B0604020202090204" pitchFamily="34" charset="0"/>
                <a:ea typeface="宋体" pitchFamily="2" charset="-122"/>
              </a:rPr>
              <a:t>·</a:t>
            </a:r>
            <a:r>
              <a:rPr lang="zh-CN" altLang="en-US" sz="1100" b="1" dirty="0">
                <a:ea typeface="宋体" pitchFamily="2" charset="-122"/>
              </a:rPr>
              <a:t>诺依曼与参与研制</a:t>
            </a:r>
            <a:r>
              <a:rPr lang="en-US" altLang="zh-CN" sz="1100" b="1" dirty="0">
                <a:latin typeface="宋体" pitchFamily="2" charset="-122"/>
                <a:ea typeface="宋体" pitchFamily="2" charset="-122"/>
              </a:rPr>
              <a:t>ENIAC</a:t>
            </a:r>
            <a:r>
              <a:rPr lang="zh-CN" altLang="en-US" sz="1100" b="1" dirty="0">
                <a:latin typeface="宋体" pitchFamily="2" charset="-122"/>
                <a:ea typeface="宋体" pitchFamily="2" charset="-122"/>
              </a:rPr>
              <a:t>主要人员</a:t>
            </a:r>
            <a:r>
              <a:rPr lang="zh-CN" altLang="en-US" sz="1100" b="1" dirty="0">
                <a:ea typeface="宋体" pitchFamily="2" charset="-122"/>
              </a:rPr>
              <a:t>联名发表了一篇长达</a:t>
            </a:r>
            <a:r>
              <a:rPr lang="en-US" altLang="zh-CN" sz="1100" b="1" dirty="0">
                <a:ea typeface="宋体" pitchFamily="2" charset="-122"/>
              </a:rPr>
              <a:t>101</a:t>
            </a:r>
            <a:r>
              <a:rPr lang="zh-CN" altLang="en-US" sz="1100" b="1" dirty="0">
                <a:ea typeface="宋体" pitchFamily="2" charset="-122"/>
              </a:rPr>
              <a:t>页纸的报告，即计算机史上著名的</a:t>
            </a:r>
            <a:r>
              <a:rPr lang="zh-CN" altLang="en-US" sz="1100" b="1" dirty="0">
                <a:latin typeface="Arial" panose="020B0604020202090204" pitchFamily="34" charset="0"/>
                <a:ea typeface="宋体" pitchFamily="2" charset="-122"/>
              </a:rPr>
              <a:t>“</a:t>
            </a:r>
            <a:r>
              <a:rPr lang="en-US" altLang="zh-CN" sz="1100" b="1" dirty="0">
                <a:ea typeface="宋体" pitchFamily="2" charset="-122"/>
              </a:rPr>
              <a:t>101</a:t>
            </a:r>
            <a:r>
              <a:rPr lang="zh-CN" altLang="en-US" sz="1100" b="1" dirty="0">
                <a:ea typeface="宋体" pitchFamily="2" charset="-122"/>
              </a:rPr>
              <a:t>页报告</a:t>
            </a:r>
            <a:r>
              <a:rPr lang="zh-CN" altLang="en-US" sz="1100" b="1" dirty="0">
                <a:latin typeface="Arial" panose="020B0604020202090204" pitchFamily="34" charset="0"/>
                <a:ea typeface="宋体" pitchFamily="2" charset="-122"/>
              </a:rPr>
              <a:t>”</a:t>
            </a:r>
            <a:r>
              <a:rPr lang="zh-CN" altLang="en-US" sz="1100" b="1" dirty="0">
                <a:ea typeface="宋体" pitchFamily="2" charset="-122"/>
              </a:rPr>
              <a:t>，直到今天，仍然被认为是现代电脑科学发展里程碑式的文献。这种</a:t>
            </a:r>
            <a:r>
              <a:rPr lang="zh-CN" altLang="en-US" sz="1100" b="1" dirty="0">
                <a:latin typeface="Arial" panose="020B0604020202090204" pitchFamily="34" charset="0"/>
                <a:ea typeface="宋体" pitchFamily="2" charset="-122"/>
              </a:rPr>
              <a:t>“</a:t>
            </a:r>
            <a:r>
              <a:rPr lang="zh-CN" altLang="en-US" sz="1100" b="1" dirty="0">
                <a:ea typeface="宋体" pitchFamily="2" charset="-122"/>
              </a:rPr>
              <a:t>存储程序</a:t>
            </a:r>
            <a:r>
              <a:rPr lang="zh-CN" altLang="en-US" sz="1100" b="1" dirty="0">
                <a:latin typeface="Arial" panose="020B0604020202090204" pitchFamily="34" charset="0"/>
                <a:ea typeface="宋体" pitchFamily="2" charset="-122"/>
              </a:rPr>
              <a:t>”</a:t>
            </a:r>
            <a:r>
              <a:rPr lang="zh-CN" altLang="en-US" sz="1100" b="1" dirty="0">
                <a:ea typeface="宋体" pitchFamily="2" charset="-122"/>
              </a:rPr>
              <a:t>体系结构的 机器统称为</a:t>
            </a:r>
            <a:r>
              <a:rPr lang="zh-CN" altLang="en-US" sz="1100" b="1" dirty="0">
                <a:latin typeface="Arial" panose="020B0604020202090204" pitchFamily="34" charset="0"/>
                <a:ea typeface="宋体" pitchFamily="2" charset="-122"/>
              </a:rPr>
              <a:t>“</a:t>
            </a:r>
            <a:r>
              <a:rPr lang="zh-CN" altLang="en-US" sz="1100" b="1" dirty="0">
                <a:ea typeface="宋体" pitchFamily="2" charset="-122"/>
              </a:rPr>
              <a:t>诺依曼机报告</a:t>
            </a:r>
            <a:endParaRPr lang="en-US" altLang="zh-CN" sz="1100" b="1" dirty="0">
              <a:ea typeface="宋体" pitchFamily="2" charset="-122"/>
            </a:endParaRPr>
          </a:p>
          <a:p>
            <a:pPr lvl="0" eaLnBrk="1" fontAlgn="t" latinLnBrk="1" hangingPunct="1">
              <a:lnSpc>
                <a:spcPct val="110000"/>
              </a:lnSpc>
            </a:pPr>
            <a:r>
              <a:rPr lang="zh-CN" altLang="en-US" sz="1100" b="1" dirty="0">
                <a:ea typeface="宋体" pitchFamily="2" charset="-122"/>
              </a:rPr>
              <a:t>最早问世的内储程序式计算机既不是</a:t>
            </a:r>
            <a:r>
              <a:rPr lang="en-US" altLang="zh-CN" sz="1100" b="1" dirty="0">
                <a:ea typeface="宋体" pitchFamily="2" charset="-122"/>
              </a:rPr>
              <a:t>ISA</a:t>
            </a:r>
            <a:r>
              <a:rPr lang="zh-CN" altLang="en-US" sz="1100" b="1" dirty="0">
                <a:ea typeface="宋体" pitchFamily="2" charset="-122"/>
              </a:rPr>
              <a:t>，也不是</a:t>
            </a:r>
            <a:r>
              <a:rPr lang="en-US" altLang="zh-CN" sz="1100" b="1" dirty="0">
                <a:ea typeface="宋体" pitchFamily="2" charset="-122"/>
              </a:rPr>
              <a:t>EDVAC</a:t>
            </a:r>
            <a:r>
              <a:rPr lang="zh-CN" altLang="en-US" sz="1100" b="1" dirty="0">
                <a:ea typeface="宋体" pitchFamily="2" charset="-122"/>
              </a:rPr>
              <a:t>，英国剑桥大学威尔克斯（</a:t>
            </a:r>
            <a:r>
              <a:rPr lang="en-US" altLang="zh-CN" sz="1100" b="1" dirty="0">
                <a:ea typeface="宋体" pitchFamily="2" charset="-122"/>
              </a:rPr>
              <a:t>M.Wilkes</a:t>
            </a:r>
            <a:r>
              <a:rPr lang="zh-CN" altLang="en-US" sz="1100" b="1" dirty="0">
                <a:ea typeface="宋体" pitchFamily="2" charset="-122"/>
              </a:rPr>
              <a:t>）教授，抢在冯</a:t>
            </a:r>
            <a:r>
              <a:rPr lang="en-US" altLang="zh-CN" sz="1100" b="1" dirty="0">
                <a:ea typeface="宋体" pitchFamily="2" charset="-122"/>
              </a:rPr>
              <a:t>·</a:t>
            </a:r>
            <a:r>
              <a:rPr lang="zh-CN" altLang="en-US" sz="1100" b="1" dirty="0">
                <a:ea typeface="宋体" pitchFamily="2" charset="-122"/>
              </a:rPr>
              <a:t>诺依曼之前捷足先登。 威尔克斯</a:t>
            </a:r>
            <a:r>
              <a:rPr lang="en-US" altLang="zh-CN" sz="1100" b="1" dirty="0">
                <a:ea typeface="宋体" pitchFamily="2" charset="-122"/>
              </a:rPr>
              <a:t>1946</a:t>
            </a:r>
            <a:r>
              <a:rPr lang="zh-CN" altLang="en-US" sz="1100" b="1" dirty="0">
                <a:ea typeface="宋体" pitchFamily="2" charset="-122"/>
              </a:rPr>
              <a:t>年曾到宾夕法尼亚大学参加冯</a:t>
            </a:r>
            <a:r>
              <a:rPr lang="en-US" altLang="zh-CN" sz="1100" b="1" dirty="0">
                <a:ea typeface="宋体" pitchFamily="2" charset="-122"/>
              </a:rPr>
              <a:t>·</a:t>
            </a:r>
            <a:r>
              <a:rPr lang="zh-CN" altLang="en-US" sz="1100" b="1" dirty="0">
                <a:ea typeface="宋体" pitchFamily="2" charset="-122"/>
              </a:rPr>
              <a:t>诺依曼主持的培训班，完全接受了冯</a:t>
            </a:r>
            <a:r>
              <a:rPr lang="en-US" altLang="zh-CN" sz="1100" b="1" dirty="0">
                <a:ea typeface="宋体" pitchFamily="2" charset="-122"/>
              </a:rPr>
              <a:t>· </a:t>
            </a:r>
            <a:r>
              <a:rPr lang="zh-CN" altLang="en-US" sz="1100" b="1" dirty="0">
                <a:ea typeface="宋体" pitchFamily="2" charset="-122"/>
              </a:rPr>
              <a:t>诺依曼内储程序的设计思想。回国后，他立即抓紧时间，主持新型电脑的研制，并于</a:t>
            </a:r>
            <a:r>
              <a:rPr lang="en-US" altLang="zh-CN" sz="1100" b="1" dirty="0">
                <a:ea typeface="宋体" pitchFamily="2" charset="-122"/>
              </a:rPr>
              <a:t>1949 </a:t>
            </a:r>
            <a:r>
              <a:rPr lang="zh-CN" altLang="en-US" sz="1100" b="1" dirty="0">
                <a:ea typeface="宋体" pitchFamily="2" charset="-122"/>
              </a:rPr>
              <a:t>年</a:t>
            </a:r>
            <a:r>
              <a:rPr lang="en-US" altLang="zh-CN" sz="1100" b="1" dirty="0">
                <a:ea typeface="宋体" pitchFamily="2" charset="-122"/>
              </a:rPr>
              <a:t>5</a:t>
            </a:r>
            <a:r>
              <a:rPr lang="zh-CN" altLang="en-US" sz="1100" b="1" dirty="0">
                <a:ea typeface="宋体" pitchFamily="2" charset="-122"/>
              </a:rPr>
              <a:t>月，制成了一台由</a:t>
            </a:r>
            <a:r>
              <a:rPr lang="en-US" altLang="zh-CN" sz="1100" b="1" dirty="0">
                <a:ea typeface="宋体" pitchFamily="2" charset="-122"/>
              </a:rPr>
              <a:t>3000</a:t>
            </a:r>
            <a:r>
              <a:rPr lang="zh-CN" altLang="en-US" sz="1100" b="1" dirty="0">
                <a:ea typeface="宋体" pitchFamily="2" charset="-122"/>
              </a:rPr>
              <a:t>只电子管为主要元件的计算机，命名为“</a:t>
            </a:r>
            <a:r>
              <a:rPr lang="en-US" altLang="zh-CN" sz="1100" b="1" dirty="0">
                <a:ea typeface="宋体" pitchFamily="2" charset="-122"/>
              </a:rPr>
              <a:t>EDSAC”</a:t>
            </a:r>
            <a:r>
              <a:rPr lang="zh-CN" altLang="en-US" sz="1100" b="1" dirty="0">
                <a:ea typeface="宋体" pitchFamily="2" charset="-122"/>
              </a:rPr>
              <a:t>（电子储存程序计算机）。威尔克斯后来还摘取了</a:t>
            </a:r>
            <a:r>
              <a:rPr lang="en-US" altLang="zh-CN" sz="1100" b="1" dirty="0">
                <a:ea typeface="宋体" pitchFamily="2" charset="-122"/>
              </a:rPr>
              <a:t>1967</a:t>
            </a:r>
            <a:r>
              <a:rPr lang="zh-CN" altLang="en-US" sz="1100" b="1" dirty="0">
                <a:ea typeface="宋体" pitchFamily="2" charset="-122"/>
              </a:rPr>
              <a:t>年度计算机世界最高奖</a:t>
            </a:r>
            <a:r>
              <a:rPr lang="en-US" altLang="zh-CN" sz="1100" b="1" dirty="0">
                <a:ea typeface="宋体" pitchFamily="2" charset="-122"/>
              </a:rPr>
              <a:t>——“</a:t>
            </a:r>
            <a:r>
              <a:rPr lang="zh-CN" altLang="en-US" sz="1100" b="1" dirty="0">
                <a:ea typeface="宋体" pitchFamily="2" charset="-122"/>
              </a:rPr>
              <a:t>图灵奖”。</a:t>
            </a:r>
            <a:endParaRPr lang="en-US" altLang="zh-CN" sz="1100" b="1" dirty="0">
              <a:ea typeface="宋体" pitchFamily="2" charset="-122"/>
            </a:endParaRPr>
          </a:p>
          <a:p>
            <a:pPr lvl="0" eaLnBrk="1" fontAlgn="t" latinLnBrk="1" hangingPunct="1">
              <a:lnSpc>
                <a:spcPct val="110000"/>
              </a:lnSpc>
            </a:pPr>
            <a:r>
              <a:rPr lang="zh-CN" altLang="en-US" sz="1100" b="1" dirty="0">
                <a:ea typeface="宋体" pitchFamily="2" charset="-122"/>
              </a:rPr>
              <a:t>设计思想之一是二进制，他根据电子元件双稳工作的特点，建议在电子计算机中采用二进制。报告提到了二进制的优点，并预言，二进制的采用将大简化机器的逻辑线路。</a:t>
            </a:r>
            <a:endParaRPr lang="en-US" altLang="zh-CN" sz="1100" b="1" dirty="0">
              <a:ea typeface="宋体" pitchFamily="2" charset="-122"/>
            </a:endParaRPr>
          </a:p>
          <a:p>
            <a:pPr lvl="0"/>
            <a:r>
              <a:rPr lang="zh-CN" altLang="en-US" sz="1100" b="1" dirty="0">
                <a:ea typeface="宋体" pitchFamily="2" charset="-122"/>
              </a:rPr>
              <a:t>存储程序是诺伊曼的另一杰作。通过对</a:t>
            </a:r>
            <a:r>
              <a:rPr lang="en-US" altLang="zh-CN" sz="1100" b="1" dirty="0">
                <a:ea typeface="宋体" pitchFamily="2" charset="-122"/>
              </a:rPr>
              <a:t>ENIAC</a:t>
            </a:r>
            <a:r>
              <a:rPr lang="zh-CN" altLang="en-US" sz="1100" b="1" dirty="0">
                <a:ea typeface="宋体" pitchFamily="2" charset="-122"/>
              </a:rPr>
              <a:t>的考察，诺伊曼敏锐地抓住了它的最大弱点－－没有真正的存储器。</a:t>
            </a:r>
            <a:r>
              <a:rPr lang="en-US" altLang="zh-CN" sz="1100" b="1" dirty="0">
                <a:ea typeface="宋体" pitchFamily="2" charset="-122"/>
              </a:rPr>
              <a:t>ENIAC</a:t>
            </a:r>
            <a:r>
              <a:rPr lang="zh-CN" altLang="en-US" sz="1100" b="1" dirty="0">
                <a:ea typeface="宋体" pitchFamily="2" charset="-122"/>
              </a:rPr>
              <a:t>只在</a:t>
            </a:r>
            <a:r>
              <a:rPr lang="en-US" altLang="zh-CN" sz="1100" b="1" dirty="0">
                <a:ea typeface="宋体" pitchFamily="2" charset="-122"/>
              </a:rPr>
              <a:t>20</a:t>
            </a:r>
            <a:r>
              <a:rPr lang="zh-CN" altLang="en-US" sz="1100" b="1" dirty="0">
                <a:ea typeface="宋体" pitchFamily="2" charset="-122"/>
              </a:rPr>
              <a:t>个暂存器，它的程序是外插型的，指令存储在计算机的其他电路中。这样，解题之前，必需先相好所需的全部指令，通过手工把相应的电路联通。这种准备工作要花几小时甚至几天时间，而计算本身只需几分钟。计算的高速与程序的手工存在着很大的矛盾。　　</a:t>
            </a:r>
            <a:endParaRPr lang="en-US" altLang="zh-CN" sz="1100" b="1" dirty="0">
              <a:ea typeface="宋体" pitchFamily="2" charset="-122"/>
            </a:endParaRPr>
          </a:p>
          <a:p>
            <a:pPr lvl="0"/>
            <a:r>
              <a:rPr lang="zh-CN" altLang="en-US" sz="1100" b="1" dirty="0">
                <a:ea typeface="宋体" pitchFamily="2" charset="-122"/>
              </a:rPr>
              <a:t>根据冯诺依曼体系结构构成的计算机，必须具有如下功能：</a:t>
            </a:r>
          </a:p>
          <a:p>
            <a:pPr lvl="1"/>
            <a:r>
              <a:rPr lang="zh-CN" altLang="en-US" sz="1100" b="1" dirty="0">
                <a:ea typeface="宋体" pitchFamily="2" charset="-122"/>
              </a:rPr>
              <a:t>把需要的程序和数据送至计算机中。</a:t>
            </a:r>
          </a:p>
          <a:p>
            <a:pPr lvl="1"/>
            <a:r>
              <a:rPr lang="zh-CN" altLang="en-US" sz="1100" b="1" dirty="0">
                <a:ea typeface="宋体" pitchFamily="2" charset="-122"/>
              </a:rPr>
              <a:t>必须具有长期记忆程序、数据、中间结果及最终运算结果的能力。</a:t>
            </a:r>
          </a:p>
          <a:p>
            <a:pPr lvl="1"/>
            <a:r>
              <a:rPr lang="zh-CN" altLang="en-US" sz="1100" b="1" dirty="0">
                <a:ea typeface="宋体" pitchFamily="2" charset="-122"/>
              </a:rPr>
              <a:t>能够完成各种算术、逻辑运算和数据传送等数据加工处理的能力。</a:t>
            </a:r>
          </a:p>
          <a:p>
            <a:pPr lvl="1"/>
            <a:r>
              <a:rPr lang="zh-CN" altLang="en-US" sz="1100" b="1" dirty="0">
                <a:ea typeface="宋体" pitchFamily="2" charset="-122"/>
              </a:rPr>
              <a:t>能够根据需要控制程序走向，并能根据指令控制机器的各部件协调操作。</a:t>
            </a:r>
          </a:p>
          <a:p>
            <a:pPr lvl="1"/>
            <a:r>
              <a:rPr lang="zh-CN" altLang="en-US" sz="1100" b="1" dirty="0">
                <a:ea typeface="宋体" pitchFamily="2" charset="-122"/>
              </a:rPr>
              <a:t>能够按照要求将处理结果输出给用户。</a:t>
            </a:r>
          </a:p>
          <a:p>
            <a:pPr lvl="0"/>
            <a:r>
              <a:rPr lang="zh-CN" altLang="en-US" sz="1100" b="1" dirty="0">
                <a:ea typeface="宋体" pitchFamily="2" charset="-122"/>
              </a:rPr>
              <a:t>为了完成上述的功能，计算机必须具备五大基本组成部件，包括：</a:t>
            </a:r>
          </a:p>
          <a:p>
            <a:pPr lvl="1"/>
            <a:r>
              <a:rPr lang="zh-CN" altLang="en-US" sz="1100" b="1" dirty="0">
                <a:ea typeface="宋体" pitchFamily="2" charset="-122"/>
              </a:rPr>
              <a:t>输入数据和程序的输入设备</a:t>
            </a:r>
          </a:p>
          <a:p>
            <a:pPr lvl="1"/>
            <a:r>
              <a:rPr lang="zh-CN" altLang="en-US" sz="1100" b="1" dirty="0">
                <a:ea typeface="宋体" pitchFamily="2" charset="-122"/>
              </a:rPr>
              <a:t>记忆程序和数据的存储器</a:t>
            </a:r>
          </a:p>
          <a:p>
            <a:pPr lvl="1"/>
            <a:r>
              <a:rPr lang="zh-CN" altLang="en-US" sz="1100" b="1" dirty="0">
                <a:ea typeface="宋体" pitchFamily="2" charset="-122"/>
              </a:rPr>
              <a:t>完成数据加工处理的运算器</a:t>
            </a:r>
          </a:p>
          <a:p>
            <a:pPr lvl="1"/>
            <a:r>
              <a:rPr lang="zh-CN" altLang="en-US" sz="1100" b="1" dirty="0">
                <a:ea typeface="宋体" pitchFamily="2" charset="-122"/>
              </a:rPr>
              <a:t>控制程序执行的控制器</a:t>
            </a:r>
          </a:p>
          <a:p>
            <a:pPr lvl="1"/>
            <a:r>
              <a:rPr lang="zh-CN" altLang="en-US" sz="1100" b="1" dirty="0">
                <a:ea typeface="宋体" pitchFamily="2" charset="-122"/>
              </a:rPr>
              <a:t>输出处理结果的输出设备</a:t>
            </a:r>
          </a:p>
          <a:p>
            <a:pPr lvl="0"/>
            <a:endParaRPr lang="en-US" altLang="zh-CN" sz="800" b="1" dirty="0">
              <a:ea typeface="宋体" pitchFamily="2" charset="-122"/>
            </a:endParaRPr>
          </a:p>
          <a:p>
            <a:pPr lvl="0"/>
            <a:endParaRPr lang="en-US" altLang="zh-CN" sz="800" b="1" dirty="0">
              <a:ea typeface="宋体" pitchFamily="2" charset="-122"/>
            </a:endParaRPr>
          </a:p>
          <a:p>
            <a:pPr lvl="0"/>
            <a:endParaRPr lang="en-US" altLang="zh-CN" sz="800" b="1" dirty="0">
              <a:ea typeface="宋体" pitchFamily="2" charset="-122"/>
            </a:endParaRPr>
          </a:p>
          <a:p>
            <a:pPr lvl="0" eaLnBrk="1" fontAlgn="t" latinLnBrk="1" hangingPunct="1">
              <a:lnSpc>
                <a:spcPct val="110000"/>
              </a:lnSpc>
            </a:pPr>
            <a:endParaRPr lang="en-US" altLang="zh-CN" sz="800" b="1" dirty="0">
              <a:ea typeface="宋体" pitchFamily="2" charset="-122"/>
            </a:endParaRPr>
          </a:p>
          <a:p>
            <a:pPr lvl="0" eaLnBrk="1" fontAlgn="t" latinLnBrk="1" hangingPunct="1">
              <a:lnSpc>
                <a:spcPct val="110000"/>
              </a:lnSpc>
            </a:pPr>
            <a:endParaRPr lang="zh-CN" altLang="en-US" sz="800" b="1" dirty="0">
              <a:ea typeface="宋体"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22425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22426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22426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59</a:t>
            </a:fld>
            <a:endParaRPr lang="en-US" altLang="zh-CN" sz="1300" dirty="0">
              <a:latin typeface="Times New Roman" panose="02020503050405090304" pitchFamily="18" charset="0"/>
              <a:ea typeface="宋体" pitchFamily="2" charset="-122"/>
            </a:endParaRPr>
          </a:p>
        </p:txBody>
      </p:sp>
      <p:sp>
        <p:nvSpPr>
          <p:cNvPr id="224262" name="Rectangle 2"/>
          <p:cNvSpPr>
            <a:spLocks noGrp="1" noRot="1" noChangeAspect="1" noTextEdit="1"/>
          </p:cNvSpPr>
          <p:nvPr>
            <p:ph type="sldImg"/>
          </p:nvPr>
        </p:nvSpPr>
        <p:spPr>
          <a:ln/>
        </p:spPr>
      </p:sp>
      <p:sp>
        <p:nvSpPr>
          <p:cNvPr id="224263"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8637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8637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8637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62</a:t>
            </a:fld>
            <a:endParaRPr lang="en-US" altLang="zh-CN" sz="1300" dirty="0">
              <a:latin typeface="Times New Roman" panose="02020503050405090304" pitchFamily="18" charset="0"/>
              <a:ea typeface="宋体" pitchFamily="2" charset="-122"/>
            </a:endParaRPr>
          </a:p>
        </p:txBody>
      </p:sp>
      <p:sp>
        <p:nvSpPr>
          <p:cNvPr id="186374" name="Rectangle 2"/>
          <p:cNvSpPr>
            <a:spLocks noGrp="1" noRot="1" noChangeAspect="1" noTextEdit="1"/>
          </p:cNvSpPr>
          <p:nvPr>
            <p:ph type="sldImg"/>
          </p:nvPr>
        </p:nvSpPr>
        <p:spPr>
          <a:ln/>
        </p:spPr>
      </p:sp>
      <p:sp>
        <p:nvSpPr>
          <p:cNvPr id="186375"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7613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7613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7613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65</a:t>
            </a:fld>
            <a:endParaRPr lang="en-US" altLang="zh-CN" sz="1300" dirty="0">
              <a:latin typeface="Times New Roman" panose="02020503050405090304" pitchFamily="18" charset="0"/>
              <a:ea typeface="宋体" pitchFamily="2" charset="-122"/>
            </a:endParaRPr>
          </a:p>
        </p:txBody>
      </p:sp>
      <p:sp>
        <p:nvSpPr>
          <p:cNvPr id="176134" name="Rectangle 2"/>
          <p:cNvSpPr>
            <a:spLocks noGrp="1" noRot="1" noChangeAspect="1" noTextEdit="1"/>
          </p:cNvSpPr>
          <p:nvPr>
            <p:ph type="sldImg"/>
          </p:nvPr>
        </p:nvSpPr>
        <p:spPr>
          <a:ln/>
        </p:spPr>
      </p:sp>
      <p:sp>
        <p:nvSpPr>
          <p:cNvPr id="176135"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7817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7818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7818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66</a:t>
            </a:fld>
            <a:endParaRPr lang="en-US" altLang="zh-CN" sz="1300" dirty="0">
              <a:latin typeface="Times New Roman" panose="02020503050405090304" pitchFamily="18" charset="0"/>
              <a:ea typeface="宋体" pitchFamily="2" charset="-122"/>
            </a:endParaRPr>
          </a:p>
        </p:txBody>
      </p:sp>
      <p:sp>
        <p:nvSpPr>
          <p:cNvPr id="178182" name="Rectangle 2"/>
          <p:cNvSpPr>
            <a:spLocks noGrp="1" noRot="1" noChangeAspect="1" noTextEdit="1"/>
          </p:cNvSpPr>
          <p:nvPr>
            <p:ph type="sldImg"/>
          </p:nvPr>
        </p:nvSpPr>
        <p:spPr>
          <a:ln/>
        </p:spPr>
      </p:sp>
      <p:sp>
        <p:nvSpPr>
          <p:cNvPr id="178183"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8022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8022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8022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67</a:t>
            </a:fld>
            <a:endParaRPr lang="en-US" altLang="zh-CN" sz="1300" dirty="0">
              <a:latin typeface="Times New Roman" panose="02020503050405090304" pitchFamily="18" charset="0"/>
              <a:ea typeface="宋体" pitchFamily="2" charset="-122"/>
            </a:endParaRPr>
          </a:p>
        </p:txBody>
      </p:sp>
      <p:sp>
        <p:nvSpPr>
          <p:cNvPr id="180230" name="Rectangle 2"/>
          <p:cNvSpPr>
            <a:spLocks noGrp="1" noRot="1" noChangeAspect="1" noTextEdit="1"/>
          </p:cNvSpPr>
          <p:nvPr>
            <p:ph type="sldImg"/>
          </p:nvPr>
        </p:nvSpPr>
        <p:spPr>
          <a:ln/>
        </p:spPr>
      </p:sp>
      <p:sp>
        <p:nvSpPr>
          <p:cNvPr id="180231"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ln/>
        </p:spPr>
        <p:txBody>
          <a:bodyPr wrap="square" lIns="96661" tIns="48331" rIns="96661" bIns="48331" anchor="t"/>
          <a:lstStyle/>
          <a:p>
            <a:pPr lvl="0"/>
            <a:r>
              <a:rPr lang="zh-CN" altLang="en-US" dirty="0">
                <a:ea typeface="宋体" pitchFamily="2" charset="-122"/>
              </a:rPr>
              <a:t>或许产生这样的疑问：既然所有的</a:t>
            </a:r>
            <a:r>
              <a:rPr lang="en-US" altLang="zh-CN" dirty="0">
                <a:ea typeface="宋体" pitchFamily="2" charset="-122"/>
              </a:rPr>
              <a:t>switch-case</a:t>
            </a:r>
            <a:r>
              <a:rPr lang="zh-CN" altLang="en-US" dirty="0">
                <a:ea typeface="宋体" pitchFamily="2" charset="-122"/>
              </a:rPr>
              <a:t>结构都能转换成</a:t>
            </a:r>
            <a:r>
              <a:rPr lang="en-US" altLang="zh-CN" dirty="0">
                <a:ea typeface="宋体" pitchFamily="2" charset="-122"/>
              </a:rPr>
              <a:t>if-else</a:t>
            </a:r>
            <a:r>
              <a:rPr lang="zh-CN" altLang="en-US" dirty="0">
                <a:ea typeface="宋体" pitchFamily="2" charset="-122"/>
              </a:rPr>
              <a:t>结构，那为什么还要有</a:t>
            </a:r>
            <a:r>
              <a:rPr lang="en-US" altLang="zh-CN" dirty="0">
                <a:ea typeface="宋体" pitchFamily="2" charset="-122"/>
              </a:rPr>
              <a:t>switch-case</a:t>
            </a:r>
            <a:r>
              <a:rPr lang="zh-CN" altLang="en-US" dirty="0">
                <a:ea typeface="宋体" pitchFamily="2" charset="-122"/>
              </a:rPr>
              <a:t>结构呢？</a:t>
            </a:r>
            <a:endParaRPr lang="en-US" altLang="zh-CN" dirty="0">
              <a:ea typeface="宋体" pitchFamily="2" charset="-122"/>
            </a:endParaRPr>
          </a:p>
          <a:p>
            <a:pPr lvl="0"/>
            <a:r>
              <a:rPr lang="zh-CN" altLang="en-US" dirty="0">
                <a:ea typeface="宋体" pitchFamily="2" charset="-122"/>
              </a:rPr>
              <a:t>大多数程序设计语言中都包括 </a:t>
            </a:r>
            <a:r>
              <a:rPr lang="en-US" altLang="zh-CN" dirty="0">
                <a:ea typeface="宋体" pitchFamily="2" charset="-122"/>
              </a:rPr>
              <a:t>case </a:t>
            </a:r>
            <a:r>
              <a:rPr lang="zh-CN" altLang="en-US" dirty="0">
                <a:ea typeface="宋体" pitchFamily="2" charset="-122"/>
              </a:rPr>
              <a:t>和 </a:t>
            </a:r>
            <a:r>
              <a:rPr lang="en-US" altLang="zh-CN" dirty="0">
                <a:ea typeface="宋体" pitchFamily="2" charset="-122"/>
              </a:rPr>
              <a:t>switch </a:t>
            </a:r>
            <a:r>
              <a:rPr lang="zh-CN" altLang="en-US" dirty="0">
                <a:ea typeface="宋体" pitchFamily="2" charset="-122"/>
              </a:rPr>
              <a:t>语句，使得程序员可以根据某个变量的值选择不同分支之一。实现 </a:t>
            </a:r>
            <a:r>
              <a:rPr lang="en-US" altLang="zh-CN" dirty="0">
                <a:ea typeface="宋体" pitchFamily="2" charset="-122"/>
              </a:rPr>
              <a:t>switch </a:t>
            </a:r>
            <a:r>
              <a:rPr lang="zh-CN" altLang="en-US" dirty="0">
                <a:ea typeface="宋体" pitchFamily="2" charset="-122"/>
              </a:rPr>
              <a:t>语句的最简单方法是借助一系列的条件判断，将 </a:t>
            </a:r>
            <a:r>
              <a:rPr lang="en-US" altLang="zh-CN" dirty="0">
                <a:ea typeface="宋体" pitchFamily="2" charset="-122"/>
              </a:rPr>
              <a:t>switch </a:t>
            </a:r>
            <a:r>
              <a:rPr lang="zh-CN" altLang="en-US" dirty="0">
                <a:ea typeface="宋体" pitchFamily="2" charset="-122"/>
              </a:rPr>
              <a:t>语句转化为 </a:t>
            </a:r>
            <a:r>
              <a:rPr lang="en-US" altLang="zh-CN" dirty="0">
                <a:ea typeface="宋体" pitchFamily="2" charset="-122"/>
              </a:rPr>
              <a:t>if-then-else </a:t>
            </a:r>
            <a:r>
              <a:rPr lang="zh-CN" altLang="en-US" dirty="0">
                <a:ea typeface="宋体" pitchFamily="2" charset="-122"/>
              </a:rPr>
              <a:t>语句。</a:t>
            </a:r>
          </a:p>
          <a:p>
            <a:pPr lvl="0"/>
            <a:r>
              <a:rPr lang="zh-CN" altLang="en-US" dirty="0">
                <a:ea typeface="宋体" pitchFamily="2" charset="-122"/>
              </a:rPr>
              <a:t>有时候另一种更有效的方法是将多个指令序列分支的地址编码为一张表，即</a:t>
            </a:r>
            <a:r>
              <a:rPr lang="zh-CN" altLang="en-US" b="1" dirty="0">
                <a:ea typeface="宋体" pitchFamily="2" charset="-122"/>
              </a:rPr>
              <a:t>转移地址表</a:t>
            </a:r>
            <a:r>
              <a:rPr lang="en-US" altLang="zh-CN" b="1" dirty="0">
                <a:ea typeface="宋体" pitchFamily="2" charset="-122"/>
              </a:rPr>
              <a:t>(jump address table)</a:t>
            </a:r>
            <a:r>
              <a:rPr lang="zh-CN" altLang="en-US" dirty="0">
                <a:ea typeface="宋体" pitchFamily="2" charset="-122"/>
              </a:rPr>
              <a:t>或</a:t>
            </a:r>
            <a:r>
              <a:rPr lang="zh-CN" altLang="en-US" b="1" dirty="0">
                <a:ea typeface="宋体" pitchFamily="2" charset="-122"/>
              </a:rPr>
              <a:t>转移表</a:t>
            </a:r>
            <a:r>
              <a:rPr lang="en-US" altLang="zh-CN" b="1" dirty="0">
                <a:ea typeface="宋体" pitchFamily="2" charset="-122"/>
              </a:rPr>
              <a:t>(jump table)</a:t>
            </a:r>
            <a:r>
              <a:rPr lang="zh-CN" altLang="en-US" dirty="0">
                <a:ea typeface="宋体" pitchFamily="2" charset="-122"/>
              </a:rPr>
              <a:t>，这样程序只需索引该表即可跳转到恰当的指令序列。</a:t>
            </a:r>
          </a:p>
          <a:p>
            <a:pPr lvl="0"/>
            <a:r>
              <a:rPr lang="zh-CN" altLang="en-US" dirty="0">
                <a:ea typeface="宋体" pitchFamily="2" charset="-122"/>
              </a:rPr>
              <a:t>总之，用这种转移表，再使用</a:t>
            </a:r>
            <a:r>
              <a:rPr lang="en-US" altLang="zh-CN" dirty="0">
                <a:ea typeface="宋体" pitchFamily="2" charset="-122"/>
              </a:rPr>
              <a:t>jr(jump register)</a:t>
            </a:r>
            <a:r>
              <a:rPr lang="zh-CN" altLang="en-US" dirty="0">
                <a:ea typeface="宋体" pitchFamily="2" charset="-122"/>
              </a:rPr>
              <a:t>指令，就能直接跳转到寄存器中存放的地址。速度会比较快。</a:t>
            </a:r>
            <a:r>
              <a:rPr lang="en-US" altLang="zh-CN" dirty="0">
                <a:ea typeface="宋体" pitchFamily="2" charset="-122"/>
              </a:rPr>
              <a:t>if-else</a:t>
            </a:r>
            <a:r>
              <a:rPr lang="zh-CN" altLang="en-US" dirty="0">
                <a:ea typeface="宋体" pitchFamily="2" charset="-122"/>
              </a:rPr>
              <a:t>结构，需要从头到尾一一比对，</a:t>
            </a:r>
            <a:r>
              <a:rPr lang="en-US" altLang="zh-CN" dirty="0">
                <a:ea typeface="宋体" pitchFamily="2" charset="-122"/>
              </a:rPr>
              <a:t>switch-case</a:t>
            </a:r>
            <a:r>
              <a:rPr lang="zh-CN" altLang="en-US" dirty="0">
                <a:ea typeface="宋体" pitchFamily="2" charset="-122"/>
              </a:rPr>
              <a:t>结构，直接查表就可以了。这种思路类似我觉得类似于路由控制表，即，建立一种一一对应的关系，避免遍历。</a:t>
            </a:r>
          </a:p>
          <a:p>
            <a:pPr lvl="0"/>
            <a:r>
              <a:rPr lang="en-US" altLang="zh-CN" dirty="0">
                <a:ea typeface="宋体" pitchFamily="2" charset="-122"/>
              </a:rPr>
              <a:t>C</a:t>
            </a:r>
            <a:r>
              <a:rPr lang="zh-CN" altLang="en-US" dirty="0">
                <a:ea typeface="宋体" pitchFamily="2" charset="-122"/>
              </a:rPr>
              <a:t>语言是上世纪</a:t>
            </a:r>
            <a:r>
              <a:rPr lang="en-US" altLang="zh-CN" dirty="0">
                <a:ea typeface="宋体" pitchFamily="2" charset="-122"/>
              </a:rPr>
              <a:t>70</a:t>
            </a:r>
            <a:r>
              <a:rPr lang="zh-CN" altLang="en-US" dirty="0">
                <a:ea typeface="宋体" pitchFamily="2" charset="-122"/>
              </a:rPr>
              <a:t>年代发明的，那时候计算机的速度远远不及今天这样快，计算能力也不富裕，所以性能上能省则省。像当今时代的 </a:t>
            </a:r>
            <a:r>
              <a:rPr lang="en-US" altLang="zh-CN" dirty="0">
                <a:ea typeface="宋体" pitchFamily="2" charset="-122"/>
              </a:rPr>
              <a:t>Java</a:t>
            </a:r>
            <a:r>
              <a:rPr lang="zh-CN" altLang="en-US" dirty="0">
                <a:ea typeface="宋体" pitchFamily="2" charset="-122"/>
              </a:rPr>
              <a:t>、</a:t>
            </a:r>
            <a:r>
              <a:rPr lang="en-US" altLang="zh-CN" dirty="0">
                <a:ea typeface="宋体" pitchFamily="2" charset="-122"/>
              </a:rPr>
              <a:t>Python </a:t>
            </a:r>
            <a:r>
              <a:rPr lang="zh-CN" altLang="en-US" dirty="0">
                <a:ea typeface="宋体" pitchFamily="2" charset="-122"/>
              </a:rPr>
              <a:t>等等编程语言，执行速度通常比</a:t>
            </a:r>
            <a:r>
              <a:rPr lang="en-US" altLang="zh-CN" dirty="0">
                <a:ea typeface="宋体" pitchFamily="2" charset="-122"/>
              </a:rPr>
              <a:t>C</a:t>
            </a:r>
            <a:r>
              <a:rPr lang="zh-CN" altLang="en-US" dirty="0">
                <a:ea typeface="宋体" pitchFamily="2" charset="-122"/>
              </a:rPr>
              <a:t>语言慢，但是换来了更好的安全性、易用性等。</a:t>
            </a:r>
            <a:r>
              <a:rPr lang="en-US" altLang="zh-CN" dirty="0">
                <a:ea typeface="宋体" pitchFamily="2" charset="-122"/>
              </a:rPr>
              <a:t>Python </a:t>
            </a:r>
            <a:r>
              <a:rPr lang="zh-CN" altLang="en-US" dirty="0">
                <a:ea typeface="宋体" pitchFamily="2" charset="-122"/>
              </a:rPr>
              <a:t>语言的语法继承自</a:t>
            </a:r>
            <a:r>
              <a:rPr lang="en-US" altLang="zh-CN" dirty="0">
                <a:ea typeface="宋体" pitchFamily="2" charset="-122"/>
              </a:rPr>
              <a:t>C</a:t>
            </a:r>
            <a:r>
              <a:rPr lang="zh-CN" altLang="en-US" dirty="0">
                <a:ea typeface="宋体" pitchFamily="2" charset="-122"/>
              </a:rPr>
              <a:t>语言，但是就没有</a:t>
            </a:r>
            <a:r>
              <a:rPr lang="en-US" altLang="zh-CN" dirty="0">
                <a:ea typeface="宋体" pitchFamily="2" charset="-122"/>
              </a:rPr>
              <a:t>switch-case</a:t>
            </a:r>
            <a:r>
              <a:rPr lang="zh-CN" altLang="en-US" dirty="0">
                <a:ea typeface="宋体" pitchFamily="2" charset="-122"/>
              </a:rPr>
              <a:t>结构。</a:t>
            </a:r>
          </a:p>
          <a:p>
            <a:pPr lvl="0"/>
            <a:endParaRPr lang="zh-CN" altLang="en-US" dirty="0">
              <a:ea typeface="宋体" pitchFamily="2" charset="-122"/>
            </a:endParaRPr>
          </a:p>
        </p:txBody>
      </p:sp>
      <p:sp>
        <p:nvSpPr>
          <p:cNvPr id="188420"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88421"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88422"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88423"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68</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4848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4848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4848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70</a:t>
            </a:fld>
            <a:endParaRPr lang="en-US" altLang="zh-CN" sz="1300" dirty="0">
              <a:latin typeface="Times New Roman" panose="02020503050405090304" pitchFamily="18" charset="0"/>
              <a:ea typeface="宋体" pitchFamily="2" charset="-122"/>
            </a:endParaRPr>
          </a:p>
        </p:txBody>
      </p:sp>
      <p:sp>
        <p:nvSpPr>
          <p:cNvPr id="148486" name="Rectangle 2"/>
          <p:cNvSpPr>
            <a:spLocks noGrp="1" noRot="1" noChangeAspect="1" noTextEdit="1"/>
          </p:cNvSpPr>
          <p:nvPr>
            <p:ph type="sldImg"/>
          </p:nvPr>
        </p:nvSpPr>
        <p:spPr>
          <a:ln/>
        </p:spPr>
      </p:sp>
      <p:sp>
        <p:nvSpPr>
          <p:cNvPr id="148487"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752766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21094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21094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21094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73</a:t>
            </a:fld>
            <a:endParaRPr lang="en-US" altLang="zh-CN" sz="1300" dirty="0">
              <a:latin typeface="Times New Roman" panose="02020503050405090304" pitchFamily="18" charset="0"/>
              <a:ea typeface="宋体" pitchFamily="2" charset="-122"/>
            </a:endParaRPr>
          </a:p>
        </p:txBody>
      </p:sp>
      <p:sp>
        <p:nvSpPr>
          <p:cNvPr id="210950" name="Rectangle 2"/>
          <p:cNvSpPr>
            <a:spLocks noGrp="1" noRot="1" noChangeAspect="1" noTextEdit="1"/>
          </p:cNvSpPr>
          <p:nvPr>
            <p:ph type="sldImg"/>
          </p:nvPr>
        </p:nvSpPr>
        <p:spPr>
          <a:ln/>
        </p:spPr>
      </p:sp>
      <p:sp>
        <p:nvSpPr>
          <p:cNvPr id="210951"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9456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9456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9456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76</a:t>
            </a:fld>
            <a:endParaRPr lang="en-US" altLang="zh-CN" sz="1300" dirty="0">
              <a:latin typeface="Times New Roman" panose="02020503050405090304" pitchFamily="18" charset="0"/>
              <a:ea typeface="宋体" pitchFamily="2" charset="-122"/>
            </a:endParaRPr>
          </a:p>
        </p:txBody>
      </p:sp>
      <p:sp>
        <p:nvSpPr>
          <p:cNvPr id="194566" name="Rectangle 2"/>
          <p:cNvSpPr>
            <a:spLocks noGrp="1" noRot="1" noChangeAspect="1" noTextEdit="1"/>
          </p:cNvSpPr>
          <p:nvPr>
            <p:ph type="sldImg"/>
          </p:nvPr>
        </p:nvSpPr>
        <p:spPr>
          <a:ln/>
        </p:spPr>
      </p:sp>
      <p:sp>
        <p:nvSpPr>
          <p:cNvPr id="194567"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2048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2048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2048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6</a:t>
            </a:fld>
            <a:endParaRPr lang="en-US" altLang="zh-CN" sz="1300" dirty="0">
              <a:latin typeface="Times New Roman" panose="02020503050405090304" pitchFamily="18" charset="0"/>
              <a:ea typeface="宋体" pitchFamily="2" charset="-122"/>
            </a:endParaRPr>
          </a:p>
        </p:txBody>
      </p:sp>
      <p:sp>
        <p:nvSpPr>
          <p:cNvPr id="20486" name="Rectangle 2"/>
          <p:cNvSpPr>
            <a:spLocks noGrp="1" noRot="1" noChangeAspect="1" noTextEdit="1"/>
          </p:cNvSpPr>
          <p:nvPr>
            <p:ph type="sldImg"/>
          </p:nvPr>
        </p:nvSpPr>
        <p:spPr>
          <a:ln/>
        </p:spPr>
      </p:sp>
      <p:sp>
        <p:nvSpPr>
          <p:cNvPr id="20487" name="Rectangle 3"/>
          <p:cNvSpPr>
            <a:spLocks noGrp="1"/>
          </p:cNvSpPr>
          <p:nvPr>
            <p:ph type="body" idx="1"/>
          </p:nvPr>
        </p:nvSpPr>
        <p:spPr>
          <a:ln/>
        </p:spPr>
        <p:txBody>
          <a:bodyPr wrap="square" lIns="96661" tIns="48331" rIns="96661" bIns="48331" anchor="t"/>
          <a:lstStyle/>
          <a:p>
            <a:pPr lvl="0"/>
            <a:r>
              <a:rPr lang="zh-CN" altLang="en-US" dirty="0">
                <a:ea typeface="宋体" pitchFamily="2" charset="-122"/>
              </a:rPr>
              <a:t>车载计算机配置，</a:t>
            </a:r>
            <a:r>
              <a:rPr lang="en-US" altLang="zh-CN" dirty="0">
                <a:ea typeface="宋体" pitchFamily="2" charset="-122"/>
              </a:rPr>
              <a:t>Intel</a:t>
            </a:r>
            <a:r>
              <a:rPr lang="zh-CN" altLang="en-US" dirty="0">
                <a:ea typeface="宋体" pitchFamily="2" charset="-122"/>
              </a:rPr>
              <a:t>处理器，芯片组，内存，硬盘，显卡，支持</a:t>
            </a:r>
            <a:r>
              <a:rPr lang="en-US" altLang="zh-CN" dirty="0">
                <a:ea typeface="宋体" pitchFamily="2" charset="-122"/>
              </a:rPr>
              <a:t>Win</a:t>
            </a:r>
            <a:r>
              <a:rPr lang="zh-CN" altLang="en-US" dirty="0">
                <a:ea typeface="宋体" pitchFamily="2" charset="-122"/>
              </a:rPr>
              <a:t>操作系统</a:t>
            </a:r>
            <a:endParaRPr lang="en-US" altLang="zh-CN" dirty="0">
              <a:ea typeface="宋体" pitchFamily="2" charset="-122"/>
            </a:endParaRPr>
          </a:p>
          <a:p>
            <a:pPr lvl="0"/>
            <a:endParaRPr lang="en-US" altLang="zh-CN" dirty="0">
              <a:ea typeface="宋体" pitchFamily="2" charset="-122"/>
            </a:endParaRPr>
          </a:p>
          <a:p>
            <a:pPr lvl="0"/>
            <a:r>
              <a:rPr lang="zh-CN" altLang="en-US" dirty="0">
                <a:ea typeface="宋体" pitchFamily="2" charset="-122"/>
              </a:rPr>
              <a:t>智能手机，是指像个人电脑一样，具有独立的操作系统，独立的运行空间，可以由用户自行安装软件、游戏、导航等第三方服务商提供的程序，并可以通过移动通讯网络来实现无线网络接入手机类型的总称。</a:t>
            </a:r>
            <a:endParaRPr lang="en-AU" altLang="zh-CN" dirty="0">
              <a:ea typeface="宋体"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19661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19661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19661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77</a:t>
            </a:fld>
            <a:endParaRPr lang="en-US" altLang="zh-CN" sz="1300" dirty="0">
              <a:latin typeface="Times New Roman" panose="02020503050405090304" pitchFamily="18" charset="0"/>
              <a:ea typeface="宋体" pitchFamily="2" charset="-122"/>
            </a:endParaRPr>
          </a:p>
        </p:txBody>
      </p:sp>
      <p:sp>
        <p:nvSpPr>
          <p:cNvPr id="196614" name="Rectangle 2"/>
          <p:cNvSpPr>
            <a:spLocks noGrp="1" noRot="1" noChangeAspect="1" noTextEdit="1"/>
          </p:cNvSpPr>
          <p:nvPr>
            <p:ph type="sldImg"/>
          </p:nvPr>
        </p:nvSpPr>
        <p:spPr>
          <a:ln/>
        </p:spPr>
      </p:sp>
      <p:sp>
        <p:nvSpPr>
          <p:cNvPr id="196615"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20480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20480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20480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78</a:t>
            </a:fld>
            <a:endParaRPr lang="en-US" altLang="zh-CN" sz="1300" dirty="0">
              <a:latin typeface="Times New Roman" panose="02020503050405090304" pitchFamily="18" charset="0"/>
              <a:ea typeface="宋体" pitchFamily="2" charset="-122"/>
            </a:endParaRPr>
          </a:p>
        </p:txBody>
      </p:sp>
      <p:sp>
        <p:nvSpPr>
          <p:cNvPr id="204806" name="Rectangle 2"/>
          <p:cNvSpPr>
            <a:spLocks noGrp="1" noRot="1" noChangeAspect="1" noTextEdit="1"/>
          </p:cNvSpPr>
          <p:nvPr>
            <p:ph type="sldImg"/>
          </p:nvPr>
        </p:nvSpPr>
        <p:spPr>
          <a:ln/>
        </p:spPr>
      </p:sp>
      <p:sp>
        <p:nvSpPr>
          <p:cNvPr id="204807"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22016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22016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22016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79</a:t>
            </a:fld>
            <a:endParaRPr lang="en-US" altLang="zh-CN" sz="1300" dirty="0">
              <a:latin typeface="Times New Roman" panose="02020503050405090304" pitchFamily="18" charset="0"/>
              <a:ea typeface="宋体" pitchFamily="2" charset="-122"/>
            </a:endParaRPr>
          </a:p>
        </p:txBody>
      </p:sp>
      <p:sp>
        <p:nvSpPr>
          <p:cNvPr id="220166" name="Rectangle 2"/>
          <p:cNvSpPr>
            <a:spLocks noGrp="1" noRot="1" noChangeAspect="1" noTextEdit="1"/>
          </p:cNvSpPr>
          <p:nvPr>
            <p:ph type="sldImg"/>
          </p:nvPr>
        </p:nvSpPr>
        <p:spPr>
          <a:ln/>
        </p:spPr>
      </p:sp>
      <p:sp>
        <p:nvSpPr>
          <p:cNvPr id="220167"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22221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22221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22221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80</a:t>
            </a:fld>
            <a:endParaRPr lang="en-US" altLang="zh-CN" sz="1300" dirty="0">
              <a:latin typeface="Times New Roman" panose="02020503050405090304" pitchFamily="18" charset="0"/>
              <a:ea typeface="宋体" pitchFamily="2" charset="-122"/>
            </a:endParaRPr>
          </a:p>
        </p:txBody>
      </p:sp>
      <p:sp>
        <p:nvSpPr>
          <p:cNvPr id="222214" name="Rectangle 2"/>
          <p:cNvSpPr>
            <a:spLocks noGrp="1" noRot="1" noChangeAspect="1" noTextEdit="1"/>
          </p:cNvSpPr>
          <p:nvPr>
            <p:ph type="sldImg"/>
          </p:nvPr>
        </p:nvSpPr>
        <p:spPr>
          <a:ln/>
        </p:spPr>
      </p:sp>
      <p:sp>
        <p:nvSpPr>
          <p:cNvPr id="222215"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a:ln/>
        </p:spPr>
      </p:sp>
      <p:sp>
        <p:nvSpPr>
          <p:cNvPr id="237571" name="备注占位符 2"/>
          <p:cNvSpPr>
            <a:spLocks noGrp="1"/>
          </p:cNvSpPr>
          <p:nvPr>
            <p:ph type="body" idx="1"/>
          </p:nvPr>
        </p:nvSpPr>
        <p:spPr>
          <a:ln/>
        </p:spPr>
        <p:txBody>
          <a:bodyPr wrap="square" lIns="96661" tIns="48331" rIns="96661" bIns="48331" anchor="t"/>
          <a:lstStyle/>
          <a:p>
            <a:pPr lvl="0"/>
            <a:r>
              <a:rPr lang="en-US" altLang="zh-CN" dirty="0">
                <a:ea typeface="宋体" pitchFamily="2" charset="-122"/>
              </a:rPr>
              <a:t>MIPS </a:t>
            </a:r>
            <a:r>
              <a:rPr lang="zh-CN" altLang="en-US" dirty="0">
                <a:ea typeface="宋体" pitchFamily="2" charset="-122"/>
              </a:rPr>
              <a:t>体系结构架构</a:t>
            </a:r>
            <a:endParaRPr lang="en-US" altLang="zh-CN" dirty="0">
              <a:ea typeface="宋体" pitchFamily="2" charset="-122"/>
            </a:endParaRPr>
          </a:p>
          <a:p>
            <a:pPr lvl="0"/>
            <a:r>
              <a:rPr lang="en-US" altLang="zh-CN" dirty="0">
                <a:ea typeface="宋体" pitchFamily="2" charset="-122"/>
              </a:rPr>
              <a:t>1 32 </a:t>
            </a:r>
            <a:r>
              <a:rPr lang="zh-CN" altLang="en-US" dirty="0">
                <a:ea typeface="宋体" pitchFamily="2" charset="-122"/>
              </a:rPr>
              <a:t>个通用寄存器 状态寄存器</a:t>
            </a:r>
            <a:r>
              <a:rPr lang="en-US" altLang="zh-CN" dirty="0">
                <a:ea typeface="宋体" pitchFamily="2" charset="-122"/>
              </a:rPr>
              <a:t>SR Cause Config EPC </a:t>
            </a:r>
            <a:r>
              <a:rPr lang="zh-CN" altLang="en-US" dirty="0">
                <a:ea typeface="宋体" pitchFamily="2" charset="-122"/>
              </a:rPr>
              <a:t>寄存器 </a:t>
            </a:r>
            <a:endParaRPr lang="en-US" altLang="zh-CN" dirty="0">
              <a:ea typeface="宋体" pitchFamily="2" charset="-122"/>
            </a:endParaRPr>
          </a:p>
          <a:p>
            <a:pPr lvl="0"/>
            <a:r>
              <a:rPr lang="en-US" altLang="zh-CN" dirty="0">
                <a:ea typeface="宋体" pitchFamily="2" charset="-122"/>
              </a:rPr>
              <a:t>2 CP0  </a:t>
            </a:r>
            <a:r>
              <a:rPr lang="zh-CN" altLang="en-US" dirty="0">
                <a:ea typeface="宋体" pitchFamily="2" charset="-122"/>
              </a:rPr>
              <a:t>中断异常，内存</a:t>
            </a:r>
            <a:r>
              <a:rPr lang="en-US" altLang="zh-CN" dirty="0">
                <a:ea typeface="宋体" pitchFamily="2" charset="-122"/>
              </a:rPr>
              <a:t>TLB</a:t>
            </a:r>
            <a:r>
              <a:rPr lang="zh-CN" altLang="en-US" dirty="0">
                <a:ea typeface="宋体" pitchFamily="2" charset="-122"/>
              </a:rPr>
              <a:t>管理 外设管理</a:t>
            </a:r>
            <a:endParaRPr lang="en-US" altLang="zh-CN" dirty="0">
              <a:ea typeface="宋体" pitchFamily="2" charset="-122"/>
            </a:endParaRPr>
          </a:p>
          <a:p>
            <a:pPr lvl="0"/>
            <a:r>
              <a:rPr lang="zh-CN" altLang="en-US" dirty="0">
                <a:ea typeface="宋体" pitchFamily="2" charset="-122"/>
              </a:rPr>
              <a:t>  </a:t>
            </a:r>
            <a:r>
              <a:rPr lang="en-US" altLang="zh-CN" dirty="0">
                <a:ea typeface="宋体" pitchFamily="2" charset="-122"/>
              </a:rPr>
              <a:t>FPA</a:t>
            </a:r>
          </a:p>
          <a:p>
            <a:pPr lvl="0"/>
            <a:r>
              <a:rPr lang="en-US" altLang="zh-CN" dirty="0">
                <a:ea typeface="宋体" pitchFamily="2" charset="-122"/>
              </a:rPr>
              <a:t>3 PC</a:t>
            </a:r>
          </a:p>
          <a:p>
            <a:pPr lvl="0"/>
            <a:endParaRPr lang="en-US" altLang="zh-CN" dirty="0">
              <a:ea typeface="宋体" pitchFamily="2" charset="-122"/>
            </a:endParaRPr>
          </a:p>
          <a:p>
            <a:pPr lvl="0"/>
            <a:endParaRPr lang="zh-CN" altLang="en-US" dirty="0">
              <a:ea typeface="宋体" pitchFamily="2" charset="-122"/>
            </a:endParaRPr>
          </a:p>
        </p:txBody>
      </p:sp>
      <p:sp>
        <p:nvSpPr>
          <p:cNvPr id="237572"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237573"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237574"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237575"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83</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24576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24576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24576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84</a:t>
            </a:fld>
            <a:endParaRPr lang="en-US" altLang="zh-CN" sz="1300" dirty="0">
              <a:latin typeface="Times New Roman" panose="02020503050405090304" pitchFamily="18" charset="0"/>
              <a:ea typeface="宋体" pitchFamily="2" charset="-122"/>
            </a:endParaRPr>
          </a:p>
        </p:txBody>
      </p:sp>
      <p:sp>
        <p:nvSpPr>
          <p:cNvPr id="245766" name="Rectangle 2"/>
          <p:cNvSpPr>
            <a:spLocks noGrp="1" noRot="1" noChangeAspect="1" noTextEdit="1"/>
          </p:cNvSpPr>
          <p:nvPr>
            <p:ph type="sldImg"/>
          </p:nvPr>
        </p:nvSpPr>
        <p:spPr>
          <a:ln/>
        </p:spPr>
      </p:sp>
      <p:sp>
        <p:nvSpPr>
          <p:cNvPr id="245767"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The University of Adelaide, School of Computer Science</a:t>
            </a:r>
          </a:p>
        </p:txBody>
      </p:sp>
      <p:sp>
        <p:nvSpPr>
          <p:cNvPr id="26419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US" altLang="zh-CN" sz="1300" dirty="0">
                <a:latin typeface="Times New Roman" panose="02020503050405090304" pitchFamily="18" charset="0"/>
                <a:ea typeface="宋体" pitchFamily="2" charset="-122"/>
              </a:rPr>
              <a:t>9 March 2023</a:t>
            </a:fld>
            <a:endParaRPr lang="en-US" altLang="zh-CN" sz="1300" dirty="0">
              <a:latin typeface="Times New Roman" panose="02020503050405090304" pitchFamily="18" charset="0"/>
              <a:ea typeface="宋体" pitchFamily="2" charset="-122"/>
            </a:endParaRPr>
          </a:p>
        </p:txBody>
      </p:sp>
      <p:sp>
        <p:nvSpPr>
          <p:cNvPr id="26419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2 — Instructions: Language of the Computer</a:t>
            </a:r>
          </a:p>
        </p:txBody>
      </p:sp>
      <p:sp>
        <p:nvSpPr>
          <p:cNvPr id="26419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85</a:t>
            </a:fld>
            <a:endParaRPr lang="en-US" altLang="zh-CN" sz="1300" dirty="0">
              <a:latin typeface="Times New Roman" panose="02020503050405090304" pitchFamily="18" charset="0"/>
              <a:ea typeface="宋体" pitchFamily="2" charset="-122"/>
            </a:endParaRPr>
          </a:p>
        </p:txBody>
      </p:sp>
      <p:sp>
        <p:nvSpPr>
          <p:cNvPr id="264198" name="Rectangle 2"/>
          <p:cNvSpPr>
            <a:spLocks noGrp="1" noRot="1" noChangeAspect="1" noTextEdit="1"/>
          </p:cNvSpPr>
          <p:nvPr>
            <p:ph type="sldImg"/>
          </p:nvPr>
        </p:nvSpPr>
        <p:spPr>
          <a:ln/>
        </p:spPr>
      </p:sp>
      <p:sp>
        <p:nvSpPr>
          <p:cNvPr id="264199"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27341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27341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27341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86</a:t>
            </a:fld>
            <a:endParaRPr lang="en-AU" altLang="zh-CN" sz="1300" dirty="0">
              <a:latin typeface="Times New Roman" panose="02020503050405090304" pitchFamily="18" charset="0"/>
              <a:ea typeface="宋体" pitchFamily="2" charset="-122"/>
            </a:endParaRPr>
          </a:p>
        </p:txBody>
      </p:sp>
      <p:sp>
        <p:nvSpPr>
          <p:cNvPr id="273414" name="Rectangle 2"/>
          <p:cNvSpPr>
            <a:spLocks noGrp="1" noRot="1" noChangeAspect="1" noTextEdit="1"/>
          </p:cNvSpPr>
          <p:nvPr>
            <p:ph type="sldImg"/>
          </p:nvPr>
        </p:nvSpPr>
        <p:spPr>
          <a:ln/>
        </p:spPr>
      </p:sp>
      <p:sp>
        <p:nvSpPr>
          <p:cNvPr id="27341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27545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27546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27546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87</a:t>
            </a:fld>
            <a:endParaRPr lang="en-AU" altLang="zh-CN" sz="1300" dirty="0">
              <a:latin typeface="Times New Roman" panose="02020503050405090304" pitchFamily="18" charset="0"/>
              <a:ea typeface="宋体" pitchFamily="2" charset="-122"/>
            </a:endParaRPr>
          </a:p>
        </p:txBody>
      </p:sp>
      <p:sp>
        <p:nvSpPr>
          <p:cNvPr id="275462" name="Rectangle 2"/>
          <p:cNvSpPr>
            <a:spLocks noGrp="1" noRot="1" noChangeAspect="1" noTextEdit="1"/>
          </p:cNvSpPr>
          <p:nvPr>
            <p:ph type="sldImg"/>
          </p:nvPr>
        </p:nvSpPr>
        <p:spPr>
          <a:ln/>
        </p:spPr>
      </p:sp>
      <p:sp>
        <p:nvSpPr>
          <p:cNvPr id="275463"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28877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28877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28877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89</a:t>
            </a:fld>
            <a:endParaRPr lang="en-AU" altLang="zh-CN" sz="1300" dirty="0">
              <a:latin typeface="Times New Roman" panose="02020503050405090304" pitchFamily="18" charset="0"/>
              <a:ea typeface="宋体" pitchFamily="2" charset="-122"/>
            </a:endParaRPr>
          </a:p>
        </p:txBody>
      </p:sp>
      <p:sp>
        <p:nvSpPr>
          <p:cNvPr id="288774" name="Rectangle 2"/>
          <p:cNvSpPr>
            <a:spLocks noGrp="1" noRot="1" noChangeAspect="1" noTextEdit="1"/>
          </p:cNvSpPr>
          <p:nvPr>
            <p:ph type="sldImg"/>
          </p:nvPr>
        </p:nvSpPr>
        <p:spPr>
          <a:ln/>
        </p:spPr>
      </p:sp>
      <p:sp>
        <p:nvSpPr>
          <p:cNvPr id="28877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2253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2253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2253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7</a:t>
            </a:fld>
            <a:endParaRPr lang="en-US" altLang="zh-CN" sz="1300" dirty="0">
              <a:latin typeface="Times New Roman" panose="02020503050405090304" pitchFamily="18" charset="0"/>
              <a:ea typeface="宋体" pitchFamily="2" charset="-122"/>
            </a:endParaRPr>
          </a:p>
        </p:txBody>
      </p:sp>
      <p:sp>
        <p:nvSpPr>
          <p:cNvPr id="22534" name="Rectangle 2"/>
          <p:cNvSpPr>
            <a:spLocks noGrp="1" noRot="1" noChangeAspect="1" noTextEdit="1"/>
          </p:cNvSpPr>
          <p:nvPr>
            <p:ph type="sldImg"/>
          </p:nvPr>
        </p:nvSpPr>
        <p:spPr>
          <a:ln/>
        </p:spPr>
      </p:sp>
      <p:sp>
        <p:nvSpPr>
          <p:cNvPr id="22535" name="Rectangle 3"/>
          <p:cNvSpPr>
            <a:spLocks noGrp="1"/>
          </p:cNvSpPr>
          <p:nvPr>
            <p:ph type="body" idx="1"/>
          </p:nvPr>
        </p:nvSpPr>
        <p:spPr>
          <a:ln/>
        </p:spPr>
        <p:txBody>
          <a:bodyPr wrap="square" lIns="96661" tIns="48331" rIns="96661" bIns="48331" anchor="t"/>
          <a:lstStyle/>
          <a:p>
            <a:pPr lvl="0"/>
            <a:endParaRPr lang="en-AU" altLang="zh-CN" dirty="0">
              <a:ea typeface="宋体"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29081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29082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29082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90</a:t>
            </a:fld>
            <a:endParaRPr lang="en-AU" altLang="zh-CN" sz="1300" dirty="0">
              <a:latin typeface="Times New Roman" panose="02020503050405090304" pitchFamily="18" charset="0"/>
              <a:ea typeface="宋体" pitchFamily="2" charset="-122"/>
            </a:endParaRPr>
          </a:p>
        </p:txBody>
      </p:sp>
      <p:sp>
        <p:nvSpPr>
          <p:cNvPr id="290822" name="Rectangle 2"/>
          <p:cNvSpPr>
            <a:spLocks noGrp="1" noRot="1" noChangeAspect="1" noTextEdit="1"/>
          </p:cNvSpPr>
          <p:nvPr>
            <p:ph type="sldImg"/>
          </p:nvPr>
        </p:nvSpPr>
        <p:spPr>
          <a:ln/>
        </p:spPr>
      </p:sp>
      <p:sp>
        <p:nvSpPr>
          <p:cNvPr id="290823"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29286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29286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29286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91</a:t>
            </a:fld>
            <a:endParaRPr lang="en-AU" altLang="zh-CN" sz="1300" dirty="0">
              <a:latin typeface="Times New Roman" panose="02020503050405090304" pitchFamily="18" charset="0"/>
              <a:ea typeface="宋体" pitchFamily="2" charset="-122"/>
            </a:endParaRPr>
          </a:p>
        </p:txBody>
      </p:sp>
      <p:sp>
        <p:nvSpPr>
          <p:cNvPr id="292870" name="Rectangle 2"/>
          <p:cNvSpPr>
            <a:spLocks noGrp="1" noRot="1" noChangeAspect="1" noTextEdit="1"/>
          </p:cNvSpPr>
          <p:nvPr>
            <p:ph type="sldImg"/>
          </p:nvPr>
        </p:nvSpPr>
        <p:spPr>
          <a:ln/>
        </p:spPr>
      </p:sp>
      <p:sp>
        <p:nvSpPr>
          <p:cNvPr id="292871"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295939"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295940"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295941"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93</a:t>
            </a:fld>
            <a:endParaRPr lang="en-AU" altLang="zh-CN" sz="1300" dirty="0">
              <a:latin typeface="Times New Roman" panose="02020503050405090304" pitchFamily="18" charset="0"/>
              <a:ea typeface="宋体" pitchFamily="2" charset="-122"/>
            </a:endParaRPr>
          </a:p>
        </p:txBody>
      </p:sp>
      <p:sp>
        <p:nvSpPr>
          <p:cNvPr id="295942" name="Rectangle 2"/>
          <p:cNvSpPr>
            <a:spLocks noGrp="1" noRot="1" noChangeAspect="1" noTextEdit="1"/>
          </p:cNvSpPr>
          <p:nvPr>
            <p:ph type="sldImg"/>
          </p:nvPr>
        </p:nvSpPr>
        <p:spPr>
          <a:ln/>
        </p:spPr>
      </p:sp>
      <p:sp>
        <p:nvSpPr>
          <p:cNvPr id="295943"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30208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30208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30208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94</a:t>
            </a:fld>
            <a:endParaRPr lang="en-AU" altLang="zh-CN" sz="1300" dirty="0">
              <a:latin typeface="Times New Roman" panose="02020503050405090304" pitchFamily="18" charset="0"/>
              <a:ea typeface="宋体" pitchFamily="2" charset="-122"/>
            </a:endParaRPr>
          </a:p>
        </p:txBody>
      </p:sp>
      <p:sp>
        <p:nvSpPr>
          <p:cNvPr id="302086" name="Rectangle 2"/>
          <p:cNvSpPr>
            <a:spLocks noGrp="1" noRot="1" noChangeAspect="1" noTextEdit="1"/>
          </p:cNvSpPr>
          <p:nvPr>
            <p:ph type="sldImg"/>
          </p:nvPr>
        </p:nvSpPr>
        <p:spPr>
          <a:ln/>
        </p:spPr>
      </p:sp>
      <p:sp>
        <p:nvSpPr>
          <p:cNvPr id="30208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30413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30413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30413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95</a:t>
            </a:fld>
            <a:endParaRPr lang="en-AU" altLang="zh-CN" sz="1300" dirty="0">
              <a:latin typeface="Times New Roman" panose="02020503050405090304" pitchFamily="18" charset="0"/>
              <a:ea typeface="宋体" pitchFamily="2" charset="-122"/>
            </a:endParaRPr>
          </a:p>
        </p:txBody>
      </p:sp>
      <p:sp>
        <p:nvSpPr>
          <p:cNvPr id="304134" name="Rectangle 2"/>
          <p:cNvSpPr>
            <a:spLocks noGrp="1" noRot="1" noChangeAspect="1" noTextEdit="1"/>
          </p:cNvSpPr>
          <p:nvPr>
            <p:ph type="sldImg"/>
          </p:nvPr>
        </p:nvSpPr>
        <p:spPr>
          <a:ln/>
        </p:spPr>
      </p:sp>
      <p:sp>
        <p:nvSpPr>
          <p:cNvPr id="30413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幻灯片图像占位符 1"/>
          <p:cNvSpPr>
            <a:spLocks noGrp="1" noRot="1" noChangeAspect="1" noTextEdit="1"/>
          </p:cNvSpPr>
          <p:nvPr>
            <p:ph type="sldImg"/>
          </p:nvPr>
        </p:nvSpPr>
        <p:spPr>
          <a:ln/>
        </p:spPr>
      </p:sp>
      <p:sp>
        <p:nvSpPr>
          <p:cNvPr id="306179"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306180"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306181"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306182"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306183"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96</a:t>
            </a:fld>
            <a:endParaRPr lang="en-AU" altLang="zh-CN" sz="1300" dirty="0">
              <a:latin typeface="Times New Roman" panose="02020503050405090304" pitchFamily="18" charset="0"/>
              <a:ea typeface="宋体"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319491"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319492"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319493"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97</a:t>
            </a:fld>
            <a:endParaRPr lang="en-AU" altLang="zh-CN" sz="1300" dirty="0">
              <a:latin typeface="Times New Roman" panose="02020503050405090304" pitchFamily="18" charset="0"/>
              <a:ea typeface="宋体" pitchFamily="2" charset="-122"/>
            </a:endParaRPr>
          </a:p>
        </p:txBody>
      </p:sp>
      <p:sp>
        <p:nvSpPr>
          <p:cNvPr id="319494" name="Rectangle 2"/>
          <p:cNvSpPr>
            <a:spLocks noGrp="1" noRot="1" noChangeAspect="1" noTextEdit="1"/>
          </p:cNvSpPr>
          <p:nvPr>
            <p:ph type="sldImg"/>
          </p:nvPr>
        </p:nvSpPr>
        <p:spPr>
          <a:ln/>
        </p:spPr>
      </p:sp>
      <p:sp>
        <p:nvSpPr>
          <p:cNvPr id="319495"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351235"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351236"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351237"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98</a:t>
            </a:fld>
            <a:endParaRPr lang="en-AU" altLang="zh-CN" sz="1300" dirty="0">
              <a:latin typeface="Times New Roman" panose="02020503050405090304" pitchFamily="18" charset="0"/>
              <a:ea typeface="宋体" pitchFamily="2" charset="-122"/>
            </a:endParaRPr>
          </a:p>
        </p:txBody>
      </p:sp>
      <p:sp>
        <p:nvSpPr>
          <p:cNvPr id="351238" name="Rectangle 2"/>
          <p:cNvSpPr>
            <a:spLocks noGrp="1" noRot="1" noChangeAspect="1" noTextEdit="1"/>
          </p:cNvSpPr>
          <p:nvPr>
            <p:ph type="sldImg"/>
          </p:nvPr>
        </p:nvSpPr>
        <p:spPr>
          <a:ln/>
        </p:spPr>
      </p:sp>
      <p:sp>
        <p:nvSpPr>
          <p:cNvPr id="351239"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AU" altLang="zh-CN" sz="1300" dirty="0">
                <a:latin typeface="Times New Roman" panose="02020503050405090304" pitchFamily="18" charset="0"/>
                <a:ea typeface="宋体" pitchFamily="2" charset="-122"/>
              </a:rPr>
              <a:t>Morgan Kaufmann Publishers</a:t>
            </a:r>
          </a:p>
        </p:txBody>
      </p:sp>
      <p:sp>
        <p:nvSpPr>
          <p:cNvPr id="343043"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3">
              <a:rPr lang="en-AU" altLang="zh-CN" sz="1300" dirty="0">
                <a:latin typeface="Times New Roman" panose="02020503050405090304" pitchFamily="18" charset="0"/>
                <a:ea typeface="宋体" pitchFamily="2" charset="-122"/>
              </a:rPr>
              <a:t>9 March, 2023</a:t>
            </a:fld>
            <a:endParaRPr lang="en-AU" altLang="zh-CN" sz="1300" dirty="0">
              <a:latin typeface="Times New Roman" panose="02020503050405090304" pitchFamily="18" charset="0"/>
              <a:ea typeface="宋体" pitchFamily="2" charset="-122"/>
            </a:endParaRPr>
          </a:p>
        </p:txBody>
      </p:sp>
      <p:sp>
        <p:nvSpPr>
          <p:cNvPr id="343044"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AU" altLang="zh-CN" sz="1300" dirty="0">
                <a:latin typeface="Times New Roman" panose="02020503050405090304" pitchFamily="18" charset="0"/>
                <a:ea typeface="宋体" pitchFamily="2" charset="-122"/>
              </a:rPr>
              <a:t>Chapter 3 — Arithmetic for Computers</a:t>
            </a:r>
          </a:p>
        </p:txBody>
      </p:sp>
      <p:sp>
        <p:nvSpPr>
          <p:cNvPr id="343045"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zh-CN" sz="1300" dirty="0">
                <a:latin typeface="Times New Roman" panose="02020503050405090304" pitchFamily="18" charset="0"/>
                <a:ea typeface="宋体" pitchFamily="2" charset="-122"/>
              </a:rPr>
              <a:t>99</a:t>
            </a:fld>
            <a:endParaRPr lang="en-AU" altLang="zh-CN" sz="1300" dirty="0">
              <a:latin typeface="Times New Roman" panose="02020503050405090304" pitchFamily="18" charset="0"/>
              <a:ea typeface="宋体" pitchFamily="2" charset="-122"/>
            </a:endParaRPr>
          </a:p>
        </p:txBody>
      </p:sp>
      <p:sp>
        <p:nvSpPr>
          <p:cNvPr id="343046" name="Rectangle 2"/>
          <p:cNvSpPr>
            <a:spLocks noGrp="1" noRot="1" noChangeAspect="1" noTextEdit="1"/>
          </p:cNvSpPr>
          <p:nvPr>
            <p:ph type="sldImg"/>
          </p:nvPr>
        </p:nvSpPr>
        <p:spPr>
          <a:ln/>
        </p:spPr>
      </p:sp>
      <p:sp>
        <p:nvSpPr>
          <p:cNvPr id="343047" name="Rectangle 3"/>
          <p:cNvSpPr>
            <a:spLocks noGrp="1"/>
          </p:cNvSpPr>
          <p:nvPr>
            <p:ph type="body" idx="1"/>
          </p:nvPr>
        </p:nvSpPr>
        <p:spPr>
          <a:ln/>
        </p:spPr>
        <p:txBody>
          <a:bodyPr wrap="square" lIns="96661" tIns="48331" rIns="96661" bIns="48331" anchor="t"/>
          <a:lstStyle/>
          <a:p>
            <a:pPr lvl="0"/>
            <a:endParaRPr lang="zh-CN" altLang="zh-CN" dirty="0">
              <a:ea typeface="宋体"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幻灯片图像占位符 1"/>
          <p:cNvSpPr>
            <a:spLocks noGrp="1" noRot="1" noChangeAspect="1" noTextEdit="1"/>
          </p:cNvSpPr>
          <p:nvPr>
            <p:ph type="sldImg"/>
          </p:nvPr>
        </p:nvSpPr>
        <p:spPr>
          <a:ln/>
        </p:spPr>
      </p:sp>
      <p:sp>
        <p:nvSpPr>
          <p:cNvPr id="363523" name="备注占位符 2"/>
          <p:cNvSpPr>
            <a:spLocks noGrp="1"/>
          </p:cNvSpPr>
          <p:nvPr>
            <p:ph type="body" idx="1"/>
          </p:nvPr>
        </p:nvSpPr>
        <p:spPr>
          <a:ln/>
        </p:spPr>
        <p:txBody>
          <a:bodyPr wrap="square" lIns="96661" tIns="48331" rIns="96661" bIns="48331" anchor="t"/>
          <a:lstStyle/>
          <a:p>
            <a:pPr lvl="0"/>
            <a:r>
              <a:rPr lang="zh-CN" altLang="en-US" dirty="0">
                <a:ea typeface="宋体" pitchFamily="2" charset="-122"/>
              </a:rPr>
              <a:t>计算机五大经典部件</a:t>
            </a:r>
          </a:p>
        </p:txBody>
      </p:sp>
      <p:sp>
        <p:nvSpPr>
          <p:cNvPr id="363524"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en-US" sz="1300" dirty="0">
                <a:latin typeface="Times New Roman" panose="02020503050405090304" pitchFamily="18" charset="0"/>
              </a:rPr>
              <a:t>100</a:t>
            </a:fld>
            <a:endParaRPr lang="en-AU" altLang="en-US" sz="1300" dirty="0">
              <a:latin typeface="Times New Roman" panose="0202050305040509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26627" name="Rectangle 3"/>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26628" name="Rectangle 6"/>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26629" name="Rectangle 7"/>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10</a:t>
            </a:fld>
            <a:endParaRPr lang="en-US" altLang="zh-CN" sz="1300" dirty="0">
              <a:latin typeface="Times New Roman" panose="02020503050405090304" pitchFamily="18" charset="0"/>
              <a:ea typeface="宋体" pitchFamily="2" charset="-122"/>
            </a:endParaRPr>
          </a:p>
        </p:txBody>
      </p:sp>
      <p:sp>
        <p:nvSpPr>
          <p:cNvPr id="26630" name="Rectangle 2"/>
          <p:cNvSpPr>
            <a:spLocks noGrp="1" noRot="1" noChangeAspect="1" noTextEdit="1"/>
          </p:cNvSpPr>
          <p:nvPr>
            <p:ph type="sldImg"/>
          </p:nvPr>
        </p:nvSpPr>
        <p:spPr>
          <a:ln/>
        </p:spPr>
      </p:sp>
      <p:sp>
        <p:nvSpPr>
          <p:cNvPr id="26631" name="Rectangle 3"/>
          <p:cNvSpPr>
            <a:spLocks noGrp="1"/>
          </p:cNvSpPr>
          <p:nvPr>
            <p:ph type="body" idx="1"/>
          </p:nvPr>
        </p:nvSpPr>
        <p:spPr>
          <a:ln/>
        </p:spPr>
        <p:txBody>
          <a:bodyPr wrap="square" lIns="96661" tIns="48331" rIns="96661" bIns="48331" anchor="t"/>
          <a:lstStyle/>
          <a:p>
            <a:pPr lvl="0"/>
            <a:r>
              <a:rPr lang="en-US" altLang="zh-CN" dirty="0">
                <a:solidFill>
                  <a:srgbClr val="000000"/>
                </a:solidFill>
                <a:cs typeface="Times New Roman" panose="02020503050405090304" pitchFamily="18" charset="0"/>
              </a:rPr>
              <a:t>The number manufactured per year of tablets and smart phones, which reflect the PostPC era, versus personal computers and traditional cell phones. Smart phones represent the recent growth in the cell phone industry, and they passed PCs in 2011. Tablets are the fastest growing category, nearly doubling between 2011 and 2012. Recent PCs and traditional cell phone categories are relatively flat or declining. </a:t>
            </a:r>
          </a:p>
          <a:p>
            <a:pPr lvl="0"/>
            <a:endParaRPr lang="en-AU" altLang="zh-CN" dirty="0">
              <a:ea typeface="宋体"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p:cNvSpPr>
          <p:nvPr>
            <p:ph type="body" idx="1"/>
          </p:nvPr>
        </p:nvSpPr>
        <p:spPr>
          <a:ln/>
        </p:spPr>
        <p:txBody>
          <a:bodyPr wrap="square" lIns="96661" tIns="48331" rIns="96661" bIns="48331" anchor="t"/>
          <a:lstStyle/>
          <a:p>
            <a:pPr lvl="0"/>
            <a:r>
              <a:rPr lang="en-US" altLang="zh-CN" dirty="0">
                <a:ea typeface="宋体" pitchFamily="2" charset="-122"/>
              </a:rPr>
              <a:t>Well one thing we can do is to add a “Nop” stage to the R-type i00pstruction pipeline to delay its register file write by one cycle.</a:t>
            </a:r>
          </a:p>
          <a:p>
            <a:pPr lvl="0"/>
            <a:r>
              <a:rPr lang="en-US" altLang="zh-CN" dirty="0">
                <a:ea typeface="宋体" pitchFamily="2" charset="-122"/>
              </a:rPr>
              <a:t>Now the R-type i00pstruction ALSO uses the register file’s witer port at its 5th stage so we eliminate the write conflict with the load i00pstruction.</a:t>
            </a:r>
          </a:p>
          <a:p>
            <a:pPr lvl="0"/>
            <a:r>
              <a:rPr lang="en-US" altLang="zh-CN" dirty="0">
                <a:ea typeface="宋体" pitchFamily="2" charset="-122"/>
              </a:rPr>
              <a:t>This is a much simpler solution as far as the control logic is concerned. As far as performance is concerned, we also gets back to having one i00pstruction completes per cycle.</a:t>
            </a:r>
          </a:p>
          <a:p>
            <a:pPr lvl="0"/>
            <a:r>
              <a:rPr lang="en-US" altLang="zh-CN" dirty="0">
                <a:ea typeface="宋体" pitchFamily="2" charset="-122"/>
              </a:rPr>
              <a:t>This is kind of like promoting socialism: by making each individual R-type i00pstruction takes 5 cycles i00pstead of 4 cycles to finish, our overall performance is actually better off.</a:t>
            </a:r>
          </a:p>
          <a:p>
            <a:pPr lvl="0"/>
            <a:r>
              <a:rPr lang="en-US" altLang="zh-CN" dirty="0">
                <a:ea typeface="宋体" pitchFamily="2" charset="-122"/>
              </a:rPr>
              <a:t>The reason for this higher performance is that we end up having  a more efficient pipeline.</a:t>
            </a:r>
          </a:p>
          <a:p>
            <a:pPr lvl="0"/>
            <a:endParaRPr lang="en-US" altLang="zh-CN" dirty="0">
              <a:ea typeface="宋体" pitchFamily="2" charset="-122"/>
            </a:endParaRPr>
          </a:p>
          <a:p>
            <a:pPr lvl="0"/>
            <a:r>
              <a:rPr lang="en-US" altLang="zh-CN" dirty="0">
                <a:ea typeface="宋体" pitchFamily="2" charset="-122"/>
              </a:rPr>
              <a:t>+1 = 20 min. (Y:00) </a:t>
            </a:r>
          </a:p>
        </p:txBody>
      </p:sp>
      <p:sp>
        <p:nvSpPr>
          <p:cNvPr id="433155" name="Rectangle 3"/>
          <p:cNvSpPr>
            <a:spLocks noGrp="1" noRot="1" noChangeAspect="1" noTextEdit="1"/>
          </p:cNvSpPr>
          <p:nvPr>
            <p:ph type="sldImg"/>
          </p:nvPr>
        </p:nvSpPr>
        <p:spPr>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p:cNvSpPr>
          <p:nvPr>
            <p:ph type="body" idx="1"/>
          </p:nvPr>
        </p:nvSpPr>
        <p:spPr>
          <a:ln/>
        </p:spPr>
        <p:txBody>
          <a:bodyPr wrap="square" lIns="96661" tIns="48331" rIns="96661" bIns="48331" anchor="t"/>
          <a:lstStyle/>
          <a:p>
            <a:pPr lvl="0"/>
            <a:r>
              <a:rPr lang="en-US" altLang="zh-CN" dirty="0">
                <a:ea typeface="宋体" pitchFamily="2" charset="-122"/>
              </a:rPr>
              <a:t>Let’s continue our lecture by looking at the store i00pstruction.</a:t>
            </a:r>
          </a:p>
          <a:p>
            <a:pPr lvl="0"/>
            <a:r>
              <a:rPr lang="en-US" altLang="zh-CN" dirty="0">
                <a:ea typeface="宋体" pitchFamily="2" charset="-122"/>
              </a:rPr>
              <a:t>Once again, the IF and IDode stages are the same as all other i00pstructio00ps.</a:t>
            </a:r>
          </a:p>
          <a:p>
            <a:pPr lvl="0"/>
            <a:r>
              <a:rPr lang="en-US" altLang="zh-CN" dirty="0">
                <a:ea typeface="宋体" pitchFamily="2" charset="-122"/>
              </a:rPr>
              <a:t>The EX stage of the store i00pstruction  calculates the memory address.</a:t>
            </a:r>
          </a:p>
          <a:p>
            <a:pPr lvl="0"/>
            <a:r>
              <a:rPr lang="en-US" altLang="zh-CN" dirty="0">
                <a:ea typeface="宋体" pitchFamily="2" charset="-122"/>
              </a:rPr>
              <a:t>Once the address is calculated, the store i00pstruction will write the data it read from the register file back at the IDode stage into the data memory  during the MEM stage.</a:t>
            </a:r>
          </a:p>
          <a:p>
            <a:pPr lvl="0"/>
            <a:r>
              <a:rPr lang="en-US" altLang="zh-CN" dirty="0">
                <a:ea typeface="宋体" pitchFamily="2" charset="-122"/>
              </a:rPr>
              <a:t>Notice that unlike the load i00pstruction which takes five cycles to accomplish its task, the Store i00pstruction only takes four cycles or  four pipe stages.</a:t>
            </a:r>
          </a:p>
          <a:p>
            <a:pPr lvl="0"/>
            <a:r>
              <a:rPr lang="en-US" altLang="zh-CN" dirty="0">
                <a:ea typeface="宋体" pitchFamily="2" charset="-122"/>
              </a:rPr>
              <a:t>In order to keep our pipeline diagram looks more uniform, however, we will keep the WB stage for the store i00pstruction in the pipeline diagram.</a:t>
            </a:r>
          </a:p>
          <a:p>
            <a:pPr lvl="0"/>
            <a:r>
              <a:rPr lang="en-US" altLang="zh-CN" dirty="0">
                <a:ea typeface="宋体" pitchFamily="2" charset="-122"/>
              </a:rPr>
              <a:t>But keep in mind that as far as the pipelined control and pipelined datapath are concerned, the store i00pstruction requires NOTHING to be done once it finishes its MEM stage.</a:t>
            </a:r>
          </a:p>
          <a:p>
            <a:pPr lvl="0"/>
            <a:endParaRPr lang="en-US" altLang="zh-CN" dirty="0">
              <a:ea typeface="宋体" pitchFamily="2" charset="-122"/>
            </a:endParaRPr>
          </a:p>
          <a:p>
            <a:pPr lvl="0"/>
            <a:r>
              <a:rPr lang="en-US" altLang="zh-CN" dirty="0">
                <a:ea typeface="宋体" pitchFamily="2" charset="-122"/>
              </a:rPr>
              <a:t>+2 = 27 min. (Y:07)</a:t>
            </a:r>
          </a:p>
          <a:p>
            <a:pPr lvl="0"/>
            <a:endParaRPr lang="zh-CN" altLang="en-US" dirty="0">
              <a:ea typeface="宋体" pitchFamily="2" charset="-122"/>
            </a:endParaRPr>
          </a:p>
        </p:txBody>
      </p:sp>
      <p:sp>
        <p:nvSpPr>
          <p:cNvPr id="435203" name="Rectangle 3"/>
          <p:cNvSpPr>
            <a:spLocks noGrp="1" noRot="1" noChangeAspect="1" noTextEdit="1"/>
          </p:cNvSpPr>
          <p:nvPr>
            <p:ph type="sldImg"/>
          </p:nvPr>
        </p:nvSpPr>
        <p:spPr>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p:cNvSpPr>
          <p:nvPr>
            <p:ph type="body" idx="1"/>
          </p:nvPr>
        </p:nvSpPr>
        <p:spPr>
          <a:ln/>
        </p:spPr>
        <p:txBody>
          <a:bodyPr wrap="square" lIns="96661" tIns="48331" rIns="96661" bIns="48331" anchor="t"/>
          <a:lstStyle/>
          <a:p>
            <a:pPr lvl="0"/>
            <a:r>
              <a:rPr lang="en-US" altLang="zh-CN" dirty="0">
                <a:ea typeface="宋体" pitchFamily="2" charset="-122"/>
              </a:rPr>
              <a:t>Well similar to the store i00pstruction, the branch i00pstruction only co00psists of four pipe stages.</a:t>
            </a:r>
          </a:p>
          <a:p>
            <a:pPr lvl="0"/>
            <a:r>
              <a:rPr lang="en-US" altLang="zh-CN" dirty="0">
                <a:ea typeface="宋体" pitchFamily="2" charset="-122"/>
              </a:rPr>
              <a:t>IF and IDode are the same as all other i00pstructio00ps because we do not know what i00pstruction we have at this point.  We have not finish decoding the i00pstruction yet.</a:t>
            </a:r>
          </a:p>
          <a:p>
            <a:pPr lvl="0"/>
            <a:r>
              <a:rPr lang="en-US" altLang="zh-CN" dirty="0">
                <a:ea typeface="宋体" pitchFamily="2" charset="-122"/>
              </a:rPr>
              <a:t>During the EXute stage of the pipeline, the BEQ i00pstruction will use the ALU to compare the two register operands it fetched during the ID stage.</a:t>
            </a:r>
          </a:p>
          <a:p>
            <a:pPr lvl="0"/>
            <a:r>
              <a:rPr lang="en-US" altLang="zh-CN" dirty="0">
                <a:ea typeface="宋体" pitchFamily="2" charset="-122"/>
              </a:rPr>
              <a:t>At the same time, a separate adder is used to calculate the branch target address.</a:t>
            </a:r>
          </a:p>
          <a:p>
            <a:pPr lvl="0"/>
            <a:endParaRPr lang="en-US" altLang="zh-CN" b="1" dirty="0">
              <a:ea typeface="宋体" pitchFamily="2" charset="-122"/>
            </a:endParaRPr>
          </a:p>
          <a:p>
            <a:pPr lvl="0"/>
            <a:r>
              <a:rPr lang="en-US" altLang="zh-CN" b="1" dirty="0">
                <a:ea typeface="宋体" pitchFamily="2" charset="-122"/>
              </a:rPr>
              <a:t>This is difference from M-cycle processor where target address is calculated by ALU but at the 2</a:t>
            </a:r>
            <a:r>
              <a:rPr lang="en-US" altLang="zh-CN" b="1" baseline="30000" dirty="0">
                <a:ea typeface="宋体" pitchFamily="2" charset="-122"/>
              </a:rPr>
              <a:t>nd</a:t>
            </a:r>
            <a:r>
              <a:rPr lang="en-US" altLang="zh-CN" b="1" dirty="0">
                <a:ea typeface="宋体" pitchFamily="2" charset="-122"/>
              </a:rPr>
              <a:t> cycle.</a:t>
            </a:r>
          </a:p>
          <a:p>
            <a:pPr lvl="0"/>
            <a:endParaRPr lang="en-US" altLang="zh-CN" b="1" dirty="0">
              <a:ea typeface="宋体" pitchFamily="2" charset="-122"/>
            </a:endParaRPr>
          </a:p>
          <a:p>
            <a:pPr lvl="0"/>
            <a:r>
              <a:rPr lang="en-US" altLang="zh-CN" dirty="0">
                <a:ea typeface="宋体" pitchFamily="2" charset="-122"/>
              </a:rPr>
              <a:t>If the registers we compared during the EXute stage (point to the last bullet) have the same value, the branch is taken.</a:t>
            </a:r>
          </a:p>
          <a:p>
            <a:pPr lvl="0"/>
            <a:r>
              <a:rPr lang="en-US" altLang="zh-CN" dirty="0">
                <a:ea typeface="宋体" pitchFamily="2" charset="-122"/>
              </a:rPr>
              <a:t>That is, the branch target address we calculated earlier (last bullet) will be written into the Program Counter.</a:t>
            </a:r>
          </a:p>
          <a:p>
            <a:pPr lvl="0"/>
            <a:r>
              <a:rPr lang="en-US" altLang="zh-CN" dirty="0">
                <a:ea typeface="宋体" pitchFamily="2" charset="-122"/>
              </a:rPr>
              <a:t>Once again, similar to the Store i00pstruction, the BEQ i00pstruction will require NEITHER  the pipelined control nor  the pipelined datapath to do ANY thing once it finishes its MEM stage.</a:t>
            </a:r>
          </a:p>
          <a:p>
            <a:pPr lvl="0"/>
            <a:r>
              <a:rPr lang="en-US" altLang="zh-CN" dirty="0">
                <a:ea typeface="宋体" pitchFamily="2" charset="-122"/>
              </a:rPr>
              <a:t>With all these talk about pipelined datapath and pipelined control, let’s take a look at how the pipelined  datapath looks like.</a:t>
            </a:r>
          </a:p>
          <a:p>
            <a:pPr lvl="0"/>
            <a:endParaRPr lang="en-US" altLang="zh-CN" dirty="0">
              <a:ea typeface="宋体" pitchFamily="2" charset="-122"/>
            </a:endParaRPr>
          </a:p>
          <a:p>
            <a:pPr lvl="0"/>
            <a:r>
              <a:rPr lang="en-US" altLang="zh-CN" dirty="0">
                <a:ea typeface="宋体" pitchFamily="2" charset="-122"/>
              </a:rPr>
              <a:t>+2 = 29 min. (Y:09)</a:t>
            </a:r>
          </a:p>
          <a:p>
            <a:pPr lvl="0"/>
            <a:endParaRPr lang="en-US" altLang="zh-CN" dirty="0">
              <a:ea typeface="宋体" pitchFamily="2" charset="-122"/>
            </a:endParaRPr>
          </a:p>
          <a:p>
            <a:pPr lvl="0"/>
            <a:r>
              <a:rPr lang="en-US" altLang="zh-CN" dirty="0">
                <a:ea typeface="宋体" pitchFamily="2" charset="-122"/>
              </a:rPr>
              <a:t>  </a:t>
            </a:r>
          </a:p>
        </p:txBody>
      </p:sp>
      <p:sp>
        <p:nvSpPr>
          <p:cNvPr id="437251" name="Rectangle 3"/>
          <p:cNvSpPr>
            <a:spLocks noGrp="1" noRot="1" noChangeAspect="1" noTextEdit="1"/>
          </p:cNvSpPr>
          <p:nvPr>
            <p:ph type="sldImg"/>
          </p:nvPr>
        </p:nvSpPr>
        <p:spPr>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幻灯片图像占位符 1"/>
          <p:cNvSpPr>
            <a:spLocks noGrp="1" noRot="1" noChangeAspect="1" noTextEdit="1"/>
          </p:cNvSpPr>
          <p:nvPr>
            <p:ph type="sldImg"/>
          </p:nvPr>
        </p:nvSpPr>
        <p:spPr>
          <a:ln/>
        </p:spPr>
      </p:sp>
      <p:sp>
        <p:nvSpPr>
          <p:cNvPr id="458755"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458756"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en-US" sz="1300" dirty="0">
                <a:latin typeface="Times New Roman" panose="02020503050405090304" pitchFamily="18" charset="0"/>
              </a:rPr>
              <a:t>126</a:t>
            </a:fld>
            <a:endParaRPr lang="en-AU" altLang="en-US" sz="1300" dirty="0">
              <a:latin typeface="Times New Roman" panose="0202050305040509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p:cNvSpPr>
          <p:nvPr>
            <p:ph type="body" idx="1"/>
          </p:nvPr>
        </p:nvSpPr>
        <p:spPr>
          <a:ln/>
        </p:spPr>
        <p:txBody>
          <a:bodyPr wrap="square" lIns="96661" tIns="48331" rIns="96661" bIns="48331" anchor="t"/>
          <a:lstStyle/>
          <a:p>
            <a:pPr lvl="0"/>
            <a:endParaRPr lang="en-US" altLang="zh-CN" dirty="0">
              <a:ea typeface="宋体" pitchFamily="2" charset="-122"/>
            </a:endParaRPr>
          </a:p>
        </p:txBody>
      </p:sp>
      <p:sp>
        <p:nvSpPr>
          <p:cNvPr id="472067" name="Rectangle 3"/>
          <p:cNvSpPr>
            <a:spLocks noGrp="1" noRot="1" noChangeAspect="1" noTextEdit="1"/>
          </p:cNvSpPr>
          <p:nvPr>
            <p:ph type="sldImg"/>
          </p:nvPr>
        </p:nvSpPr>
        <p:spPr>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p:cNvSpPr>
          <p:nvPr>
            <p:ph type="body" idx="1"/>
          </p:nvPr>
        </p:nvSpPr>
        <p:spPr>
          <a:ln/>
        </p:spPr>
        <p:txBody>
          <a:bodyPr wrap="square" lIns="96661" tIns="48331" rIns="96661" bIns="48331" anchor="t"/>
          <a:lstStyle/>
          <a:p>
            <a:pPr lvl="0"/>
            <a:endParaRPr lang="en-US" altLang="zh-CN" b="1" dirty="0">
              <a:ea typeface="宋体" pitchFamily="2" charset="-122"/>
            </a:endParaRPr>
          </a:p>
        </p:txBody>
      </p:sp>
      <p:sp>
        <p:nvSpPr>
          <p:cNvPr id="474115" name="Rectangle 3"/>
          <p:cNvSpPr>
            <a:spLocks noGrp="1" noRot="1" noChangeAspect="1" noTextEdit="1"/>
          </p:cNvSpPr>
          <p:nvPr>
            <p:ph type="sldImg"/>
          </p:nvPr>
        </p:nvSpPr>
        <p:spPr>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p:cNvSpPr>
          <p:nvPr>
            <p:ph type="body" idx="1"/>
          </p:nvPr>
        </p:nvSpPr>
        <p:spPr>
          <a:ln/>
        </p:spPr>
        <p:txBody>
          <a:bodyPr wrap="square" lIns="96661" tIns="48331" rIns="96661" bIns="48331" anchor="t"/>
          <a:lstStyle/>
          <a:p>
            <a:pPr lvl="0"/>
            <a:endParaRPr lang="en-US" altLang="zh-CN" dirty="0">
              <a:ea typeface="宋体" pitchFamily="2" charset="-122"/>
            </a:endParaRPr>
          </a:p>
        </p:txBody>
      </p:sp>
      <p:sp>
        <p:nvSpPr>
          <p:cNvPr id="476163" name="Rectangle 3"/>
          <p:cNvSpPr>
            <a:spLocks noGrp="1" noRot="1" noChangeAspect="1" noTextEdit="1"/>
          </p:cNvSpPr>
          <p:nvPr>
            <p:ph type="sldImg"/>
          </p:nvPr>
        </p:nvSpPr>
        <p:spPr>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p:cNvSpPr>
          <p:nvPr>
            <p:ph type="body" idx="1"/>
          </p:nvPr>
        </p:nvSpPr>
        <p:spPr>
          <a:ln/>
        </p:spPr>
        <p:txBody>
          <a:bodyPr wrap="square" lIns="96661" tIns="48331" rIns="96661" bIns="48331" anchor="t"/>
          <a:lstStyle/>
          <a:p>
            <a:pPr lvl="0"/>
            <a:endParaRPr lang="en-US" altLang="zh-CN" dirty="0">
              <a:ea typeface="宋体" pitchFamily="2" charset="-122"/>
            </a:endParaRPr>
          </a:p>
        </p:txBody>
      </p:sp>
      <p:sp>
        <p:nvSpPr>
          <p:cNvPr id="478211" name="Rectangle 3"/>
          <p:cNvSpPr>
            <a:spLocks noGrp="1" noRot="1" noChangeAspect="1" noTextEdit="1"/>
          </p:cNvSpPr>
          <p:nvPr>
            <p:ph type="sldImg"/>
          </p:nvPr>
        </p:nvSpPr>
        <p:spPr>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p:cNvSpPr>
          <p:nvPr>
            <p:ph type="body" idx="1"/>
          </p:nvPr>
        </p:nvSpPr>
        <p:spPr>
          <a:ln/>
        </p:spPr>
        <p:txBody>
          <a:bodyPr wrap="square" lIns="96661" tIns="48331" rIns="96661" bIns="48331" anchor="t"/>
          <a:lstStyle/>
          <a:p>
            <a:pPr lvl="0"/>
            <a:r>
              <a:rPr lang="en-US" altLang="zh-CN" dirty="0">
                <a:ea typeface="宋体" pitchFamily="2" charset="-122"/>
              </a:rPr>
              <a:t>Now, let take a look at the end of Cycle 6.</a:t>
            </a:r>
          </a:p>
          <a:p>
            <a:pPr lvl="0"/>
            <a:r>
              <a:rPr lang="en-US" altLang="zh-CN" dirty="0">
                <a:ea typeface="宋体" pitchFamily="2" charset="-122"/>
              </a:rPr>
              <a:t>The Branch instruction has just completed its Exec stage so the signal Zero will be asserted if the two registers (busA and busB) we compared (ALUOp=sub) are equal.</a:t>
            </a:r>
          </a:p>
          <a:p>
            <a:pPr lvl="0"/>
            <a:r>
              <a:rPr lang="en-US" altLang="zh-CN" dirty="0">
                <a:ea typeface="宋体" pitchFamily="2" charset="-122"/>
              </a:rPr>
              <a:t>This value of Zero (2nd from top) as well as the branch target address (top), that  is the sum of PC+4 and the sign extended version (ExtOp=1)  of the immediate filed , must be stored in the Ex/Mem register (Beq’s result). </a:t>
            </a:r>
          </a:p>
          <a:p>
            <a:pPr lvl="0"/>
            <a:r>
              <a:rPr lang="en-US" altLang="zh-CN" dirty="0">
                <a:ea typeface="宋体" pitchFamily="2" charset="-122"/>
              </a:rPr>
              <a:t>The Mem stage of the pipeline has just completed the operation for the store instruction where the value from bus B is stored (MemWr=1) into the memory address location specified by the ALU output.</a:t>
            </a:r>
          </a:p>
          <a:p>
            <a:pPr lvl="0"/>
            <a:r>
              <a:rPr lang="en-US" altLang="zh-CN" dirty="0">
                <a:ea typeface="宋体" pitchFamily="2" charset="-122"/>
              </a:rPr>
              <a:t>The Wr stage of the pipeline has just completed the operation for the R-type instruction.</a:t>
            </a:r>
          </a:p>
          <a:p>
            <a:pPr lvl="0"/>
            <a:r>
              <a:rPr lang="en-US" altLang="zh-CN" dirty="0">
                <a:ea typeface="宋体" pitchFamily="2" charset="-122"/>
              </a:rPr>
              <a:t>Therefore MemtoReg  is set to zero to route the ALU output we saved in the Mem/Reg register to the register file where RegWrite is set to 1 to complete the write.</a:t>
            </a:r>
          </a:p>
          <a:p>
            <a:pPr lvl="0"/>
            <a:endParaRPr lang="en-US" altLang="zh-CN" dirty="0">
              <a:ea typeface="宋体" pitchFamily="2" charset="-122"/>
            </a:endParaRPr>
          </a:p>
          <a:p>
            <a:pPr lvl="0"/>
            <a:r>
              <a:rPr lang="en-US" altLang="zh-CN" dirty="0">
                <a:ea typeface="宋体" pitchFamily="2" charset="-122"/>
              </a:rPr>
              <a:t>+2 = 47 min. (Y:47)</a:t>
            </a:r>
          </a:p>
        </p:txBody>
      </p:sp>
      <p:sp>
        <p:nvSpPr>
          <p:cNvPr id="480259" name="Rectangle 3"/>
          <p:cNvSpPr>
            <a:spLocks noGrp="1" noRot="1" noChangeAspect="1" noTextEdit="1"/>
          </p:cNvSpPr>
          <p:nvPr>
            <p:ph type="sldImg"/>
          </p:nvPr>
        </p:nvSpPr>
        <p:spPr>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p:cNvSpPr>
          <p:nvPr>
            <p:ph type="body" idx="1"/>
          </p:nvPr>
        </p:nvSpPr>
        <p:spPr>
          <a:ln/>
        </p:spPr>
        <p:txBody>
          <a:bodyPr wrap="square" lIns="96661" tIns="48331" rIns="96661" bIns="48331" anchor="t"/>
          <a:lstStyle/>
          <a:p>
            <a:pPr lvl="0"/>
            <a:r>
              <a:rPr lang="en-US" altLang="zh-CN" dirty="0">
                <a:ea typeface="宋体" pitchFamily="2" charset="-122"/>
              </a:rPr>
              <a:t>Finally, let’s take a look at the end of Cycle 7 where the Branch instruction has just completed its Mem stage.</a:t>
            </a:r>
          </a:p>
          <a:p>
            <a:pPr lvl="0"/>
            <a:r>
              <a:rPr lang="en-US" altLang="zh-CN" dirty="0">
                <a:ea typeface="宋体" pitchFamily="2" charset="-122"/>
              </a:rPr>
              <a:t>I have assumed the registers we compared in the last cycle are indeed equal so ALU output Zero was asserted and captured in the Ex/Mem register.</a:t>
            </a:r>
          </a:p>
          <a:p>
            <a:pPr lvl="0"/>
            <a:r>
              <a:rPr lang="en-US" altLang="zh-CN" dirty="0">
                <a:ea typeface="宋体" pitchFamily="2" charset="-122"/>
              </a:rPr>
              <a:t>With Zero asserted and the control signal Branch set to 1, the branch target address we calculated in Cycle 6 and saved in the Ex/Mem register is now written into the PC (1000).</a:t>
            </a:r>
          </a:p>
          <a:p>
            <a:pPr lvl="0"/>
            <a:r>
              <a:rPr lang="en-US" altLang="zh-CN" dirty="0">
                <a:ea typeface="宋体" pitchFamily="2" charset="-122"/>
              </a:rPr>
              <a:t>By writing the branch target address into the Program Counter, we have just completed the branch instruction.</a:t>
            </a:r>
          </a:p>
          <a:p>
            <a:pPr lvl="0"/>
            <a:endParaRPr lang="en-US" altLang="zh-CN" dirty="0">
              <a:ea typeface="宋体" pitchFamily="2" charset="-122"/>
            </a:endParaRPr>
          </a:p>
          <a:p>
            <a:pPr lvl="0"/>
            <a:r>
              <a:rPr lang="en-US" altLang="zh-CN" dirty="0">
                <a:ea typeface="宋体" pitchFamily="2" charset="-122"/>
              </a:rPr>
              <a:t>+2 = 69 min. (Y:49)</a:t>
            </a:r>
          </a:p>
        </p:txBody>
      </p:sp>
      <p:sp>
        <p:nvSpPr>
          <p:cNvPr id="482307" name="Rectangle 3"/>
          <p:cNvSpPr>
            <a:spLocks noGrp="1" noRot="1" noChangeAspect="1" noTextEdit="1"/>
          </p:cNvSpPr>
          <p:nvPr>
            <p:ph type="sldImg"/>
          </p:nvPr>
        </p:nvSpPr>
        <p:spPr>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28676" name="页眉占位符 3"/>
          <p:cNvSpPr txBox="1">
            <a:spLocks noGrp="1"/>
          </p:cNvSpPr>
          <p:nvPr>
            <p:ph type="hdr" sz="quarter"/>
          </p:nvPr>
        </p:nvSpPr>
        <p:spPr>
          <a:xfrm>
            <a:off x="0" y="0"/>
            <a:ext cx="3076575" cy="511175"/>
          </a:xfrm>
          <a:prstGeom prst="rect">
            <a:avLst/>
          </a:prstGeom>
          <a:noFill/>
          <a:ln w="9525">
            <a:noFill/>
          </a:ln>
        </p:spPr>
        <p:txBody>
          <a:bodyPr lIns="96661" tIns="48331" rIns="96661" bIns="48331"/>
          <a:lstStyle/>
          <a:p>
            <a:pPr lvl="0" defTabSz="967105"/>
            <a:r>
              <a:rPr lang="en-US" altLang="zh-CN" sz="1300" dirty="0">
                <a:latin typeface="Times New Roman" panose="02020503050405090304" pitchFamily="18" charset="0"/>
                <a:ea typeface="宋体" pitchFamily="2" charset="-122"/>
              </a:rPr>
              <a:t>Morgan Kaufmann Publishers</a:t>
            </a:r>
          </a:p>
        </p:txBody>
      </p:sp>
      <p:sp>
        <p:nvSpPr>
          <p:cNvPr id="28677" name="日期占位符 4"/>
          <p:cNvSpPr txBox="1">
            <a:spLocks noGrp="1"/>
          </p:cNvSpPr>
          <p:nvPr>
            <p:ph type="dt" sz="half"/>
          </p:nvPr>
        </p:nvSpPr>
        <p:spPr>
          <a:xfrm>
            <a:off x="4022725" y="0"/>
            <a:ext cx="3076575" cy="511175"/>
          </a:xfrm>
          <a:prstGeom prst="rect">
            <a:avLst/>
          </a:prstGeom>
          <a:noFill/>
          <a:ln w="9525">
            <a:noFill/>
          </a:ln>
        </p:spPr>
        <p:txBody>
          <a:bodyPr lIns="96661" tIns="48331" rIns="96661" bIns="48331"/>
          <a:lstStyle/>
          <a:p>
            <a:pPr lvl="0" algn="r" defTabSz="967105"/>
            <a:fld id="{BB962C8B-B14F-4D97-AF65-F5344CB8AC3E}" type="datetime4">
              <a:rPr lang="en-US" altLang="zh-CN" sz="1300" dirty="0">
                <a:latin typeface="Times New Roman" panose="02020503050405090304" pitchFamily="18" charset="0"/>
                <a:ea typeface="宋体" pitchFamily="2" charset="-122"/>
              </a:rPr>
              <a:t>March 9, 2023</a:t>
            </a:fld>
            <a:endParaRPr lang="en-US" altLang="zh-CN" sz="1300" dirty="0">
              <a:latin typeface="Times New Roman" panose="02020503050405090304" pitchFamily="18" charset="0"/>
              <a:ea typeface="宋体" pitchFamily="2" charset="-122"/>
            </a:endParaRPr>
          </a:p>
        </p:txBody>
      </p:sp>
      <p:sp>
        <p:nvSpPr>
          <p:cNvPr id="28678" name="页脚占位符 5"/>
          <p:cNvSpPr txBox="1">
            <a:spLocks noGrp="1"/>
          </p:cNvSpPr>
          <p:nvPr>
            <p:ph type="ftr" sz="quarter"/>
          </p:nvPr>
        </p:nvSpPr>
        <p:spPr>
          <a:xfrm>
            <a:off x="0" y="9723438"/>
            <a:ext cx="3076575" cy="511175"/>
          </a:xfrm>
          <a:prstGeom prst="rect">
            <a:avLst/>
          </a:prstGeom>
          <a:noFill/>
          <a:ln w="9525">
            <a:noFill/>
          </a:ln>
        </p:spPr>
        <p:txBody>
          <a:bodyPr lIns="96661" tIns="48331" rIns="96661" bIns="48331" anchor="b"/>
          <a:lstStyle/>
          <a:p>
            <a:pPr lvl="0" defTabSz="967105"/>
            <a:r>
              <a:rPr lang="en-US" altLang="zh-CN" sz="1300" dirty="0">
                <a:latin typeface="Times New Roman" panose="02020503050405090304" pitchFamily="18" charset="0"/>
                <a:ea typeface="宋体" pitchFamily="2" charset="-122"/>
              </a:rPr>
              <a:t>Chapter 1 — Computer Abstractions and Technology</a:t>
            </a:r>
          </a:p>
        </p:txBody>
      </p:sp>
      <p:sp>
        <p:nvSpPr>
          <p:cNvPr id="28679" name="灯片编号占位符 6"/>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US" altLang="zh-CN" sz="1300" dirty="0">
                <a:latin typeface="Times New Roman" panose="02020503050405090304" pitchFamily="18" charset="0"/>
                <a:ea typeface="宋体" pitchFamily="2" charset="-122"/>
              </a:rPr>
              <a:t>11</a:t>
            </a:fld>
            <a:endParaRPr lang="en-US" altLang="zh-CN" sz="1300" dirty="0">
              <a:latin typeface="Times New Roman" panose="02020503050405090304" pitchFamily="18" charset="0"/>
              <a:ea typeface="宋体"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p:cNvSpPr>
          <p:nvPr>
            <p:ph type="body" idx="1"/>
          </p:nvPr>
        </p:nvSpPr>
        <p:spPr>
          <a:ln/>
        </p:spPr>
        <p:txBody>
          <a:bodyPr wrap="square" lIns="96661" tIns="48331" rIns="96661" bIns="48331" anchor="t"/>
          <a:lstStyle/>
          <a:p>
            <a:pPr lvl="0"/>
            <a:endParaRPr lang="en-US" altLang="zh-CN" dirty="0">
              <a:ea typeface="宋体" pitchFamily="2" charset="-122"/>
            </a:endParaRPr>
          </a:p>
        </p:txBody>
      </p:sp>
      <p:sp>
        <p:nvSpPr>
          <p:cNvPr id="485379" name="Rectangle 3"/>
          <p:cNvSpPr>
            <a:spLocks noGrp="1" noRot="1" noChangeAspect="1" noTextEdit="1"/>
          </p:cNvSpPr>
          <p:nvPr>
            <p:ph type="sldImg"/>
          </p:nvPr>
        </p:nvSpPr>
        <p:spPr>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p:cNvSpPr>
          <p:nvPr>
            <p:ph type="body" idx="1"/>
          </p:nvPr>
        </p:nvSpPr>
        <p:spPr>
          <a:ln/>
        </p:spPr>
        <p:txBody>
          <a:bodyPr wrap="square" lIns="96661" tIns="48331" rIns="96661" bIns="48331" anchor="t"/>
          <a:lstStyle/>
          <a:p>
            <a:pPr lvl="0"/>
            <a:endParaRPr lang="en-US" altLang="zh-CN" dirty="0">
              <a:ea typeface="宋体" pitchFamily="2" charset="-122"/>
            </a:endParaRPr>
          </a:p>
        </p:txBody>
      </p:sp>
      <p:sp>
        <p:nvSpPr>
          <p:cNvPr id="487427" name="Rectangle 3"/>
          <p:cNvSpPr>
            <a:spLocks noGrp="1" noRot="1" noChangeAspect="1" noTextEdit="1"/>
          </p:cNvSpPr>
          <p:nvPr>
            <p:ph type="sldImg"/>
          </p:nvPr>
        </p:nvSpPr>
        <p:spPr>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Rot="1" noChangeAspect="1" noTextEdit="1"/>
          </p:cNvSpPr>
          <p:nvPr>
            <p:ph type="sldImg"/>
          </p:nvPr>
        </p:nvSpPr>
        <p:spPr>
          <a:xfrm>
            <a:off x="989013" y="644525"/>
            <a:ext cx="5133975" cy="3851275"/>
          </a:xfrm>
          <a:ln/>
        </p:spPr>
      </p:sp>
      <p:sp>
        <p:nvSpPr>
          <p:cNvPr id="440323" name="Rectangle 3"/>
          <p:cNvSpPr>
            <a:spLocks noGrp="1"/>
          </p:cNvSpPr>
          <p:nvPr>
            <p:ph type="body" idx="1"/>
          </p:nvPr>
        </p:nvSpPr>
        <p:spPr>
          <a:xfrm>
            <a:off x="533400" y="4605338"/>
            <a:ext cx="6118225" cy="4862512"/>
          </a:xfrm>
          <a:ln/>
        </p:spPr>
        <p:txBody>
          <a:bodyPr wrap="square" lIns="96661" tIns="48331" rIns="96661" bIns="48331" anchor="t"/>
          <a:lstStyle/>
          <a:p>
            <a:pPr lvl="0"/>
            <a:endParaRPr lang="zh-CN" altLang="en-US" dirty="0">
              <a:ea typeface="宋体" pitchFamily="2" charset="-122"/>
            </a:endParaRPr>
          </a:p>
        </p:txBody>
      </p:sp>
    </p:spTree>
    <p:extLst>
      <p:ext uri="{BB962C8B-B14F-4D97-AF65-F5344CB8AC3E}">
        <p14:creationId xmlns:p14="http://schemas.microsoft.com/office/powerpoint/2010/main" val="3493473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幻灯片图像占位符 1"/>
          <p:cNvSpPr>
            <a:spLocks noGrp="1" noRot="1" noChangeAspect="1" noTextEdit="1"/>
          </p:cNvSpPr>
          <p:nvPr>
            <p:ph type="sldImg"/>
          </p:nvPr>
        </p:nvSpPr>
        <p:spPr>
          <a:ln/>
        </p:spPr>
      </p:sp>
      <p:sp>
        <p:nvSpPr>
          <p:cNvPr id="445443"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445444"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en-US" sz="1300" dirty="0">
                <a:latin typeface="Times New Roman" panose="02020503050405090304" pitchFamily="18" charset="0"/>
              </a:rPr>
              <a:t>144</a:t>
            </a:fld>
            <a:endParaRPr lang="en-AU" altLang="en-US" sz="1300" dirty="0">
              <a:latin typeface="Times New Roman" panose="02020503050405090304" pitchFamily="18" charset="0"/>
            </a:endParaRPr>
          </a:p>
        </p:txBody>
      </p:sp>
    </p:spTree>
    <p:extLst>
      <p:ext uri="{BB962C8B-B14F-4D97-AF65-F5344CB8AC3E}">
        <p14:creationId xmlns:p14="http://schemas.microsoft.com/office/powerpoint/2010/main" val="23922091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幻灯片图像占位符 1"/>
          <p:cNvSpPr>
            <a:spLocks noGrp="1" noRot="1" noChangeAspect="1" noTextEdit="1"/>
          </p:cNvSpPr>
          <p:nvPr>
            <p:ph type="sldImg"/>
          </p:nvPr>
        </p:nvSpPr>
        <p:spPr>
          <a:ln/>
        </p:spPr>
      </p:sp>
      <p:sp>
        <p:nvSpPr>
          <p:cNvPr id="504835"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504836"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en-US" sz="1300" dirty="0">
                <a:latin typeface="Times New Roman" panose="02020503050405090304" pitchFamily="18" charset="0"/>
              </a:rPr>
              <a:t>152</a:t>
            </a:fld>
            <a:endParaRPr lang="en-AU" altLang="en-US" sz="1300" dirty="0">
              <a:latin typeface="Times New Roman" panose="02020503050405090304" pitchFamily="18" charset="0"/>
            </a:endParaRPr>
          </a:p>
        </p:txBody>
      </p:sp>
    </p:spTree>
    <p:extLst>
      <p:ext uri="{BB962C8B-B14F-4D97-AF65-F5344CB8AC3E}">
        <p14:creationId xmlns:p14="http://schemas.microsoft.com/office/powerpoint/2010/main" val="27353584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幻灯片图像占位符 1"/>
          <p:cNvSpPr>
            <a:spLocks noGrp="1" noRot="1" noChangeAspect="1" noTextEdit="1"/>
          </p:cNvSpPr>
          <p:nvPr>
            <p:ph type="sldImg"/>
          </p:nvPr>
        </p:nvSpPr>
        <p:spPr>
          <a:ln/>
        </p:spPr>
      </p:sp>
      <p:sp>
        <p:nvSpPr>
          <p:cNvPr id="448515" name="备注占位符 2"/>
          <p:cNvSpPr>
            <a:spLocks noGrp="1"/>
          </p:cNvSpPr>
          <p:nvPr>
            <p:ph type="body" idx="1"/>
          </p:nvPr>
        </p:nvSpPr>
        <p:spPr>
          <a:ln/>
        </p:spPr>
        <p:txBody>
          <a:bodyPr wrap="square" lIns="96661" tIns="48331" rIns="96661" bIns="48331" anchor="t"/>
          <a:lstStyle/>
          <a:p>
            <a:pPr lvl="0" eaLnBrk="1" hangingPunct="1">
              <a:lnSpc>
                <a:spcPct val="90000"/>
              </a:lnSpc>
            </a:pPr>
            <a:r>
              <a:rPr lang="zh-CN" altLang="en-US" sz="2800" dirty="0">
                <a:ea typeface="宋体" pitchFamily="2" charset="-122"/>
              </a:rPr>
              <a:t>分支决定控制流程</a:t>
            </a:r>
            <a:endParaRPr lang="en-US" altLang="zh-CN" sz="2800" dirty="0">
              <a:ea typeface="宋体" pitchFamily="2" charset="-122"/>
            </a:endParaRPr>
          </a:p>
          <a:p>
            <a:pPr lvl="1" eaLnBrk="1" hangingPunct="1">
              <a:lnSpc>
                <a:spcPct val="90000"/>
              </a:lnSpc>
            </a:pPr>
            <a:r>
              <a:rPr lang="zh-CN" altLang="en-US" sz="2400" dirty="0">
                <a:ea typeface="宋体" pitchFamily="2" charset="-122"/>
              </a:rPr>
              <a:t>取下一条指令依赖于分支计算结果</a:t>
            </a:r>
            <a:endParaRPr lang="en-US" altLang="zh-CN" sz="2400" dirty="0">
              <a:ea typeface="宋体" pitchFamily="2" charset="-122"/>
            </a:endParaRPr>
          </a:p>
          <a:p>
            <a:pPr lvl="1" eaLnBrk="1" hangingPunct="1">
              <a:lnSpc>
                <a:spcPct val="90000"/>
              </a:lnSpc>
            </a:pPr>
            <a:r>
              <a:rPr lang="zh-CN" altLang="en-US" sz="2400" dirty="0">
                <a:ea typeface="宋体" pitchFamily="2" charset="-122"/>
              </a:rPr>
              <a:t>流水线并不总是能够取到正确的指令</a:t>
            </a:r>
            <a:endParaRPr lang="en-US" altLang="zh-CN" sz="2400" dirty="0">
              <a:ea typeface="宋体" pitchFamily="2" charset="-122"/>
            </a:endParaRPr>
          </a:p>
        </p:txBody>
      </p:sp>
      <p:sp>
        <p:nvSpPr>
          <p:cNvPr id="448516"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en-US" sz="1300" dirty="0">
                <a:latin typeface="Times New Roman" panose="02020503050405090304" pitchFamily="18" charset="0"/>
              </a:rPr>
              <a:t>161</a:t>
            </a:fld>
            <a:endParaRPr lang="en-AU" altLang="en-US" sz="1300" dirty="0">
              <a:latin typeface="Times New Roman" panose="02020503050405090304" pitchFamily="18" charset="0"/>
            </a:endParaRPr>
          </a:p>
        </p:txBody>
      </p:sp>
    </p:spTree>
    <p:extLst>
      <p:ext uri="{BB962C8B-B14F-4D97-AF65-F5344CB8AC3E}">
        <p14:creationId xmlns:p14="http://schemas.microsoft.com/office/powerpoint/2010/main" val="7144523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幻灯片图像占位符 1"/>
          <p:cNvSpPr>
            <a:spLocks noGrp="1" noRot="1" noChangeAspect="1" noTextEdit="1"/>
          </p:cNvSpPr>
          <p:nvPr>
            <p:ph type="sldImg"/>
          </p:nvPr>
        </p:nvSpPr>
        <p:spPr>
          <a:ln/>
        </p:spPr>
      </p:sp>
      <p:sp>
        <p:nvSpPr>
          <p:cNvPr id="454659" name="备注占位符 2"/>
          <p:cNvSpPr>
            <a:spLocks noGrp="1"/>
          </p:cNvSpPr>
          <p:nvPr>
            <p:ph type="body" idx="1"/>
          </p:nvPr>
        </p:nvSpPr>
        <p:spPr>
          <a:ln/>
        </p:spPr>
        <p:txBody>
          <a:bodyPr wrap="square" lIns="96661" tIns="48331" rIns="96661" bIns="48331" anchor="t"/>
          <a:lstStyle/>
          <a:p>
            <a:pPr lvl="0"/>
            <a:r>
              <a:rPr lang="zh-CN" altLang="en-US" dirty="0">
                <a:ea typeface="宋体" pitchFamily="2" charset="-122"/>
              </a:rPr>
              <a:t>静态分支预测对不同程序表现不一样， 如果程序循环比较多，预测成功率就高，反之预测精度就低，预测精度一般都在 </a:t>
            </a:r>
            <a:r>
              <a:rPr lang="en-US" altLang="zh-CN" dirty="0">
                <a:ea typeface="宋体" pitchFamily="2" charset="-122"/>
              </a:rPr>
              <a:t>40%-60%</a:t>
            </a:r>
            <a:r>
              <a:rPr lang="zh-CN" altLang="en-US" dirty="0">
                <a:ea typeface="宋体" pitchFamily="2" charset="-122"/>
              </a:rPr>
              <a:t>之间。</a:t>
            </a:r>
          </a:p>
          <a:p>
            <a:pPr lvl="0"/>
            <a:r>
              <a:rPr lang="zh-CN" altLang="en-US" dirty="0">
                <a:ea typeface="宋体" pitchFamily="2" charset="-122"/>
              </a:rPr>
              <a:t> </a:t>
            </a:r>
          </a:p>
        </p:txBody>
      </p:sp>
      <p:sp>
        <p:nvSpPr>
          <p:cNvPr id="454660"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en-US" sz="1300" dirty="0">
                <a:latin typeface="Times New Roman" panose="02020503050405090304" pitchFamily="18" charset="0"/>
              </a:rPr>
              <a:t>168</a:t>
            </a:fld>
            <a:endParaRPr lang="en-AU" altLang="en-US" sz="1300" dirty="0">
              <a:latin typeface="Times New Roman" panose="02020503050405090304" pitchFamily="18" charset="0"/>
            </a:endParaRPr>
          </a:p>
        </p:txBody>
      </p:sp>
    </p:spTree>
    <p:extLst>
      <p:ext uri="{BB962C8B-B14F-4D97-AF65-F5344CB8AC3E}">
        <p14:creationId xmlns:p14="http://schemas.microsoft.com/office/powerpoint/2010/main" val="20752515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幻灯片图像占位符 1"/>
          <p:cNvSpPr>
            <a:spLocks noGrp="1" noRot="1" noChangeAspect="1" noTextEdit="1"/>
          </p:cNvSpPr>
          <p:nvPr>
            <p:ph type="sldImg"/>
          </p:nvPr>
        </p:nvSpPr>
        <p:spPr>
          <a:ln/>
        </p:spPr>
      </p:sp>
      <p:sp>
        <p:nvSpPr>
          <p:cNvPr id="530435"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530436"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en-US" sz="1300" dirty="0">
                <a:latin typeface="Times New Roman" panose="02020503050405090304" pitchFamily="18" charset="0"/>
              </a:rPr>
              <a:t>177</a:t>
            </a:fld>
            <a:endParaRPr lang="en-AU" altLang="en-US" sz="1300" dirty="0">
              <a:latin typeface="Times New Roman" panose="02020503050405090304"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幻灯片图像占位符 1"/>
          <p:cNvSpPr>
            <a:spLocks noGrp="1" noRot="1" noChangeAspect="1" noTextEdit="1"/>
          </p:cNvSpPr>
          <p:nvPr>
            <p:ph type="sldImg"/>
          </p:nvPr>
        </p:nvSpPr>
        <p:spPr>
          <a:ln/>
        </p:spPr>
      </p:sp>
      <p:sp>
        <p:nvSpPr>
          <p:cNvPr id="540675" name="备注占位符 2"/>
          <p:cNvSpPr>
            <a:spLocks noGrp="1"/>
          </p:cNvSpPr>
          <p:nvPr>
            <p:ph type="body" idx="1"/>
          </p:nvPr>
        </p:nvSpPr>
        <p:spPr>
          <a:ln/>
        </p:spPr>
        <p:txBody>
          <a:bodyPr wrap="square" lIns="96661" tIns="48331" rIns="96661" bIns="48331" anchor="t"/>
          <a:lstStyle/>
          <a:p>
            <a:pPr lvl="0"/>
            <a:endParaRPr lang="zh-CN" altLang="en-US" dirty="0">
              <a:ea typeface="宋体" pitchFamily="2" charset="-122"/>
            </a:endParaRPr>
          </a:p>
        </p:txBody>
      </p:sp>
      <p:sp>
        <p:nvSpPr>
          <p:cNvPr id="540676"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en-US" sz="1300" dirty="0">
                <a:latin typeface="Times New Roman" panose="02020503050405090304" pitchFamily="18" charset="0"/>
              </a:rPr>
              <a:t>181</a:t>
            </a:fld>
            <a:endParaRPr lang="en-AU" altLang="en-US" sz="1300" dirty="0">
              <a:latin typeface="Times New Roman" panose="02020503050405090304"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幻灯片图像占位符 1"/>
          <p:cNvSpPr>
            <a:spLocks noGrp="1" noRot="1" noChangeAspect="1" noTextEdit="1"/>
          </p:cNvSpPr>
          <p:nvPr>
            <p:ph type="sldImg"/>
          </p:nvPr>
        </p:nvSpPr>
        <p:spPr>
          <a:ln/>
        </p:spPr>
      </p:sp>
      <p:sp>
        <p:nvSpPr>
          <p:cNvPr id="553987" name="备注占位符 2"/>
          <p:cNvSpPr>
            <a:spLocks noGrp="1"/>
          </p:cNvSpPr>
          <p:nvPr>
            <p:ph type="body" idx="1"/>
          </p:nvPr>
        </p:nvSpPr>
        <p:spPr>
          <a:ln/>
        </p:spPr>
        <p:txBody>
          <a:bodyPr wrap="square" lIns="96661" tIns="48331" rIns="96661" bIns="48331" anchor="t"/>
          <a:lstStyle/>
          <a:p>
            <a:pPr lvl="0">
              <a:lnSpc>
                <a:spcPct val="110000"/>
              </a:lnSpc>
              <a:spcBef>
                <a:spcPct val="10000"/>
              </a:spcBef>
            </a:pPr>
            <a:r>
              <a:rPr lang="zh-CN" altLang="en-US" sz="3200" dirty="0">
                <a:ea typeface="宋体" pitchFamily="2" charset="-122"/>
              </a:rPr>
              <a:t>检测到异常时，指令已经取出多条，当前</a:t>
            </a:r>
            <a:r>
              <a:rPr lang="en-US" altLang="zh-CN" sz="3200" dirty="0">
                <a:ea typeface="宋体" pitchFamily="2" charset="-122"/>
              </a:rPr>
              <a:t>PC</a:t>
            </a:r>
            <a:r>
              <a:rPr lang="zh-CN" altLang="en-US" sz="3200" dirty="0">
                <a:ea typeface="宋体" pitchFamily="2" charset="-122"/>
              </a:rPr>
              <a:t>的值已不是断点，怎么办？</a:t>
            </a:r>
          </a:p>
          <a:p>
            <a:pPr lvl="1">
              <a:lnSpc>
                <a:spcPct val="110000"/>
              </a:lnSpc>
              <a:spcBef>
                <a:spcPct val="10000"/>
              </a:spcBef>
            </a:pPr>
            <a:r>
              <a:rPr lang="zh-CN" altLang="en-US" sz="3200" dirty="0">
                <a:ea typeface="宋体" pitchFamily="2" charset="-122"/>
              </a:rPr>
              <a:t>指令地址存放在流水段</a:t>
            </a:r>
            <a:r>
              <a:rPr lang="en-US" altLang="zh-CN" sz="3200" dirty="0">
                <a:ea typeface="宋体" pitchFamily="2" charset="-122"/>
              </a:rPr>
              <a:t>R</a:t>
            </a:r>
            <a:r>
              <a:rPr lang="zh-CN" altLang="en-US" sz="3200" dirty="0">
                <a:ea typeface="宋体" pitchFamily="2" charset="-122"/>
              </a:rPr>
              <a:t>，可把这个地址送到</a:t>
            </a:r>
            <a:r>
              <a:rPr lang="en-US" altLang="zh-CN" sz="3200" dirty="0">
                <a:ea typeface="宋体" pitchFamily="2" charset="-122"/>
              </a:rPr>
              <a:t>EPC</a:t>
            </a:r>
            <a:r>
              <a:rPr lang="zh-CN" altLang="en-US" sz="3200" dirty="0">
                <a:ea typeface="宋体" pitchFamily="2" charset="-122"/>
              </a:rPr>
              <a:t>保存，以实现精确中断</a:t>
            </a:r>
          </a:p>
          <a:p>
            <a:pPr lvl="1">
              <a:lnSpc>
                <a:spcPct val="110000"/>
              </a:lnSpc>
              <a:spcBef>
                <a:spcPct val="10000"/>
              </a:spcBef>
            </a:pPr>
            <a:r>
              <a:rPr lang="zh-CN" altLang="en-US" sz="3200" dirty="0">
                <a:solidFill>
                  <a:srgbClr val="008000"/>
                </a:solidFill>
                <a:ea typeface="宋体" pitchFamily="2" charset="-122"/>
              </a:rPr>
              <a:t>（非精确中断不能提供准确的断点，而由操作系统来确定哪条指令发生了异常）</a:t>
            </a:r>
            <a:endParaRPr lang="zh-CN" altLang="en-US" sz="3200" dirty="0">
              <a:ea typeface="宋体" pitchFamily="2" charset="-122"/>
            </a:endParaRPr>
          </a:p>
          <a:p>
            <a:pPr lvl="0">
              <a:lnSpc>
                <a:spcPct val="110000"/>
              </a:lnSpc>
              <a:spcBef>
                <a:spcPct val="10000"/>
              </a:spcBef>
            </a:pPr>
            <a:r>
              <a:rPr lang="zh-CN" altLang="en-US" sz="3200" dirty="0">
                <a:ea typeface="宋体" pitchFamily="2" charset="-122"/>
              </a:rPr>
              <a:t>一个时钟周期内可能有多个异常，该先处理哪个？</a:t>
            </a:r>
          </a:p>
          <a:p>
            <a:pPr lvl="1">
              <a:lnSpc>
                <a:spcPct val="110000"/>
              </a:lnSpc>
              <a:spcBef>
                <a:spcPct val="10000"/>
              </a:spcBef>
            </a:pPr>
            <a:r>
              <a:rPr lang="zh-CN" altLang="en-US" sz="3200" dirty="0">
                <a:ea typeface="宋体" pitchFamily="2" charset="-122"/>
              </a:rPr>
              <a:t>异常：检出异常后，存到专门寄存器中</a:t>
            </a:r>
            <a:endParaRPr lang="zh-CN" altLang="en-US" sz="3200" dirty="0">
              <a:solidFill>
                <a:srgbClr val="CC0000"/>
              </a:solidFill>
              <a:ea typeface="宋体" pitchFamily="2" charset="-122"/>
            </a:endParaRPr>
          </a:p>
          <a:p>
            <a:pPr lvl="1">
              <a:lnSpc>
                <a:spcPct val="110000"/>
              </a:lnSpc>
              <a:spcBef>
                <a:spcPct val="10000"/>
              </a:spcBef>
            </a:pPr>
            <a:r>
              <a:rPr lang="zh-CN" altLang="en-US" sz="3200" dirty="0">
                <a:ea typeface="宋体" pitchFamily="2" charset="-122"/>
              </a:rPr>
              <a:t>中断：在中断查询程序或中断优先级排队电路中按顺序查询</a:t>
            </a:r>
          </a:p>
          <a:p>
            <a:pPr lvl="0">
              <a:lnSpc>
                <a:spcPct val="110000"/>
              </a:lnSpc>
              <a:spcBef>
                <a:spcPct val="10000"/>
              </a:spcBef>
            </a:pPr>
            <a:r>
              <a:rPr lang="zh-CN" altLang="en-US" sz="3200" dirty="0">
                <a:ea typeface="宋体" pitchFamily="2" charset="-122"/>
              </a:rPr>
              <a:t>系统中只有一个</a:t>
            </a:r>
            <a:r>
              <a:rPr lang="en-US" altLang="zh-CN" sz="3200" dirty="0">
                <a:ea typeface="宋体" pitchFamily="2" charset="-122"/>
              </a:rPr>
              <a:t>EPC</a:t>
            </a:r>
            <a:r>
              <a:rPr lang="zh-CN" altLang="en-US" sz="3200" dirty="0">
                <a:ea typeface="宋体" pitchFamily="2" charset="-122"/>
              </a:rPr>
              <a:t>，多个中断发生时，一个</a:t>
            </a:r>
            <a:r>
              <a:rPr lang="en-US" altLang="zh-CN" sz="3200" dirty="0">
                <a:ea typeface="宋体" pitchFamily="2" charset="-122"/>
              </a:rPr>
              <a:t>EPC</a:t>
            </a:r>
            <a:r>
              <a:rPr lang="zh-CN" altLang="en-US" sz="3200" dirty="0">
                <a:ea typeface="宋体" pitchFamily="2" charset="-122"/>
              </a:rPr>
              <a:t>不够放多个断点，怎么办？</a:t>
            </a:r>
          </a:p>
          <a:p>
            <a:pPr lvl="1">
              <a:lnSpc>
                <a:spcPct val="110000"/>
              </a:lnSpc>
              <a:spcBef>
                <a:spcPct val="10000"/>
              </a:spcBef>
            </a:pPr>
            <a:r>
              <a:rPr lang="zh-CN" altLang="en-US" sz="3200" dirty="0">
                <a:ea typeface="宋体" pitchFamily="2" charset="-122"/>
              </a:rPr>
              <a:t>总是把优先级最高的送到</a:t>
            </a:r>
            <a:r>
              <a:rPr lang="en-US" altLang="zh-CN" sz="3200" dirty="0">
                <a:ea typeface="宋体" pitchFamily="2" charset="-122"/>
              </a:rPr>
              <a:t>EPC</a:t>
            </a:r>
            <a:r>
              <a:rPr lang="zh-CN" altLang="en-US" sz="3200" dirty="0">
                <a:ea typeface="宋体" pitchFamily="2" charset="-122"/>
              </a:rPr>
              <a:t>中</a:t>
            </a:r>
          </a:p>
          <a:p>
            <a:pPr lvl="0">
              <a:lnSpc>
                <a:spcPct val="110000"/>
              </a:lnSpc>
              <a:spcBef>
                <a:spcPct val="10000"/>
              </a:spcBef>
            </a:pPr>
            <a:r>
              <a:rPr lang="zh-CN" altLang="en-US" sz="3200" dirty="0">
                <a:ea typeface="宋体" pitchFamily="2" charset="-122"/>
              </a:rPr>
              <a:t>在异常处理过程中，又发生了新的异常或中断，怎么办？</a:t>
            </a:r>
          </a:p>
          <a:p>
            <a:pPr lvl="1">
              <a:lnSpc>
                <a:spcPct val="110000"/>
              </a:lnSpc>
              <a:spcBef>
                <a:spcPct val="10000"/>
              </a:spcBef>
            </a:pPr>
            <a:r>
              <a:rPr lang="zh-CN" altLang="en-US" sz="3200" dirty="0">
                <a:ea typeface="宋体" pitchFamily="2" charset="-122"/>
              </a:rPr>
              <a:t>利用中断屏蔽和中断嵌套机制来处理</a:t>
            </a:r>
            <a:endParaRPr lang="zh-CN" altLang="en-US" sz="3200" dirty="0">
              <a:solidFill>
                <a:srgbClr val="008000"/>
              </a:solidFill>
              <a:ea typeface="宋体" pitchFamily="2" charset="-122"/>
            </a:endParaRPr>
          </a:p>
          <a:p>
            <a:pPr lvl="0"/>
            <a:endParaRPr lang="zh-CN" altLang="en-US" dirty="0">
              <a:ea typeface="宋体" pitchFamily="2" charset="-122"/>
            </a:endParaRPr>
          </a:p>
        </p:txBody>
      </p:sp>
      <p:sp>
        <p:nvSpPr>
          <p:cNvPr id="553988" name="灯片编号占位符 3"/>
          <p:cNvSpPr txBox="1">
            <a:spLocks noGrp="1"/>
          </p:cNvSpPr>
          <p:nvPr>
            <p:ph type="sldNum" sz="quarter"/>
          </p:nvPr>
        </p:nvSpPr>
        <p:spPr>
          <a:xfrm>
            <a:off x="4022725" y="9723438"/>
            <a:ext cx="3076575" cy="511175"/>
          </a:xfrm>
          <a:prstGeom prst="rect">
            <a:avLst/>
          </a:prstGeom>
          <a:noFill/>
          <a:ln w="9525">
            <a:noFill/>
          </a:ln>
        </p:spPr>
        <p:txBody>
          <a:bodyPr lIns="96661" tIns="48331" rIns="96661" bIns="48331" anchor="b"/>
          <a:lstStyle/>
          <a:p>
            <a:pPr lvl="0" algn="r" defTabSz="967105"/>
            <a:fld id="{9A0DB2DC-4C9A-4742-B13C-FB6460FD3503}" type="slidenum">
              <a:rPr lang="en-AU" altLang="en-US" sz="1300" dirty="0">
                <a:latin typeface="Times New Roman" panose="02020503050405090304" pitchFamily="18" charset="0"/>
              </a:rPr>
              <a:t>190</a:t>
            </a:fld>
            <a:endParaRPr lang="en-AU" altLang="en-US" sz="1300" dirty="0">
              <a:latin typeface="Times New Roman" panose="0202050305040509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1619250" y="1125538"/>
            <a:ext cx="28575" cy="5732463"/>
          </a:xfrm>
          <a:prstGeom prst="rect">
            <a:avLst/>
          </a:prstGeom>
          <a:solidFill>
            <a:schemeClr val="tx2"/>
          </a:solidFill>
          <a:ln>
            <a:noFill/>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9" name="Rectangle 5"/>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10" name="Rectangle 6"/>
          <p:cNvSpPr>
            <a:spLocks noChangeArrowheads="1"/>
          </p:cNvSpPr>
          <p:nvPr/>
        </p:nvSpPr>
        <p:spPr bwMode="auto">
          <a:xfrm>
            <a:off x="1763713" y="2708275"/>
            <a:ext cx="7380288" cy="73025"/>
          </a:xfrm>
          <a:prstGeom prst="rect">
            <a:avLst/>
          </a:prstGeom>
          <a:gradFill rotWithShape="1">
            <a:gsLst>
              <a:gs pos="0">
                <a:schemeClr val="tx2"/>
              </a:gs>
              <a:gs pos="100000">
                <a:srgbClr val="FFFFFF"/>
              </a:gs>
            </a:gsLst>
            <a:lin ang="0" scaled="1"/>
          </a:gradFill>
          <a:ln>
            <a:noFill/>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11" name="Rectangle 7"/>
          <p:cNvSpPr>
            <a:spLocks noChangeArrowheads="1"/>
          </p:cNvSpPr>
          <p:nvPr/>
        </p:nvSpPr>
        <p:spPr bwMode="auto">
          <a:xfrm>
            <a:off x="0" y="0"/>
            <a:ext cx="9144000" cy="1125538"/>
          </a:xfrm>
          <a:prstGeom prst="rect">
            <a:avLst/>
          </a:prstGeom>
          <a:solidFill>
            <a:schemeClr val="tx2"/>
          </a:solidFill>
          <a:ln>
            <a:noFill/>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pic>
        <p:nvPicPr>
          <p:cNvPr id="2054" name="Picture 8" descr="MKP-logo-white-transparent"/>
          <p:cNvPicPr>
            <a:picLocks noChangeAspect="1"/>
          </p:cNvPicPr>
          <p:nvPr/>
        </p:nvPicPr>
        <p:blipFill>
          <a:blip r:embed="rId2"/>
          <a:stretch>
            <a:fillRect/>
          </a:stretch>
        </p:blipFill>
        <p:spPr>
          <a:xfrm>
            <a:off x="179388" y="339725"/>
            <a:ext cx="1360487" cy="425450"/>
          </a:xfrm>
          <a:prstGeom prst="rect">
            <a:avLst/>
          </a:prstGeom>
          <a:noFill/>
          <a:ln w="9525">
            <a:noFill/>
          </a:ln>
        </p:spPr>
      </p:pic>
      <p:sp>
        <p:nvSpPr>
          <p:cNvPr id="13" name="Rectangle 9"/>
          <p:cNvSpPr>
            <a:spLocks noChangeArrowheads="1"/>
          </p:cNvSpPr>
          <p:nvPr/>
        </p:nvSpPr>
        <p:spPr bwMode="auto">
          <a:xfrm>
            <a:off x="0" y="1125538"/>
            <a:ext cx="9144000" cy="17463"/>
          </a:xfrm>
          <a:prstGeom prst="rect">
            <a:avLst/>
          </a:prstGeom>
          <a:solidFill>
            <a:srgbClr val="FF0000"/>
          </a:solidFill>
          <a:ln>
            <a:noFill/>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14" name="Rectangle 10"/>
          <p:cNvSpPr>
            <a:spLocks noChangeArrowheads="1"/>
          </p:cNvSpPr>
          <p:nvPr/>
        </p:nvSpPr>
        <p:spPr bwMode="auto">
          <a:xfrm>
            <a:off x="1619250" y="549275"/>
            <a:ext cx="28575" cy="576263"/>
          </a:xfrm>
          <a:prstGeom prst="rect">
            <a:avLst/>
          </a:prstGeom>
          <a:solidFill>
            <a:schemeClr val="bg1"/>
          </a:solidFill>
          <a:ln>
            <a:noFill/>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pic>
        <p:nvPicPr>
          <p:cNvPr id="2057" name="Picture 11" descr="Title"/>
          <p:cNvPicPr>
            <a:picLocks noChangeAspect="1"/>
          </p:cNvPicPr>
          <p:nvPr/>
        </p:nvPicPr>
        <p:blipFill>
          <a:blip r:embed="rId3"/>
          <a:stretch>
            <a:fillRect/>
          </a:stretch>
        </p:blipFill>
        <p:spPr>
          <a:xfrm>
            <a:off x="1763713" y="115888"/>
            <a:ext cx="6424612" cy="854075"/>
          </a:xfrm>
          <a:prstGeom prst="rect">
            <a:avLst/>
          </a:prstGeom>
          <a:noFill/>
          <a:ln w="9525">
            <a:noFill/>
          </a:ln>
        </p:spPr>
      </p:pic>
      <p:pic>
        <p:nvPicPr>
          <p:cNvPr id="2058" name="Picture 12" descr="4th-edition"/>
          <p:cNvPicPr>
            <a:picLocks noChangeAspect="1"/>
          </p:cNvPicPr>
          <p:nvPr/>
        </p:nvPicPr>
        <p:blipFill>
          <a:blip r:embed="rId4"/>
          <a:stretch>
            <a:fillRect/>
          </a:stretch>
        </p:blipFill>
        <p:spPr>
          <a:xfrm>
            <a:off x="8278813" y="188913"/>
            <a:ext cx="730250" cy="728662"/>
          </a:xfrm>
          <a:prstGeom prst="rect">
            <a:avLst/>
          </a:prstGeom>
          <a:noFill/>
          <a:ln w="9525">
            <a:noFill/>
          </a:ln>
        </p:spPr>
      </p:pic>
      <p:sp>
        <p:nvSpPr>
          <p:cNvPr id="295939" name="Rectangle 3"/>
          <p:cNvSpPr>
            <a:spLocks noGrp="1" noChangeArrowheads="1"/>
          </p:cNvSpPr>
          <p:nvPr>
            <p:ph type="ctrTitle" hasCustomPrompt="1"/>
          </p:nvPr>
        </p:nvSpPr>
        <p:spPr>
          <a:xfrm>
            <a:off x="2409825" y="1844675"/>
            <a:ext cx="5832475" cy="762000"/>
          </a:xfrm>
        </p:spPr>
        <p:txBody>
          <a:bodyPr anchor="t"/>
          <a:lstStyle>
            <a:lvl1pPr>
              <a:defRPr>
                <a:latin typeface="Arial Black" panose="020B0A04020102020204" pitchFamily="34" charset="0"/>
              </a:defRPr>
            </a:lvl1pPr>
          </a:lstStyle>
          <a:p>
            <a:r>
              <a:rPr lang="en-AU"/>
              <a:t>Chapter …</a:t>
            </a:r>
          </a:p>
        </p:txBody>
      </p:sp>
      <p:sp>
        <p:nvSpPr>
          <p:cNvPr id="295940" name="Rectangle 4"/>
          <p:cNvSpPr>
            <a:spLocks noGrp="1" noChangeArrowheads="1"/>
          </p:cNvSpPr>
          <p:nvPr>
            <p:ph type="subTitle" idx="1" hasCustomPrompt="1"/>
          </p:nvPr>
        </p:nvSpPr>
        <p:spPr>
          <a:xfrm>
            <a:off x="2409825" y="2924175"/>
            <a:ext cx="5832475" cy="579438"/>
          </a:xfrm>
        </p:spPr>
        <p:txBody>
          <a:bodyPr>
            <a:spAutoFit/>
          </a:bodyPr>
          <a:lstStyle>
            <a:lvl1pPr marL="0" indent="0">
              <a:buFont typeface="Wingdings" panose="05000000000000000000" pitchFamily="2" charset="2"/>
              <a:buNone/>
              <a:defRPr>
                <a:latin typeface="Arial Black" panose="020B0A04020102020204" pitchFamily="34" charset="0"/>
              </a:defRPr>
            </a:lvl1pPr>
          </a:lstStyle>
          <a:p>
            <a:r>
              <a:rPr lang="en-AU"/>
              <a:t>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88163" y="146050"/>
            <a:ext cx="2066925" cy="60912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4213" y="146050"/>
            <a:ext cx="6051550" cy="60912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4213" y="146050"/>
            <a:ext cx="8259762" cy="762000"/>
          </a:xfrm>
        </p:spPr>
        <p:txBody>
          <a:bodyPr/>
          <a:lstStyle/>
          <a:p>
            <a:r>
              <a:rPr lang="zh-CN" altLang="en-US"/>
              <a:t>单击此处编辑母版标题样式</a:t>
            </a:r>
          </a:p>
        </p:txBody>
      </p:sp>
      <p:sp>
        <p:nvSpPr>
          <p:cNvPr id="3" name="内容占位符 2"/>
          <p:cNvSpPr>
            <a:spLocks noGrp="1"/>
          </p:cNvSpPr>
          <p:nvPr>
            <p:ph sz="half" idx="1"/>
          </p:nvPr>
        </p:nvSpPr>
        <p:spPr>
          <a:xfrm>
            <a:off x="684213" y="1125538"/>
            <a:ext cx="4059237" cy="5111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895850" y="1125538"/>
            <a:ext cx="4059238" cy="5111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146050"/>
            <a:ext cx="8259762"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684213" y="1125538"/>
            <a:ext cx="4059237" cy="5111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95850" y="1125538"/>
            <a:ext cx="4059238" cy="5111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84213" y="146050"/>
            <a:ext cx="8259762"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684213" y="1125538"/>
            <a:ext cx="8270875" cy="2479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4213" y="3757613"/>
            <a:ext cx="8270875" cy="2479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3077" name="Picture 2" descr="6"/>
          <p:cNvPicPr>
            <a:picLocks noChangeAspect="1"/>
          </p:cNvPicPr>
          <p:nvPr userDrawn="1"/>
        </p:nvPicPr>
        <p:blipFill>
          <a:blip r:embed="rId2"/>
          <a:stretch>
            <a:fillRect/>
          </a:stretch>
        </p:blipFill>
        <p:spPr>
          <a:xfrm>
            <a:off x="0" y="0"/>
            <a:ext cx="9163050" cy="6877050"/>
          </a:xfrm>
          <a:prstGeom prst="rect">
            <a:avLst/>
          </a:prstGeom>
          <a:noFill/>
          <a:ln w="9525">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600200" y="166688"/>
            <a:ext cx="7377113" cy="1044575"/>
          </a:xfrm>
        </p:spPr>
        <p:txBody>
          <a:bodyPr/>
          <a:lstStyle/>
          <a:p>
            <a:r>
              <a:rPr lang="zh-CN" altLang="en-US"/>
              <a:t>单击此处编辑母版标题样式</a:t>
            </a:r>
          </a:p>
        </p:txBody>
      </p:sp>
      <p:sp>
        <p:nvSpPr>
          <p:cNvPr id="3" name="文本占位符 2"/>
          <p:cNvSpPr>
            <a:spLocks noGrp="1"/>
          </p:cNvSpPr>
          <p:nvPr>
            <p:ph type="body" sz="half" idx="1"/>
          </p:nvPr>
        </p:nvSpPr>
        <p:spPr>
          <a:xfrm>
            <a:off x="1616075" y="1377950"/>
            <a:ext cx="3603625" cy="5313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372100" y="1377950"/>
            <a:ext cx="3605213" cy="25796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372100" y="4110038"/>
            <a:ext cx="3605213" cy="25812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4213" y="146050"/>
            <a:ext cx="8259762" cy="762000"/>
          </a:xfrm>
        </p:spPr>
        <p:txBody>
          <a:bodyPr/>
          <a:lstStyle/>
          <a:p>
            <a:r>
              <a:rPr lang="zh-CN" altLang="en-US"/>
              <a:t>单击此处编辑母版标题样式</a:t>
            </a:r>
          </a:p>
        </p:txBody>
      </p:sp>
      <p:sp>
        <p:nvSpPr>
          <p:cNvPr id="3" name="表格占位符 2"/>
          <p:cNvSpPr>
            <a:spLocks noGrp="1"/>
          </p:cNvSpPr>
          <p:nvPr>
            <p:ph type="tbl" idx="1"/>
          </p:nvPr>
        </p:nvSpPr>
        <p:spPr>
          <a:xfrm>
            <a:off x="684213" y="1125538"/>
            <a:ext cx="8270875" cy="51117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8" name="Rectangle 5"/>
          <p:cNvSpPr>
            <a:spLocks noGrp="1" noChangeArrowheads="1"/>
          </p:cNvSpPr>
          <p:nvPr>
            <p:ph type="ftr" sz="quarter" idx="3"/>
          </p:nvPr>
        </p:nvSpPr>
        <p:spPr bwMode="auto">
          <a:xfrm>
            <a:off x="1692275" y="6381750"/>
            <a:ext cx="7272338" cy="358775"/>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2 — Instructions: Language of the Computer — </a:t>
            </a:r>
            <a:fld id="{A3FC49A4-7EBC-4A59-B243-0D395C4B4783}"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clipArtAndTx">
  <p:cSld name="标题，剪贴画与文本">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4213" y="146050"/>
            <a:ext cx="8259762" cy="762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684213" y="1125538"/>
            <a:ext cx="4059237" cy="51117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4895850" y="1125538"/>
            <a:ext cx="4059238" cy="5111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19"/>
          <p:cNvSpPr>
            <a:spLocks noGrp="1" noChangeArrowheads="1"/>
          </p:cNvSpPr>
          <p:nvPr>
            <p:ph type="ftr" sz="quarter" idx="3"/>
          </p:nvPr>
        </p:nvSpPr>
        <p:spPr bwMode="auto">
          <a:xfrm>
            <a:off x="1692275" y="6381750"/>
            <a:ext cx="7272338" cy="358775"/>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5 — Large and Fast: Exploiting Memory Hierarchy — </a:t>
            </a:r>
            <a:fld id="{B8CB35F6-12F7-4FCF-83B7-81B3862CF622}"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68313" y="260350"/>
            <a:ext cx="36513" cy="3816350"/>
          </a:xfrm>
          <a:prstGeom prst="rect">
            <a:avLst/>
          </a:prstGeom>
          <a:gradFill rotWithShape="1">
            <a:gsLst>
              <a:gs pos="0">
                <a:schemeClr val="tx2"/>
              </a:gs>
              <a:gs pos="100000">
                <a:srgbClr val="FFFFFF"/>
              </a:gs>
            </a:gsLst>
            <a:lin ang="5400000" scaled="1"/>
          </a:gradFill>
          <a:ln>
            <a:noFill/>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1027" name="Rectangle 3"/>
          <p:cNvSpPr>
            <a:spLocks noGrp="1"/>
          </p:cNvSpPr>
          <p:nvPr>
            <p:ph type="title"/>
          </p:nvPr>
        </p:nvSpPr>
        <p:spPr>
          <a:xfrm>
            <a:off x="684213" y="146050"/>
            <a:ext cx="8259762" cy="762000"/>
          </a:xfrm>
          <a:prstGeom prst="rect">
            <a:avLst/>
          </a:prstGeom>
          <a:noFill/>
          <a:ln w="9525">
            <a:noFill/>
          </a:ln>
        </p:spPr>
        <p:txBody>
          <a:bodyPr anchor="b">
            <a:spAutoFit/>
          </a:bodyPr>
          <a:lstStyle/>
          <a:p>
            <a:pPr lvl="0"/>
            <a:r>
              <a:rPr lang="en-AU" altLang="zh-CN" dirty="0"/>
              <a:t>Click to edit Master title style</a:t>
            </a:r>
          </a:p>
        </p:txBody>
      </p:sp>
      <p:sp>
        <p:nvSpPr>
          <p:cNvPr id="1028" name="Rectangle 4"/>
          <p:cNvSpPr>
            <a:spLocks noGrp="1"/>
          </p:cNvSpPr>
          <p:nvPr>
            <p:ph type="body" idx="1"/>
          </p:nvPr>
        </p:nvSpPr>
        <p:spPr>
          <a:xfrm>
            <a:off x="684213" y="1125538"/>
            <a:ext cx="8270875" cy="5111750"/>
          </a:xfrm>
          <a:prstGeom prst="rect">
            <a:avLst/>
          </a:prstGeom>
          <a:noFill/>
          <a:ln w="9525">
            <a:noFill/>
          </a:ln>
        </p:spPr>
        <p:txBody>
          <a:bodyPr/>
          <a:lstStyle/>
          <a:p>
            <a:pPr lvl="0"/>
            <a:r>
              <a:rPr lang="en-AU" altLang="zh-CN" dirty="0"/>
              <a:t>Click to edit Master text styles</a:t>
            </a:r>
          </a:p>
          <a:p>
            <a:pPr lvl="1"/>
            <a:r>
              <a:rPr lang="en-AU" altLang="zh-CN" dirty="0"/>
              <a:t>Second level</a:t>
            </a:r>
          </a:p>
          <a:p>
            <a:pPr lvl="2"/>
            <a:r>
              <a:rPr lang="en-AU" altLang="zh-CN" dirty="0"/>
              <a:t>Third level</a:t>
            </a:r>
          </a:p>
          <a:p>
            <a:pPr lvl="3"/>
            <a:r>
              <a:rPr lang="en-AU" altLang="zh-CN" dirty="0"/>
              <a:t>Fourth level</a:t>
            </a:r>
          </a:p>
          <a:p>
            <a:pPr lvl="4"/>
            <a:r>
              <a:rPr lang="en-AU" altLang="zh-CN" dirty="0"/>
              <a:t>Fifth level</a:t>
            </a:r>
          </a:p>
        </p:txBody>
      </p:sp>
      <p:sp>
        <p:nvSpPr>
          <p:cNvPr id="294917" name="Rectangle 5"/>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400" b="1">
                <a:ea typeface="宋体"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Chapter 1 — Computer Abstractions and Technology — </a:t>
            </a:r>
            <a:fld id="{DFD956AA-8E99-450B-A9F7-D4E6522F366D}" type="slidenum">
              <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rPr>
              <a:t>‹#›</a:t>
            </a:fld>
            <a:endParaRPr kumimoji="0" lang="en-AU" altLang="zh-CN" sz="1400" b="1"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pic>
        <p:nvPicPr>
          <p:cNvPr id="1030" name="Picture 6" descr="MKP-logo"/>
          <p:cNvPicPr>
            <a:picLocks noChangeAspect="1"/>
          </p:cNvPicPr>
          <p:nvPr/>
        </p:nvPicPr>
        <p:blipFill>
          <a:blip r:embed="rId20"/>
          <a:stretch>
            <a:fillRect/>
          </a:stretch>
        </p:blipFill>
        <p:spPr>
          <a:xfrm>
            <a:off x="179388" y="6308725"/>
            <a:ext cx="1371600" cy="428625"/>
          </a:xfrm>
          <a:prstGeom prst="rect">
            <a:avLst/>
          </a:prstGeom>
          <a:noFill/>
          <a:ln w="9525">
            <a:noFill/>
          </a:ln>
        </p:spPr>
      </p:pic>
      <p:sp>
        <p:nvSpPr>
          <p:cNvPr id="1031" name="Rectangle 7"/>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p:spPr>
        <p:txBody>
          <a:bodyPr wrap="none" anchor="ctr"/>
          <a:lstStyle>
            <a:lvl1pPr>
              <a:defRPr>
                <a:solidFill>
                  <a:schemeClr val="tx1"/>
                </a:solidFill>
                <a:latin typeface="Arial" panose="020B0604020202090204" pitchFamily="34" charset="0"/>
              </a:defRPr>
            </a:lvl1pPr>
            <a:lvl2pPr marL="742950" indent="-285750">
              <a:defRPr>
                <a:solidFill>
                  <a:schemeClr val="tx1"/>
                </a:solidFill>
                <a:latin typeface="Arial" panose="020B0604020202090204" pitchFamily="34" charset="0"/>
              </a:defRPr>
            </a:lvl2pPr>
            <a:lvl3pPr marL="1143000" indent="-228600">
              <a:defRPr>
                <a:solidFill>
                  <a:schemeClr val="tx1"/>
                </a:solidFill>
                <a:latin typeface="Arial" panose="020B0604020202090204" pitchFamily="34" charset="0"/>
              </a:defRPr>
            </a:lvl3pPr>
            <a:lvl4pPr marL="1600200" indent="-228600">
              <a:defRPr>
                <a:solidFill>
                  <a:schemeClr val="tx1"/>
                </a:solidFill>
                <a:latin typeface="Arial" panose="020B0604020202090204" pitchFamily="34" charset="0"/>
              </a:defRPr>
            </a:lvl4pPr>
            <a:lvl5pPr marL="2057400" indent="-228600">
              <a:defRPr>
                <a:solidFill>
                  <a:schemeClr val="tx1"/>
                </a:solidFill>
                <a:latin typeface="Arial" panose="020B0604020202090204" pitchFamily="34" charset="0"/>
              </a:defRPr>
            </a:lvl5pPr>
            <a:lvl6pPr marL="2514600" indent="-228600" eaLnBrk="0" fontAlgn="base" hangingPunct="0">
              <a:spcBef>
                <a:spcPct val="0"/>
              </a:spcBef>
              <a:spcAft>
                <a:spcPct val="0"/>
              </a:spcAft>
              <a:defRPr>
                <a:solidFill>
                  <a:schemeClr val="tx1"/>
                </a:solidFill>
                <a:latin typeface="Arial" panose="020B0604020202090204" pitchFamily="34" charset="0"/>
              </a:defRPr>
            </a:lvl6pPr>
            <a:lvl7pPr marL="2971800" indent="-228600" eaLnBrk="0" fontAlgn="base" hangingPunct="0">
              <a:spcBef>
                <a:spcPct val="0"/>
              </a:spcBef>
              <a:spcAft>
                <a:spcPct val="0"/>
              </a:spcAft>
              <a:defRPr>
                <a:solidFill>
                  <a:schemeClr val="tx1"/>
                </a:solidFill>
                <a:latin typeface="Arial" panose="020B0604020202090204" pitchFamily="34" charset="0"/>
              </a:defRPr>
            </a:lvl7pPr>
            <a:lvl8pPr marL="3429000" indent="-228600" eaLnBrk="0" fontAlgn="base" hangingPunct="0">
              <a:spcBef>
                <a:spcPct val="0"/>
              </a:spcBef>
              <a:spcAft>
                <a:spcPct val="0"/>
              </a:spcAft>
              <a:defRPr>
                <a:solidFill>
                  <a:schemeClr val="tx1"/>
                </a:solidFill>
                <a:latin typeface="Arial" panose="020B0604020202090204" pitchFamily="34" charset="0"/>
              </a:defRPr>
            </a:lvl8pPr>
            <a:lvl9pPr marL="3886200" indent="-2286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90204" pitchFamily="34" charset="0"/>
        </a:defRPr>
      </a:lvl2pPr>
      <a:lvl3pPr algn="l" rtl="0" eaLnBrk="0" fontAlgn="base" hangingPunct="0">
        <a:spcBef>
          <a:spcPct val="0"/>
        </a:spcBef>
        <a:spcAft>
          <a:spcPct val="0"/>
        </a:spcAft>
        <a:defRPr sz="4400" b="1">
          <a:solidFill>
            <a:schemeClr val="tx2"/>
          </a:solidFill>
          <a:latin typeface="Arial" panose="020B0604020202090204" pitchFamily="34" charset="0"/>
        </a:defRPr>
      </a:lvl3pPr>
      <a:lvl4pPr algn="l" rtl="0" eaLnBrk="0" fontAlgn="base" hangingPunct="0">
        <a:spcBef>
          <a:spcPct val="0"/>
        </a:spcBef>
        <a:spcAft>
          <a:spcPct val="0"/>
        </a:spcAft>
        <a:defRPr sz="4400" b="1">
          <a:solidFill>
            <a:schemeClr val="tx2"/>
          </a:solidFill>
          <a:latin typeface="Arial" panose="020B0604020202090204" pitchFamily="34" charset="0"/>
        </a:defRPr>
      </a:lvl4pPr>
      <a:lvl5pPr algn="l" rtl="0" eaLnBrk="0" fontAlgn="base" hangingPunct="0">
        <a:spcBef>
          <a:spcPct val="0"/>
        </a:spcBef>
        <a:spcAft>
          <a:spcPct val="0"/>
        </a:spcAft>
        <a:defRPr sz="4400" b="1">
          <a:solidFill>
            <a:schemeClr val="tx2"/>
          </a:solidFill>
          <a:latin typeface="Arial" panose="020B0604020202090204" pitchFamily="34" charset="0"/>
        </a:defRPr>
      </a:lvl5pPr>
      <a:lvl6pPr marL="457200" algn="l" rtl="0" fontAlgn="base">
        <a:spcBef>
          <a:spcPct val="0"/>
        </a:spcBef>
        <a:spcAft>
          <a:spcPct val="0"/>
        </a:spcAft>
        <a:defRPr sz="4400" b="1">
          <a:solidFill>
            <a:schemeClr val="tx2"/>
          </a:solidFill>
          <a:latin typeface="Arial" panose="020B0604020202090204" pitchFamily="34" charset="0"/>
        </a:defRPr>
      </a:lvl6pPr>
      <a:lvl7pPr marL="914400" algn="l" rtl="0" fontAlgn="base">
        <a:spcBef>
          <a:spcPct val="0"/>
        </a:spcBef>
        <a:spcAft>
          <a:spcPct val="0"/>
        </a:spcAft>
        <a:defRPr sz="4400" b="1">
          <a:solidFill>
            <a:schemeClr val="tx2"/>
          </a:solidFill>
          <a:latin typeface="Arial" panose="020B0604020202090204" pitchFamily="34" charset="0"/>
        </a:defRPr>
      </a:lvl7pPr>
      <a:lvl8pPr marL="1371600" algn="l" rtl="0" fontAlgn="base">
        <a:spcBef>
          <a:spcPct val="0"/>
        </a:spcBef>
        <a:spcAft>
          <a:spcPct val="0"/>
        </a:spcAft>
        <a:defRPr sz="4400" b="1">
          <a:solidFill>
            <a:schemeClr val="tx2"/>
          </a:solidFill>
          <a:latin typeface="Arial" panose="020B0604020202090204" pitchFamily="34" charset="0"/>
        </a:defRPr>
      </a:lvl8pPr>
      <a:lvl9pPr marL="1828800" algn="l" rtl="0" fontAlgn="base">
        <a:spcBef>
          <a:spcPct val="0"/>
        </a:spcBef>
        <a:spcAft>
          <a:spcPct val="0"/>
        </a:spcAft>
        <a:defRPr sz="4400" b="1">
          <a:solidFill>
            <a:schemeClr val="tx2"/>
          </a:solidFill>
          <a:latin typeface="Arial" panose="020B060402020209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1.jpeg"/><Relationship Id="rId4" Type="http://schemas.openxmlformats.org/officeDocument/2006/relationships/image" Target="../media/image20.jpeg"/></Relationships>
</file>

<file path=ppt/slides/_rels/slide1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218.xml"/><Relationship Id="rId2" Type="http://schemas.openxmlformats.org/officeDocument/2006/relationships/slide" Target="slide216.xml"/><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slide" Target="slide22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slide" Target="slide15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slide" Target="slide196.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slide" Target="slide17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 Target="slide17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20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45.wmf"/></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45.wmf"/></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45.wmf"/></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35.xml"/><Relationship Id="rId1" Type="http://schemas.openxmlformats.org/officeDocument/2006/relationships/slideLayout" Target="../slideLayouts/slideLayout13.xml"/><Relationship Id="rId5" Type="http://schemas.openxmlformats.org/officeDocument/2006/relationships/comments" Target="../comments/comment1.xml"/><Relationship Id="rId4" Type="http://schemas.openxmlformats.org/officeDocument/2006/relationships/image" Target="../media/image146.png"/></Relationships>
</file>

<file path=ppt/slides/_rels/slide2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49.xml"/><Relationship Id="rId1" Type="http://schemas.openxmlformats.org/officeDocument/2006/relationships/slideLayout" Target="../slideLayouts/slideLayout18.xml"/></Relationships>
</file>

<file path=ppt/slides/_rels/slide2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hyperlink" Target="http://baike.baidu.com/subview/8438227/8371519.htm" TargetMode="External"/><Relationship Id="rId3" Type="http://schemas.openxmlformats.org/officeDocument/2006/relationships/hyperlink" Target="http://baike.baidu.com/subview/4420688/4420688.htm" TargetMode="External"/><Relationship Id="rId7" Type="http://schemas.openxmlformats.org/officeDocument/2006/relationships/hyperlink" Target="http://baike.baidu.com/subview/2536975/2536975.htm" TargetMode="External"/><Relationship Id="rId2" Type="http://schemas.openxmlformats.org/officeDocument/2006/relationships/hyperlink" Target="http://baike.baidu.com/subview/1200029/1200029.htm" TargetMode="External"/><Relationship Id="rId1" Type="http://schemas.openxmlformats.org/officeDocument/2006/relationships/slideLayout" Target="../slideLayouts/slideLayout2.xml"/><Relationship Id="rId6" Type="http://schemas.openxmlformats.org/officeDocument/2006/relationships/hyperlink" Target="http://baike.baidu.com/subview/3592539/3592539.htm" TargetMode="External"/><Relationship Id="rId5" Type="http://schemas.openxmlformats.org/officeDocument/2006/relationships/hyperlink" Target="http://baike.baidu.com/subview/8445997/8379943.htm" TargetMode="External"/><Relationship Id="rId10" Type="http://schemas.openxmlformats.org/officeDocument/2006/relationships/hyperlink" Target="http://baike.baidu.com/subview/8438199/8371491.htm" TargetMode="External"/><Relationship Id="rId4" Type="http://schemas.openxmlformats.org/officeDocument/2006/relationships/hyperlink" Target="http://baike.baidu.com/subview/3592561/3592561.htm" TargetMode="External"/><Relationship Id="rId9" Type="http://schemas.openxmlformats.org/officeDocument/2006/relationships/hyperlink" Target="http://baike.baidu.com/subview/8438250/8371542.ht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oleObject" Target="../embeddings/oleObject2.bin"/><Relationship Id="rId10" Type="http://schemas.openxmlformats.org/officeDocument/2006/relationships/image" Target="../media/image53.emf"/><Relationship Id="rId4" Type="http://schemas.openxmlformats.org/officeDocument/2006/relationships/image" Target="../media/image50.emf"/><Relationship Id="rId9"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5.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wm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0.wmf"/><Relationship Id="rId5" Type="http://schemas.openxmlformats.org/officeDocument/2006/relationships/oleObject" Target="../embeddings/oleObject11.bin"/><Relationship Id="rId4" Type="http://schemas.openxmlformats.org/officeDocument/2006/relationships/image" Target="../media/image59.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4.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ctrTitle" hasCustomPrompt="1"/>
          </p:nvPr>
        </p:nvSpPr>
        <p:spPr>
          <a:ln/>
        </p:spPr>
        <p:txBody>
          <a:bodyPr vert="horz" wrap="square" lIns="91440" tIns="45720" rIns="91440" bIns="45720" anchor="t">
            <a:spAutoFit/>
          </a:bodyPr>
          <a:lstStyle/>
          <a:p>
            <a:r>
              <a:rPr lang="zh-CN" altLang="en-US" dirty="0">
                <a:latin typeface="Arial Black" panose="020B0A04020102020204" pitchFamily="34" charset="0"/>
                <a:ea typeface="宋体" pitchFamily="2" charset="-122"/>
                <a:cs typeface="+mj-cs"/>
              </a:rPr>
              <a:t>计算机组成原理</a:t>
            </a:r>
          </a:p>
        </p:txBody>
      </p:sp>
      <p:sp>
        <p:nvSpPr>
          <p:cNvPr id="9219" name="副标题 2"/>
          <p:cNvSpPr>
            <a:spLocks noGrp="1"/>
          </p:cNvSpPr>
          <p:nvPr>
            <p:ph type="subTitle" idx="1" hasCustomPrompt="1"/>
          </p:nvPr>
        </p:nvSpPr>
        <p:spPr>
          <a:xfrm>
            <a:off x="2409825" y="3141663"/>
            <a:ext cx="6410325" cy="3243262"/>
          </a:xfrm>
          <a:ln/>
        </p:spPr>
        <p:txBody>
          <a:bodyPr vert="horz" wrap="square" lIns="91440" tIns="45720" rIns="91440" bIns="45720" anchor="t">
            <a:spAutoFit/>
          </a:bodyPr>
          <a:lstStyle/>
          <a:p>
            <a:pPr algn="ctr">
              <a:lnSpc>
                <a:spcPct val="200000"/>
              </a:lnSpc>
              <a:buSzPct val="60000"/>
              <a:buFont typeface="Wingdings" panose="05000000000000000000" pitchFamily="2" charset="2"/>
            </a:pPr>
            <a:r>
              <a:rPr lang="zh-CN" altLang="en-US" dirty="0">
                <a:latin typeface="华文细黑" pitchFamily="2" charset="-122"/>
                <a:ea typeface="华文细黑" pitchFamily="2" charset="-122"/>
                <a:cs typeface="+mn-cs"/>
              </a:rPr>
              <a:t>邹淑雪</a:t>
            </a:r>
            <a:endParaRPr lang="en-US" altLang="zh-CN" dirty="0">
              <a:latin typeface="华文细黑" pitchFamily="2" charset="-122"/>
              <a:ea typeface="华文细黑" pitchFamily="2" charset="-122"/>
              <a:cs typeface="+mn-cs"/>
            </a:endParaRPr>
          </a:p>
          <a:p>
            <a:pPr>
              <a:lnSpc>
                <a:spcPct val="200000"/>
              </a:lnSpc>
              <a:buSzPct val="60000"/>
              <a:buFont typeface="Wingdings" panose="05000000000000000000" pitchFamily="2" charset="2"/>
            </a:pPr>
            <a:r>
              <a:rPr lang="zh-CN" altLang="en-US" dirty="0">
                <a:latin typeface="华文细黑" pitchFamily="2" charset="-122"/>
                <a:ea typeface="华文细黑" pitchFamily="2" charset="-122"/>
                <a:cs typeface="+mn-cs"/>
              </a:rPr>
              <a:t>吉林大学计算机科学与技术学院</a:t>
            </a:r>
            <a:endParaRPr lang="en-US" altLang="zh-CN" dirty="0">
              <a:latin typeface="华文细黑" pitchFamily="2" charset="-122"/>
              <a:ea typeface="华文细黑" pitchFamily="2" charset="-122"/>
              <a:cs typeface="+mn-cs"/>
            </a:endParaRPr>
          </a:p>
          <a:p>
            <a:pPr>
              <a:lnSpc>
                <a:spcPct val="200000"/>
              </a:lnSpc>
              <a:buSzPct val="60000"/>
              <a:buFont typeface="Wingdings" panose="05000000000000000000" pitchFamily="2" charset="2"/>
            </a:pPr>
            <a:r>
              <a:rPr lang="en-US" altLang="zh-CN" dirty="0">
                <a:latin typeface="Arial Black" panose="020B0A04020102020204" pitchFamily="34" charset="0"/>
                <a:ea typeface="宋体" pitchFamily="2" charset="-122"/>
                <a:cs typeface="+mn-cs"/>
              </a:rPr>
              <a:t>		2018</a:t>
            </a:r>
            <a:r>
              <a:rPr lang="zh-CN" altLang="en-US" dirty="0">
                <a:latin typeface="Arial Black" panose="020B0A04020102020204" pitchFamily="34" charset="0"/>
                <a:ea typeface="宋体" pitchFamily="2" charset="-122"/>
                <a:cs typeface="+mn-cs"/>
              </a:rPr>
              <a:t>年</a:t>
            </a:r>
            <a:r>
              <a:rPr lang="en-US" altLang="zh-CN" dirty="0">
                <a:latin typeface="Arial Black" panose="020B0A04020102020204" pitchFamily="34" charset="0"/>
                <a:ea typeface="宋体" pitchFamily="2" charset="-122"/>
                <a:cs typeface="+mn-cs"/>
              </a:rPr>
              <a:t>8</a:t>
            </a:r>
            <a:r>
              <a:rPr lang="zh-CN" altLang="en-US" dirty="0">
                <a:latin typeface="Arial Black" panose="020B0A04020102020204" pitchFamily="34" charset="0"/>
                <a:ea typeface="宋体" pitchFamily="2" charset="-122"/>
                <a:cs typeface="+mn-cs"/>
              </a:rPr>
              <a:t>月</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10</a:t>
            </a:fld>
            <a:endParaRPr lang="en-AU" altLang="zh-CN" sz="1400" b="1" dirty="0">
              <a:ea typeface="宋体" pitchFamily="2" charset="-122"/>
            </a:endParaRPr>
          </a:p>
        </p:txBody>
      </p:sp>
      <p:sp>
        <p:nvSpPr>
          <p:cNvPr id="25603"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后</a:t>
            </a:r>
            <a:r>
              <a:rPr lang="en-US" altLang="zh-CN" dirty="0">
                <a:ea typeface="宋体" pitchFamily="2" charset="-122"/>
              </a:rPr>
              <a:t>PC</a:t>
            </a:r>
            <a:r>
              <a:rPr lang="zh-CN" altLang="en-US" dirty="0">
                <a:ea typeface="宋体" pitchFamily="2" charset="-122"/>
              </a:rPr>
              <a:t>时代</a:t>
            </a:r>
            <a:endParaRPr lang="en-AU" altLang="zh-CN" dirty="0">
              <a:ea typeface="宋体" pitchFamily="2" charset="-122"/>
            </a:endParaRPr>
          </a:p>
        </p:txBody>
      </p:sp>
      <p:pic>
        <p:nvPicPr>
          <p:cNvPr id="25604" name="Picture 6" descr="f01-02-9780124077263"/>
          <p:cNvPicPr>
            <a:picLocks noChangeAspect="1"/>
          </p:cNvPicPr>
          <p:nvPr/>
        </p:nvPicPr>
        <p:blipFill>
          <a:blip r:embed="rId3"/>
          <a:stretch>
            <a:fillRect/>
          </a:stretch>
        </p:blipFill>
        <p:spPr>
          <a:xfrm>
            <a:off x="684213" y="1268413"/>
            <a:ext cx="7488237" cy="4673600"/>
          </a:xfrm>
          <a:prstGeom prst="rect">
            <a:avLst/>
          </a:prstGeom>
          <a:noFill/>
          <a:ln w="9525">
            <a:noFill/>
          </a:ln>
        </p:spPr>
      </p:pic>
      <p:pic>
        <p:nvPicPr>
          <p:cNvPr id="46088" name="Picture 8" descr="IDCé¢æµï¼å¹³æ¿ææºåºè´§éå¹´åå°èµ¶è¶ç¬è®°æ¬"/>
          <p:cNvPicPr>
            <a:picLocks noChangeAspect="1"/>
          </p:cNvPicPr>
          <p:nvPr/>
        </p:nvPicPr>
        <p:blipFill>
          <a:blip r:embed="rId4"/>
          <a:stretch>
            <a:fillRect/>
          </a:stretch>
        </p:blipFill>
        <p:spPr>
          <a:xfrm>
            <a:off x="684213" y="1081088"/>
            <a:ext cx="7559675" cy="5127625"/>
          </a:xfrm>
          <a:prstGeom prst="rect">
            <a:avLst/>
          </a:prstGeom>
          <a:noFill/>
          <a:ln w="9525">
            <a:noFill/>
          </a:ln>
        </p:spPr>
      </p:pic>
      <p:pic>
        <p:nvPicPr>
          <p:cNvPr id="2" name="图片 1"/>
          <p:cNvPicPr>
            <a:picLocks noChangeAspect="1"/>
          </p:cNvPicPr>
          <p:nvPr/>
        </p:nvPicPr>
        <p:blipFill>
          <a:blip r:embed="rId5"/>
          <a:stretch>
            <a:fillRect/>
          </a:stretch>
        </p:blipFill>
        <p:spPr>
          <a:xfrm>
            <a:off x="2900363" y="2790825"/>
            <a:ext cx="860425" cy="1470025"/>
          </a:xfrm>
          <a:prstGeom prst="rect">
            <a:avLst/>
          </a:prstGeom>
          <a:noFill/>
          <a:ln w="9525">
            <a:noFill/>
          </a:ln>
        </p:spPr>
      </p:pic>
      <p:pic>
        <p:nvPicPr>
          <p:cNvPr id="3" name="图片 2"/>
          <p:cNvPicPr>
            <a:picLocks noChangeAspect="1"/>
          </p:cNvPicPr>
          <p:nvPr/>
        </p:nvPicPr>
        <p:blipFill>
          <a:blip r:embed="rId6"/>
          <a:stretch>
            <a:fillRect/>
          </a:stretch>
        </p:blipFill>
        <p:spPr>
          <a:xfrm>
            <a:off x="3997325" y="2794000"/>
            <a:ext cx="1331913" cy="1011238"/>
          </a:xfrm>
          <a:prstGeom prst="rect">
            <a:avLst/>
          </a:prstGeom>
          <a:noFill/>
          <a:ln w="9525">
            <a:noFill/>
          </a:ln>
        </p:spPr>
      </p:pic>
      <p:pic>
        <p:nvPicPr>
          <p:cNvPr id="46094" name="Picture 14" descr="https://timgsa.baidu.com/timg?image&amp;quality=80&amp;size=b9999_10000&amp;sec=1535623437689&amp;di=58ff71cf522ce8c5aa6961e7df91cbe0&amp;imgtype=0&amp;src=http%3A%2F%2Fimg.frbiz.com%2Fnimg%2F1d%2F72%2Fb69bf65c38fc0841c9ae1555fada-0x0-1%2Fportable_ultrasound_for_veterinary.jpg"/>
          <p:cNvPicPr>
            <a:picLocks noChangeAspect="1"/>
          </p:cNvPicPr>
          <p:nvPr/>
        </p:nvPicPr>
        <p:blipFill>
          <a:blip r:embed="rId7"/>
          <a:stretch>
            <a:fillRect/>
          </a:stretch>
        </p:blipFill>
        <p:spPr>
          <a:xfrm>
            <a:off x="5329238" y="2790825"/>
            <a:ext cx="1223962" cy="1165225"/>
          </a:xfrm>
          <a:prstGeom prst="rect">
            <a:avLst/>
          </a:prstGeom>
          <a:noFill/>
          <a:ln w="9525">
            <a:noFill/>
          </a:ln>
        </p:spPr>
      </p:pic>
      <p:pic>
        <p:nvPicPr>
          <p:cNvPr id="46096" name="Picture 16" descr="https://timgsa.baidu.com/timg?image&amp;quality=80&amp;size=b9999_10000&amp;sec=1535623579787&amp;di=05f5af68ec73ffcf96a7f78d85b68c6c&amp;imgtype=0&amp;src=http%3A%2F%2Fimage1.cc-inc.com%2Fprod%2F9510000%2F9510766_MC1.jpg"/>
          <p:cNvPicPr>
            <a:picLocks noChangeAspect="1"/>
          </p:cNvPicPr>
          <p:nvPr/>
        </p:nvPicPr>
        <p:blipFill>
          <a:blip r:embed="rId8"/>
          <a:stretch>
            <a:fillRect/>
          </a:stretch>
        </p:blipFill>
        <p:spPr>
          <a:xfrm>
            <a:off x="6503988" y="2503488"/>
            <a:ext cx="2009775" cy="1282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4"/>
          <p:cNvSpPr>
            <a:spLocks noGrp="1"/>
          </p:cNvSpPr>
          <p:nvPr>
            <p:ph type="ctrTitle" idx="4294967295"/>
          </p:nvPr>
        </p:nvSpPr>
        <p:spPr>
          <a:xfrm>
            <a:off x="2483768" y="1137419"/>
            <a:ext cx="5832475" cy="762000"/>
          </a:xfrm>
          <a:ln/>
        </p:spPr>
        <p:txBody>
          <a:bodyPr vert="horz" wrap="square" lIns="91440" tIns="45720" rIns="91440" bIns="45720" anchor="t">
            <a:spAutoFit/>
          </a:bodyPr>
          <a:lstStyle>
            <a:lvl1pPr lvl="0">
              <a:defRPr/>
            </a:lvl1pPr>
          </a:lstStyle>
          <a:p>
            <a:pPr lvl="0" eaLnBrk="1" hangingPunct="1"/>
            <a:r>
              <a:rPr lang="en-AU" altLang="zh-CN" dirty="0">
                <a:solidFill>
                  <a:schemeClr val="tx1"/>
                </a:solidFill>
                <a:latin typeface="Arial Black" panose="020B0A04020102020204" pitchFamily="34" charset="0"/>
                <a:ea typeface="宋体" pitchFamily="2" charset="-122"/>
              </a:rPr>
              <a:t>Chapter 4</a:t>
            </a:r>
          </a:p>
        </p:txBody>
      </p:sp>
      <p:sp>
        <p:nvSpPr>
          <p:cNvPr id="362499" name="Rectangle 5"/>
          <p:cNvSpPr>
            <a:spLocks noGrp="1"/>
          </p:cNvSpPr>
          <p:nvPr>
            <p:ph type="subTitle" idx="4294967295"/>
          </p:nvPr>
        </p:nvSpPr>
        <p:spPr>
          <a:xfrm>
            <a:off x="2483768" y="2216919"/>
            <a:ext cx="5832475" cy="708025"/>
          </a:xfrm>
          <a:ln/>
        </p:spPr>
        <p:txBody>
          <a:bodyPr vert="horz" wrap="square" lIns="91440" tIns="45720" rIns="91440" bIns="45720" anchor="t">
            <a:spAutoFit/>
          </a:bodyPr>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lgn="l" eaLnBrk="1" hangingPunct="1"/>
            <a:r>
              <a:rPr lang="zh-CN" altLang="en-US" sz="4000" b="1" dirty="0">
                <a:latin typeface="Arial Black" panose="020B0A04020102020204" pitchFamily="34" charset="0"/>
                <a:ea typeface="宋体" pitchFamily="2" charset="-122"/>
              </a:rPr>
              <a:t>   处理器</a:t>
            </a:r>
            <a:endParaRPr lang="zh-CN" altLang="en-US" b="1" dirty="0">
              <a:latin typeface="Arial Black" panose="020B0A04020102020204" pitchFamily="34" charset="0"/>
              <a:ea typeface="宋体" pitchFamily="2" charset="-122"/>
            </a:endParaRPr>
          </a:p>
        </p:txBody>
      </p:sp>
      <p:pic>
        <p:nvPicPr>
          <p:cNvPr id="6" name="图片 5">
            <a:extLst>
              <a:ext uri="{FF2B5EF4-FFF2-40B4-BE49-F238E27FC236}">
                <a16:creationId xmlns:a16="http://schemas.microsoft.com/office/drawing/2014/main" id="{7B6C9F1D-F6D5-4A0A-BF9F-B077AB54031B}"/>
              </a:ext>
            </a:extLst>
          </p:cNvPr>
          <p:cNvPicPr>
            <a:picLocks noChangeAspect="1"/>
          </p:cNvPicPr>
          <p:nvPr/>
        </p:nvPicPr>
        <p:blipFill>
          <a:blip r:embed="rId3"/>
          <a:stretch>
            <a:fillRect/>
          </a:stretch>
        </p:blipFill>
        <p:spPr>
          <a:xfrm>
            <a:off x="1331640" y="3267256"/>
            <a:ext cx="6624736" cy="3264162"/>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356739-4F00-49B7-827A-8DA05E771C39}"/>
              </a:ext>
            </a:extLst>
          </p:cNvPr>
          <p:cNvSpPr txBox="1"/>
          <p:nvPr/>
        </p:nvSpPr>
        <p:spPr>
          <a:xfrm>
            <a:off x="1187624" y="1628800"/>
            <a:ext cx="6408712" cy="1255728"/>
          </a:xfrm>
          <a:prstGeom prst="rect">
            <a:avLst/>
          </a:prstGeom>
          <a:noFill/>
        </p:spPr>
        <p:txBody>
          <a:bodyPr wrap="square">
            <a:spAutoFit/>
          </a:bodyPr>
          <a:lstStyle/>
          <a:p>
            <a:pPr marL="742950" lvl="2" indent="-342900" eaLnBrk="1" hangingPunct="1">
              <a:lnSpc>
                <a:spcPct val="90000"/>
              </a:lnSpc>
              <a:buFont typeface="+mj-lt"/>
              <a:buAutoNum type="arabicPeriod"/>
            </a:pPr>
            <a:r>
              <a:rPr lang="zh-CN" altLang="en-US" sz="2800" dirty="0">
                <a:latin typeface="黑体" pitchFamily="49" charset="-122"/>
                <a:ea typeface="黑体" pitchFamily="49" charset="-122"/>
              </a:rPr>
              <a:t>单周期处理器</a:t>
            </a:r>
            <a:r>
              <a:rPr lang="en-US" altLang="zh-CN" sz="2800" dirty="0">
                <a:latin typeface="黑体" pitchFamily="49" charset="-122"/>
                <a:ea typeface="黑体" pitchFamily="49" charset="-122"/>
              </a:rPr>
              <a:t>-</a:t>
            </a:r>
            <a:r>
              <a:rPr lang="zh-CN" altLang="en-US" sz="2800" dirty="0">
                <a:latin typeface="黑体" pitchFamily="49" charset="-122"/>
                <a:ea typeface="黑体" pitchFamily="49" charset="-122"/>
              </a:rPr>
              <a:t>数据通路 控制信号</a:t>
            </a:r>
            <a:endParaRPr lang="en-US" altLang="zh-CN" sz="2800" dirty="0">
              <a:latin typeface="黑体" pitchFamily="49" charset="-122"/>
              <a:ea typeface="黑体" pitchFamily="49" charset="-122"/>
            </a:endParaRPr>
          </a:p>
          <a:p>
            <a:pPr marL="742950" lvl="2" indent="-342900" eaLnBrk="1" hangingPunct="1">
              <a:lnSpc>
                <a:spcPct val="90000"/>
              </a:lnSpc>
              <a:buFont typeface="+mj-lt"/>
              <a:buAutoNum type="arabicPeriod"/>
            </a:pPr>
            <a:r>
              <a:rPr lang="zh-CN" altLang="en-US" sz="2800" dirty="0">
                <a:latin typeface="黑体" pitchFamily="49" charset="-122"/>
                <a:ea typeface="黑体" pitchFamily="49" charset="-122"/>
              </a:rPr>
              <a:t>流水线</a:t>
            </a:r>
            <a:endParaRPr lang="en-US" altLang="zh-CN" sz="2800" dirty="0">
              <a:latin typeface="黑体" pitchFamily="49" charset="-122"/>
              <a:ea typeface="黑体" pitchFamily="49" charset="-122"/>
            </a:endParaRPr>
          </a:p>
          <a:p>
            <a:pPr marL="742950" lvl="2" indent="-342900" eaLnBrk="1" hangingPunct="1">
              <a:lnSpc>
                <a:spcPct val="90000"/>
              </a:lnSpc>
              <a:buFont typeface="+mj-lt"/>
              <a:buAutoNum type="arabicPeriod"/>
            </a:pPr>
            <a:r>
              <a:rPr lang="zh-CN" altLang="en-US" sz="2800" dirty="0">
                <a:latin typeface="黑体" pitchFamily="49" charset="-122"/>
                <a:ea typeface="黑体" pitchFamily="49" charset="-122"/>
              </a:rPr>
              <a:t>流水线阻塞</a:t>
            </a:r>
            <a:endParaRPr lang="en-US" altLang="zh-CN" sz="2800" dirty="0">
              <a:latin typeface="黑体" pitchFamily="49" charset="-122"/>
              <a:ea typeface="黑体" pitchFamily="49" charset="-122"/>
            </a:endParaRPr>
          </a:p>
        </p:txBody>
      </p:sp>
    </p:spTree>
    <p:extLst>
      <p:ext uri="{BB962C8B-B14F-4D97-AF65-F5344CB8AC3E}">
        <p14:creationId xmlns:p14="http://schemas.microsoft.com/office/powerpoint/2010/main" val="14629807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CAED4D-8695-4817-BBB9-FF5B342AFA87}"/>
              </a:ext>
            </a:extLst>
          </p:cNvPr>
          <p:cNvPicPr>
            <a:picLocks noChangeAspect="1"/>
          </p:cNvPicPr>
          <p:nvPr/>
        </p:nvPicPr>
        <p:blipFill>
          <a:blip r:embed="rId2"/>
          <a:stretch>
            <a:fillRect/>
          </a:stretch>
        </p:blipFill>
        <p:spPr>
          <a:xfrm>
            <a:off x="1475656" y="1340768"/>
            <a:ext cx="5743497" cy="3240360"/>
          </a:xfrm>
          <a:prstGeom prst="rect">
            <a:avLst/>
          </a:prstGeom>
        </p:spPr>
      </p:pic>
      <p:sp>
        <p:nvSpPr>
          <p:cNvPr id="3" name="矩形 2">
            <a:extLst>
              <a:ext uri="{FF2B5EF4-FFF2-40B4-BE49-F238E27FC236}">
                <a16:creationId xmlns:a16="http://schemas.microsoft.com/office/drawing/2014/main" id="{5E176EA4-7C4D-4E6D-9012-A8C18B3EF890}"/>
              </a:ext>
            </a:extLst>
          </p:cNvPr>
          <p:cNvSpPr/>
          <p:nvPr/>
        </p:nvSpPr>
        <p:spPr bwMode="auto">
          <a:xfrm>
            <a:off x="1500613" y="1340768"/>
            <a:ext cx="2351307" cy="3312368"/>
          </a:xfrm>
          <a:prstGeom prst="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w="57150">
                <a:solidFill>
                  <a:schemeClr val="tx1"/>
                </a:solidFill>
              </a:ln>
              <a:solidFill>
                <a:schemeClr val="tx1"/>
              </a:solidFill>
              <a:effectLst/>
              <a:latin typeface="Arial" panose="020B0604020202090204" pitchFamily="34" charset="0"/>
            </a:endParaRPr>
          </a:p>
        </p:txBody>
      </p:sp>
      <p:sp>
        <p:nvSpPr>
          <p:cNvPr id="6" name="文本框 5">
            <a:extLst>
              <a:ext uri="{FF2B5EF4-FFF2-40B4-BE49-F238E27FC236}">
                <a16:creationId xmlns:a16="http://schemas.microsoft.com/office/drawing/2014/main" id="{1370AAB3-1AC5-4E85-AB61-DDD2124F28BC}"/>
              </a:ext>
            </a:extLst>
          </p:cNvPr>
          <p:cNvSpPr txBox="1"/>
          <p:nvPr/>
        </p:nvSpPr>
        <p:spPr>
          <a:xfrm>
            <a:off x="1835696" y="4941168"/>
            <a:ext cx="4572000" cy="341632"/>
          </a:xfrm>
          <a:prstGeom prst="rect">
            <a:avLst/>
          </a:prstGeom>
          <a:noFill/>
        </p:spPr>
        <p:txBody>
          <a:bodyPr wrap="square">
            <a:spAutoFit/>
          </a:bodyPr>
          <a:lstStyle/>
          <a:p>
            <a:pPr marL="742950" lvl="2" indent="-342900" eaLnBrk="1" hangingPunct="1">
              <a:lnSpc>
                <a:spcPct val="90000"/>
              </a:lnSpc>
            </a:pPr>
            <a:r>
              <a:rPr lang="zh-CN" altLang="en-US" sz="1800" dirty="0">
                <a:latin typeface="黑体" pitchFamily="49" charset="-122"/>
                <a:ea typeface="黑体" pitchFamily="49" charset="-122"/>
              </a:rPr>
              <a:t>构建数据通路，同时建立控制信号</a:t>
            </a:r>
            <a:endParaRPr lang="en-US" altLang="zh-CN" sz="1800" dirty="0">
              <a:latin typeface="黑体" pitchFamily="49" charset="-122"/>
              <a:ea typeface="黑体" pitchFamily="49" charset="-122"/>
            </a:endParaRPr>
          </a:p>
        </p:txBody>
      </p:sp>
    </p:spTree>
    <p:extLst>
      <p:ext uri="{BB962C8B-B14F-4D97-AF65-F5344CB8AC3E}">
        <p14:creationId xmlns:p14="http://schemas.microsoft.com/office/powerpoint/2010/main" val="9893735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5570"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latin typeface="黑体" pitchFamily="49" charset="-122"/>
                <a:ea typeface="黑体" pitchFamily="49" charset="-122"/>
              </a:rPr>
              <a:t>Chapter 4 — The Processor — </a:t>
            </a:r>
            <a:fld id="{9A0DB2DC-4C9A-4742-B13C-FB6460FD3503}" type="slidenum">
              <a:rPr lang="en-AU" altLang="en-US" sz="1400" b="1" dirty="0">
                <a:latin typeface="黑体" pitchFamily="49" charset="-122"/>
                <a:ea typeface="黑体" pitchFamily="49" charset="-122"/>
              </a:rPr>
              <a:t>103</a:t>
            </a:fld>
            <a:endParaRPr lang="en-AU" altLang="en-US" sz="1400" b="1" dirty="0">
              <a:latin typeface="黑体" pitchFamily="49" charset="-122"/>
              <a:ea typeface="黑体" pitchFamily="49" charset="-122"/>
            </a:endParaRPr>
          </a:p>
        </p:txBody>
      </p:sp>
      <p:sp>
        <p:nvSpPr>
          <p:cNvPr id="365571"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latin typeface="黑体" pitchFamily="49" charset="-122"/>
                <a:ea typeface="黑体" pitchFamily="49" charset="-122"/>
              </a:rPr>
              <a:t>概述</a:t>
            </a:r>
          </a:p>
        </p:txBody>
      </p:sp>
      <p:sp>
        <p:nvSpPr>
          <p:cNvPr id="4100" name="Rectangle 3"/>
          <p:cNvSpPr>
            <a:spLocks noGrp="1"/>
          </p:cNvSpPr>
          <p:nvPr>
            <p:ph type="body" idx="4294967295"/>
          </p:nvPr>
        </p:nvSpPr>
        <p:spPr>
          <a:xfrm>
            <a:off x="873125" y="1125538"/>
            <a:ext cx="8270875" cy="5111750"/>
          </a:xfrm>
          <a:ln/>
        </p:spPr>
        <p:txBody>
          <a:bodyPr vert="horz" wrap="square" lIns="91440" tIns="45720" rIns="91440" bIns="45720" anchor="t"/>
          <a:lstStyle/>
          <a:p>
            <a:pPr eaLnBrk="1" hangingPunct="1">
              <a:lnSpc>
                <a:spcPct val="90000"/>
              </a:lnSpc>
            </a:pPr>
            <a:r>
              <a:rPr lang="zh-CN" altLang="en-US" sz="3600" dirty="0">
                <a:highlight>
                  <a:srgbClr val="FFFF00"/>
                </a:highlight>
                <a:latin typeface="黑体" pitchFamily="49" charset="-122"/>
                <a:ea typeface="黑体" pitchFamily="49" charset="-122"/>
              </a:rPr>
              <a:t>一个基本的</a:t>
            </a:r>
            <a:r>
              <a:rPr lang="en-US" altLang="zh-CN" sz="3600" dirty="0">
                <a:highlight>
                  <a:srgbClr val="FFFF00"/>
                </a:highlight>
                <a:latin typeface="黑体" pitchFamily="49" charset="-122"/>
                <a:ea typeface="黑体" pitchFamily="49" charset="-122"/>
              </a:rPr>
              <a:t>MIPS</a:t>
            </a:r>
            <a:r>
              <a:rPr lang="zh-CN" altLang="en-US" sz="3600" dirty="0">
                <a:highlight>
                  <a:srgbClr val="FFFF00"/>
                </a:highlight>
                <a:latin typeface="黑体" pitchFamily="49" charset="-122"/>
                <a:ea typeface="黑体" pitchFamily="49" charset="-122"/>
              </a:rPr>
              <a:t>实现</a:t>
            </a:r>
            <a:endParaRPr lang="en-US" altLang="zh-CN" sz="3600" dirty="0">
              <a:highlight>
                <a:srgbClr val="FFFF00"/>
              </a:highlight>
              <a:latin typeface="黑体" pitchFamily="49" charset="-122"/>
              <a:ea typeface="黑体" pitchFamily="49" charset="-122"/>
            </a:endParaRPr>
          </a:p>
          <a:p>
            <a:pPr marL="742950" lvl="2" indent="-342900" eaLnBrk="1" hangingPunct="1">
              <a:lnSpc>
                <a:spcPct val="90000"/>
              </a:lnSpc>
            </a:pPr>
            <a:r>
              <a:rPr lang="zh-CN" altLang="en-US" sz="2800" dirty="0">
                <a:highlight>
                  <a:srgbClr val="FFFF00"/>
                </a:highlight>
                <a:latin typeface="黑体" pitchFamily="49" charset="-122"/>
                <a:ea typeface="黑体" pitchFamily="49" charset="-122"/>
              </a:rPr>
              <a:t>存储器访问指令：</a:t>
            </a:r>
            <a:r>
              <a:rPr lang="en-US" altLang="zh-CN" sz="2800" dirty="0">
                <a:highlight>
                  <a:srgbClr val="FFFF00"/>
                </a:highlight>
                <a:latin typeface="黑体" pitchFamily="49" charset="-122"/>
                <a:ea typeface="黑体" pitchFamily="49" charset="-122"/>
              </a:rPr>
              <a:t>lw, sw</a:t>
            </a:r>
          </a:p>
          <a:p>
            <a:pPr marL="742950" lvl="2" indent="-342900" eaLnBrk="1" hangingPunct="1">
              <a:lnSpc>
                <a:spcPct val="90000"/>
              </a:lnSpc>
            </a:pPr>
            <a:r>
              <a:rPr lang="zh-CN" altLang="en-US" sz="2800" dirty="0">
                <a:highlight>
                  <a:srgbClr val="FFFF00"/>
                </a:highlight>
                <a:latin typeface="黑体" pitchFamily="49" charset="-122"/>
                <a:ea typeface="黑体" pitchFamily="49" charset="-122"/>
              </a:rPr>
              <a:t>算术逻辑指令：</a:t>
            </a:r>
            <a:r>
              <a:rPr lang="en-US" altLang="zh-CN" sz="2800" dirty="0">
                <a:highlight>
                  <a:srgbClr val="FFFF00"/>
                </a:highlight>
                <a:latin typeface="黑体" pitchFamily="49" charset="-122"/>
                <a:ea typeface="黑体" pitchFamily="49" charset="-122"/>
              </a:rPr>
              <a:t> add, sub, and, or, </a:t>
            </a:r>
            <a:r>
              <a:rPr lang="en-US" altLang="zh-CN" sz="2800" dirty="0" err="1">
                <a:highlight>
                  <a:srgbClr val="FFFF00"/>
                </a:highlight>
                <a:latin typeface="黑体" pitchFamily="49" charset="-122"/>
                <a:ea typeface="黑体" pitchFamily="49" charset="-122"/>
              </a:rPr>
              <a:t>slt</a:t>
            </a:r>
            <a:endParaRPr lang="en-US" altLang="zh-CN" sz="2800" dirty="0">
              <a:highlight>
                <a:srgbClr val="FFFF00"/>
              </a:highlight>
              <a:latin typeface="黑体" pitchFamily="49" charset="-122"/>
              <a:ea typeface="黑体" pitchFamily="49" charset="-122"/>
            </a:endParaRPr>
          </a:p>
          <a:p>
            <a:pPr marL="742950" lvl="2" indent="-342900" eaLnBrk="1" hangingPunct="1">
              <a:lnSpc>
                <a:spcPct val="90000"/>
              </a:lnSpc>
            </a:pPr>
            <a:r>
              <a:rPr lang="zh-CN" altLang="en-US" sz="2800" dirty="0">
                <a:highlight>
                  <a:srgbClr val="FFFF00"/>
                </a:highlight>
                <a:latin typeface="黑体" pitchFamily="49" charset="-122"/>
                <a:ea typeface="黑体" pitchFamily="49" charset="-122"/>
              </a:rPr>
              <a:t>分支指令：</a:t>
            </a:r>
            <a:r>
              <a:rPr lang="en-US" altLang="zh-CN" sz="2800" dirty="0">
                <a:highlight>
                  <a:srgbClr val="FFFF00"/>
                </a:highlight>
                <a:latin typeface="黑体" pitchFamily="49" charset="-122"/>
                <a:ea typeface="黑体" pitchFamily="49" charset="-122"/>
              </a:rPr>
              <a:t>beq, j</a:t>
            </a:r>
          </a:p>
        </p:txBody>
      </p:sp>
      <p:sp>
        <p:nvSpPr>
          <p:cNvPr id="365573" name="Text Box 4"/>
          <p:cNvSpPr txBox="1"/>
          <p:nvPr/>
        </p:nvSpPr>
        <p:spPr>
          <a:xfrm rot="5400000">
            <a:off x="7829550" y="757238"/>
            <a:ext cx="2260600" cy="369887"/>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solidFill>
                  <a:schemeClr val="folHlink"/>
                </a:solidFill>
                <a:latin typeface="黑体" pitchFamily="49" charset="-122"/>
                <a:ea typeface="黑体" pitchFamily="49" charset="-122"/>
              </a:rPr>
              <a:t>§4.1 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6B9922C0-B520-43DD-8421-2C5EA02B542F}"/>
              </a:ext>
            </a:extLst>
          </p:cNvPr>
          <p:cNvSpPr txBox="1"/>
          <p:nvPr/>
        </p:nvSpPr>
        <p:spPr>
          <a:xfrm>
            <a:off x="755576" y="456838"/>
            <a:ext cx="4581426" cy="369332"/>
          </a:xfrm>
          <a:prstGeom prst="rect">
            <a:avLst/>
          </a:prstGeom>
          <a:noFill/>
        </p:spPr>
        <p:txBody>
          <a:bodyPr wrap="square">
            <a:spAutoFit/>
          </a:bodyPr>
          <a:lstStyle/>
          <a:p>
            <a:r>
              <a:rPr lang="en-US" altLang="zh-CN" dirty="0"/>
              <a:t>MI</a:t>
            </a:r>
            <a:r>
              <a:rPr lang="en-US" altLang="zh-CN" spc="-9" dirty="0"/>
              <a:t>PS</a:t>
            </a:r>
            <a:r>
              <a:rPr lang="zh-CN" altLang="en-US" b="0" spc="-4" dirty="0">
                <a:latin typeface="宋体"/>
                <a:cs typeface="宋体"/>
              </a:rPr>
              <a:t>指令格</a:t>
            </a:r>
            <a:r>
              <a:rPr lang="zh-CN" altLang="en-US" b="0" dirty="0">
                <a:latin typeface="宋体"/>
                <a:cs typeface="宋体"/>
              </a:rPr>
              <a:t>式</a:t>
            </a:r>
            <a:endParaRPr lang="zh-CN" altLang="en-US" dirty="0"/>
          </a:p>
        </p:txBody>
      </p:sp>
      <p:pic>
        <p:nvPicPr>
          <p:cNvPr id="34" name="图片 33">
            <a:extLst>
              <a:ext uri="{FF2B5EF4-FFF2-40B4-BE49-F238E27FC236}">
                <a16:creationId xmlns:a16="http://schemas.microsoft.com/office/drawing/2014/main" id="{A6F70227-82B6-429A-838F-4FCC84924232}"/>
              </a:ext>
            </a:extLst>
          </p:cNvPr>
          <p:cNvPicPr>
            <a:picLocks noChangeAspect="1"/>
          </p:cNvPicPr>
          <p:nvPr/>
        </p:nvPicPr>
        <p:blipFill>
          <a:blip r:embed="rId2"/>
          <a:stretch>
            <a:fillRect/>
          </a:stretch>
        </p:blipFill>
        <p:spPr>
          <a:xfrm>
            <a:off x="0" y="25542"/>
            <a:ext cx="9144000" cy="6447916"/>
          </a:xfrm>
          <a:prstGeom prst="rect">
            <a:avLst/>
          </a:prstGeom>
        </p:spPr>
      </p:pic>
      <p:sp>
        <p:nvSpPr>
          <p:cNvPr id="35" name="矩形: 圆角 34">
            <a:extLst>
              <a:ext uri="{FF2B5EF4-FFF2-40B4-BE49-F238E27FC236}">
                <a16:creationId xmlns:a16="http://schemas.microsoft.com/office/drawing/2014/main" id="{EF93C3CF-1175-4578-8537-49CD5E3D2711}"/>
              </a:ext>
            </a:extLst>
          </p:cNvPr>
          <p:cNvSpPr/>
          <p:nvPr/>
        </p:nvSpPr>
        <p:spPr bwMode="auto">
          <a:xfrm>
            <a:off x="1547664" y="2132857"/>
            <a:ext cx="3672408" cy="288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36" name="矩形: 圆角 35">
            <a:extLst>
              <a:ext uri="{FF2B5EF4-FFF2-40B4-BE49-F238E27FC236}">
                <a16:creationId xmlns:a16="http://schemas.microsoft.com/office/drawing/2014/main" id="{56EA7EB7-8DD0-44FB-98AE-F5F4198C289B}"/>
              </a:ext>
            </a:extLst>
          </p:cNvPr>
          <p:cNvSpPr/>
          <p:nvPr/>
        </p:nvSpPr>
        <p:spPr bwMode="auto">
          <a:xfrm>
            <a:off x="2771800" y="2961468"/>
            <a:ext cx="2304256" cy="288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37" name="矩形: 圆角 36">
            <a:extLst>
              <a:ext uri="{FF2B5EF4-FFF2-40B4-BE49-F238E27FC236}">
                <a16:creationId xmlns:a16="http://schemas.microsoft.com/office/drawing/2014/main" id="{61F1D63B-C21E-42C8-B219-A86E526926C5}"/>
              </a:ext>
            </a:extLst>
          </p:cNvPr>
          <p:cNvSpPr/>
          <p:nvPr/>
        </p:nvSpPr>
        <p:spPr bwMode="auto">
          <a:xfrm>
            <a:off x="1519384" y="4941168"/>
            <a:ext cx="1684464" cy="288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2" name="左大括号 1">
            <a:extLst>
              <a:ext uri="{FF2B5EF4-FFF2-40B4-BE49-F238E27FC236}">
                <a16:creationId xmlns:a16="http://schemas.microsoft.com/office/drawing/2014/main" id="{5B85A825-FABC-456B-A58E-21E5BC1FD3BD}"/>
              </a:ext>
            </a:extLst>
          </p:cNvPr>
          <p:cNvSpPr/>
          <p:nvPr/>
        </p:nvSpPr>
        <p:spPr bwMode="auto">
          <a:xfrm>
            <a:off x="1403648" y="3068960"/>
            <a:ext cx="161455" cy="622092"/>
          </a:xfrm>
          <a:prstGeom prst="leftBrac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effectLst/>
              <a:latin typeface="Arial" panose="020B0604020202090204" pitchFamily="34" charset="0"/>
            </a:endParaRPr>
          </a:p>
        </p:txBody>
      </p:sp>
      <p:cxnSp>
        <p:nvCxnSpPr>
          <p:cNvPr id="4" name="直接连接符 3">
            <a:extLst>
              <a:ext uri="{FF2B5EF4-FFF2-40B4-BE49-F238E27FC236}">
                <a16:creationId xmlns:a16="http://schemas.microsoft.com/office/drawing/2014/main" id="{F1BD882A-082F-4CC6-9DFF-12D75C4F14AF}"/>
              </a:ext>
            </a:extLst>
          </p:cNvPr>
          <p:cNvCxnSpPr/>
          <p:nvPr/>
        </p:nvCxnSpPr>
        <p:spPr bwMode="auto">
          <a:xfrm>
            <a:off x="1835696" y="3212976"/>
            <a:ext cx="864096" cy="0"/>
          </a:xfrm>
          <a:prstGeom prst="line">
            <a:avLst/>
          </a:prstGeom>
          <a:solidFill>
            <a:schemeClr val="accent1"/>
          </a:solidFill>
          <a:ln w="28575" cap="flat" cmpd="sng" algn="ctr">
            <a:solidFill>
              <a:srgbClr val="FF0000"/>
            </a:solidFill>
            <a:prstDash val="solid"/>
            <a:round/>
            <a:headEnd type="none" w="med" len="med"/>
            <a:tailEnd type="none" w="med" len="med"/>
          </a:ln>
        </p:spPr>
      </p:cxnSp>
      <p:cxnSp>
        <p:nvCxnSpPr>
          <p:cNvPr id="10" name="直接连接符 9">
            <a:extLst>
              <a:ext uri="{FF2B5EF4-FFF2-40B4-BE49-F238E27FC236}">
                <a16:creationId xmlns:a16="http://schemas.microsoft.com/office/drawing/2014/main" id="{47FB13C3-6806-4699-96C2-D94C0BE80F2F}"/>
              </a:ext>
            </a:extLst>
          </p:cNvPr>
          <p:cNvCxnSpPr>
            <a:cxnSpLocks/>
          </p:cNvCxnSpPr>
          <p:nvPr/>
        </p:nvCxnSpPr>
        <p:spPr bwMode="auto">
          <a:xfrm>
            <a:off x="1835696" y="3501008"/>
            <a:ext cx="1800200" cy="0"/>
          </a:xfrm>
          <a:prstGeom prst="line">
            <a:avLst/>
          </a:prstGeom>
          <a:solidFill>
            <a:schemeClr val="accent1"/>
          </a:solidFill>
          <a:ln w="28575" cap="flat" cmpd="sng" algn="ctr">
            <a:solidFill>
              <a:srgbClr val="FF0000"/>
            </a:solidFill>
            <a:prstDash val="solid"/>
            <a:round/>
            <a:headEnd type="none" w="med" len="med"/>
            <a:tailEnd type="none" w="med" len="med"/>
          </a:ln>
        </p:spPr>
      </p:cxnSp>
      <p:cxnSp>
        <p:nvCxnSpPr>
          <p:cNvPr id="12" name="直接连接符 11">
            <a:extLst>
              <a:ext uri="{FF2B5EF4-FFF2-40B4-BE49-F238E27FC236}">
                <a16:creationId xmlns:a16="http://schemas.microsoft.com/office/drawing/2014/main" id="{CB81FB4A-E7C1-4F57-BC29-BB1240023EE0}"/>
              </a:ext>
            </a:extLst>
          </p:cNvPr>
          <p:cNvCxnSpPr>
            <a:cxnSpLocks/>
          </p:cNvCxnSpPr>
          <p:nvPr/>
        </p:nvCxnSpPr>
        <p:spPr bwMode="auto">
          <a:xfrm>
            <a:off x="1871700" y="3789040"/>
            <a:ext cx="1116124" cy="0"/>
          </a:xfrm>
          <a:prstGeom prst="line">
            <a:avLst/>
          </a:prstGeom>
          <a:solidFill>
            <a:schemeClr val="accent1"/>
          </a:solidFill>
          <a:ln w="28575" cap="flat" cmpd="sng" algn="ctr">
            <a:solidFill>
              <a:srgbClr val="FF0000"/>
            </a:solidFill>
            <a:prstDash val="solid"/>
            <a:round/>
            <a:headEnd type="none" w="med" len="med"/>
            <a:tailEnd type="none" w="med" len="med"/>
          </a:ln>
        </p:spPr>
      </p:cxnSp>
      <p:cxnSp>
        <p:nvCxnSpPr>
          <p:cNvPr id="8" name="直接连接符 7">
            <a:extLst>
              <a:ext uri="{FF2B5EF4-FFF2-40B4-BE49-F238E27FC236}">
                <a16:creationId xmlns:a16="http://schemas.microsoft.com/office/drawing/2014/main" id="{98823860-D1B8-460F-BC54-397EE001BCF4}"/>
              </a:ext>
            </a:extLst>
          </p:cNvPr>
          <p:cNvCxnSpPr/>
          <p:nvPr/>
        </p:nvCxnSpPr>
        <p:spPr bwMode="auto">
          <a:xfrm flipH="1">
            <a:off x="899592" y="2276872"/>
            <a:ext cx="504056" cy="504056"/>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1" name="直接连接符 10">
            <a:extLst>
              <a:ext uri="{FF2B5EF4-FFF2-40B4-BE49-F238E27FC236}">
                <a16:creationId xmlns:a16="http://schemas.microsoft.com/office/drawing/2014/main" id="{2BF48A01-A895-4D0B-BEF3-30CE1C24B7BC}"/>
              </a:ext>
            </a:extLst>
          </p:cNvPr>
          <p:cNvCxnSpPr/>
          <p:nvPr/>
        </p:nvCxnSpPr>
        <p:spPr bwMode="auto">
          <a:xfrm>
            <a:off x="899592" y="2780928"/>
            <a:ext cx="504056" cy="288032"/>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13" name="文本框 12">
            <a:extLst>
              <a:ext uri="{FF2B5EF4-FFF2-40B4-BE49-F238E27FC236}">
                <a16:creationId xmlns:a16="http://schemas.microsoft.com/office/drawing/2014/main" id="{5B1B3AD9-CAF5-405E-A21D-D9B5308AC427}"/>
              </a:ext>
            </a:extLst>
          </p:cNvPr>
          <p:cNvSpPr txBox="1"/>
          <p:nvPr/>
        </p:nvSpPr>
        <p:spPr>
          <a:xfrm>
            <a:off x="264736" y="2673207"/>
            <a:ext cx="1071127" cy="523220"/>
          </a:xfrm>
          <a:prstGeom prst="rect">
            <a:avLst/>
          </a:prstGeom>
          <a:noFill/>
        </p:spPr>
        <p:txBody>
          <a:bodyPr wrap="none" rtlCol="0">
            <a:spAutoFit/>
          </a:bodyPr>
          <a:lstStyle/>
          <a:p>
            <a:r>
              <a:rPr lang="zh-CN" altLang="en-US" sz="1400" dirty="0"/>
              <a:t>运算</a:t>
            </a:r>
            <a:endParaRPr lang="en-US" altLang="zh-CN" sz="1400" dirty="0"/>
          </a:p>
          <a:p>
            <a:r>
              <a:rPr lang="en-US" altLang="zh-CN" sz="1400" dirty="0"/>
              <a:t>(</a:t>
            </a:r>
            <a:r>
              <a:rPr lang="zh-CN" altLang="en-US" sz="1400" dirty="0"/>
              <a:t>算术</a:t>
            </a:r>
            <a:r>
              <a:rPr lang="en-US" altLang="zh-CN" sz="1400" dirty="0"/>
              <a:t>\</a:t>
            </a:r>
            <a:r>
              <a:rPr lang="zh-CN" altLang="en-US" sz="1400" dirty="0"/>
              <a:t>逻辑</a:t>
            </a:r>
            <a:r>
              <a:rPr lang="en-US" altLang="zh-CN" sz="1400" dirty="0"/>
              <a:t>)</a:t>
            </a:r>
            <a:endParaRPr lang="zh-CN" altLang="en-US" sz="1400" dirty="0"/>
          </a:p>
        </p:txBody>
      </p:sp>
      <p:cxnSp>
        <p:nvCxnSpPr>
          <p:cNvPr id="19" name="直接连接符 18">
            <a:extLst>
              <a:ext uri="{FF2B5EF4-FFF2-40B4-BE49-F238E27FC236}">
                <a16:creationId xmlns:a16="http://schemas.microsoft.com/office/drawing/2014/main" id="{30EADEC1-07C7-4242-8D4C-05C07E802B24}"/>
              </a:ext>
            </a:extLst>
          </p:cNvPr>
          <p:cNvCxnSpPr>
            <a:cxnSpLocks/>
          </p:cNvCxnSpPr>
          <p:nvPr/>
        </p:nvCxnSpPr>
        <p:spPr bwMode="auto">
          <a:xfrm>
            <a:off x="980320" y="3366864"/>
            <a:ext cx="423328"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21" name="文本框 20">
            <a:extLst>
              <a:ext uri="{FF2B5EF4-FFF2-40B4-BE49-F238E27FC236}">
                <a16:creationId xmlns:a16="http://schemas.microsoft.com/office/drawing/2014/main" id="{2E20E2E0-641B-4AE5-95D3-A2B56E70F505}"/>
              </a:ext>
            </a:extLst>
          </p:cNvPr>
          <p:cNvSpPr txBox="1"/>
          <p:nvPr/>
        </p:nvSpPr>
        <p:spPr>
          <a:xfrm>
            <a:off x="355853" y="3193231"/>
            <a:ext cx="543739" cy="307777"/>
          </a:xfrm>
          <a:prstGeom prst="rect">
            <a:avLst/>
          </a:prstGeom>
          <a:noFill/>
        </p:spPr>
        <p:txBody>
          <a:bodyPr wrap="none" rtlCol="0">
            <a:spAutoFit/>
          </a:bodyPr>
          <a:lstStyle/>
          <a:p>
            <a:r>
              <a:rPr lang="zh-CN" altLang="en-US" sz="1400" dirty="0"/>
              <a:t>存取</a:t>
            </a:r>
          </a:p>
        </p:txBody>
      </p:sp>
      <p:cxnSp>
        <p:nvCxnSpPr>
          <p:cNvPr id="22" name="直接连接符 21">
            <a:extLst>
              <a:ext uri="{FF2B5EF4-FFF2-40B4-BE49-F238E27FC236}">
                <a16:creationId xmlns:a16="http://schemas.microsoft.com/office/drawing/2014/main" id="{0C958E06-6778-4928-BCE0-1B7A776D2472}"/>
              </a:ext>
            </a:extLst>
          </p:cNvPr>
          <p:cNvCxnSpPr>
            <a:cxnSpLocks/>
          </p:cNvCxnSpPr>
          <p:nvPr/>
        </p:nvCxnSpPr>
        <p:spPr bwMode="auto">
          <a:xfrm>
            <a:off x="980320" y="3654896"/>
            <a:ext cx="423328"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23" name="文本框 22">
            <a:extLst>
              <a:ext uri="{FF2B5EF4-FFF2-40B4-BE49-F238E27FC236}">
                <a16:creationId xmlns:a16="http://schemas.microsoft.com/office/drawing/2014/main" id="{7FAC9310-AB7E-4910-B691-C8059B86E2BC}"/>
              </a:ext>
            </a:extLst>
          </p:cNvPr>
          <p:cNvSpPr txBox="1"/>
          <p:nvPr/>
        </p:nvSpPr>
        <p:spPr>
          <a:xfrm>
            <a:off x="179512" y="3501008"/>
            <a:ext cx="902811" cy="307777"/>
          </a:xfrm>
          <a:prstGeom prst="rect">
            <a:avLst/>
          </a:prstGeom>
          <a:noFill/>
        </p:spPr>
        <p:txBody>
          <a:bodyPr wrap="none" rtlCol="0">
            <a:spAutoFit/>
          </a:bodyPr>
          <a:lstStyle/>
          <a:p>
            <a:r>
              <a:rPr lang="zh-CN" altLang="en-US" sz="1400" dirty="0"/>
              <a:t>条件分支</a:t>
            </a:r>
          </a:p>
        </p:txBody>
      </p:sp>
      <p:cxnSp>
        <p:nvCxnSpPr>
          <p:cNvPr id="24" name="直接连接符 23">
            <a:extLst>
              <a:ext uri="{FF2B5EF4-FFF2-40B4-BE49-F238E27FC236}">
                <a16:creationId xmlns:a16="http://schemas.microsoft.com/office/drawing/2014/main" id="{C5507824-2A62-4142-82E4-F08C19332064}"/>
              </a:ext>
            </a:extLst>
          </p:cNvPr>
          <p:cNvCxnSpPr>
            <a:cxnSpLocks/>
          </p:cNvCxnSpPr>
          <p:nvPr/>
        </p:nvCxnSpPr>
        <p:spPr bwMode="auto">
          <a:xfrm>
            <a:off x="1052328" y="5075311"/>
            <a:ext cx="423328"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25" name="文本框 24">
            <a:extLst>
              <a:ext uri="{FF2B5EF4-FFF2-40B4-BE49-F238E27FC236}">
                <a16:creationId xmlns:a16="http://schemas.microsoft.com/office/drawing/2014/main" id="{04EF34C9-3F6E-42C9-A826-5646A2423BF1}"/>
              </a:ext>
            </a:extLst>
          </p:cNvPr>
          <p:cNvSpPr txBox="1"/>
          <p:nvPr/>
        </p:nvSpPr>
        <p:spPr>
          <a:xfrm>
            <a:off x="499869" y="4921423"/>
            <a:ext cx="543739" cy="307777"/>
          </a:xfrm>
          <a:prstGeom prst="rect">
            <a:avLst/>
          </a:prstGeom>
          <a:noFill/>
        </p:spPr>
        <p:txBody>
          <a:bodyPr wrap="none" rtlCol="0">
            <a:spAutoFit/>
          </a:bodyPr>
          <a:lstStyle/>
          <a:p>
            <a:r>
              <a:rPr lang="zh-CN" altLang="en-US" sz="1400" dirty="0"/>
              <a:t>跳转</a:t>
            </a:r>
          </a:p>
        </p:txBody>
      </p:sp>
    </p:spTree>
    <p:extLst>
      <p:ext uri="{BB962C8B-B14F-4D97-AF65-F5344CB8AC3E}">
        <p14:creationId xmlns:p14="http://schemas.microsoft.com/office/powerpoint/2010/main" val="9034361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105</a:t>
            </a:fld>
            <a:endParaRPr lang="en-AU" altLang="en-US" sz="1400" b="1" dirty="0">
              <a:ea typeface="宋体" pitchFamily="2" charset="-122"/>
            </a:endParaRPr>
          </a:p>
        </p:txBody>
      </p:sp>
      <p:pic>
        <p:nvPicPr>
          <p:cNvPr id="390147" name="Picture 5" descr="f04-11-P374493"/>
          <p:cNvPicPr>
            <a:picLocks noChangeAspect="1"/>
          </p:cNvPicPr>
          <p:nvPr/>
        </p:nvPicPr>
        <p:blipFill>
          <a:blip r:embed="rId2"/>
          <a:stretch>
            <a:fillRect/>
          </a:stretch>
        </p:blipFill>
        <p:spPr>
          <a:xfrm>
            <a:off x="900113" y="1341438"/>
            <a:ext cx="7504112" cy="4987925"/>
          </a:xfrm>
          <a:prstGeom prst="rect">
            <a:avLst/>
          </a:prstGeom>
          <a:noFill/>
          <a:ln w="9525">
            <a:noFill/>
          </a:ln>
        </p:spPr>
      </p:pic>
      <p:sp>
        <p:nvSpPr>
          <p:cNvPr id="390148"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完整的数据通路</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106</a:t>
            </a:fld>
            <a:endParaRPr lang="en-AU" altLang="en-US" sz="1400" b="1" dirty="0">
              <a:ea typeface="宋体" pitchFamily="2" charset="-122"/>
            </a:endParaRPr>
          </a:p>
        </p:txBody>
      </p:sp>
      <p:pic>
        <p:nvPicPr>
          <p:cNvPr id="399363" name="Picture 5" descr="f04-17-P374493"/>
          <p:cNvPicPr>
            <a:picLocks noChangeAspect="1"/>
          </p:cNvPicPr>
          <p:nvPr/>
        </p:nvPicPr>
        <p:blipFill>
          <a:blip r:embed="rId2"/>
          <a:stretch>
            <a:fillRect/>
          </a:stretch>
        </p:blipFill>
        <p:spPr>
          <a:xfrm>
            <a:off x="1187450" y="1196975"/>
            <a:ext cx="6680200" cy="5191125"/>
          </a:xfrm>
          <a:prstGeom prst="rect">
            <a:avLst/>
          </a:prstGeom>
          <a:noFill/>
          <a:ln w="9525">
            <a:noFill/>
          </a:ln>
        </p:spPr>
      </p:pic>
      <p:sp>
        <p:nvSpPr>
          <p:cNvPr id="399364" name="Rectangle 4"/>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带控制信号的数据通路</a:t>
            </a:r>
          </a:p>
        </p:txBody>
      </p:sp>
      <p:sp>
        <p:nvSpPr>
          <p:cNvPr id="5" name="矩形: 圆角 4">
            <a:extLst>
              <a:ext uri="{FF2B5EF4-FFF2-40B4-BE49-F238E27FC236}">
                <a16:creationId xmlns:a16="http://schemas.microsoft.com/office/drawing/2014/main" id="{83858FFD-4C97-43EB-896D-672D54E59C81}"/>
              </a:ext>
            </a:extLst>
          </p:cNvPr>
          <p:cNvSpPr/>
          <p:nvPr/>
        </p:nvSpPr>
        <p:spPr bwMode="auto">
          <a:xfrm>
            <a:off x="4860032" y="5229199"/>
            <a:ext cx="1296144" cy="863625"/>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6" name="矩形: 圆角 5">
            <a:extLst>
              <a:ext uri="{FF2B5EF4-FFF2-40B4-BE49-F238E27FC236}">
                <a16:creationId xmlns:a16="http://schemas.microsoft.com/office/drawing/2014/main" id="{032DC564-6069-4B6F-A7B2-D6F7C97541B4}"/>
              </a:ext>
            </a:extLst>
          </p:cNvPr>
          <p:cNvSpPr/>
          <p:nvPr/>
        </p:nvSpPr>
        <p:spPr bwMode="auto">
          <a:xfrm>
            <a:off x="3879478" y="2929050"/>
            <a:ext cx="980554" cy="358775"/>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cxnSp>
        <p:nvCxnSpPr>
          <p:cNvPr id="3" name="直接连接符 2">
            <a:extLst>
              <a:ext uri="{FF2B5EF4-FFF2-40B4-BE49-F238E27FC236}">
                <a16:creationId xmlns:a16="http://schemas.microsoft.com/office/drawing/2014/main" id="{15F88A42-0BCF-45E4-9BE9-6A6B157FB302}"/>
              </a:ext>
            </a:extLst>
          </p:cNvPr>
          <p:cNvCxnSpPr/>
          <p:nvPr/>
        </p:nvCxnSpPr>
        <p:spPr bwMode="auto">
          <a:xfrm>
            <a:off x="3879478" y="5661011"/>
            <a:ext cx="0" cy="576301"/>
          </a:xfrm>
          <a:prstGeom prst="line">
            <a:avLst/>
          </a:prstGeom>
          <a:solidFill>
            <a:schemeClr val="accent1"/>
          </a:solidFill>
          <a:ln w="19050" cap="flat" cmpd="sng" algn="ctr">
            <a:solidFill>
              <a:schemeClr val="tx1"/>
            </a:solidFill>
            <a:prstDash val="solid"/>
            <a:round/>
            <a:headEnd type="none" w="med" len="med"/>
            <a:tailEnd type="none" w="med" len="med"/>
          </a:ln>
        </p:spPr>
      </p:cxnSp>
      <p:sp>
        <p:nvSpPr>
          <p:cNvPr id="10" name="矩形: 圆角 9">
            <a:extLst>
              <a:ext uri="{FF2B5EF4-FFF2-40B4-BE49-F238E27FC236}">
                <a16:creationId xmlns:a16="http://schemas.microsoft.com/office/drawing/2014/main" id="{14A616D5-E2EA-4AF7-A2C7-015B65531B00}"/>
              </a:ext>
            </a:extLst>
          </p:cNvPr>
          <p:cNvSpPr/>
          <p:nvPr/>
        </p:nvSpPr>
        <p:spPr bwMode="auto">
          <a:xfrm>
            <a:off x="3637583" y="6025337"/>
            <a:ext cx="1376536" cy="279412"/>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页脚占位符 3"/>
          <p:cNvSpPr txBox="1">
            <a:spLocks noGrp="1"/>
          </p:cNvSpPr>
          <p:nvPr/>
        </p:nvSpPr>
        <p:spPr>
          <a:xfrm>
            <a:off x="1700213" y="6381750"/>
            <a:ext cx="7272337"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107</a:t>
            </a:fld>
            <a:endParaRPr lang="en-AU" altLang="en-US" sz="1400" b="1" dirty="0">
              <a:ea typeface="宋体" pitchFamily="2" charset="-122"/>
            </a:endParaRPr>
          </a:p>
        </p:txBody>
      </p:sp>
      <p:sp>
        <p:nvSpPr>
          <p:cNvPr id="394243" name="Rectangle 2"/>
          <p:cNvSpPr>
            <a:spLocks noGrp="1"/>
          </p:cNvSpPr>
          <p:nvPr>
            <p:ph type="title" idx="4294967295"/>
          </p:nvPr>
        </p:nvSpPr>
        <p:spPr>
          <a:xfrm>
            <a:off x="884238" y="138609"/>
            <a:ext cx="8259762" cy="769441"/>
          </a:xfrm>
          <a:ln/>
        </p:spPr>
        <p:txBody>
          <a:bodyPr vert="horz" wrap="square" lIns="91440" tIns="45720" rIns="91440" bIns="45720" anchor="b">
            <a:spAutoFit/>
          </a:bodyPr>
          <a:lstStyle/>
          <a:p>
            <a:pPr eaLnBrk="1" hangingPunct="1"/>
            <a:r>
              <a:rPr lang="en-US" altLang="zh-CN" dirty="0">
                <a:ea typeface="宋体" pitchFamily="2" charset="-122"/>
              </a:rPr>
              <a:t>ALU control</a:t>
            </a:r>
            <a:endParaRPr lang="zh-CN" altLang="en-US" dirty="0">
              <a:ea typeface="宋体" pitchFamily="2" charset="-122"/>
            </a:endParaRPr>
          </a:p>
        </p:txBody>
      </p:sp>
      <p:sp>
        <p:nvSpPr>
          <p:cNvPr id="5124" name="Rectangle 3"/>
          <p:cNvSpPr>
            <a:spLocks noGrp="1"/>
          </p:cNvSpPr>
          <p:nvPr>
            <p:ph type="body" idx="4294967295"/>
          </p:nvPr>
        </p:nvSpPr>
        <p:spPr>
          <a:xfrm>
            <a:off x="873125" y="1125538"/>
            <a:ext cx="8270875" cy="2381250"/>
          </a:xfrm>
          <a:ln/>
        </p:spPr>
        <p:txBody>
          <a:bodyPr vert="horz" wrap="square" lIns="91440" tIns="45720" rIns="91440" bIns="45720" anchor="t"/>
          <a:lstStyle/>
          <a:p>
            <a:pPr eaLnBrk="1" hangingPunct="1"/>
            <a:r>
              <a:rPr lang="en-US" altLang="zh-CN" dirty="0">
                <a:ea typeface="宋体" pitchFamily="2" charset="-122"/>
              </a:rPr>
              <a:t>ALU OP:2 bits</a:t>
            </a:r>
          </a:p>
          <a:p>
            <a:pPr eaLnBrk="1" hangingPunct="1"/>
            <a:r>
              <a:rPr lang="en-US" altLang="zh-CN" dirty="0">
                <a:ea typeface="宋体" pitchFamily="2" charset="-122"/>
              </a:rPr>
              <a:t>ALU </a:t>
            </a:r>
            <a:r>
              <a:rPr lang="en-US" altLang="zh-CN" dirty="0" err="1">
                <a:ea typeface="宋体" pitchFamily="2" charset="-122"/>
              </a:rPr>
              <a:t>OP+</a:t>
            </a:r>
            <a:r>
              <a:rPr lang="en-US" altLang="zh-CN" dirty="0" err="1">
                <a:solidFill>
                  <a:srgbClr val="FF0000"/>
                </a:solidFill>
                <a:ea typeface="宋体" pitchFamily="2" charset="-122"/>
              </a:rPr>
              <a:t>Func</a:t>
            </a:r>
            <a:r>
              <a:rPr lang="en-US" altLang="zh-CN" dirty="0">
                <a:solidFill>
                  <a:srgbClr val="FF0000"/>
                </a:solidFill>
                <a:ea typeface="宋体" pitchFamily="2" charset="-122"/>
              </a:rPr>
              <a:t>(MIPS</a:t>
            </a:r>
            <a:r>
              <a:rPr lang="zh-CN" altLang="en-US" dirty="0">
                <a:solidFill>
                  <a:srgbClr val="FF0000"/>
                </a:solidFill>
                <a:ea typeface="宋体" pitchFamily="2" charset="-122"/>
              </a:rPr>
              <a:t>指令字段</a:t>
            </a:r>
            <a:r>
              <a:rPr lang="en-US" altLang="zh-CN" dirty="0">
                <a:solidFill>
                  <a:srgbClr val="FF0000"/>
                </a:solidFill>
                <a:ea typeface="宋体" pitchFamily="2" charset="-122"/>
              </a:rPr>
              <a:t>)</a:t>
            </a:r>
            <a:r>
              <a:rPr lang="en-US" altLang="zh-CN" dirty="0">
                <a:ea typeface="宋体" pitchFamily="2" charset="-122"/>
              </a:rPr>
              <a:t> =&gt;ALU control(4 bits)</a:t>
            </a:r>
            <a:endParaRPr lang="zh-CN" altLang="en-US" dirty="0">
              <a:ea typeface="宋体" pitchFamily="2" charset="-122"/>
            </a:endParaRPr>
          </a:p>
        </p:txBody>
      </p:sp>
      <p:sp>
        <p:nvSpPr>
          <p:cNvPr id="394245" name="Text Box 4"/>
          <p:cNvSpPr txBox="1"/>
          <p:nvPr/>
        </p:nvSpPr>
        <p:spPr>
          <a:xfrm rot="5400000">
            <a:off x="6892925" y="1882775"/>
            <a:ext cx="41338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solidFill>
                  <a:schemeClr val="folHlink"/>
                </a:solidFill>
                <a:ea typeface="宋体" pitchFamily="2" charset="-122"/>
              </a:rPr>
              <a:t>§4.4 A Simple Implementation Scheme</a:t>
            </a:r>
          </a:p>
        </p:txBody>
      </p:sp>
      <p:graphicFrame>
        <p:nvGraphicFramePr>
          <p:cNvPr id="24582" name="Group 6"/>
          <p:cNvGraphicFramePr>
            <a:graphicFrameLocks noGrp="1"/>
          </p:cNvGraphicFramePr>
          <p:nvPr/>
        </p:nvGraphicFramePr>
        <p:xfrm>
          <a:off x="1187450" y="3500438"/>
          <a:ext cx="6096000" cy="2563814"/>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74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rPr>
                        <a:t>ALU control</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Function</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64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0000</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AND</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64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0001</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OR</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64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0010</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rPr>
                        <a:t>add</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4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0110</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subtract</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664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0111</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set-on-less-than</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4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1100</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rPr>
                        <a:t>NOR</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矩形: 圆角 1">
            <a:extLst>
              <a:ext uri="{FF2B5EF4-FFF2-40B4-BE49-F238E27FC236}">
                <a16:creationId xmlns:a16="http://schemas.microsoft.com/office/drawing/2014/main" id="{B407DCD0-68A4-444D-A998-465FD70FDD47}"/>
              </a:ext>
            </a:extLst>
          </p:cNvPr>
          <p:cNvSpPr/>
          <p:nvPr/>
        </p:nvSpPr>
        <p:spPr bwMode="auto">
          <a:xfrm>
            <a:off x="1187450" y="4581128"/>
            <a:ext cx="6096000" cy="1483124"/>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5266" name="Group 5"/>
          <p:cNvGrpSpPr/>
          <p:nvPr/>
        </p:nvGrpSpPr>
        <p:grpSpPr>
          <a:xfrm>
            <a:off x="1619250" y="1412875"/>
            <a:ext cx="6913563" cy="773113"/>
            <a:chOff x="0" y="0"/>
            <a:chExt cx="4355" cy="487"/>
          </a:xfrm>
        </p:grpSpPr>
        <p:sp>
          <p:nvSpPr>
            <p:cNvPr id="395292" name="Text Box 5"/>
            <p:cNvSpPr txBox="1"/>
            <p:nvPr/>
          </p:nvSpPr>
          <p:spPr>
            <a:xfrm>
              <a:off x="0" y="0"/>
              <a:ext cx="817"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0</a:t>
              </a:r>
              <a:endParaRPr lang="en-AU" altLang="en-US" sz="2000" dirty="0">
                <a:ea typeface="宋体" pitchFamily="2" charset="-122"/>
              </a:endParaRPr>
            </a:p>
          </p:txBody>
        </p:sp>
        <p:sp>
          <p:nvSpPr>
            <p:cNvPr id="395293" name="Text Box 6"/>
            <p:cNvSpPr txBox="1"/>
            <p:nvPr/>
          </p:nvSpPr>
          <p:spPr>
            <a:xfrm>
              <a:off x="817" y="0"/>
              <a:ext cx="680"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rs</a:t>
              </a:r>
              <a:endParaRPr lang="en-AU" altLang="en-US" sz="2000" dirty="0">
                <a:ea typeface="宋体" pitchFamily="2" charset="-122"/>
              </a:endParaRPr>
            </a:p>
          </p:txBody>
        </p:sp>
        <p:sp>
          <p:nvSpPr>
            <p:cNvPr id="395294" name="Text Box 7"/>
            <p:cNvSpPr txBox="1"/>
            <p:nvPr/>
          </p:nvSpPr>
          <p:spPr>
            <a:xfrm>
              <a:off x="1497" y="0"/>
              <a:ext cx="680"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rt</a:t>
              </a:r>
              <a:endParaRPr lang="en-AU" altLang="en-US" sz="2000" dirty="0">
                <a:ea typeface="宋体" pitchFamily="2" charset="-122"/>
              </a:endParaRPr>
            </a:p>
          </p:txBody>
        </p:sp>
        <p:sp>
          <p:nvSpPr>
            <p:cNvPr id="395295" name="Text Box 8"/>
            <p:cNvSpPr txBox="1"/>
            <p:nvPr/>
          </p:nvSpPr>
          <p:spPr>
            <a:xfrm>
              <a:off x="2177" y="0"/>
              <a:ext cx="680"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rd</a:t>
              </a:r>
              <a:endParaRPr lang="en-AU" altLang="en-US" sz="2000" dirty="0">
                <a:ea typeface="宋体" pitchFamily="2" charset="-122"/>
              </a:endParaRPr>
            </a:p>
          </p:txBody>
        </p:sp>
        <p:sp>
          <p:nvSpPr>
            <p:cNvPr id="395296" name="Text Box 9"/>
            <p:cNvSpPr txBox="1"/>
            <p:nvPr/>
          </p:nvSpPr>
          <p:spPr>
            <a:xfrm>
              <a:off x="2858" y="0"/>
              <a:ext cx="680"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shamt</a:t>
              </a:r>
              <a:endParaRPr lang="en-AU" altLang="en-US" sz="2000" dirty="0">
                <a:ea typeface="宋体" pitchFamily="2" charset="-122"/>
              </a:endParaRPr>
            </a:p>
          </p:txBody>
        </p:sp>
        <p:sp>
          <p:nvSpPr>
            <p:cNvPr id="395297" name="Text Box 10"/>
            <p:cNvSpPr txBox="1"/>
            <p:nvPr/>
          </p:nvSpPr>
          <p:spPr>
            <a:xfrm>
              <a:off x="3538" y="0"/>
              <a:ext cx="817"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funct</a:t>
              </a:r>
              <a:endParaRPr lang="en-AU" altLang="en-US" sz="2000" dirty="0">
                <a:ea typeface="宋体" pitchFamily="2" charset="-122"/>
              </a:endParaRPr>
            </a:p>
          </p:txBody>
        </p:sp>
        <p:sp>
          <p:nvSpPr>
            <p:cNvPr id="395298" name="Text Box 11"/>
            <p:cNvSpPr txBox="1"/>
            <p:nvPr/>
          </p:nvSpPr>
          <p:spPr>
            <a:xfrm>
              <a:off x="176" y="275"/>
              <a:ext cx="436"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31:26</a:t>
              </a:r>
              <a:endParaRPr lang="en-AU" altLang="en-US" sz="1600" dirty="0">
                <a:ea typeface="宋体" pitchFamily="2" charset="-122"/>
              </a:endParaRPr>
            </a:p>
          </p:txBody>
        </p:sp>
        <p:sp>
          <p:nvSpPr>
            <p:cNvPr id="395299" name="Text Box 12"/>
            <p:cNvSpPr txBox="1"/>
            <p:nvPr/>
          </p:nvSpPr>
          <p:spPr>
            <a:xfrm>
              <a:off x="3785" y="275"/>
              <a:ext cx="294"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5:0</a:t>
              </a:r>
              <a:endParaRPr lang="en-AU" altLang="en-US" sz="1600" dirty="0">
                <a:ea typeface="宋体" pitchFamily="2" charset="-122"/>
              </a:endParaRPr>
            </a:p>
          </p:txBody>
        </p:sp>
        <p:sp>
          <p:nvSpPr>
            <p:cNvPr id="395300" name="Text Box 13"/>
            <p:cNvSpPr txBox="1"/>
            <p:nvPr/>
          </p:nvSpPr>
          <p:spPr>
            <a:xfrm>
              <a:off x="947" y="275"/>
              <a:ext cx="436"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25:21</a:t>
              </a:r>
              <a:endParaRPr lang="en-AU" altLang="en-US" sz="1600" dirty="0">
                <a:ea typeface="宋体" pitchFamily="2" charset="-122"/>
              </a:endParaRPr>
            </a:p>
          </p:txBody>
        </p:sp>
        <p:sp>
          <p:nvSpPr>
            <p:cNvPr id="395301" name="Text Box 14"/>
            <p:cNvSpPr txBox="1"/>
            <p:nvPr/>
          </p:nvSpPr>
          <p:spPr>
            <a:xfrm>
              <a:off x="1628" y="275"/>
              <a:ext cx="436"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20:16</a:t>
              </a:r>
              <a:endParaRPr lang="en-AU" altLang="en-US" sz="1600" dirty="0">
                <a:ea typeface="宋体" pitchFamily="2" charset="-122"/>
              </a:endParaRPr>
            </a:p>
          </p:txBody>
        </p:sp>
        <p:sp>
          <p:nvSpPr>
            <p:cNvPr id="395302" name="Text Box 15"/>
            <p:cNvSpPr txBox="1"/>
            <p:nvPr/>
          </p:nvSpPr>
          <p:spPr>
            <a:xfrm>
              <a:off x="2308" y="275"/>
              <a:ext cx="436"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15:11</a:t>
              </a:r>
              <a:endParaRPr lang="en-AU" altLang="en-US" sz="1600" dirty="0">
                <a:ea typeface="宋体" pitchFamily="2" charset="-122"/>
              </a:endParaRPr>
            </a:p>
          </p:txBody>
        </p:sp>
        <p:sp>
          <p:nvSpPr>
            <p:cNvPr id="395303" name="Text Box 16"/>
            <p:cNvSpPr txBox="1"/>
            <p:nvPr/>
          </p:nvSpPr>
          <p:spPr>
            <a:xfrm>
              <a:off x="3024" y="275"/>
              <a:ext cx="365"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10:6</a:t>
              </a:r>
              <a:endParaRPr lang="en-AU" altLang="en-US" sz="1600" dirty="0">
                <a:ea typeface="宋体" pitchFamily="2" charset="-122"/>
              </a:endParaRPr>
            </a:p>
          </p:txBody>
        </p:sp>
      </p:grpSp>
      <p:grpSp>
        <p:nvGrpSpPr>
          <p:cNvPr id="395267" name="Group 18"/>
          <p:cNvGrpSpPr/>
          <p:nvPr/>
        </p:nvGrpSpPr>
        <p:grpSpPr>
          <a:xfrm>
            <a:off x="1619250" y="2420938"/>
            <a:ext cx="6913563" cy="773112"/>
            <a:chOff x="0" y="0"/>
            <a:chExt cx="4355" cy="487"/>
          </a:xfrm>
        </p:grpSpPr>
        <p:sp>
          <p:nvSpPr>
            <p:cNvPr id="395284" name="Text Box 18"/>
            <p:cNvSpPr txBox="1"/>
            <p:nvPr/>
          </p:nvSpPr>
          <p:spPr>
            <a:xfrm>
              <a:off x="0" y="0"/>
              <a:ext cx="817"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35 or 43</a:t>
              </a:r>
              <a:endParaRPr lang="en-AU" altLang="en-US" sz="2000" dirty="0">
                <a:ea typeface="宋体" pitchFamily="2" charset="-122"/>
              </a:endParaRPr>
            </a:p>
          </p:txBody>
        </p:sp>
        <p:sp>
          <p:nvSpPr>
            <p:cNvPr id="395285" name="Text Box 19"/>
            <p:cNvSpPr txBox="1"/>
            <p:nvPr/>
          </p:nvSpPr>
          <p:spPr>
            <a:xfrm>
              <a:off x="817" y="0"/>
              <a:ext cx="680"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rs</a:t>
              </a:r>
              <a:endParaRPr lang="en-AU" altLang="en-US" sz="2000" dirty="0">
                <a:ea typeface="宋体" pitchFamily="2" charset="-122"/>
              </a:endParaRPr>
            </a:p>
          </p:txBody>
        </p:sp>
        <p:sp>
          <p:nvSpPr>
            <p:cNvPr id="395286" name="Text Box 20"/>
            <p:cNvSpPr txBox="1"/>
            <p:nvPr/>
          </p:nvSpPr>
          <p:spPr>
            <a:xfrm>
              <a:off x="1497" y="0"/>
              <a:ext cx="680"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rt</a:t>
              </a:r>
              <a:endParaRPr lang="en-AU" altLang="en-US" sz="2000" dirty="0">
                <a:ea typeface="宋体" pitchFamily="2" charset="-122"/>
              </a:endParaRPr>
            </a:p>
          </p:txBody>
        </p:sp>
        <p:sp>
          <p:nvSpPr>
            <p:cNvPr id="395287" name="Text Box 21"/>
            <p:cNvSpPr txBox="1"/>
            <p:nvPr/>
          </p:nvSpPr>
          <p:spPr>
            <a:xfrm>
              <a:off x="2177" y="0"/>
              <a:ext cx="2178"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address</a:t>
              </a:r>
              <a:endParaRPr lang="en-AU" altLang="en-US" sz="2000" dirty="0">
                <a:ea typeface="宋体" pitchFamily="2" charset="-122"/>
              </a:endParaRPr>
            </a:p>
          </p:txBody>
        </p:sp>
        <p:sp>
          <p:nvSpPr>
            <p:cNvPr id="395288" name="Text Box 22"/>
            <p:cNvSpPr txBox="1"/>
            <p:nvPr/>
          </p:nvSpPr>
          <p:spPr>
            <a:xfrm>
              <a:off x="176" y="275"/>
              <a:ext cx="436"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31:26</a:t>
              </a:r>
              <a:endParaRPr lang="en-AU" altLang="en-US" sz="1600" dirty="0">
                <a:ea typeface="宋体" pitchFamily="2" charset="-122"/>
              </a:endParaRPr>
            </a:p>
          </p:txBody>
        </p:sp>
        <p:sp>
          <p:nvSpPr>
            <p:cNvPr id="395289" name="Text Box 23"/>
            <p:cNvSpPr txBox="1"/>
            <p:nvPr/>
          </p:nvSpPr>
          <p:spPr>
            <a:xfrm>
              <a:off x="947" y="275"/>
              <a:ext cx="436"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25:21</a:t>
              </a:r>
              <a:endParaRPr lang="en-AU" altLang="en-US" sz="1600" dirty="0">
                <a:ea typeface="宋体" pitchFamily="2" charset="-122"/>
              </a:endParaRPr>
            </a:p>
          </p:txBody>
        </p:sp>
        <p:sp>
          <p:nvSpPr>
            <p:cNvPr id="395290" name="Text Box 24"/>
            <p:cNvSpPr txBox="1"/>
            <p:nvPr/>
          </p:nvSpPr>
          <p:spPr>
            <a:xfrm>
              <a:off x="1628" y="275"/>
              <a:ext cx="436"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20:16</a:t>
              </a:r>
              <a:endParaRPr lang="en-AU" altLang="en-US" sz="1600" dirty="0">
                <a:ea typeface="宋体" pitchFamily="2" charset="-122"/>
              </a:endParaRPr>
            </a:p>
          </p:txBody>
        </p:sp>
        <p:sp>
          <p:nvSpPr>
            <p:cNvPr id="395291" name="Text Box 25"/>
            <p:cNvSpPr txBox="1"/>
            <p:nvPr/>
          </p:nvSpPr>
          <p:spPr>
            <a:xfrm>
              <a:off x="3116" y="275"/>
              <a:ext cx="365"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15:0</a:t>
              </a:r>
              <a:endParaRPr lang="en-AU" altLang="en-US" sz="1600" dirty="0">
                <a:ea typeface="宋体" pitchFamily="2" charset="-122"/>
              </a:endParaRPr>
            </a:p>
          </p:txBody>
        </p:sp>
      </p:grpSp>
      <p:grpSp>
        <p:nvGrpSpPr>
          <p:cNvPr id="395268" name="Group 27"/>
          <p:cNvGrpSpPr/>
          <p:nvPr/>
        </p:nvGrpSpPr>
        <p:grpSpPr>
          <a:xfrm>
            <a:off x="1619250" y="3405188"/>
            <a:ext cx="6913563" cy="773112"/>
            <a:chOff x="0" y="0"/>
            <a:chExt cx="4355" cy="487"/>
          </a:xfrm>
        </p:grpSpPr>
        <p:sp>
          <p:nvSpPr>
            <p:cNvPr id="395276" name="Text Box 27"/>
            <p:cNvSpPr txBox="1"/>
            <p:nvPr/>
          </p:nvSpPr>
          <p:spPr>
            <a:xfrm>
              <a:off x="0" y="0"/>
              <a:ext cx="817"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4</a:t>
              </a:r>
              <a:endParaRPr lang="en-AU" altLang="en-US" sz="2000" dirty="0">
                <a:ea typeface="宋体" pitchFamily="2" charset="-122"/>
              </a:endParaRPr>
            </a:p>
          </p:txBody>
        </p:sp>
        <p:sp>
          <p:nvSpPr>
            <p:cNvPr id="395277" name="Text Box 28"/>
            <p:cNvSpPr txBox="1"/>
            <p:nvPr/>
          </p:nvSpPr>
          <p:spPr>
            <a:xfrm>
              <a:off x="817" y="0"/>
              <a:ext cx="680"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rs</a:t>
              </a:r>
              <a:endParaRPr lang="en-AU" altLang="en-US" sz="2000" dirty="0">
                <a:ea typeface="宋体" pitchFamily="2" charset="-122"/>
              </a:endParaRPr>
            </a:p>
          </p:txBody>
        </p:sp>
        <p:sp>
          <p:nvSpPr>
            <p:cNvPr id="395278" name="Text Box 29"/>
            <p:cNvSpPr txBox="1"/>
            <p:nvPr/>
          </p:nvSpPr>
          <p:spPr>
            <a:xfrm>
              <a:off x="1497" y="0"/>
              <a:ext cx="680"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rt</a:t>
              </a:r>
              <a:endParaRPr lang="en-AU" altLang="en-US" sz="2000" dirty="0">
                <a:ea typeface="宋体" pitchFamily="2" charset="-122"/>
              </a:endParaRPr>
            </a:p>
          </p:txBody>
        </p:sp>
        <p:sp>
          <p:nvSpPr>
            <p:cNvPr id="395279" name="Text Box 30"/>
            <p:cNvSpPr txBox="1"/>
            <p:nvPr/>
          </p:nvSpPr>
          <p:spPr>
            <a:xfrm>
              <a:off x="2177" y="0"/>
              <a:ext cx="2178" cy="262"/>
            </a:xfrm>
            <a:prstGeom prst="rect">
              <a:avLst/>
            </a:prstGeom>
            <a:noFill/>
            <a:ln w="1905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000" dirty="0">
                  <a:ea typeface="宋体" pitchFamily="2" charset="-122"/>
                </a:rPr>
                <a:t>address</a:t>
              </a:r>
              <a:endParaRPr lang="en-AU" altLang="en-US" sz="2000" dirty="0">
                <a:ea typeface="宋体" pitchFamily="2" charset="-122"/>
              </a:endParaRPr>
            </a:p>
          </p:txBody>
        </p:sp>
        <p:sp>
          <p:nvSpPr>
            <p:cNvPr id="395280" name="Text Box 31"/>
            <p:cNvSpPr txBox="1"/>
            <p:nvPr/>
          </p:nvSpPr>
          <p:spPr>
            <a:xfrm>
              <a:off x="176" y="275"/>
              <a:ext cx="436"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31:26</a:t>
              </a:r>
              <a:endParaRPr lang="en-AU" altLang="en-US" sz="1600" dirty="0">
                <a:ea typeface="宋体" pitchFamily="2" charset="-122"/>
              </a:endParaRPr>
            </a:p>
          </p:txBody>
        </p:sp>
        <p:sp>
          <p:nvSpPr>
            <p:cNvPr id="395281" name="Text Box 32"/>
            <p:cNvSpPr txBox="1"/>
            <p:nvPr/>
          </p:nvSpPr>
          <p:spPr>
            <a:xfrm>
              <a:off x="947" y="275"/>
              <a:ext cx="436"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25:21</a:t>
              </a:r>
              <a:endParaRPr lang="en-AU" altLang="en-US" sz="1600" dirty="0">
                <a:ea typeface="宋体" pitchFamily="2" charset="-122"/>
              </a:endParaRPr>
            </a:p>
          </p:txBody>
        </p:sp>
        <p:sp>
          <p:nvSpPr>
            <p:cNvPr id="395282" name="Text Box 33"/>
            <p:cNvSpPr txBox="1"/>
            <p:nvPr/>
          </p:nvSpPr>
          <p:spPr>
            <a:xfrm>
              <a:off x="1628" y="275"/>
              <a:ext cx="436"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20:16</a:t>
              </a:r>
              <a:endParaRPr lang="en-AU" altLang="en-US" sz="1600" dirty="0">
                <a:ea typeface="宋体" pitchFamily="2" charset="-122"/>
              </a:endParaRPr>
            </a:p>
          </p:txBody>
        </p:sp>
        <p:sp>
          <p:nvSpPr>
            <p:cNvPr id="395283" name="Text Box 34"/>
            <p:cNvSpPr txBox="1"/>
            <p:nvPr/>
          </p:nvSpPr>
          <p:spPr>
            <a:xfrm>
              <a:off x="3116" y="275"/>
              <a:ext cx="365" cy="2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dirty="0">
                  <a:ea typeface="宋体" pitchFamily="2" charset="-122"/>
                </a:rPr>
                <a:t>15:0</a:t>
              </a:r>
              <a:endParaRPr lang="en-AU" altLang="en-US" sz="1600" dirty="0">
                <a:ea typeface="宋体" pitchFamily="2" charset="-122"/>
              </a:endParaRPr>
            </a:p>
          </p:txBody>
        </p:sp>
      </p:grpSp>
      <p:sp>
        <p:nvSpPr>
          <p:cNvPr id="395269" name="Text Box 35"/>
          <p:cNvSpPr txBox="1"/>
          <p:nvPr/>
        </p:nvSpPr>
        <p:spPr>
          <a:xfrm>
            <a:off x="595313" y="1465263"/>
            <a:ext cx="8572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ea typeface="宋体" pitchFamily="2" charset="-122"/>
              </a:rPr>
              <a:t>R-type</a:t>
            </a:r>
            <a:endParaRPr lang="en-AU" altLang="en-US" sz="1800" dirty="0">
              <a:ea typeface="宋体" pitchFamily="2" charset="-122"/>
            </a:endParaRPr>
          </a:p>
        </p:txBody>
      </p:sp>
      <p:sp>
        <p:nvSpPr>
          <p:cNvPr id="395270" name="Text Box 36"/>
          <p:cNvSpPr txBox="1"/>
          <p:nvPr/>
        </p:nvSpPr>
        <p:spPr>
          <a:xfrm>
            <a:off x="595313" y="2330450"/>
            <a:ext cx="7556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ea typeface="宋体" pitchFamily="2" charset="-122"/>
              </a:rPr>
              <a:t>Load/</a:t>
            </a:r>
            <a:br>
              <a:rPr lang="en-US" altLang="zh-CN" sz="1800" dirty="0">
                <a:ea typeface="宋体" pitchFamily="2" charset="-122"/>
              </a:rPr>
            </a:br>
            <a:r>
              <a:rPr lang="en-US" altLang="zh-CN" sz="1800" dirty="0">
                <a:ea typeface="宋体" pitchFamily="2" charset="-122"/>
              </a:rPr>
              <a:t>Store</a:t>
            </a:r>
            <a:endParaRPr lang="en-AU" altLang="en-US" sz="1800" dirty="0">
              <a:ea typeface="宋体" pitchFamily="2" charset="-122"/>
            </a:endParaRPr>
          </a:p>
        </p:txBody>
      </p:sp>
      <p:sp>
        <p:nvSpPr>
          <p:cNvPr id="395271" name="Text Box 37"/>
          <p:cNvSpPr txBox="1"/>
          <p:nvPr/>
        </p:nvSpPr>
        <p:spPr>
          <a:xfrm>
            <a:off x="595313" y="3481388"/>
            <a:ext cx="9080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ea typeface="宋体" pitchFamily="2" charset="-122"/>
              </a:rPr>
              <a:t>Branch</a:t>
            </a:r>
            <a:endParaRPr lang="en-AU" altLang="en-US" sz="1800" dirty="0">
              <a:ea typeface="宋体" pitchFamily="2" charset="-122"/>
            </a:endParaRPr>
          </a:p>
        </p:txBody>
      </p:sp>
      <p:sp>
        <p:nvSpPr>
          <p:cNvPr id="395274" name="页脚占位符 3"/>
          <p:cNvSpPr txBox="1">
            <a:spLocks noGrp="1"/>
          </p:cNvSpPr>
          <p:nvPr/>
        </p:nvSpPr>
        <p:spPr>
          <a:xfrm>
            <a:off x="1700213" y="6381750"/>
            <a:ext cx="7272337"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108</a:t>
            </a:fld>
            <a:endParaRPr lang="en-AU" altLang="en-US" sz="1400" b="1" dirty="0">
              <a:ea typeface="宋体" pitchFamily="2" charset="-122"/>
            </a:endParaRPr>
          </a:p>
        </p:txBody>
      </p:sp>
      <p:sp>
        <p:nvSpPr>
          <p:cNvPr id="52" name="Rectangle 2"/>
          <p:cNvSpPr txBox="1">
            <a:spLocks noChangeArrowheads="1"/>
          </p:cNvSpPr>
          <p:nvPr/>
        </p:nvSpPr>
        <p:spPr bwMode="auto">
          <a:xfrm>
            <a:off x="884238" y="146050"/>
            <a:ext cx="82597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Franklin Gothic Medium" pitchFamily="34" charset="0"/>
              </a:defRPr>
            </a:lvl2pPr>
            <a:lvl3pPr algn="l" rtl="0" eaLnBrk="0" fontAlgn="base" hangingPunct="0">
              <a:spcBef>
                <a:spcPct val="0"/>
              </a:spcBef>
              <a:spcAft>
                <a:spcPct val="0"/>
              </a:spcAft>
              <a:defRPr sz="4400" b="1">
                <a:solidFill>
                  <a:schemeClr val="tx2"/>
                </a:solidFill>
                <a:latin typeface="Franklin Gothic Medium" pitchFamily="34" charset="0"/>
              </a:defRPr>
            </a:lvl3pPr>
            <a:lvl4pPr algn="l" rtl="0" eaLnBrk="0" fontAlgn="base" hangingPunct="0">
              <a:spcBef>
                <a:spcPct val="0"/>
              </a:spcBef>
              <a:spcAft>
                <a:spcPct val="0"/>
              </a:spcAft>
              <a:defRPr sz="4400" b="1">
                <a:solidFill>
                  <a:schemeClr val="tx2"/>
                </a:solidFill>
                <a:latin typeface="Franklin Gothic Medium" pitchFamily="34" charset="0"/>
              </a:defRPr>
            </a:lvl4pPr>
            <a:lvl5pPr algn="l" rtl="0" eaLnBrk="0" fontAlgn="base" hangingPunct="0">
              <a:spcBef>
                <a:spcPct val="0"/>
              </a:spcBef>
              <a:spcAft>
                <a:spcPct val="0"/>
              </a:spcAft>
              <a:defRPr sz="4400" b="1">
                <a:solidFill>
                  <a:schemeClr val="tx2"/>
                </a:solidFill>
                <a:latin typeface="Franklin Gothic Medium" pitchFamily="34" charset="0"/>
              </a:defRPr>
            </a:lvl5pPr>
            <a:lvl6pPr marL="457200" algn="l" rtl="0" eaLnBrk="0" fontAlgn="base" hangingPunct="0">
              <a:spcBef>
                <a:spcPct val="0"/>
              </a:spcBef>
              <a:spcAft>
                <a:spcPct val="0"/>
              </a:spcAft>
              <a:defRPr sz="4400" b="1">
                <a:solidFill>
                  <a:schemeClr val="tx2"/>
                </a:solidFill>
                <a:latin typeface="Arial" panose="020B0604020202090204" pitchFamily="34" charset="0"/>
              </a:defRPr>
            </a:lvl6pPr>
            <a:lvl7pPr marL="914400" algn="l" rtl="0" eaLnBrk="0" fontAlgn="base" hangingPunct="0">
              <a:spcBef>
                <a:spcPct val="0"/>
              </a:spcBef>
              <a:spcAft>
                <a:spcPct val="0"/>
              </a:spcAft>
              <a:defRPr sz="4400" b="1">
                <a:solidFill>
                  <a:schemeClr val="tx2"/>
                </a:solidFill>
                <a:latin typeface="Arial" panose="020B0604020202090204" pitchFamily="34" charset="0"/>
              </a:defRPr>
            </a:lvl7pPr>
            <a:lvl8pPr marL="1371600" algn="l" rtl="0" eaLnBrk="0" fontAlgn="base" hangingPunct="0">
              <a:spcBef>
                <a:spcPct val="0"/>
              </a:spcBef>
              <a:spcAft>
                <a:spcPct val="0"/>
              </a:spcAft>
              <a:defRPr sz="4400" b="1">
                <a:solidFill>
                  <a:schemeClr val="tx2"/>
                </a:solidFill>
                <a:latin typeface="Arial" panose="020B0604020202090204" pitchFamily="34" charset="0"/>
              </a:defRPr>
            </a:lvl8pPr>
            <a:lvl9pPr marL="1828800" algn="l" rtl="0" eaLnBrk="0" fontAlgn="base" hangingPunct="0">
              <a:spcBef>
                <a:spcPct val="0"/>
              </a:spcBef>
              <a:spcAft>
                <a:spcPct val="0"/>
              </a:spcAft>
              <a:defRPr sz="4400" b="1">
                <a:solidFill>
                  <a:schemeClr val="tx2"/>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kern="0" dirty="0">
                <a:ea typeface="宋体" pitchFamily="2" charset="-122"/>
              </a:rPr>
              <a:t>回顾</a:t>
            </a:r>
            <a:r>
              <a:rPr lang="en-US" altLang="zh-CN" kern="0" dirty="0">
                <a:ea typeface="宋体" pitchFamily="2" charset="-122"/>
              </a:rPr>
              <a:t>MIPS</a:t>
            </a:r>
            <a:r>
              <a:rPr lang="zh-CN" altLang="en-US" kern="0" dirty="0">
                <a:ea typeface="宋体" pitchFamily="2" charset="-122"/>
              </a:rPr>
              <a:t>指令字段</a:t>
            </a:r>
            <a:endParaRPr kumimoji="0" lang="zh-CN" altLang="en-US" sz="4400" b="1" i="0" u="none" strike="noStrike" kern="0" cap="none" spc="0" normalizeH="0" baseline="0" noProof="0" dirty="0">
              <a:ln>
                <a:noFill/>
              </a:ln>
              <a:solidFill>
                <a:schemeClr val="tx2"/>
              </a:solidFill>
              <a:effectLst/>
              <a:uLnTx/>
              <a:uFillTx/>
              <a:latin typeface="+mj-lt"/>
              <a:ea typeface="宋体" pitchFamily="2" charset="-122"/>
              <a:cs typeface="+mj-cs"/>
            </a:endParaRPr>
          </a:p>
        </p:txBody>
      </p:sp>
      <p:sp>
        <p:nvSpPr>
          <p:cNvPr id="2" name="文本框 1">
            <a:extLst>
              <a:ext uri="{FF2B5EF4-FFF2-40B4-BE49-F238E27FC236}">
                <a16:creationId xmlns:a16="http://schemas.microsoft.com/office/drawing/2014/main" id="{67E63D34-6BA1-4F01-A278-BC3CF4CC971F}"/>
              </a:ext>
            </a:extLst>
          </p:cNvPr>
          <p:cNvSpPr txBox="1"/>
          <p:nvPr/>
        </p:nvSpPr>
        <p:spPr>
          <a:xfrm>
            <a:off x="1898650" y="1017071"/>
            <a:ext cx="4667250" cy="369332"/>
          </a:xfrm>
          <a:prstGeom prst="rect">
            <a:avLst/>
          </a:prstGeom>
          <a:noFill/>
        </p:spPr>
        <p:txBody>
          <a:bodyPr wrap="square" rtlCol="0">
            <a:spAutoFit/>
          </a:bodyPr>
          <a:lstStyle/>
          <a:p>
            <a:r>
              <a:rPr lang="en-US" altLang="zh-CN" dirty="0">
                <a:solidFill>
                  <a:srgbClr val="FF0000"/>
                </a:solidFill>
              </a:rPr>
              <a:t>OP</a:t>
            </a:r>
            <a:r>
              <a:rPr lang="zh-CN" altLang="en-US" dirty="0">
                <a:solidFill>
                  <a:srgbClr val="FF0000"/>
                </a:solidFill>
              </a:rPr>
              <a:t>字段一样时</a:t>
            </a:r>
            <a:r>
              <a:rPr lang="en-US" altLang="zh-CN" dirty="0">
                <a:solidFill>
                  <a:srgbClr val="FF0000"/>
                </a:solidFill>
              </a:rPr>
              <a:t>,</a:t>
            </a:r>
            <a:r>
              <a:rPr lang="zh-CN" altLang="en-US" dirty="0">
                <a:solidFill>
                  <a:srgbClr val="FF0000"/>
                </a:solidFill>
              </a:rPr>
              <a:t>才看</a:t>
            </a:r>
            <a:r>
              <a:rPr lang="en-US" altLang="zh-CN" dirty="0">
                <a:solidFill>
                  <a:srgbClr val="FF0000"/>
                </a:solidFill>
              </a:rPr>
              <a:t>Function</a:t>
            </a:r>
            <a:r>
              <a:rPr lang="zh-CN" altLang="en-US" dirty="0">
                <a:solidFill>
                  <a:srgbClr val="FF0000"/>
                </a:solidFill>
              </a:rPr>
              <a:t>字段</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5" name="Group 5"/>
          <p:cNvGraphicFramePr>
            <a:graphicFrameLocks noGrp="1"/>
          </p:cNvGraphicFramePr>
          <p:nvPr/>
        </p:nvGraphicFramePr>
        <p:xfrm>
          <a:off x="827088" y="2306638"/>
          <a:ext cx="8064500" cy="4160839"/>
        </p:xfrm>
        <a:graphic>
          <a:graphicData uri="http://schemas.openxmlformats.org/drawingml/2006/table">
            <a:tbl>
              <a:tblPr firstRow="1">
                <a:tableStyleId>{B301B821-A1FF-4177-AEE7-76D212191A09}</a:tableStyleId>
              </a:tblPr>
              <a:tblGrid>
                <a:gridCol w="1229876">
                  <a:extLst>
                    <a:ext uri="{9D8B030D-6E8A-4147-A177-3AD203B41FA5}">
                      <a16:colId xmlns:a16="http://schemas.microsoft.com/office/drawing/2014/main" val="20000"/>
                    </a:ext>
                  </a:extLst>
                </a:gridCol>
                <a:gridCol w="922812">
                  <a:extLst>
                    <a:ext uri="{9D8B030D-6E8A-4147-A177-3AD203B41FA5}">
                      <a16:colId xmlns:a16="http://schemas.microsoft.com/office/drawing/2014/main" val="20001"/>
                    </a:ext>
                  </a:extLst>
                </a:gridCol>
                <a:gridCol w="1764817">
                  <a:extLst>
                    <a:ext uri="{9D8B030D-6E8A-4147-A177-3AD203B41FA5}">
                      <a16:colId xmlns:a16="http://schemas.microsoft.com/office/drawing/2014/main" val="20002"/>
                    </a:ext>
                  </a:extLst>
                </a:gridCol>
                <a:gridCol w="1076344">
                  <a:extLst>
                    <a:ext uri="{9D8B030D-6E8A-4147-A177-3AD203B41FA5}">
                      <a16:colId xmlns:a16="http://schemas.microsoft.com/office/drawing/2014/main" val="20003"/>
                    </a:ext>
                  </a:extLst>
                </a:gridCol>
                <a:gridCol w="1764817">
                  <a:extLst>
                    <a:ext uri="{9D8B030D-6E8A-4147-A177-3AD203B41FA5}">
                      <a16:colId xmlns:a16="http://schemas.microsoft.com/office/drawing/2014/main" val="20004"/>
                    </a:ext>
                  </a:extLst>
                </a:gridCol>
                <a:gridCol w="1305834">
                  <a:extLst>
                    <a:ext uri="{9D8B030D-6E8A-4147-A177-3AD203B41FA5}">
                      <a16:colId xmlns:a16="http://schemas.microsoft.com/office/drawing/2014/main" val="20005"/>
                    </a:ext>
                  </a:extLst>
                </a:gridCol>
              </a:tblGrid>
              <a:tr h="64005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err="1">
                          <a:ln>
                            <a:noFill/>
                          </a:ln>
                          <a:effectLst/>
                        </a:rPr>
                        <a:t>opcode</a:t>
                      </a:r>
                      <a:endParaRPr kumimoji="0" lang="zh-CN" altLang="en-US" sz="32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err="1">
                          <a:ln>
                            <a:noFill/>
                          </a:ln>
                          <a:effectLst/>
                        </a:rPr>
                        <a:t>ALUOp</a:t>
                      </a:r>
                      <a:endParaRPr kumimoji="0" lang="zh-CN" altLang="en-US" sz="32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a:ln>
                            <a:noFill/>
                          </a:ln>
                          <a:effectLst/>
                        </a:rPr>
                        <a:t>Operation</a:t>
                      </a:r>
                      <a:endParaRPr kumimoji="0" lang="zh-CN" altLang="en-US" sz="32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err="1">
                          <a:ln>
                            <a:noFill/>
                          </a:ln>
                          <a:effectLst/>
                        </a:rPr>
                        <a:t>funct</a:t>
                      </a:r>
                      <a:endParaRPr kumimoji="0" lang="zh-CN" altLang="en-US" sz="32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a:ln>
                            <a:noFill/>
                          </a:ln>
                          <a:effectLst/>
                        </a:rPr>
                        <a:t>ALU function</a:t>
                      </a:r>
                      <a:endParaRPr kumimoji="0" lang="zh-CN" altLang="en-US" sz="32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u="none" strike="noStrike" cap="none" normalizeH="0" baseline="0" dirty="0">
                          <a:ln>
                            <a:noFill/>
                          </a:ln>
                          <a:effectLst/>
                        </a:rPr>
                        <a:t>ALU control</a:t>
                      </a:r>
                      <a:endParaRPr kumimoji="0" lang="zh-CN" altLang="en-US" sz="32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4420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err="1">
                          <a:ln>
                            <a:noFill/>
                          </a:ln>
                          <a:effectLst/>
                        </a:rPr>
                        <a:t>lw</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00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load word</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XXXXXX</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add</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0010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43828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err="1">
                          <a:ln>
                            <a:noFill/>
                          </a:ln>
                          <a:effectLst/>
                        </a:rPr>
                        <a:t>sw</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00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store word</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XXXXXX</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a:ln>
                            <a:noFill/>
                          </a:ln>
                          <a:effectLst/>
                        </a:rPr>
                        <a:t>add</a:t>
                      </a:r>
                      <a:endParaRPr kumimoji="0" lang="zh-CN" altLang="en-US" sz="2800" b="0" i="0" u="none" strike="noStrike" cap="none" normalizeH="0" baseline="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0010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43994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a:ln>
                            <a:noFill/>
                          </a:ln>
                          <a:effectLst/>
                        </a:rPr>
                        <a:t>beq</a:t>
                      </a:r>
                      <a:endParaRPr kumimoji="0" lang="zh-CN" altLang="en-US" sz="2800" b="0" i="0" u="none" strike="noStrike" cap="none" normalizeH="0" baseline="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01</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branch equal</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a:ln>
                            <a:noFill/>
                          </a:ln>
                          <a:effectLst/>
                        </a:rPr>
                        <a:t>XXXXXX</a:t>
                      </a:r>
                      <a:endParaRPr kumimoji="0" lang="zh-CN" altLang="en-US" sz="2800" b="0" i="0" u="none" strike="noStrike" cap="none" normalizeH="0" baseline="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subtract</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0110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439942">
                <a:tc row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R-type</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row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10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add</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100000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a:ln>
                            <a:noFill/>
                          </a:ln>
                          <a:effectLst/>
                        </a:rPr>
                        <a:t>add</a:t>
                      </a:r>
                      <a:endParaRPr kumimoji="0" lang="zh-CN" altLang="en-US" sz="2800" b="0" i="0" u="none" strike="noStrike" cap="none" normalizeH="0" baseline="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0010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439942">
                <a:tc vMerge="1">
                  <a:txBody>
                    <a:bodyPr/>
                    <a:lstStyle/>
                    <a:p>
                      <a:endParaRPr lang="zh-CN"/>
                    </a:p>
                  </a:txBody>
                  <a:tcPr/>
                </a:tc>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a:ln>
                            <a:noFill/>
                          </a:ln>
                          <a:effectLst/>
                        </a:rPr>
                        <a:t>subtract</a:t>
                      </a:r>
                      <a:endParaRPr kumimoji="0" lang="zh-CN" altLang="en-US" sz="2800" b="0" i="0" u="none" strike="noStrike" cap="none" normalizeH="0" baseline="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100010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subtract</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0110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438282">
                <a:tc vMerge="1">
                  <a:txBody>
                    <a:bodyPr/>
                    <a:lstStyle/>
                    <a:p>
                      <a:endParaRPr lang="zh-CN"/>
                    </a:p>
                  </a:txBody>
                  <a:tcPr/>
                </a:tc>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AND</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a:ln>
                            <a:noFill/>
                          </a:ln>
                          <a:effectLst/>
                        </a:rPr>
                        <a:t>100100</a:t>
                      </a:r>
                      <a:endParaRPr kumimoji="0" lang="zh-CN" altLang="en-US" sz="2800" b="0" i="0" u="none" strike="noStrike" cap="none" normalizeH="0" baseline="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AND</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0000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444092">
                <a:tc vMerge="1">
                  <a:txBody>
                    <a:bodyPr/>
                    <a:lstStyle/>
                    <a:p>
                      <a:endParaRPr lang="zh-CN"/>
                    </a:p>
                  </a:txBody>
                  <a:tcPr/>
                </a:tc>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OR</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a:ln>
                            <a:noFill/>
                          </a:ln>
                          <a:effectLst/>
                        </a:rPr>
                        <a:t>100101</a:t>
                      </a:r>
                      <a:endParaRPr kumimoji="0" lang="zh-CN" altLang="en-US" sz="2800" b="0" i="0" u="none" strike="noStrike" cap="none" normalizeH="0" baseline="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OR</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0001</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438282">
                <a:tc vMerge="1">
                  <a:txBody>
                    <a:bodyPr/>
                    <a:lstStyle/>
                    <a:p>
                      <a:endParaRPr lang="zh-CN"/>
                    </a:p>
                  </a:txBody>
                  <a:tcPr/>
                </a:tc>
                <a:tc v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set-on-less-than</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101010</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set-on-less-than</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u="none" strike="noStrike" cap="none" normalizeH="0" baseline="0" dirty="0">
                          <a:ln>
                            <a:noFill/>
                          </a:ln>
                          <a:effectLst/>
                        </a:rPr>
                        <a:t>0111</a:t>
                      </a:r>
                      <a:endParaRPr kumimoji="0" lang="zh-CN" altLang="en-US" sz="2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3" marR="91433" marT="45709" marB="45709" anchor="ctr"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96349"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109</a:t>
            </a:fld>
            <a:endParaRPr lang="en-AU" altLang="en-US" sz="1400" b="1" dirty="0">
              <a:ea typeface="宋体" pitchFamily="2" charset="-122"/>
            </a:endParaRPr>
          </a:p>
        </p:txBody>
      </p:sp>
      <p:sp>
        <p:nvSpPr>
          <p:cNvPr id="396350"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en-US" altLang="zh-CN" dirty="0">
                <a:ea typeface="宋体" pitchFamily="2" charset="-122"/>
              </a:rPr>
              <a:t>ALU</a:t>
            </a:r>
            <a:r>
              <a:rPr lang="zh-CN" altLang="en-US" dirty="0">
                <a:ea typeface="宋体" pitchFamily="2" charset="-122"/>
              </a:rPr>
              <a:t>控制</a:t>
            </a:r>
          </a:p>
        </p:txBody>
      </p:sp>
      <p:sp>
        <p:nvSpPr>
          <p:cNvPr id="396351" name="Rectangle 3"/>
          <p:cNvSpPr>
            <a:spLocks noGrp="1"/>
          </p:cNvSpPr>
          <p:nvPr>
            <p:ph type="body" idx="4294967295"/>
          </p:nvPr>
        </p:nvSpPr>
        <p:spPr>
          <a:xfrm>
            <a:off x="755650" y="1125538"/>
            <a:ext cx="8388350" cy="1079500"/>
          </a:xfrm>
          <a:ln/>
        </p:spPr>
        <p:txBody>
          <a:bodyPr vert="horz" wrap="square" lIns="91440" tIns="45720" rIns="91440" bIns="45720" anchor="t"/>
          <a:lstStyle/>
          <a:p>
            <a:pPr eaLnBrk="1" hangingPunct="1"/>
            <a:r>
              <a:rPr lang="zh-CN" altLang="en-US" dirty="0">
                <a:ea typeface="宋体" pitchFamily="2" charset="-122"/>
              </a:rPr>
              <a:t>假设</a:t>
            </a:r>
            <a:r>
              <a:rPr lang="en-US" altLang="zh-CN" dirty="0">
                <a:ea typeface="宋体" pitchFamily="2" charset="-122"/>
              </a:rPr>
              <a:t>2</a:t>
            </a:r>
            <a:r>
              <a:rPr lang="zh-CN" altLang="en-US" dirty="0">
                <a:ea typeface="宋体" pitchFamily="2" charset="-122"/>
              </a:rPr>
              <a:t>位</a:t>
            </a:r>
            <a:r>
              <a:rPr lang="en-US" altLang="zh-CN" dirty="0">
                <a:ea typeface="宋体" pitchFamily="2" charset="-122"/>
              </a:rPr>
              <a:t>ALUOp</a:t>
            </a:r>
            <a:r>
              <a:rPr lang="zh-CN" altLang="en-US" dirty="0">
                <a:ea typeface="宋体" pitchFamily="2" charset="-122"/>
              </a:rPr>
              <a:t>从操作码获得（基本</a:t>
            </a:r>
            <a:r>
              <a:rPr lang="en-US" altLang="zh-CN" dirty="0">
                <a:ea typeface="宋体" pitchFamily="2" charset="-122"/>
              </a:rPr>
              <a:t>MIPS</a:t>
            </a:r>
            <a:r>
              <a:rPr lang="zh-CN" altLang="en-US" dirty="0">
                <a:ea typeface="宋体" pitchFamily="2" charset="-122"/>
              </a:rPr>
              <a:t>）</a:t>
            </a:r>
            <a:endParaRPr lang="en-US" altLang="zh-CN" dirty="0">
              <a:ea typeface="宋体" pitchFamily="2" charset="-122"/>
            </a:endParaRPr>
          </a:p>
          <a:p>
            <a:pPr lvl="1" eaLnBrk="1" hangingPunct="1"/>
            <a:r>
              <a:rPr lang="zh-CN" altLang="en-US" dirty="0">
                <a:ea typeface="宋体" pitchFamily="2" charset="-122"/>
              </a:rPr>
              <a:t>组合逻辑得到</a:t>
            </a:r>
            <a:r>
              <a:rPr lang="en-US" altLang="zh-CN" dirty="0">
                <a:ea typeface="宋体" pitchFamily="2" charset="-122"/>
              </a:rPr>
              <a:t>ALU</a:t>
            </a:r>
            <a:r>
              <a:rPr lang="zh-CN" altLang="en-US" dirty="0">
                <a:ea typeface="宋体" pitchFamily="2" charset="-122"/>
              </a:rPr>
              <a:t>控制</a:t>
            </a:r>
          </a:p>
        </p:txBody>
      </p:sp>
      <p:sp>
        <p:nvSpPr>
          <p:cNvPr id="22" name="文本框 21">
            <a:extLst>
              <a:ext uri="{FF2B5EF4-FFF2-40B4-BE49-F238E27FC236}">
                <a16:creationId xmlns:a16="http://schemas.microsoft.com/office/drawing/2014/main" id="{2475F7FF-8823-4330-8346-2CB96E18593E}"/>
              </a:ext>
            </a:extLst>
          </p:cNvPr>
          <p:cNvSpPr txBox="1"/>
          <p:nvPr/>
        </p:nvSpPr>
        <p:spPr>
          <a:xfrm>
            <a:off x="2238375" y="3244334"/>
            <a:ext cx="4667250" cy="369332"/>
          </a:xfrm>
          <a:prstGeom prst="rect">
            <a:avLst/>
          </a:prstGeom>
          <a:noFill/>
        </p:spPr>
        <p:txBody>
          <a:bodyPr wrap="square" rtlCol="0">
            <a:spAutoFit/>
          </a:bodyPr>
          <a:lstStyle/>
          <a:p>
            <a:r>
              <a:rPr lang="zh-CN" altLang="en-US" dirty="0">
                <a:solidFill>
                  <a:srgbClr val="FF0000"/>
                </a:solidFill>
              </a:rPr>
              <a:t>加法</a:t>
            </a:r>
          </a:p>
        </p:txBody>
      </p:sp>
      <p:sp>
        <p:nvSpPr>
          <p:cNvPr id="23" name="文本框 22">
            <a:extLst>
              <a:ext uri="{FF2B5EF4-FFF2-40B4-BE49-F238E27FC236}">
                <a16:creationId xmlns:a16="http://schemas.microsoft.com/office/drawing/2014/main" id="{BCD86410-FBD5-4498-A9C7-16F2E0CB5D84}"/>
              </a:ext>
            </a:extLst>
          </p:cNvPr>
          <p:cNvSpPr txBox="1"/>
          <p:nvPr/>
        </p:nvSpPr>
        <p:spPr>
          <a:xfrm>
            <a:off x="2242894" y="4044678"/>
            <a:ext cx="4667250" cy="369332"/>
          </a:xfrm>
          <a:prstGeom prst="rect">
            <a:avLst/>
          </a:prstGeom>
          <a:noFill/>
        </p:spPr>
        <p:txBody>
          <a:bodyPr wrap="square" rtlCol="0">
            <a:spAutoFit/>
          </a:bodyPr>
          <a:lstStyle/>
          <a:p>
            <a:r>
              <a:rPr lang="zh-CN" altLang="en-US" dirty="0">
                <a:solidFill>
                  <a:srgbClr val="FF0000"/>
                </a:solidFill>
              </a:rPr>
              <a:t>减法</a:t>
            </a:r>
          </a:p>
        </p:txBody>
      </p:sp>
      <p:sp>
        <p:nvSpPr>
          <p:cNvPr id="24" name="文本框 23">
            <a:extLst>
              <a:ext uri="{FF2B5EF4-FFF2-40B4-BE49-F238E27FC236}">
                <a16:creationId xmlns:a16="http://schemas.microsoft.com/office/drawing/2014/main" id="{E706C3BF-ED9E-4D7F-BEAF-D4EDCA815042}"/>
              </a:ext>
            </a:extLst>
          </p:cNvPr>
          <p:cNvSpPr txBox="1"/>
          <p:nvPr/>
        </p:nvSpPr>
        <p:spPr>
          <a:xfrm>
            <a:off x="1726895" y="5445224"/>
            <a:ext cx="4667250" cy="369332"/>
          </a:xfrm>
          <a:prstGeom prst="rect">
            <a:avLst/>
          </a:prstGeom>
          <a:noFill/>
        </p:spPr>
        <p:txBody>
          <a:bodyPr wrap="square" rtlCol="0">
            <a:spAutoFit/>
          </a:bodyPr>
          <a:lstStyle/>
          <a:p>
            <a:r>
              <a:rPr lang="zh-CN" altLang="en-US" dirty="0">
                <a:solidFill>
                  <a:srgbClr val="FF0000"/>
                </a:solidFill>
              </a:rPr>
              <a:t>由</a:t>
            </a:r>
            <a:r>
              <a:rPr lang="en-US" altLang="zh-CN" dirty="0">
                <a:solidFill>
                  <a:srgbClr val="FF0000"/>
                </a:solidFill>
              </a:rPr>
              <a:t>Function</a:t>
            </a:r>
            <a:r>
              <a:rPr lang="zh-CN" altLang="en-US" dirty="0">
                <a:solidFill>
                  <a:srgbClr val="FF0000"/>
                </a:solidFill>
              </a:rPr>
              <a:t>决定</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后</a:t>
            </a:r>
            <a:r>
              <a:rPr lang="en-US" altLang="zh-CN" dirty="0">
                <a:ea typeface="宋体" pitchFamily="2" charset="-122"/>
              </a:rPr>
              <a:t>PC</a:t>
            </a:r>
            <a:r>
              <a:rPr lang="zh-CN" altLang="en-US" dirty="0">
                <a:ea typeface="宋体" pitchFamily="2" charset="-122"/>
              </a:rPr>
              <a:t>时代</a:t>
            </a:r>
            <a:endParaRPr lang="en-US" altLang="zh-CN" dirty="0">
              <a:ea typeface="宋体" pitchFamily="2" charset="-122"/>
            </a:endParaRPr>
          </a:p>
        </p:txBody>
      </p:sp>
      <p:sp>
        <p:nvSpPr>
          <p:cNvPr id="27651" name="Footer Placeholder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11</a:t>
            </a:fld>
            <a:endParaRPr lang="en-AU" altLang="zh-CN" sz="1400" b="1" dirty="0">
              <a:ea typeface="宋体" pitchFamily="2" charset="-122"/>
            </a:endParaRPr>
          </a:p>
        </p:txBody>
      </p:sp>
      <p:sp>
        <p:nvSpPr>
          <p:cNvPr id="27652" name="Content Placeholder 2"/>
          <p:cNvSpPr txBox="1"/>
          <p:nvPr/>
        </p:nvSpPr>
        <p:spPr>
          <a:xfrm>
            <a:off x="684213" y="1125538"/>
            <a:ext cx="8270875" cy="51117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lnSpc>
                <a:spcPct val="90000"/>
              </a:lnSpc>
            </a:pPr>
            <a:r>
              <a:rPr lang="zh-CN" altLang="en-US" dirty="0">
                <a:ea typeface="宋体" pitchFamily="2" charset="-122"/>
              </a:rPr>
              <a:t>个人移动设备 </a:t>
            </a:r>
            <a:r>
              <a:rPr lang="en-US" altLang="zh-CN" dirty="0">
                <a:ea typeface="宋体" pitchFamily="2" charset="-122"/>
              </a:rPr>
              <a:t>(PMD)</a:t>
            </a:r>
          </a:p>
          <a:p>
            <a:pPr marL="742950" lvl="1" indent="-285750" eaLnBrk="1" hangingPunct="1">
              <a:lnSpc>
                <a:spcPct val="90000"/>
              </a:lnSpc>
            </a:pPr>
            <a:r>
              <a:rPr lang="zh-CN" altLang="en-US" dirty="0">
                <a:ea typeface="宋体" pitchFamily="2" charset="-122"/>
              </a:rPr>
              <a:t>由电池供电</a:t>
            </a:r>
          </a:p>
          <a:p>
            <a:pPr marL="742950" lvl="1" indent="-285750" eaLnBrk="1" hangingPunct="1">
              <a:lnSpc>
                <a:spcPct val="90000"/>
              </a:lnSpc>
            </a:pPr>
            <a:r>
              <a:rPr lang="zh-CN" altLang="en-US" dirty="0">
                <a:ea typeface="宋体" pitchFamily="2" charset="-122"/>
              </a:rPr>
              <a:t>可以连接到网络上</a:t>
            </a:r>
          </a:p>
          <a:p>
            <a:pPr marL="742950" lvl="1" indent="-285750" eaLnBrk="1" hangingPunct="1">
              <a:lnSpc>
                <a:spcPct val="90000"/>
              </a:lnSpc>
            </a:pPr>
            <a:r>
              <a:rPr lang="zh-CN" altLang="en-US" dirty="0">
                <a:ea typeface="宋体" pitchFamily="2" charset="-122"/>
              </a:rPr>
              <a:t>价格只有几百美元</a:t>
            </a:r>
          </a:p>
          <a:p>
            <a:pPr marL="742950" lvl="1" indent="-285750" eaLnBrk="1" hangingPunct="1">
              <a:lnSpc>
                <a:spcPct val="90000"/>
              </a:lnSpc>
            </a:pPr>
            <a:r>
              <a:rPr lang="zh-CN" altLang="en-US" dirty="0">
                <a:ea typeface="宋体" pitchFamily="2" charset="-122"/>
              </a:rPr>
              <a:t>智能手机、平板、电子眼镜</a:t>
            </a:r>
          </a:p>
        </p:txBody>
      </p:sp>
      <p:pic>
        <p:nvPicPr>
          <p:cNvPr id="27653" name="Picture 6" descr="https://weblistposting.com/wp-content/uploads/2017/07/BlogsDirectMobileLink-Marketing-Tips-To-Mobile-Devices-1.png"/>
          <p:cNvPicPr>
            <a:picLocks noChangeAspect="1"/>
          </p:cNvPicPr>
          <p:nvPr/>
        </p:nvPicPr>
        <p:blipFill>
          <a:blip r:embed="rId3"/>
          <a:stretch>
            <a:fillRect/>
          </a:stretch>
        </p:blipFill>
        <p:spPr>
          <a:xfrm>
            <a:off x="1187450" y="3284538"/>
            <a:ext cx="6524625" cy="2857500"/>
          </a:xfrm>
          <a:prstGeom prst="rect">
            <a:avLst/>
          </a:prstGeom>
          <a:noFill/>
          <a:ln w="9525">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855711-DF2C-4B64-8D21-38AA311901C3}"/>
              </a:ext>
            </a:extLst>
          </p:cNvPr>
          <p:cNvSpPr txBox="1">
            <a:spLocks/>
          </p:cNvSpPr>
          <p:nvPr/>
        </p:nvSpPr>
        <p:spPr>
          <a:xfrm>
            <a:off x="884237" y="264368"/>
            <a:ext cx="8259762" cy="762000"/>
          </a:xfrm>
          <a:prstGeom prst="rect">
            <a:avLst/>
          </a:prstGeom>
          <a:noFill/>
          <a:ln w="9525">
            <a:noFill/>
          </a:ln>
        </p:spPr>
        <p:txBody>
          <a:bodyPr vert="horz" wrap="square" lIns="91440" tIns="45720" rIns="91440" bIns="45720" anchor="b">
            <a:spAutoFit/>
          </a:bodyP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90204" pitchFamily="34" charset="0"/>
              </a:defRPr>
            </a:lvl2pPr>
            <a:lvl3pPr algn="l" rtl="0" eaLnBrk="0" fontAlgn="base" hangingPunct="0">
              <a:spcBef>
                <a:spcPct val="0"/>
              </a:spcBef>
              <a:spcAft>
                <a:spcPct val="0"/>
              </a:spcAft>
              <a:defRPr sz="4400" b="1">
                <a:solidFill>
                  <a:schemeClr val="tx2"/>
                </a:solidFill>
                <a:latin typeface="Arial" panose="020B0604020202090204" pitchFamily="34" charset="0"/>
              </a:defRPr>
            </a:lvl3pPr>
            <a:lvl4pPr algn="l" rtl="0" eaLnBrk="0" fontAlgn="base" hangingPunct="0">
              <a:spcBef>
                <a:spcPct val="0"/>
              </a:spcBef>
              <a:spcAft>
                <a:spcPct val="0"/>
              </a:spcAft>
              <a:defRPr sz="4400" b="1">
                <a:solidFill>
                  <a:schemeClr val="tx2"/>
                </a:solidFill>
                <a:latin typeface="Arial" panose="020B0604020202090204" pitchFamily="34" charset="0"/>
              </a:defRPr>
            </a:lvl4pPr>
            <a:lvl5pPr algn="l" rtl="0" eaLnBrk="0" fontAlgn="base" hangingPunct="0">
              <a:spcBef>
                <a:spcPct val="0"/>
              </a:spcBef>
              <a:spcAft>
                <a:spcPct val="0"/>
              </a:spcAft>
              <a:defRPr sz="4400" b="1">
                <a:solidFill>
                  <a:schemeClr val="tx2"/>
                </a:solidFill>
                <a:latin typeface="Arial" panose="020B0604020202090204" pitchFamily="34" charset="0"/>
              </a:defRPr>
            </a:lvl5pPr>
            <a:lvl6pPr marL="457200" algn="l" rtl="0" fontAlgn="base">
              <a:spcBef>
                <a:spcPct val="0"/>
              </a:spcBef>
              <a:spcAft>
                <a:spcPct val="0"/>
              </a:spcAft>
              <a:defRPr sz="4400" b="1">
                <a:solidFill>
                  <a:schemeClr val="tx2"/>
                </a:solidFill>
                <a:latin typeface="Arial" panose="020B0604020202090204" pitchFamily="34" charset="0"/>
              </a:defRPr>
            </a:lvl6pPr>
            <a:lvl7pPr marL="914400" algn="l" rtl="0" fontAlgn="base">
              <a:spcBef>
                <a:spcPct val="0"/>
              </a:spcBef>
              <a:spcAft>
                <a:spcPct val="0"/>
              </a:spcAft>
              <a:defRPr sz="4400" b="1">
                <a:solidFill>
                  <a:schemeClr val="tx2"/>
                </a:solidFill>
                <a:latin typeface="Arial" panose="020B0604020202090204" pitchFamily="34" charset="0"/>
              </a:defRPr>
            </a:lvl7pPr>
            <a:lvl8pPr marL="1371600" algn="l" rtl="0" fontAlgn="base">
              <a:spcBef>
                <a:spcPct val="0"/>
              </a:spcBef>
              <a:spcAft>
                <a:spcPct val="0"/>
              </a:spcAft>
              <a:defRPr sz="4400" b="1">
                <a:solidFill>
                  <a:schemeClr val="tx2"/>
                </a:solidFill>
                <a:latin typeface="Arial" panose="020B0604020202090204" pitchFamily="34" charset="0"/>
              </a:defRPr>
            </a:lvl8pPr>
            <a:lvl9pPr marL="1828800" algn="l" rtl="0" fontAlgn="base">
              <a:spcBef>
                <a:spcPct val="0"/>
              </a:spcBef>
              <a:spcAft>
                <a:spcPct val="0"/>
              </a:spcAft>
              <a:defRPr sz="4400" b="1">
                <a:solidFill>
                  <a:schemeClr val="tx2"/>
                </a:solidFill>
                <a:latin typeface="Arial" panose="020B0604020202090204" pitchFamily="34" charset="0"/>
              </a:defRPr>
            </a:lvl9pPr>
          </a:lstStyle>
          <a:p>
            <a:pPr eaLnBrk="1" hangingPunct="1"/>
            <a:r>
              <a:rPr lang="en-US" altLang="zh-CN" kern="0" dirty="0">
                <a:ea typeface="宋体" pitchFamily="2" charset="-122"/>
              </a:rPr>
              <a:t>ALU</a:t>
            </a:r>
            <a:r>
              <a:rPr lang="zh-CN" altLang="en-US" kern="0" dirty="0">
                <a:ea typeface="宋体" pitchFamily="2" charset="-122"/>
              </a:rPr>
              <a:t>控制真值表</a:t>
            </a:r>
          </a:p>
        </p:txBody>
      </p:sp>
      <p:pic>
        <p:nvPicPr>
          <p:cNvPr id="19458" name="Picture 2" descr="在这里插入图片描述">
            <a:extLst>
              <a:ext uri="{FF2B5EF4-FFF2-40B4-BE49-F238E27FC236}">
                <a16:creationId xmlns:a16="http://schemas.microsoft.com/office/drawing/2014/main" id="{B15AF5F4-2E80-404F-96CC-2C36EA22E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 y="2132856"/>
            <a:ext cx="8429625" cy="2828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512CE-FE9C-41BE-829D-DE00C2FA3855}"/>
              </a:ext>
            </a:extLst>
          </p:cNvPr>
          <p:cNvSpPr>
            <a:spLocks noGrp="1"/>
          </p:cNvSpPr>
          <p:nvPr>
            <p:ph type="title"/>
          </p:nvPr>
        </p:nvSpPr>
        <p:spPr>
          <a:xfrm>
            <a:off x="684213" y="288007"/>
            <a:ext cx="8259762" cy="762000"/>
          </a:xfrm>
        </p:spPr>
        <p:txBody>
          <a:bodyPr/>
          <a:lstStyle/>
          <a:p>
            <a:r>
              <a:rPr lang="zh-CN" altLang="en-US" dirty="0"/>
              <a:t>其他控制信号</a:t>
            </a:r>
          </a:p>
        </p:txBody>
      </p:sp>
      <p:pic>
        <p:nvPicPr>
          <p:cNvPr id="20482" name="Picture 2" descr="在这里插入图片描述">
            <a:extLst>
              <a:ext uri="{FF2B5EF4-FFF2-40B4-BE49-F238E27FC236}">
                <a16:creationId xmlns:a16="http://schemas.microsoft.com/office/drawing/2014/main" id="{05A5981F-5E42-4D00-8ED4-D3BE9CCA2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6727273" cy="460851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8D673B5-F342-4308-984B-C35F9A29E2C2}"/>
              </a:ext>
            </a:extLst>
          </p:cNvPr>
          <p:cNvSpPr txBox="1"/>
          <p:nvPr/>
        </p:nvSpPr>
        <p:spPr>
          <a:xfrm>
            <a:off x="107504" y="5517232"/>
            <a:ext cx="9145016" cy="923330"/>
          </a:xfrm>
          <a:prstGeom prst="rect">
            <a:avLst/>
          </a:prstGeom>
          <a:noFill/>
        </p:spPr>
        <p:txBody>
          <a:bodyPr wrap="square">
            <a:spAutoFit/>
          </a:bodyPr>
          <a:lstStyle/>
          <a:p>
            <a:pPr algn="l">
              <a:buFont typeface="Arial" panose="020B0604020202020204" pitchFamily="34" charset="0"/>
              <a:buChar char="•"/>
            </a:pPr>
            <a:r>
              <a:rPr lang="en-US" altLang="zh-CN" b="0" i="0" dirty="0">
                <a:effectLst/>
                <a:latin typeface="-apple-system"/>
              </a:rPr>
              <a:t>7</a:t>
            </a:r>
            <a:r>
              <a:rPr lang="zh-CN" altLang="en-US" b="0" i="0" dirty="0">
                <a:effectLst/>
                <a:latin typeface="-apple-system"/>
              </a:rPr>
              <a:t>个</a:t>
            </a:r>
            <a:r>
              <a:rPr lang="en-US" altLang="zh-CN" b="0" i="0" dirty="0">
                <a:effectLst/>
                <a:latin typeface="-apple-system"/>
              </a:rPr>
              <a:t>1 bit</a:t>
            </a:r>
            <a:r>
              <a:rPr lang="zh-CN" altLang="en-US" b="0" i="0" dirty="0">
                <a:effectLst/>
                <a:latin typeface="-apple-system"/>
              </a:rPr>
              <a:t>的控制信号：</a:t>
            </a:r>
            <a:r>
              <a:rPr lang="en-US" altLang="zh-CN" b="0" i="0" dirty="0">
                <a:effectLst/>
                <a:latin typeface="-apple-system"/>
              </a:rPr>
              <a:t>3</a:t>
            </a:r>
            <a:r>
              <a:rPr lang="zh-CN" altLang="en-US" b="0" i="0" dirty="0">
                <a:effectLst/>
                <a:latin typeface="-apple-system"/>
              </a:rPr>
              <a:t>个</a:t>
            </a:r>
            <a:r>
              <a:rPr lang="en-US" altLang="zh-CN" b="0" i="0" dirty="0">
                <a:effectLst/>
                <a:latin typeface="-apple-system"/>
              </a:rPr>
              <a:t>Mux</a:t>
            </a:r>
            <a:r>
              <a:rPr lang="zh-CN" altLang="en-US" b="0" i="0" dirty="0">
                <a:effectLst/>
                <a:latin typeface="-apple-system"/>
              </a:rPr>
              <a:t>控制信号（</a:t>
            </a:r>
            <a:r>
              <a:rPr lang="en-US" altLang="zh-CN" b="0" i="0" dirty="0" err="1">
                <a:effectLst/>
                <a:latin typeface="-apple-system"/>
              </a:rPr>
              <a:t>RegDst</a:t>
            </a:r>
            <a:r>
              <a:rPr lang="zh-CN" altLang="en-US" b="0" i="0" dirty="0">
                <a:effectLst/>
                <a:latin typeface="-apple-system"/>
              </a:rPr>
              <a:t>、</a:t>
            </a:r>
            <a:r>
              <a:rPr lang="en-US" altLang="zh-CN" b="0" i="0" dirty="0" err="1">
                <a:effectLst/>
                <a:latin typeface="-apple-system"/>
              </a:rPr>
              <a:t>ALUSrc</a:t>
            </a:r>
            <a:r>
              <a:rPr lang="zh-CN" altLang="en-US" b="0" i="0" dirty="0">
                <a:effectLst/>
                <a:latin typeface="-apple-system"/>
              </a:rPr>
              <a:t>、</a:t>
            </a:r>
            <a:r>
              <a:rPr lang="en-US" altLang="zh-CN" b="0" i="0" dirty="0" err="1">
                <a:effectLst/>
                <a:latin typeface="-apple-system"/>
              </a:rPr>
              <a:t>MemToReg</a:t>
            </a:r>
            <a:r>
              <a:rPr lang="zh-CN" altLang="en-US" b="0" i="0" dirty="0">
                <a:effectLst/>
                <a:latin typeface="-apple-system"/>
              </a:rPr>
              <a:t>），</a:t>
            </a:r>
            <a:r>
              <a:rPr lang="en-US" altLang="zh-CN" b="0" i="0" dirty="0">
                <a:effectLst/>
                <a:latin typeface="-apple-system"/>
              </a:rPr>
              <a:t>3</a:t>
            </a:r>
            <a:r>
              <a:rPr lang="zh-CN" altLang="en-US" b="0" i="0" dirty="0">
                <a:effectLst/>
                <a:latin typeface="-apple-system"/>
              </a:rPr>
              <a:t>个存储读写控制信号（</a:t>
            </a:r>
            <a:r>
              <a:rPr lang="en-US" altLang="zh-CN" b="0" i="0" dirty="0" err="1">
                <a:effectLst/>
                <a:latin typeface="-apple-system"/>
              </a:rPr>
              <a:t>MemRead</a:t>
            </a:r>
            <a:r>
              <a:rPr lang="zh-CN" altLang="en-US" b="0" i="0" dirty="0">
                <a:effectLst/>
                <a:latin typeface="-apple-system"/>
              </a:rPr>
              <a:t>、</a:t>
            </a:r>
            <a:r>
              <a:rPr lang="en-US" altLang="zh-CN" b="0" i="0" dirty="0" err="1">
                <a:effectLst/>
                <a:latin typeface="-apple-system"/>
              </a:rPr>
              <a:t>MemWrite</a:t>
            </a:r>
            <a:r>
              <a:rPr lang="zh-CN" altLang="en-US" b="0" i="0" dirty="0">
                <a:effectLst/>
                <a:latin typeface="-apple-system"/>
              </a:rPr>
              <a:t>、</a:t>
            </a:r>
            <a:r>
              <a:rPr lang="en-US" altLang="zh-CN" b="0" i="0" dirty="0" err="1">
                <a:effectLst/>
                <a:latin typeface="-apple-system"/>
              </a:rPr>
              <a:t>RegWrite</a:t>
            </a:r>
            <a:r>
              <a:rPr lang="zh-CN" altLang="en-US" b="0" i="0" dirty="0">
                <a:effectLst/>
                <a:latin typeface="-apple-system"/>
              </a:rPr>
              <a:t>），</a:t>
            </a:r>
            <a:r>
              <a:rPr lang="en-US" altLang="zh-CN" b="0" i="0" dirty="0">
                <a:effectLst/>
                <a:latin typeface="-apple-system"/>
              </a:rPr>
              <a:t>1</a:t>
            </a:r>
            <a:r>
              <a:rPr lang="zh-CN" altLang="en-US" b="0" i="0" dirty="0">
                <a:effectLst/>
                <a:latin typeface="-apple-system"/>
              </a:rPr>
              <a:t>个分支控制信号（</a:t>
            </a:r>
            <a:r>
              <a:rPr lang="en-US" altLang="zh-CN" b="0" i="0" dirty="0" err="1">
                <a:effectLst/>
                <a:latin typeface="-apple-system"/>
              </a:rPr>
              <a:t>PCSrc</a:t>
            </a:r>
            <a:r>
              <a:rPr lang="en-US" altLang="zh-CN" b="0" i="0" dirty="0">
                <a:effectLst/>
                <a:latin typeface="-apple-system"/>
              </a:rPr>
              <a:t>/branch</a:t>
            </a:r>
            <a:r>
              <a:rPr lang="zh-CN" altLang="en-US" b="0" i="0" dirty="0">
                <a:effectLst/>
                <a:latin typeface="-apple-system"/>
              </a:rPr>
              <a:t>）</a:t>
            </a:r>
          </a:p>
          <a:p>
            <a:pPr algn="l">
              <a:buFont typeface="Arial" panose="020B0604020202020204" pitchFamily="34" charset="0"/>
              <a:buChar char="•"/>
            </a:pPr>
            <a:r>
              <a:rPr lang="en-US" altLang="zh-CN" b="0" i="0" dirty="0">
                <a:effectLst/>
                <a:latin typeface="-apple-system"/>
              </a:rPr>
              <a:t>1</a:t>
            </a:r>
            <a:r>
              <a:rPr lang="zh-CN" altLang="en-US" b="0" i="0" dirty="0">
                <a:effectLst/>
                <a:latin typeface="-apple-system"/>
              </a:rPr>
              <a:t>个</a:t>
            </a:r>
            <a:r>
              <a:rPr lang="en-US" altLang="zh-CN" b="0" i="0" dirty="0">
                <a:effectLst/>
                <a:latin typeface="-apple-system"/>
              </a:rPr>
              <a:t>2 bit</a:t>
            </a:r>
            <a:r>
              <a:rPr lang="zh-CN" altLang="en-US" b="0" i="0" dirty="0">
                <a:effectLst/>
                <a:latin typeface="-apple-system"/>
              </a:rPr>
              <a:t>的控制信号：</a:t>
            </a:r>
            <a:r>
              <a:rPr lang="en-US" altLang="zh-CN" b="0" i="0" dirty="0" err="1">
                <a:effectLst/>
                <a:latin typeface="-apple-system"/>
              </a:rPr>
              <a:t>ALUop</a:t>
            </a:r>
            <a:endParaRPr lang="en-US" altLang="zh-CN" b="0" i="0" dirty="0">
              <a:effectLst/>
              <a:latin typeface="-apple-system"/>
            </a:endParaRPr>
          </a:p>
        </p:txBody>
      </p:sp>
    </p:spTree>
    <p:extLst>
      <p:ext uri="{BB962C8B-B14F-4D97-AF65-F5344CB8AC3E}">
        <p14:creationId xmlns:p14="http://schemas.microsoft.com/office/powerpoint/2010/main" val="8772034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E512CE-FE9C-41BE-829D-DE00C2FA3855}"/>
              </a:ext>
            </a:extLst>
          </p:cNvPr>
          <p:cNvSpPr>
            <a:spLocks noGrp="1"/>
          </p:cNvSpPr>
          <p:nvPr>
            <p:ph type="title"/>
          </p:nvPr>
        </p:nvSpPr>
        <p:spPr>
          <a:xfrm>
            <a:off x="684213" y="288007"/>
            <a:ext cx="8259762" cy="762000"/>
          </a:xfrm>
        </p:spPr>
        <p:txBody>
          <a:bodyPr/>
          <a:lstStyle/>
          <a:p>
            <a:r>
              <a:rPr lang="zh-CN" altLang="en-US" dirty="0"/>
              <a:t>其他控制信号</a:t>
            </a:r>
          </a:p>
        </p:txBody>
      </p:sp>
      <p:pic>
        <p:nvPicPr>
          <p:cNvPr id="21506" name="Picture 2" descr="在这里插入图片描述">
            <a:extLst>
              <a:ext uri="{FF2B5EF4-FFF2-40B4-BE49-F238E27FC236}">
                <a16:creationId xmlns:a16="http://schemas.microsoft.com/office/drawing/2014/main" id="{8FB7652B-E20D-4D33-B8A6-AD95A46EE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8391525" cy="36671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9B912C7-751C-4307-A3EF-77BA40C95F96}"/>
              </a:ext>
            </a:extLst>
          </p:cNvPr>
          <p:cNvSpPr txBox="1"/>
          <p:nvPr/>
        </p:nvSpPr>
        <p:spPr>
          <a:xfrm>
            <a:off x="3419872" y="1124744"/>
            <a:ext cx="312906" cy="369332"/>
          </a:xfrm>
          <a:prstGeom prst="rect">
            <a:avLst/>
          </a:prstGeom>
          <a:noFill/>
        </p:spPr>
        <p:txBody>
          <a:bodyPr wrap="none" rtlCol="0">
            <a:spAutoFit/>
          </a:bodyPr>
          <a:lstStyle/>
          <a:p>
            <a:r>
              <a:rPr lang="en-US" altLang="zh-CN" dirty="0">
                <a:solidFill>
                  <a:srgbClr val="FF0000"/>
                </a:solidFill>
              </a:rPr>
              <a:t>0</a:t>
            </a:r>
            <a:endParaRPr lang="zh-CN" altLang="en-US" dirty="0">
              <a:solidFill>
                <a:srgbClr val="FF0000"/>
              </a:solidFill>
            </a:endParaRPr>
          </a:p>
        </p:txBody>
      </p:sp>
      <p:sp>
        <p:nvSpPr>
          <p:cNvPr id="6" name="文本框 5">
            <a:extLst>
              <a:ext uri="{FF2B5EF4-FFF2-40B4-BE49-F238E27FC236}">
                <a16:creationId xmlns:a16="http://schemas.microsoft.com/office/drawing/2014/main" id="{C68C883A-300B-4BDD-A8B1-CE611905EDBD}"/>
              </a:ext>
            </a:extLst>
          </p:cNvPr>
          <p:cNvSpPr txBox="1"/>
          <p:nvPr/>
        </p:nvSpPr>
        <p:spPr>
          <a:xfrm>
            <a:off x="7164288" y="1124744"/>
            <a:ext cx="312906"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7" name="文本框 6">
            <a:extLst>
              <a:ext uri="{FF2B5EF4-FFF2-40B4-BE49-F238E27FC236}">
                <a16:creationId xmlns:a16="http://schemas.microsoft.com/office/drawing/2014/main" id="{345843C0-709E-4D36-94B0-F25A296AFDAB}"/>
              </a:ext>
            </a:extLst>
          </p:cNvPr>
          <p:cNvSpPr txBox="1"/>
          <p:nvPr/>
        </p:nvSpPr>
        <p:spPr>
          <a:xfrm>
            <a:off x="7164288" y="4365104"/>
            <a:ext cx="723275" cy="369332"/>
          </a:xfrm>
          <a:prstGeom prst="rect">
            <a:avLst/>
          </a:prstGeom>
          <a:noFill/>
        </p:spPr>
        <p:txBody>
          <a:bodyPr wrap="none" rtlCol="0">
            <a:spAutoFit/>
          </a:bodyPr>
          <a:lstStyle/>
          <a:p>
            <a:r>
              <a:rPr lang="en-US" altLang="zh-CN" dirty="0">
                <a:solidFill>
                  <a:srgbClr val="FF0000"/>
                </a:solidFill>
              </a:rPr>
              <a:t>MEM</a:t>
            </a:r>
            <a:endParaRPr lang="zh-CN" altLang="en-US" dirty="0">
              <a:solidFill>
                <a:srgbClr val="FF0000"/>
              </a:solidFill>
            </a:endParaRPr>
          </a:p>
        </p:txBody>
      </p:sp>
      <p:pic>
        <p:nvPicPr>
          <p:cNvPr id="21508" name="Picture 4" descr="在这里插入图片描述">
            <a:extLst>
              <a:ext uri="{FF2B5EF4-FFF2-40B4-BE49-F238E27FC236}">
                <a16:creationId xmlns:a16="http://schemas.microsoft.com/office/drawing/2014/main" id="{42EA3722-F012-4CE2-8A17-9027DA821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83" y="4864166"/>
            <a:ext cx="8258175"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2495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604778-C741-4494-BBF5-A67F6AD83AC4}"/>
              </a:ext>
            </a:extLst>
          </p:cNvPr>
          <p:cNvSpPr>
            <a:spLocks noGrp="1"/>
          </p:cNvSpPr>
          <p:nvPr>
            <p:ph type="title"/>
          </p:nvPr>
        </p:nvSpPr>
        <p:spPr/>
        <p:txBody>
          <a:bodyPr/>
          <a:lstStyle/>
          <a:p>
            <a:endParaRPr lang="zh-CN" altLang="en-US"/>
          </a:p>
        </p:txBody>
      </p:sp>
      <p:pic>
        <p:nvPicPr>
          <p:cNvPr id="22532" name="Picture 4" descr="在这里插入图片描述">
            <a:extLst>
              <a:ext uri="{FF2B5EF4-FFF2-40B4-BE49-F238E27FC236}">
                <a16:creationId xmlns:a16="http://schemas.microsoft.com/office/drawing/2014/main" id="{D041E72F-F455-4EA0-8989-B67856117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91" y="0"/>
            <a:ext cx="8312393" cy="5013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在这里插入图片描述">
            <a:extLst>
              <a:ext uri="{FF2B5EF4-FFF2-40B4-BE49-F238E27FC236}">
                <a16:creationId xmlns:a16="http://schemas.microsoft.com/office/drawing/2014/main" id="{1A0B6486-A566-4D86-91A6-B56473D54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99" y="4915867"/>
            <a:ext cx="8258175"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0591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D8DC2-6934-42A7-9BA4-403E72DDE4DD}"/>
              </a:ext>
            </a:extLst>
          </p:cNvPr>
          <p:cNvSpPr>
            <a:spLocks noGrp="1"/>
          </p:cNvSpPr>
          <p:nvPr>
            <p:ph type="title"/>
          </p:nvPr>
        </p:nvSpPr>
        <p:spPr>
          <a:xfrm>
            <a:off x="684212" y="335434"/>
            <a:ext cx="8259762" cy="762000"/>
          </a:xfrm>
        </p:spPr>
        <p:txBody>
          <a:bodyPr/>
          <a:lstStyle/>
          <a:p>
            <a:r>
              <a:rPr lang="zh-CN" altLang="en-US" dirty="0"/>
              <a:t>其他控制信号真值表</a:t>
            </a:r>
          </a:p>
        </p:txBody>
      </p:sp>
      <p:pic>
        <p:nvPicPr>
          <p:cNvPr id="23554" name="Picture 2" descr="在这里插入图片描述">
            <a:extLst>
              <a:ext uri="{FF2B5EF4-FFF2-40B4-BE49-F238E27FC236}">
                <a16:creationId xmlns:a16="http://schemas.microsoft.com/office/drawing/2014/main" id="{5E43AEDA-6436-4FB5-807B-B2C1B2C26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2" y="1484784"/>
            <a:ext cx="7724775" cy="42672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1519A11-0A44-44DD-B95A-3D4C53AD342D}"/>
              </a:ext>
            </a:extLst>
          </p:cNvPr>
          <p:cNvSpPr txBox="1"/>
          <p:nvPr/>
        </p:nvSpPr>
        <p:spPr>
          <a:xfrm>
            <a:off x="1115616" y="2780928"/>
            <a:ext cx="4667250" cy="369332"/>
          </a:xfrm>
          <a:prstGeom prst="rect">
            <a:avLst/>
          </a:prstGeom>
          <a:noFill/>
        </p:spPr>
        <p:txBody>
          <a:bodyPr wrap="square" rtlCol="0">
            <a:spAutoFit/>
          </a:bodyPr>
          <a:lstStyle/>
          <a:p>
            <a:r>
              <a:rPr lang="zh-CN" altLang="en-US" dirty="0">
                <a:solidFill>
                  <a:srgbClr val="FF0000"/>
                </a:solidFill>
              </a:rPr>
              <a:t>指令</a:t>
            </a:r>
            <a:r>
              <a:rPr lang="en-US" altLang="zh-CN" dirty="0">
                <a:solidFill>
                  <a:srgbClr val="FF0000"/>
                </a:solidFill>
              </a:rPr>
              <a:t>[31:26]OP</a:t>
            </a:r>
            <a:r>
              <a:rPr lang="zh-CN" altLang="en-US" dirty="0">
                <a:solidFill>
                  <a:srgbClr val="FF0000"/>
                </a:solidFill>
              </a:rPr>
              <a:t>字段</a:t>
            </a:r>
          </a:p>
        </p:txBody>
      </p:sp>
    </p:spTree>
    <p:extLst>
      <p:ext uri="{BB962C8B-B14F-4D97-AF65-F5344CB8AC3E}">
        <p14:creationId xmlns:p14="http://schemas.microsoft.com/office/powerpoint/2010/main" val="11766279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115</a:t>
            </a:fld>
            <a:endParaRPr lang="en-AU" altLang="en-US" sz="1400" b="1" dirty="0">
              <a:ea typeface="宋体" pitchFamily="2" charset="-122"/>
            </a:endParaRPr>
          </a:p>
        </p:txBody>
      </p:sp>
      <p:pic>
        <p:nvPicPr>
          <p:cNvPr id="405507" name="Picture 6" descr="f04-24-P374493"/>
          <p:cNvPicPr>
            <a:picLocks noChangeAspect="1"/>
          </p:cNvPicPr>
          <p:nvPr/>
        </p:nvPicPr>
        <p:blipFill>
          <a:blip r:embed="rId2"/>
          <a:stretch>
            <a:fillRect/>
          </a:stretch>
        </p:blipFill>
        <p:spPr>
          <a:xfrm>
            <a:off x="34925" y="1281113"/>
            <a:ext cx="6680200" cy="5243512"/>
          </a:xfrm>
          <a:prstGeom prst="rect">
            <a:avLst/>
          </a:prstGeom>
          <a:noFill/>
          <a:ln w="9525">
            <a:noFill/>
          </a:ln>
        </p:spPr>
      </p:pic>
      <p:sp>
        <p:nvSpPr>
          <p:cNvPr id="405508" name="Rectangle 4"/>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增加跳转指令的数据通路</a:t>
            </a:r>
          </a:p>
        </p:txBody>
      </p:sp>
      <p:sp>
        <p:nvSpPr>
          <p:cNvPr id="405509" name="TextBox 4"/>
          <p:cNvSpPr txBox="1"/>
          <p:nvPr/>
        </p:nvSpPr>
        <p:spPr>
          <a:xfrm>
            <a:off x="6931025" y="908050"/>
            <a:ext cx="2212975"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Font typeface="Arial" panose="020B0604020202090204" pitchFamily="34" charset="0"/>
              <a:buNone/>
            </a:pPr>
            <a:r>
              <a:rPr lang="zh-CN" altLang="en-US" sz="2400" b="1" dirty="0">
                <a:solidFill>
                  <a:srgbClr val="7030A0"/>
                </a:solidFill>
                <a:ea typeface="宋体" pitchFamily="2" charset="-122"/>
              </a:rPr>
              <a:t>跳转指令</a:t>
            </a:r>
            <a:endParaRPr lang="en-US" altLang="zh-CN" sz="2400" b="1" dirty="0">
              <a:solidFill>
                <a:srgbClr val="7030A0"/>
              </a:solidFill>
              <a:ea typeface="宋体" pitchFamily="2" charset="-122"/>
            </a:endParaRPr>
          </a:p>
          <a:p>
            <a:pPr marL="0" lvl="0" indent="0">
              <a:spcBef>
                <a:spcPct val="0"/>
              </a:spcBef>
              <a:buClrTx/>
              <a:buSzPct val="100000"/>
              <a:buFont typeface="Arial" panose="020B0604020202090204" pitchFamily="34" charset="0"/>
              <a:buNone/>
            </a:pPr>
            <a:r>
              <a:rPr lang="zh-CN" altLang="en-US" sz="1600" dirty="0">
                <a:solidFill>
                  <a:srgbClr val="009900"/>
                </a:solidFill>
                <a:ea typeface="宋体" pitchFamily="2" charset="-122"/>
              </a:rPr>
              <a:t>当前</a:t>
            </a:r>
            <a:r>
              <a:rPr lang="en-US" altLang="zh-CN" sz="1600" dirty="0">
                <a:solidFill>
                  <a:srgbClr val="009900"/>
                </a:solidFill>
                <a:ea typeface="宋体" pitchFamily="2" charset="-122"/>
              </a:rPr>
              <a:t>PC+4</a:t>
            </a:r>
            <a:r>
              <a:rPr lang="zh-CN" altLang="en-US" sz="1600" dirty="0">
                <a:solidFill>
                  <a:srgbClr val="009900"/>
                </a:solidFill>
                <a:ea typeface="宋体" pitchFamily="2" charset="-122"/>
              </a:rPr>
              <a:t>的高四位；</a:t>
            </a:r>
            <a:endParaRPr lang="en-US" altLang="zh-CN" sz="1600" dirty="0">
              <a:solidFill>
                <a:srgbClr val="009900"/>
              </a:solidFill>
              <a:ea typeface="宋体" pitchFamily="2" charset="-122"/>
            </a:endParaRPr>
          </a:p>
          <a:p>
            <a:pPr marL="0" lvl="0" indent="0">
              <a:spcBef>
                <a:spcPct val="0"/>
              </a:spcBef>
              <a:buClrTx/>
              <a:buSzPct val="100000"/>
              <a:buFont typeface="Arial" panose="020B0604020202090204" pitchFamily="34" charset="0"/>
              <a:buNone/>
            </a:pPr>
            <a:r>
              <a:rPr lang="zh-CN" altLang="en-US" sz="1600" dirty="0">
                <a:solidFill>
                  <a:srgbClr val="009900"/>
                </a:solidFill>
                <a:ea typeface="宋体" pitchFamily="2" charset="-122"/>
              </a:rPr>
              <a:t>指令的</a:t>
            </a:r>
            <a:r>
              <a:rPr lang="en-US" altLang="zh-CN" sz="1600" dirty="0">
                <a:solidFill>
                  <a:srgbClr val="009900"/>
                </a:solidFill>
                <a:ea typeface="宋体" pitchFamily="2" charset="-122"/>
              </a:rPr>
              <a:t>26</a:t>
            </a:r>
            <a:r>
              <a:rPr lang="zh-CN" altLang="en-US" sz="1600" dirty="0">
                <a:solidFill>
                  <a:srgbClr val="009900"/>
                </a:solidFill>
                <a:ea typeface="宋体" pitchFamily="2" charset="-122"/>
              </a:rPr>
              <a:t>位地址；</a:t>
            </a:r>
            <a:endParaRPr lang="en-US" altLang="zh-CN" sz="1600" dirty="0">
              <a:solidFill>
                <a:srgbClr val="009900"/>
              </a:solidFill>
              <a:ea typeface="宋体" pitchFamily="2" charset="-122"/>
            </a:endParaRPr>
          </a:p>
          <a:p>
            <a:pPr marL="0" lvl="0" indent="0">
              <a:spcBef>
                <a:spcPct val="0"/>
              </a:spcBef>
              <a:buClrTx/>
              <a:buSzPct val="100000"/>
              <a:buFont typeface="Arial" panose="020B0604020202090204" pitchFamily="34" charset="0"/>
              <a:buNone/>
            </a:pPr>
            <a:r>
              <a:rPr lang="zh-CN" altLang="en-US" sz="1600" dirty="0">
                <a:solidFill>
                  <a:srgbClr val="009900"/>
                </a:solidFill>
                <a:ea typeface="宋体" pitchFamily="2" charset="-122"/>
              </a:rPr>
              <a:t>低位</a:t>
            </a:r>
            <a:r>
              <a:rPr lang="en-US" altLang="zh-CN" sz="1600" dirty="0">
                <a:solidFill>
                  <a:srgbClr val="009900"/>
                </a:solidFill>
                <a:ea typeface="宋体" pitchFamily="2" charset="-122"/>
              </a:rPr>
              <a:t>00</a:t>
            </a:r>
            <a:r>
              <a:rPr lang="zh-CN" altLang="en-US" sz="1600" dirty="0">
                <a:solidFill>
                  <a:srgbClr val="009900"/>
                </a:solidFill>
                <a:ea typeface="宋体" pitchFamily="2" charset="-122"/>
              </a:rPr>
              <a:t>。</a:t>
            </a:r>
          </a:p>
        </p:txBody>
      </p:sp>
      <p:sp>
        <p:nvSpPr>
          <p:cNvPr id="405510" name="TextBox 5"/>
          <p:cNvSpPr txBox="1"/>
          <p:nvPr/>
        </p:nvSpPr>
        <p:spPr>
          <a:xfrm>
            <a:off x="6732588" y="3573463"/>
            <a:ext cx="2411412" cy="1323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Font typeface="Arial" panose="020B0604020202090204" pitchFamily="34" charset="0"/>
              <a:buNone/>
            </a:pPr>
            <a:r>
              <a:rPr lang="en-US" altLang="zh-CN" sz="1600" dirty="0">
                <a:ea typeface="宋体" pitchFamily="2" charset="-122"/>
              </a:rPr>
              <a:t>PC → IM     ; </a:t>
            </a:r>
            <a:r>
              <a:rPr lang="en-US" altLang="zh-CN" sz="1600" dirty="0">
                <a:solidFill>
                  <a:srgbClr val="FF0000"/>
                </a:solidFill>
                <a:ea typeface="宋体" pitchFamily="2" charset="-122"/>
              </a:rPr>
              <a:t>read im</a:t>
            </a:r>
          </a:p>
          <a:p>
            <a:pPr marL="0" lvl="0" indent="0">
              <a:spcBef>
                <a:spcPct val="0"/>
              </a:spcBef>
              <a:buClrTx/>
              <a:buSzPct val="100000"/>
              <a:buFont typeface="Arial" panose="020B0604020202090204" pitchFamily="34" charset="0"/>
              <a:buNone/>
            </a:pPr>
            <a:r>
              <a:rPr lang="en-US" altLang="zh-CN" sz="1600" dirty="0">
                <a:ea typeface="宋体" pitchFamily="2" charset="-122"/>
              </a:rPr>
              <a:t>IM → Inst     ;</a:t>
            </a:r>
            <a:endParaRPr lang="en-US" altLang="zh-CN" sz="1600" dirty="0">
              <a:solidFill>
                <a:srgbClr val="FF0000"/>
              </a:solidFill>
              <a:ea typeface="宋体" pitchFamily="2" charset="-122"/>
            </a:endParaRPr>
          </a:p>
          <a:p>
            <a:pPr marL="0" lvl="0" indent="0">
              <a:spcBef>
                <a:spcPct val="0"/>
              </a:spcBef>
              <a:buClrTx/>
              <a:buSzPct val="100000"/>
              <a:buFont typeface="Arial" panose="020B0604020202090204" pitchFamily="34" charset="0"/>
              <a:buNone/>
            </a:pPr>
            <a:r>
              <a:rPr lang="en-US" altLang="zh-CN" sz="1600" dirty="0">
                <a:ea typeface="宋体" pitchFamily="2" charset="-122"/>
              </a:rPr>
              <a:t>PC+4 → PC ; </a:t>
            </a:r>
            <a:r>
              <a:rPr lang="en-US" altLang="zh-CN" sz="1600" dirty="0">
                <a:solidFill>
                  <a:srgbClr val="FF0000"/>
                </a:solidFill>
                <a:ea typeface="宋体" pitchFamily="2" charset="-122"/>
              </a:rPr>
              <a:t>+4</a:t>
            </a:r>
          </a:p>
          <a:p>
            <a:pPr marL="0" lvl="0" indent="0">
              <a:spcBef>
                <a:spcPct val="0"/>
              </a:spcBef>
              <a:buClrTx/>
              <a:buSzPct val="100000"/>
              <a:buFont typeface="Arial" panose="020B0604020202090204" pitchFamily="34" charset="0"/>
              <a:buNone/>
            </a:pPr>
            <a:r>
              <a:rPr lang="en-US" altLang="zh-CN" sz="1600" dirty="0">
                <a:ea typeface="宋体" pitchFamily="2" charset="-122"/>
              </a:rPr>
              <a:t>PC:Addr:00 → PC; </a:t>
            </a:r>
            <a:r>
              <a:rPr lang="en-US" altLang="zh-CN" sz="1600" dirty="0">
                <a:solidFill>
                  <a:srgbClr val="FF0000"/>
                </a:solidFill>
                <a:ea typeface="宋体" pitchFamily="2" charset="-122"/>
              </a:rPr>
              <a:t>concatenate, slt2, Jump</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116</a:t>
            </a:fld>
            <a:endParaRPr lang="en-AU" altLang="en-US" sz="1400" b="1" dirty="0">
              <a:ea typeface="宋体" pitchFamily="2" charset="-122"/>
            </a:endParaRPr>
          </a:p>
        </p:txBody>
      </p:sp>
      <p:sp>
        <p:nvSpPr>
          <p:cNvPr id="406531"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性能问题</a:t>
            </a:r>
          </a:p>
        </p:txBody>
      </p:sp>
      <p:sp>
        <p:nvSpPr>
          <p:cNvPr id="17412" name="Rectangle 3"/>
          <p:cNvSpPr>
            <a:spLocks noGrp="1"/>
          </p:cNvSpPr>
          <p:nvPr>
            <p:ph type="body" idx="4294967295"/>
          </p:nvPr>
        </p:nvSpPr>
        <p:spPr>
          <a:xfrm>
            <a:off x="539750" y="1104900"/>
            <a:ext cx="8270875" cy="5111750"/>
          </a:xfrm>
          <a:ln/>
        </p:spPr>
        <p:txBody>
          <a:bodyPr vert="horz" wrap="square" lIns="91440" tIns="45720" rIns="91440" bIns="45720" anchor="t"/>
          <a:lstStyle/>
          <a:p>
            <a:pPr eaLnBrk="1" hangingPunct="1"/>
            <a:r>
              <a:rPr lang="zh-CN" altLang="en-US" dirty="0">
                <a:ea typeface="宋体" pitchFamily="2" charset="-122"/>
              </a:rPr>
              <a:t>时钟周期由执行时间最长的指令决定</a:t>
            </a:r>
            <a:endParaRPr lang="en-US" altLang="zh-CN" dirty="0">
              <a:ea typeface="宋体" pitchFamily="2" charset="-122"/>
            </a:endParaRPr>
          </a:p>
          <a:p>
            <a:pPr lvl="1" eaLnBrk="1" hangingPunct="1"/>
            <a:r>
              <a:rPr lang="zh-CN" altLang="en-US" dirty="0">
                <a:ea typeface="宋体" pitchFamily="2" charset="-122"/>
              </a:rPr>
              <a:t>读取指令数据通路，</a:t>
            </a:r>
            <a:r>
              <a:rPr lang="zh-CN" altLang="en-US" dirty="0">
                <a:highlight>
                  <a:srgbClr val="FFFF00"/>
                </a:highlight>
                <a:ea typeface="宋体" pitchFamily="2" charset="-122"/>
              </a:rPr>
              <a:t>使用</a:t>
            </a:r>
            <a:r>
              <a:rPr lang="en-US" altLang="zh-CN" dirty="0">
                <a:highlight>
                  <a:srgbClr val="FFFF00"/>
                </a:highlight>
                <a:ea typeface="宋体" pitchFamily="2" charset="-122"/>
              </a:rPr>
              <a:t>5</a:t>
            </a:r>
            <a:r>
              <a:rPr lang="zh-CN" altLang="en-US" dirty="0">
                <a:highlight>
                  <a:srgbClr val="FFFF00"/>
                </a:highlight>
                <a:ea typeface="宋体" pitchFamily="2" charset="-122"/>
              </a:rPr>
              <a:t>个功能单元</a:t>
            </a:r>
            <a:endParaRPr lang="en-US" altLang="zh-CN" dirty="0">
              <a:highlight>
                <a:srgbClr val="FFFF00"/>
              </a:highlight>
              <a:ea typeface="宋体" pitchFamily="2" charset="-122"/>
            </a:endParaRPr>
          </a:p>
          <a:p>
            <a:pPr lvl="1" eaLnBrk="1" hangingPunct="1"/>
            <a:r>
              <a:rPr lang="zh-CN" altLang="en-US" dirty="0">
                <a:highlight>
                  <a:srgbClr val="FFFF00"/>
                </a:highlight>
                <a:ea typeface="宋体" pitchFamily="2" charset="-122"/>
              </a:rPr>
              <a:t>指令存储器</a:t>
            </a:r>
            <a:r>
              <a:rPr lang="en-US" altLang="zh-CN" dirty="0">
                <a:highlight>
                  <a:srgbClr val="FFFF00"/>
                </a:highlight>
                <a:ea typeface="宋体" pitchFamily="2" charset="-122"/>
                <a:sym typeface="Symbol" pitchFamily="18" charset="2"/>
              </a:rPr>
              <a:t></a:t>
            </a:r>
            <a:r>
              <a:rPr lang="en-US" altLang="zh-CN" dirty="0">
                <a:highlight>
                  <a:srgbClr val="FFFF00"/>
                </a:highlight>
                <a:ea typeface="宋体" pitchFamily="2" charset="-122"/>
              </a:rPr>
              <a:t> </a:t>
            </a:r>
            <a:r>
              <a:rPr lang="zh-CN" altLang="en-US" dirty="0">
                <a:highlight>
                  <a:srgbClr val="FFFF00"/>
                </a:highlight>
                <a:ea typeface="宋体" pitchFamily="2" charset="-122"/>
              </a:rPr>
              <a:t>寄存器堆</a:t>
            </a:r>
            <a:r>
              <a:rPr lang="en-US" altLang="zh-CN" dirty="0">
                <a:highlight>
                  <a:srgbClr val="FFFF00"/>
                </a:highlight>
                <a:ea typeface="宋体" pitchFamily="2" charset="-122"/>
              </a:rPr>
              <a:t> </a:t>
            </a:r>
            <a:r>
              <a:rPr lang="en-US" altLang="zh-CN" dirty="0">
                <a:highlight>
                  <a:srgbClr val="FFFF00"/>
                </a:highlight>
                <a:ea typeface="宋体" pitchFamily="2" charset="-122"/>
                <a:sym typeface="Symbol" pitchFamily="18" charset="2"/>
              </a:rPr>
              <a:t></a:t>
            </a:r>
            <a:r>
              <a:rPr lang="en-US" altLang="zh-CN" dirty="0">
                <a:highlight>
                  <a:srgbClr val="FFFF00"/>
                </a:highlight>
                <a:ea typeface="宋体" pitchFamily="2" charset="-122"/>
              </a:rPr>
              <a:t> ALU</a:t>
            </a:r>
            <a:r>
              <a:rPr lang="en-US" altLang="zh-CN" dirty="0">
                <a:highlight>
                  <a:srgbClr val="FFFF00"/>
                </a:highlight>
                <a:ea typeface="宋体" pitchFamily="2" charset="-122"/>
                <a:sym typeface="Symbol" pitchFamily="18" charset="2"/>
              </a:rPr>
              <a:t></a:t>
            </a:r>
            <a:r>
              <a:rPr lang="en-US" altLang="zh-CN" dirty="0">
                <a:highlight>
                  <a:srgbClr val="FFFF00"/>
                </a:highlight>
                <a:ea typeface="宋体" pitchFamily="2" charset="-122"/>
              </a:rPr>
              <a:t> </a:t>
            </a:r>
            <a:r>
              <a:rPr lang="zh-CN" altLang="en-US" dirty="0">
                <a:highlight>
                  <a:srgbClr val="FFFF00"/>
                </a:highlight>
                <a:ea typeface="宋体" pitchFamily="2" charset="-122"/>
              </a:rPr>
              <a:t>数据存储器</a:t>
            </a:r>
            <a:r>
              <a:rPr lang="en-US" altLang="zh-CN" dirty="0">
                <a:highlight>
                  <a:srgbClr val="FFFF00"/>
                </a:highlight>
                <a:ea typeface="宋体" pitchFamily="2" charset="-122"/>
              </a:rPr>
              <a:t> </a:t>
            </a:r>
            <a:r>
              <a:rPr lang="en-US" altLang="zh-CN" dirty="0">
                <a:highlight>
                  <a:srgbClr val="FFFF00"/>
                </a:highlight>
                <a:ea typeface="宋体" pitchFamily="2" charset="-122"/>
                <a:sym typeface="Symbol" pitchFamily="18" charset="2"/>
              </a:rPr>
              <a:t></a:t>
            </a:r>
            <a:r>
              <a:rPr lang="en-US" altLang="zh-CN" dirty="0">
                <a:highlight>
                  <a:srgbClr val="FFFF00"/>
                </a:highlight>
                <a:ea typeface="宋体" pitchFamily="2" charset="-122"/>
              </a:rPr>
              <a:t> </a:t>
            </a:r>
            <a:r>
              <a:rPr lang="zh-CN" altLang="en-US" dirty="0">
                <a:highlight>
                  <a:srgbClr val="FFFF00"/>
                </a:highlight>
                <a:ea typeface="宋体" pitchFamily="2" charset="-122"/>
              </a:rPr>
              <a:t>寄存器堆</a:t>
            </a:r>
            <a:endParaRPr lang="en-US" altLang="zh-CN" dirty="0">
              <a:highlight>
                <a:srgbClr val="FFFF00"/>
              </a:highlight>
              <a:ea typeface="宋体" pitchFamily="2" charset="-122"/>
            </a:endParaRPr>
          </a:p>
          <a:p>
            <a:pPr eaLnBrk="1" hangingPunct="1"/>
            <a:r>
              <a:rPr lang="zh-CN" altLang="en-US" dirty="0">
                <a:ea typeface="宋体" pitchFamily="2" charset="-122"/>
              </a:rPr>
              <a:t>不同指令使用不同的时钟周期是不可行的，因为时钟周期必须满足所有指令中最坏的情况。</a:t>
            </a:r>
            <a:endParaRPr lang="en-US" altLang="en-US" dirty="0">
              <a:ea typeface="宋体" pitchFamily="2" charset="-122"/>
            </a:endParaRPr>
          </a:p>
          <a:p>
            <a:pPr eaLnBrk="1" hangingPunct="1"/>
            <a:r>
              <a:rPr lang="zh-CN" altLang="en-US" dirty="0">
                <a:ea typeface="宋体" pitchFamily="2" charset="-122"/>
              </a:rPr>
              <a:t>违反设计原则</a:t>
            </a:r>
            <a:endParaRPr lang="en-US" altLang="zh-CN" dirty="0">
              <a:ea typeface="宋体" pitchFamily="2" charset="-122"/>
            </a:endParaRPr>
          </a:p>
          <a:p>
            <a:pPr lvl="1" eaLnBrk="1" hangingPunct="1"/>
            <a:r>
              <a:rPr lang="zh-CN" altLang="en-US" dirty="0">
                <a:ea typeface="宋体" pitchFamily="2" charset="-122"/>
              </a:rPr>
              <a:t>加速常用操作</a:t>
            </a:r>
            <a:endParaRPr lang="en-US" altLang="zh-CN" dirty="0">
              <a:ea typeface="宋体" pitchFamily="2" charset="-122"/>
            </a:endParaRPr>
          </a:p>
          <a:p>
            <a:pPr eaLnBrk="1" hangingPunct="1"/>
            <a:r>
              <a:rPr lang="zh-CN" altLang="en-US" dirty="0">
                <a:ea typeface="宋体" pitchFamily="2" charset="-122"/>
              </a:rPr>
              <a:t>可以通过</a:t>
            </a:r>
            <a:r>
              <a:rPr lang="zh-CN" altLang="en-US" dirty="0">
                <a:highlight>
                  <a:srgbClr val="FFFF00"/>
                </a:highlight>
                <a:ea typeface="宋体" pitchFamily="2" charset="-122"/>
              </a:rPr>
              <a:t>流水线技术</a:t>
            </a:r>
            <a:r>
              <a:rPr lang="zh-CN" altLang="en-US" dirty="0">
                <a:ea typeface="宋体" pitchFamily="2" charset="-122"/>
              </a:rPr>
              <a:t>提高性能</a:t>
            </a:r>
            <a:endParaRPr lang="en-US" altLang="zh-CN"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117</a:t>
            </a:fld>
            <a:endParaRPr lang="en-AU" altLang="en-US" sz="1400" b="1" dirty="0">
              <a:ea typeface="宋体" pitchFamily="2" charset="-122"/>
            </a:endParaRPr>
          </a:p>
        </p:txBody>
      </p:sp>
      <p:sp>
        <p:nvSpPr>
          <p:cNvPr id="418819"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en-US" altLang="zh-CN" dirty="0">
                <a:ea typeface="宋体" pitchFamily="2" charset="-122"/>
              </a:rPr>
              <a:t>MIPS </a:t>
            </a:r>
            <a:r>
              <a:rPr lang="zh-CN" altLang="en-US" dirty="0">
                <a:ea typeface="宋体" pitchFamily="2" charset="-122"/>
              </a:rPr>
              <a:t>流水线</a:t>
            </a:r>
          </a:p>
        </p:txBody>
      </p:sp>
      <p:sp>
        <p:nvSpPr>
          <p:cNvPr id="418820" name="Rectangle 3"/>
          <p:cNvSpPr>
            <a:spLocks noGrp="1"/>
          </p:cNvSpPr>
          <p:nvPr>
            <p:ph type="body" idx="4294967295"/>
          </p:nvPr>
        </p:nvSpPr>
        <p:spPr>
          <a:xfrm>
            <a:off x="873125" y="1125538"/>
            <a:ext cx="8270875" cy="5111750"/>
          </a:xfrm>
          <a:ln/>
        </p:spPr>
        <p:txBody>
          <a:bodyPr vert="horz" wrap="square" lIns="91440" tIns="45720" rIns="91440" bIns="45720" anchor="t"/>
          <a:lstStyle/>
          <a:p>
            <a:pPr marL="609600" indent="-609600" eaLnBrk="1" hangingPunct="1"/>
            <a:r>
              <a:rPr lang="en-US" altLang="zh-CN" dirty="0">
                <a:ea typeface="宋体" pitchFamily="2" charset="-122"/>
              </a:rPr>
              <a:t>5</a:t>
            </a:r>
            <a:r>
              <a:rPr lang="zh-CN" altLang="en-US" dirty="0">
                <a:ea typeface="宋体" pitchFamily="2" charset="-122"/>
              </a:rPr>
              <a:t>段，每段一步</a:t>
            </a:r>
            <a:endParaRPr lang="en-US" altLang="zh-CN" dirty="0">
              <a:ea typeface="宋体" pitchFamily="2" charset="-122"/>
            </a:endParaRPr>
          </a:p>
          <a:p>
            <a:pPr marL="990600" lvl="1" indent="-533400" eaLnBrk="1" hangingPunct="1">
              <a:buFont typeface="Wingdings" panose="05000000000000000000" pitchFamily="2" charset="2"/>
              <a:buAutoNum type="arabicPeriod"/>
            </a:pPr>
            <a:r>
              <a:rPr lang="en-US" altLang="zh-CN" dirty="0">
                <a:ea typeface="宋体" pitchFamily="2" charset="-122"/>
              </a:rPr>
              <a:t>IF: </a:t>
            </a:r>
            <a:r>
              <a:rPr lang="zh-CN" altLang="en-US" dirty="0">
                <a:ea typeface="宋体" pitchFamily="2" charset="-122"/>
              </a:rPr>
              <a:t>从存储器读取指令</a:t>
            </a:r>
            <a:endParaRPr lang="en-US" altLang="zh-CN" dirty="0">
              <a:ea typeface="宋体" pitchFamily="2" charset="-122"/>
            </a:endParaRPr>
          </a:p>
          <a:p>
            <a:pPr marL="990600" lvl="1" indent="-533400" eaLnBrk="1" hangingPunct="1">
              <a:buFont typeface="Wingdings" panose="05000000000000000000" pitchFamily="2" charset="2"/>
              <a:buAutoNum type="arabicPeriod"/>
            </a:pPr>
            <a:r>
              <a:rPr lang="en-US" altLang="zh-CN" dirty="0">
                <a:ea typeface="宋体" pitchFamily="2" charset="-122"/>
              </a:rPr>
              <a:t>ID: </a:t>
            </a:r>
            <a:r>
              <a:rPr lang="zh-CN" altLang="en-US" dirty="0">
                <a:ea typeface="宋体" pitchFamily="2" charset="-122"/>
              </a:rPr>
              <a:t>指令解码并读取寄存器</a:t>
            </a:r>
            <a:endParaRPr lang="en-US" altLang="zh-CN" dirty="0">
              <a:ea typeface="宋体" pitchFamily="2" charset="-122"/>
            </a:endParaRPr>
          </a:p>
          <a:p>
            <a:pPr marL="990600" lvl="1" indent="-533400" eaLnBrk="1" hangingPunct="1">
              <a:buFont typeface="Wingdings" panose="05000000000000000000" pitchFamily="2" charset="2"/>
              <a:buAutoNum type="arabicPeriod"/>
            </a:pPr>
            <a:r>
              <a:rPr lang="en-US" altLang="zh-CN" dirty="0">
                <a:ea typeface="宋体" pitchFamily="2" charset="-122"/>
              </a:rPr>
              <a:t>EX: </a:t>
            </a:r>
            <a:r>
              <a:rPr lang="zh-CN" altLang="en-US" dirty="0">
                <a:ea typeface="宋体" pitchFamily="2" charset="-122"/>
              </a:rPr>
              <a:t>执行操作或计算地址</a:t>
            </a:r>
            <a:endParaRPr lang="en-US" altLang="zh-CN" dirty="0">
              <a:ea typeface="宋体" pitchFamily="2" charset="-122"/>
            </a:endParaRPr>
          </a:p>
          <a:p>
            <a:pPr marL="990600" lvl="1" indent="-533400" eaLnBrk="1" hangingPunct="1">
              <a:buFont typeface="Wingdings" panose="05000000000000000000" pitchFamily="2" charset="2"/>
              <a:buAutoNum type="arabicPeriod"/>
            </a:pPr>
            <a:r>
              <a:rPr lang="en-US" altLang="zh-CN" dirty="0">
                <a:ea typeface="宋体" pitchFamily="2" charset="-122"/>
              </a:rPr>
              <a:t>MEM: </a:t>
            </a:r>
            <a:r>
              <a:rPr lang="zh-CN" altLang="en-US" dirty="0">
                <a:ea typeface="宋体" pitchFamily="2" charset="-122"/>
              </a:rPr>
              <a:t>访问存储器操作数</a:t>
            </a:r>
            <a:endParaRPr lang="en-US" altLang="zh-CN" dirty="0">
              <a:ea typeface="宋体" pitchFamily="2" charset="-122"/>
            </a:endParaRPr>
          </a:p>
          <a:p>
            <a:pPr marL="990600" lvl="1" indent="-533400" eaLnBrk="1" hangingPunct="1">
              <a:buFont typeface="Wingdings" panose="05000000000000000000" pitchFamily="2" charset="2"/>
              <a:buAutoNum type="arabicPeriod"/>
            </a:pPr>
            <a:r>
              <a:rPr lang="en-US" altLang="zh-CN" dirty="0">
                <a:ea typeface="宋体" pitchFamily="2" charset="-122"/>
              </a:rPr>
              <a:t>WB: </a:t>
            </a:r>
            <a:r>
              <a:rPr lang="zh-CN" altLang="en-US" dirty="0">
                <a:ea typeface="宋体" pitchFamily="2" charset="-122"/>
              </a:rPr>
              <a:t>将结果写回寄存器</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4213" y="227013"/>
            <a:ext cx="3013075" cy="681038"/>
          </a:xfrm>
          <a:prstGeom prst="rect">
            <a:avLst/>
          </a:prstGeom>
          <a:noFill/>
          <a:ln w="9525">
            <a:noFill/>
            <a:miter lim="800000"/>
          </a:ln>
        </p:spPr>
        <p:txBody>
          <a:bodyPr anchor="b">
            <a:spAutoFit/>
          </a:bodyPr>
          <a:lstStyle/>
          <a:p>
            <a:pPr marL="0" marR="0" lvl="0" indent="0" algn="l" defTabSz="914400" rtl="0" eaLnBrk="0" fontAlgn="base" latinLnBrk="0" hangingPunct="0">
              <a:lnSpc>
                <a:spcPct val="87000"/>
              </a:lnSpc>
              <a:spcBef>
                <a:spcPct val="0"/>
              </a:spcBef>
              <a:spcAft>
                <a:spcPct val="0"/>
              </a:spcAft>
              <a:buClrTx/>
              <a:buSzTx/>
              <a:buFont typeface="Arial" panose="020B0604020202090204" pitchFamily="34" charset="0"/>
              <a:buNone/>
              <a:defRPr/>
            </a:pPr>
            <a:r>
              <a:rPr kumimoji="0" lang="zh-CN" altLang="en-US" sz="4400" b="1" i="0" u="none" strike="noStrike" kern="1200" cap="none" spc="0" normalizeH="0" baseline="0" noProof="0" dirty="0">
                <a:ln>
                  <a:noFill/>
                </a:ln>
                <a:solidFill>
                  <a:schemeClr val="tx2"/>
                </a:solidFill>
                <a:effectLst/>
                <a:uLnTx/>
                <a:uFillTx/>
                <a:latin typeface="+mj-lt"/>
                <a:ea typeface="宋体" pitchFamily="2" charset="-122"/>
                <a:cs typeface="+mj-cs"/>
              </a:rPr>
              <a:t>指令流水线</a:t>
            </a:r>
          </a:p>
        </p:txBody>
      </p:sp>
      <p:sp>
        <p:nvSpPr>
          <p:cNvPr id="3" name="Rectangle 3"/>
          <p:cNvSpPr txBox="1">
            <a:spLocks noChangeArrowheads="1"/>
          </p:cNvSpPr>
          <p:nvPr/>
        </p:nvSpPr>
        <p:spPr bwMode="auto">
          <a:xfrm>
            <a:off x="873125" y="1125538"/>
            <a:ext cx="8270875" cy="5111750"/>
          </a:xfrm>
          <a:prstGeom prst="rect">
            <a:avLst/>
          </a:prstGeom>
          <a:noFill/>
          <a:ln w="9525">
            <a:noFill/>
            <a:miter lim="800000"/>
          </a:ln>
        </p:spPr>
        <p:txBody>
          <a:bodyPr/>
          <a:lstStyle/>
          <a:p>
            <a:pPr marL="609600" marR="0" indent="-609600" defTabSz="914400" eaLnBrk="1" hangingPunct="1">
              <a:spcBef>
                <a:spcPct val="20000"/>
              </a:spcBef>
              <a:buClr>
                <a:schemeClr val="folHlink"/>
              </a:buClr>
              <a:buSzPct val="60000"/>
              <a:buFont typeface="Wingdings" panose="05000000000000000000" pitchFamily="2" charset="2"/>
              <a:buChar char="n"/>
              <a:defRPr/>
            </a:pPr>
            <a:endParaRPr kumimoji="0" lang="zh-CN" altLang="en-US" sz="2800" kern="0" cap="none" spc="0" normalizeH="0" baseline="0" noProof="0" dirty="0">
              <a:latin typeface="+mn-lt"/>
              <a:ea typeface="宋体" pitchFamily="2" charset="-122"/>
              <a:cs typeface="+mn-cs"/>
            </a:endParaRPr>
          </a:p>
        </p:txBody>
      </p:sp>
      <p:pic>
        <p:nvPicPr>
          <p:cNvPr id="24578" name="Picture 2" descr="在这里插入图片描述">
            <a:extLst>
              <a:ext uri="{FF2B5EF4-FFF2-40B4-BE49-F238E27FC236}">
                <a16:creationId xmlns:a16="http://schemas.microsoft.com/office/drawing/2014/main" id="{C0E9EEC3-B09F-4DC0-A0E5-3685166A4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0"/>
            <a:ext cx="7128792" cy="534208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90E6A42-DBCE-4C94-8886-9B34FE19AA1A}"/>
              </a:ext>
            </a:extLst>
          </p:cNvPr>
          <p:cNvSpPr txBox="1"/>
          <p:nvPr/>
        </p:nvSpPr>
        <p:spPr>
          <a:xfrm>
            <a:off x="2123728" y="5380672"/>
            <a:ext cx="4572000" cy="1477328"/>
          </a:xfrm>
          <a:prstGeom prst="rect">
            <a:avLst/>
          </a:prstGeom>
          <a:noFill/>
        </p:spPr>
        <p:txBody>
          <a:bodyPr wrap="square">
            <a:spAutoFit/>
          </a:bodyPr>
          <a:lstStyle/>
          <a:p>
            <a:pPr marL="990600" lvl="1" indent="-533400" eaLnBrk="1" hangingPunct="1">
              <a:buFont typeface="Wingdings" panose="05000000000000000000" pitchFamily="2" charset="2"/>
              <a:buAutoNum type="arabicPeriod"/>
            </a:pPr>
            <a:r>
              <a:rPr lang="en-US" altLang="zh-CN" dirty="0">
                <a:solidFill>
                  <a:srgbClr val="FF0000"/>
                </a:solidFill>
                <a:ea typeface="宋体" pitchFamily="2" charset="-122"/>
              </a:rPr>
              <a:t>IF: </a:t>
            </a:r>
            <a:r>
              <a:rPr lang="zh-CN" altLang="en-US" dirty="0">
                <a:solidFill>
                  <a:srgbClr val="FF0000"/>
                </a:solidFill>
                <a:ea typeface="宋体" pitchFamily="2" charset="-122"/>
              </a:rPr>
              <a:t>从存储器读取指令</a:t>
            </a:r>
            <a:endParaRPr lang="en-US" altLang="zh-CN" dirty="0">
              <a:solidFill>
                <a:srgbClr val="FF0000"/>
              </a:solidFill>
              <a:ea typeface="宋体" pitchFamily="2" charset="-122"/>
            </a:endParaRPr>
          </a:p>
          <a:p>
            <a:pPr marL="990600" lvl="1" indent="-533400" eaLnBrk="1" hangingPunct="1">
              <a:buFont typeface="Wingdings" panose="05000000000000000000" pitchFamily="2" charset="2"/>
              <a:buAutoNum type="arabicPeriod"/>
            </a:pPr>
            <a:r>
              <a:rPr lang="en-US" altLang="zh-CN" dirty="0">
                <a:solidFill>
                  <a:srgbClr val="FF0000"/>
                </a:solidFill>
                <a:ea typeface="宋体" pitchFamily="2" charset="-122"/>
              </a:rPr>
              <a:t>ID: </a:t>
            </a:r>
            <a:r>
              <a:rPr lang="zh-CN" altLang="en-US" dirty="0">
                <a:solidFill>
                  <a:srgbClr val="FF0000"/>
                </a:solidFill>
                <a:ea typeface="宋体" pitchFamily="2" charset="-122"/>
              </a:rPr>
              <a:t>指令解码并读取寄存器</a:t>
            </a:r>
            <a:endParaRPr lang="en-US" altLang="zh-CN" dirty="0">
              <a:solidFill>
                <a:srgbClr val="FF0000"/>
              </a:solidFill>
              <a:ea typeface="宋体" pitchFamily="2" charset="-122"/>
            </a:endParaRPr>
          </a:p>
          <a:p>
            <a:pPr marL="990600" lvl="1" indent="-533400" eaLnBrk="1" hangingPunct="1">
              <a:buFont typeface="Wingdings" panose="05000000000000000000" pitchFamily="2" charset="2"/>
              <a:buAutoNum type="arabicPeriod"/>
            </a:pPr>
            <a:r>
              <a:rPr lang="en-US" altLang="zh-CN" dirty="0">
                <a:solidFill>
                  <a:srgbClr val="FF0000"/>
                </a:solidFill>
                <a:ea typeface="宋体" pitchFamily="2" charset="-122"/>
              </a:rPr>
              <a:t>EX: </a:t>
            </a:r>
            <a:r>
              <a:rPr lang="zh-CN" altLang="en-US" dirty="0">
                <a:solidFill>
                  <a:srgbClr val="FF0000"/>
                </a:solidFill>
                <a:ea typeface="宋体" pitchFamily="2" charset="-122"/>
              </a:rPr>
              <a:t>执行操作或计算地址</a:t>
            </a:r>
            <a:endParaRPr lang="en-US" altLang="zh-CN" dirty="0">
              <a:solidFill>
                <a:srgbClr val="FF0000"/>
              </a:solidFill>
              <a:ea typeface="宋体" pitchFamily="2" charset="-122"/>
            </a:endParaRPr>
          </a:p>
          <a:p>
            <a:pPr marL="990600" lvl="1" indent="-533400" eaLnBrk="1" hangingPunct="1">
              <a:buFont typeface="Wingdings" panose="05000000000000000000" pitchFamily="2" charset="2"/>
              <a:buAutoNum type="arabicPeriod"/>
            </a:pPr>
            <a:r>
              <a:rPr lang="en-US" altLang="zh-CN" dirty="0">
                <a:solidFill>
                  <a:srgbClr val="FF0000"/>
                </a:solidFill>
                <a:highlight>
                  <a:srgbClr val="FFFF00"/>
                </a:highlight>
                <a:ea typeface="宋体" pitchFamily="2" charset="-122"/>
              </a:rPr>
              <a:t>MEM: </a:t>
            </a:r>
            <a:r>
              <a:rPr lang="zh-CN" altLang="en-US" dirty="0">
                <a:solidFill>
                  <a:srgbClr val="FF0000"/>
                </a:solidFill>
                <a:highlight>
                  <a:srgbClr val="FFFF00"/>
                </a:highlight>
                <a:ea typeface="宋体" pitchFamily="2" charset="-122"/>
              </a:rPr>
              <a:t>访问存储器操作数</a:t>
            </a:r>
            <a:endParaRPr lang="en-US" altLang="zh-CN" dirty="0">
              <a:solidFill>
                <a:srgbClr val="FF0000"/>
              </a:solidFill>
              <a:highlight>
                <a:srgbClr val="FFFF00"/>
              </a:highlight>
              <a:ea typeface="宋体" pitchFamily="2" charset="-122"/>
            </a:endParaRPr>
          </a:p>
          <a:p>
            <a:pPr marL="990600" lvl="1" indent="-533400" eaLnBrk="1" hangingPunct="1">
              <a:buFont typeface="Wingdings" panose="05000000000000000000" pitchFamily="2" charset="2"/>
              <a:buAutoNum type="arabicPeriod"/>
            </a:pPr>
            <a:r>
              <a:rPr lang="en-US" altLang="zh-CN" dirty="0">
                <a:solidFill>
                  <a:srgbClr val="FF0000"/>
                </a:solidFill>
                <a:ea typeface="宋体" pitchFamily="2" charset="-122"/>
              </a:rPr>
              <a:t>WB: </a:t>
            </a:r>
            <a:r>
              <a:rPr lang="zh-CN" altLang="en-US" dirty="0">
                <a:solidFill>
                  <a:srgbClr val="FF0000"/>
                </a:solidFill>
                <a:ea typeface="宋体" pitchFamily="2" charset="-122"/>
              </a:rPr>
              <a:t>将结果写回寄存器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119</a:t>
            </a:fld>
            <a:endParaRPr lang="en-AU" altLang="en-US" sz="1400" b="1" dirty="0">
              <a:ea typeface="宋体" pitchFamily="2" charset="-122"/>
            </a:endParaRPr>
          </a:p>
        </p:txBody>
      </p:sp>
      <p:sp>
        <p:nvSpPr>
          <p:cNvPr id="419843"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流水线性能</a:t>
            </a:r>
          </a:p>
        </p:txBody>
      </p:sp>
      <p:sp>
        <p:nvSpPr>
          <p:cNvPr id="10244" name="Rectangle 3"/>
          <p:cNvSpPr>
            <a:spLocks noGrp="1"/>
          </p:cNvSpPr>
          <p:nvPr>
            <p:ph type="body" idx="4294967295"/>
          </p:nvPr>
        </p:nvSpPr>
        <p:spPr>
          <a:xfrm>
            <a:off x="873125" y="1125538"/>
            <a:ext cx="8270875" cy="2808287"/>
          </a:xfrm>
          <a:ln/>
        </p:spPr>
        <p:txBody>
          <a:bodyPr vert="horz" wrap="square" lIns="91440" tIns="45720" rIns="91440" bIns="45720" anchor="t"/>
          <a:lstStyle/>
          <a:p>
            <a:pPr marL="0" indent="0" eaLnBrk="1" hangingPunct="1">
              <a:buNone/>
            </a:pPr>
            <a:endParaRPr lang="en-US" altLang="zh-CN" sz="2400" dirty="0">
              <a:ea typeface="宋体" pitchFamily="2" charset="-122"/>
            </a:endParaRPr>
          </a:p>
        </p:txBody>
      </p:sp>
      <p:graphicFrame>
        <p:nvGraphicFramePr>
          <p:cNvPr id="36869" name="Group 5"/>
          <p:cNvGraphicFramePr>
            <a:graphicFrameLocks noGrp="1"/>
          </p:cNvGraphicFramePr>
          <p:nvPr>
            <p:extLst>
              <p:ext uri="{D42A27DB-BD31-4B8C-83A1-F6EECF244321}">
                <p14:modId xmlns:p14="http://schemas.microsoft.com/office/powerpoint/2010/main" val="2736010452"/>
              </p:ext>
            </p:extLst>
          </p:nvPr>
        </p:nvGraphicFramePr>
        <p:xfrm>
          <a:off x="395287" y="4609306"/>
          <a:ext cx="8353425" cy="2246311"/>
        </p:xfrm>
        <a:graphic>
          <a:graphicData uri="http://schemas.openxmlformats.org/drawingml/2006/table">
            <a:tbl>
              <a:tblPr/>
              <a:tblGrid>
                <a:gridCol w="1193800">
                  <a:extLst>
                    <a:ext uri="{9D8B030D-6E8A-4147-A177-3AD203B41FA5}">
                      <a16:colId xmlns:a16="http://schemas.microsoft.com/office/drawing/2014/main" val="20000"/>
                    </a:ext>
                  </a:extLst>
                </a:gridCol>
                <a:gridCol w="1192212">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1195387">
                  <a:extLst>
                    <a:ext uri="{9D8B030D-6E8A-4147-A177-3AD203B41FA5}">
                      <a16:colId xmlns:a16="http://schemas.microsoft.com/office/drawing/2014/main" val="20004"/>
                    </a:ext>
                  </a:extLst>
                </a:gridCol>
                <a:gridCol w="1192213">
                  <a:extLst>
                    <a:ext uri="{9D8B030D-6E8A-4147-A177-3AD203B41FA5}">
                      <a16:colId xmlns:a16="http://schemas.microsoft.com/office/drawing/2014/main" val="20005"/>
                    </a:ext>
                  </a:extLst>
                </a:gridCol>
                <a:gridCol w="1193800">
                  <a:extLst>
                    <a:ext uri="{9D8B030D-6E8A-4147-A177-3AD203B41FA5}">
                      <a16:colId xmlns:a16="http://schemas.microsoft.com/office/drawing/2014/main" val="20006"/>
                    </a:ext>
                  </a:extLst>
                </a:gridCol>
              </a:tblGrid>
              <a:tr h="6400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I00pstr</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I00pstr fetch</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Register read</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ea typeface="宋体" pitchFamily="2" charset="-122"/>
                        </a:rPr>
                        <a:t>ALU op</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ea typeface="宋体" pitchFamily="2" charset="-122"/>
                        </a:rPr>
                        <a:t>Memory access</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ea typeface="宋体" pitchFamily="2" charset="-122"/>
                        </a:rPr>
                        <a:t>Register write</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ea typeface="宋体" pitchFamily="2" charset="-122"/>
                        </a:rPr>
                        <a:t>Total time</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997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err="1">
                          <a:ln>
                            <a:noFill/>
                          </a:ln>
                          <a:solidFill>
                            <a:schemeClr val="tx1"/>
                          </a:solidFill>
                          <a:effectLst/>
                          <a:latin typeface="Arial" panose="020B0604020202090204" pitchFamily="34" charset="0"/>
                          <a:ea typeface="宋体" pitchFamily="2" charset="-122"/>
                        </a:rPr>
                        <a:t>lw</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2</a:t>
                      </a: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100ps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200ps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200ps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100ps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800ps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0473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ea typeface="宋体" pitchFamily="2" charset="-122"/>
                        </a:rPr>
                        <a:t>sw</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200ps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100ps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200ps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200ps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700ps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997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ea typeface="宋体" pitchFamily="2" charset="-122"/>
                        </a:rPr>
                        <a:t>R-format</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200ps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100ps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200ps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100ps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600ps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56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ea typeface="宋体" pitchFamily="2" charset="-122"/>
                        </a:rPr>
                        <a:t>beq</a:t>
                      </a: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200ps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100ps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200ps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ea typeface="宋体" pitchFamily="2" charset="-122"/>
                        </a:rPr>
                        <a:t>500ps</a:t>
                      </a:r>
                      <a:endPar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6" name="Picture 6" descr="f04-27-P374493">
            <a:extLst>
              <a:ext uri="{FF2B5EF4-FFF2-40B4-BE49-F238E27FC236}">
                <a16:creationId xmlns:a16="http://schemas.microsoft.com/office/drawing/2014/main" id="{0E43DD7B-E54A-4D1B-8267-281089D7EBB9}"/>
              </a:ext>
            </a:extLst>
          </p:cNvPr>
          <p:cNvPicPr>
            <a:picLocks noChangeAspect="1"/>
          </p:cNvPicPr>
          <p:nvPr/>
        </p:nvPicPr>
        <p:blipFill>
          <a:blip r:embed="rId2"/>
          <a:stretch>
            <a:fillRect/>
          </a:stretch>
        </p:blipFill>
        <p:spPr>
          <a:xfrm>
            <a:off x="2051720" y="689681"/>
            <a:ext cx="5605884" cy="39196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后</a:t>
            </a:r>
            <a:r>
              <a:rPr lang="en-US" altLang="zh-CN" dirty="0">
                <a:ea typeface="宋体" pitchFamily="2" charset="-122"/>
              </a:rPr>
              <a:t>PC</a:t>
            </a:r>
            <a:r>
              <a:rPr lang="zh-CN" altLang="en-US" dirty="0">
                <a:ea typeface="宋体" pitchFamily="2" charset="-122"/>
              </a:rPr>
              <a:t>时代</a:t>
            </a:r>
            <a:endParaRPr lang="en-US" altLang="zh-CN" dirty="0">
              <a:ea typeface="宋体" pitchFamily="2" charset="-122"/>
            </a:endParaRPr>
          </a:p>
        </p:txBody>
      </p:sp>
      <p:sp>
        <p:nvSpPr>
          <p:cNvPr id="29699" name="Footer Placeholder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12</a:t>
            </a:fld>
            <a:endParaRPr lang="en-AU" altLang="zh-CN" sz="1400" b="1" dirty="0">
              <a:ea typeface="宋体" pitchFamily="2" charset="-122"/>
            </a:endParaRPr>
          </a:p>
        </p:txBody>
      </p:sp>
      <p:sp>
        <p:nvSpPr>
          <p:cNvPr id="29700" name="Content Placeholder 2"/>
          <p:cNvSpPr txBox="1"/>
          <p:nvPr/>
        </p:nvSpPr>
        <p:spPr>
          <a:xfrm>
            <a:off x="684213" y="1125538"/>
            <a:ext cx="8270875" cy="51117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lnSpc>
                <a:spcPct val="90000"/>
              </a:lnSpc>
            </a:pPr>
            <a:r>
              <a:rPr lang="zh-CN" altLang="en-US" dirty="0">
                <a:ea typeface="宋体" pitchFamily="2" charset="-122"/>
              </a:rPr>
              <a:t>云计算 </a:t>
            </a:r>
          </a:p>
          <a:p>
            <a:pPr marL="742950" lvl="1" indent="-285750" eaLnBrk="1" hangingPunct="1">
              <a:lnSpc>
                <a:spcPct val="90000"/>
              </a:lnSpc>
            </a:pPr>
            <a:r>
              <a:rPr lang="zh-CN" altLang="en-US" dirty="0">
                <a:ea typeface="宋体" pitchFamily="2" charset="-122"/>
              </a:rPr>
              <a:t>仓储</a:t>
            </a:r>
            <a:r>
              <a:rPr lang="en-US" altLang="zh-CN" dirty="0">
                <a:ea typeface="宋体" pitchFamily="2" charset="-122"/>
              </a:rPr>
              <a:t>(</a:t>
            </a:r>
            <a:r>
              <a:rPr lang="zh-CN" altLang="en-US" dirty="0">
                <a:ea typeface="宋体" pitchFamily="2" charset="-122"/>
              </a:rPr>
              <a:t>仓库</a:t>
            </a:r>
            <a:r>
              <a:rPr lang="en-US" altLang="zh-CN" dirty="0">
                <a:ea typeface="宋体" pitchFamily="2" charset="-122"/>
              </a:rPr>
              <a:t>)</a:t>
            </a:r>
            <a:r>
              <a:rPr lang="zh-CN" altLang="en-US" dirty="0">
                <a:ea typeface="宋体" pitchFamily="2" charset="-122"/>
              </a:rPr>
              <a:t>规模计算机 </a:t>
            </a:r>
            <a:r>
              <a:rPr lang="en-US" altLang="zh-CN" dirty="0">
                <a:ea typeface="宋体" pitchFamily="2" charset="-122"/>
              </a:rPr>
              <a:t>(WSC)</a:t>
            </a:r>
          </a:p>
          <a:p>
            <a:pPr marL="742950" lvl="1" indent="-285750" eaLnBrk="1" hangingPunct="1">
              <a:lnSpc>
                <a:spcPct val="90000"/>
              </a:lnSpc>
            </a:pPr>
            <a:r>
              <a:rPr lang="zh-CN" altLang="en-US" dirty="0">
                <a:ea typeface="宋体" pitchFamily="2" charset="-122"/>
              </a:rPr>
              <a:t>软件即服务</a:t>
            </a:r>
            <a:r>
              <a:rPr lang="en-US" altLang="zh-CN" dirty="0">
                <a:ea typeface="宋体" pitchFamily="2" charset="-122"/>
              </a:rPr>
              <a:t>(SaaS) </a:t>
            </a:r>
          </a:p>
          <a:p>
            <a:pPr marL="742950" lvl="1" indent="-285750" eaLnBrk="1" hangingPunct="1">
              <a:lnSpc>
                <a:spcPct val="90000"/>
              </a:lnSpc>
            </a:pPr>
            <a:r>
              <a:rPr lang="en-US" altLang="zh-CN" dirty="0">
                <a:ea typeface="宋体" pitchFamily="2" charset="-122"/>
              </a:rPr>
              <a:t>Amazon and Google</a:t>
            </a:r>
          </a:p>
        </p:txBody>
      </p:sp>
      <p:pic>
        <p:nvPicPr>
          <p:cNvPr id="2" name="图片 1"/>
          <p:cNvPicPr>
            <a:picLocks noChangeAspect="1"/>
          </p:cNvPicPr>
          <p:nvPr/>
        </p:nvPicPr>
        <p:blipFill>
          <a:blip r:embed="rId3"/>
          <a:stretch>
            <a:fillRect/>
          </a:stretch>
        </p:blipFill>
        <p:spPr>
          <a:xfrm>
            <a:off x="1116013" y="3624263"/>
            <a:ext cx="5842000" cy="2595562"/>
          </a:xfrm>
          <a:prstGeom prst="rect">
            <a:avLst/>
          </a:prstGeom>
          <a:noFill/>
          <a:ln w="9525">
            <a:noFill/>
          </a:ln>
        </p:spPr>
      </p:pic>
      <p:pic>
        <p:nvPicPr>
          <p:cNvPr id="153602" name="Picture 2" descr="preview"/>
          <p:cNvPicPr>
            <a:picLocks noChangeAspect="1"/>
          </p:cNvPicPr>
          <p:nvPr/>
        </p:nvPicPr>
        <p:blipFill>
          <a:blip r:embed="rId4"/>
          <a:stretch>
            <a:fillRect/>
          </a:stretch>
        </p:blipFill>
        <p:spPr>
          <a:xfrm>
            <a:off x="5792788" y="2155825"/>
            <a:ext cx="2913062" cy="1450975"/>
          </a:xfrm>
          <a:prstGeom prst="rect">
            <a:avLst/>
          </a:prstGeom>
          <a:noFill/>
          <a:ln w="9525">
            <a:noFill/>
          </a:ln>
        </p:spPr>
      </p:pic>
      <p:pic>
        <p:nvPicPr>
          <p:cNvPr id="153604" name="Picture 4" descr="https://timgsa.baidu.com/timg?image&amp;quality=80&amp;size=b9999_10000&amp;sec=1535624359612&amp;di=cf26f913b0fc98470972cfc5303209aa&amp;imgtype=0&amp;src=http%3A%2F%2Fimgs.ebrun.com%2Fresources%2F2014_01%2F2014_01_15%2F201401159091389753264625_origin.jpg"/>
          <p:cNvPicPr>
            <a:picLocks noChangeAspect="1"/>
          </p:cNvPicPr>
          <p:nvPr/>
        </p:nvPicPr>
        <p:blipFill>
          <a:blip r:embed="rId5"/>
          <a:stretch>
            <a:fillRect/>
          </a:stretch>
        </p:blipFill>
        <p:spPr>
          <a:xfrm>
            <a:off x="709613" y="3086100"/>
            <a:ext cx="5030787" cy="2987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53604"/>
                                        </p:tgtEl>
                                      </p:cBhvr>
                                    </p:animEffect>
                                    <p:set>
                                      <p:cBhvr>
                                        <p:cTn id="15" dur="1" fill="hold">
                                          <p:stCondLst>
                                            <p:cond delay="499"/>
                                          </p:stCondLst>
                                        </p:cTn>
                                        <p:tgtEl>
                                          <p:spTgt spid="15360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120</a:t>
            </a:fld>
            <a:endParaRPr lang="en-AU" altLang="en-US" sz="1400" b="1" dirty="0">
              <a:ea typeface="宋体" pitchFamily="2" charset="-122"/>
            </a:endParaRPr>
          </a:p>
        </p:txBody>
      </p:sp>
      <p:pic>
        <p:nvPicPr>
          <p:cNvPr id="420867" name="Picture 6" descr="f04-27-P374493"/>
          <p:cNvPicPr>
            <a:picLocks noChangeAspect="1"/>
          </p:cNvPicPr>
          <p:nvPr/>
        </p:nvPicPr>
        <p:blipFill>
          <a:blip r:embed="rId2"/>
          <a:stretch>
            <a:fillRect/>
          </a:stretch>
        </p:blipFill>
        <p:spPr>
          <a:xfrm>
            <a:off x="622300" y="1022350"/>
            <a:ext cx="7921625" cy="5538788"/>
          </a:xfrm>
          <a:prstGeom prst="rect">
            <a:avLst/>
          </a:prstGeom>
          <a:noFill/>
          <a:ln w="9525">
            <a:noFill/>
          </a:ln>
        </p:spPr>
      </p:pic>
      <p:sp>
        <p:nvSpPr>
          <p:cNvPr id="420868"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流水线性能</a:t>
            </a:r>
          </a:p>
        </p:txBody>
      </p:sp>
      <p:sp>
        <p:nvSpPr>
          <p:cNvPr id="420869" name="Text Box 4"/>
          <p:cNvSpPr txBox="1"/>
          <p:nvPr/>
        </p:nvSpPr>
        <p:spPr>
          <a:xfrm>
            <a:off x="5334000" y="1844675"/>
            <a:ext cx="2665413" cy="369888"/>
          </a:xfrm>
          <a:prstGeom prst="rect">
            <a:avLst/>
          </a:prstGeom>
          <a:solidFill>
            <a:schemeClr val="accent1"/>
          </a:solid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ea typeface="宋体" pitchFamily="2" charset="-122"/>
              </a:rPr>
              <a:t>Single-cycle (T</a:t>
            </a:r>
            <a:r>
              <a:rPr lang="en-US" altLang="zh-CN" sz="1800" baseline="-25000" dirty="0">
                <a:ea typeface="宋体" pitchFamily="2" charset="-122"/>
              </a:rPr>
              <a:t>c</a:t>
            </a:r>
            <a:r>
              <a:rPr lang="en-US" altLang="zh-CN" sz="1800" dirty="0">
                <a:ea typeface="宋体" pitchFamily="2" charset="-122"/>
              </a:rPr>
              <a:t>= 800ps)</a:t>
            </a:r>
            <a:endParaRPr lang="en-AU" altLang="en-US" sz="1800" dirty="0">
              <a:ea typeface="宋体" pitchFamily="2" charset="-122"/>
            </a:endParaRPr>
          </a:p>
        </p:txBody>
      </p:sp>
      <p:sp>
        <p:nvSpPr>
          <p:cNvPr id="420870" name="Text Box 5"/>
          <p:cNvSpPr txBox="1"/>
          <p:nvPr/>
        </p:nvSpPr>
        <p:spPr>
          <a:xfrm>
            <a:off x="5802313" y="4724400"/>
            <a:ext cx="2371725" cy="369888"/>
          </a:xfrm>
          <a:prstGeom prst="rect">
            <a:avLst/>
          </a:prstGeom>
          <a:solidFill>
            <a:schemeClr val="accent1"/>
          </a:solid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ea typeface="宋体" pitchFamily="2" charset="-122"/>
              </a:rPr>
              <a:t>Pipelined (T</a:t>
            </a:r>
            <a:r>
              <a:rPr lang="en-US" altLang="zh-CN" sz="1800" baseline="-25000" dirty="0">
                <a:ea typeface="宋体" pitchFamily="2" charset="-122"/>
              </a:rPr>
              <a:t>c</a:t>
            </a:r>
            <a:r>
              <a:rPr lang="en-US" altLang="zh-CN" sz="1800" dirty="0">
                <a:ea typeface="宋体" pitchFamily="2" charset="-122"/>
              </a:rPr>
              <a:t>= 200ps)</a:t>
            </a:r>
            <a:endParaRPr lang="en-AU" altLang="en-US" sz="1800" dirty="0">
              <a:ea typeface="宋体" pitchFamily="2"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p:cNvSpPr>
          <p:nvPr>
            <p:ph type="title"/>
          </p:nvPr>
        </p:nvSpPr>
        <p:spPr>
          <a:xfrm>
            <a:off x="508000" y="152400"/>
            <a:ext cx="8167688" cy="708025"/>
          </a:xfrm>
          <a:ln/>
        </p:spPr>
        <p:txBody>
          <a:bodyPr vert="horz" wrap="square" lIns="91440" tIns="45720" rIns="91440" bIns="45720" anchor="b">
            <a:spAutoFit/>
          </a:bodyPr>
          <a:lstStyle/>
          <a:p>
            <a:r>
              <a:rPr lang="zh-CN" altLang="en-US" sz="4000" dirty="0">
                <a:ea typeface="宋体" pitchFamily="2" charset="-122"/>
              </a:rPr>
              <a:t>单周期指令模型与流水线性能</a:t>
            </a:r>
          </a:p>
        </p:txBody>
      </p:sp>
      <p:sp>
        <p:nvSpPr>
          <p:cNvPr id="421891" name="Rectangle 3"/>
          <p:cNvSpPr>
            <a:spLocks noGrp="1"/>
          </p:cNvSpPr>
          <p:nvPr>
            <p:ph idx="1"/>
          </p:nvPr>
        </p:nvSpPr>
        <p:spPr>
          <a:xfrm>
            <a:off x="442913" y="1112838"/>
            <a:ext cx="8377237" cy="5268912"/>
          </a:xfrm>
          <a:ln/>
        </p:spPr>
        <p:txBody>
          <a:bodyPr vert="horz" wrap="square" lIns="91440" tIns="45720" rIns="91440" bIns="45720" anchor="t"/>
          <a:lstStyle/>
          <a:p>
            <a:pPr>
              <a:spcBef>
                <a:spcPct val="10000"/>
              </a:spcBef>
            </a:pPr>
            <a:r>
              <a:rPr lang="zh-CN" altLang="en-US" sz="2400" dirty="0">
                <a:ea typeface="宋体" pitchFamily="2" charset="-122"/>
              </a:rPr>
              <a:t>流水线性能</a:t>
            </a:r>
            <a:endParaRPr lang="en-US" altLang="zh-CN" sz="2400" dirty="0">
              <a:ea typeface="宋体" pitchFamily="2" charset="-122"/>
            </a:endParaRPr>
          </a:p>
          <a:p>
            <a:pPr lvl="1">
              <a:spcBef>
                <a:spcPct val="10000"/>
              </a:spcBef>
            </a:pPr>
            <a:r>
              <a:rPr lang="zh-CN" altLang="en-US" sz="2400" dirty="0">
                <a:highlight>
                  <a:srgbClr val="FFFF00"/>
                </a:highlight>
                <a:ea typeface="黑体" pitchFamily="49" charset="-122"/>
              </a:rPr>
              <a:t>时钟周期等于最长阶段所花时间为：</a:t>
            </a:r>
            <a:r>
              <a:rPr lang="en-US" altLang="zh-CN" sz="2400" dirty="0">
                <a:highlight>
                  <a:srgbClr val="FFFF00"/>
                </a:highlight>
                <a:ea typeface="黑体" pitchFamily="49" charset="-122"/>
              </a:rPr>
              <a:t>200ps</a:t>
            </a:r>
          </a:p>
          <a:p>
            <a:pPr lvl="1">
              <a:spcBef>
                <a:spcPct val="10000"/>
              </a:spcBef>
            </a:pPr>
            <a:r>
              <a:rPr lang="zh-CN" altLang="en-US" sz="2400" dirty="0">
                <a:ea typeface="黑体" pitchFamily="49" charset="-122"/>
              </a:rPr>
              <a:t>每条</a:t>
            </a:r>
            <a:r>
              <a:rPr lang="en-US" altLang="zh-CN" sz="2400" dirty="0">
                <a:ea typeface="黑体" pitchFamily="49" charset="-122"/>
              </a:rPr>
              <a:t>lw</a:t>
            </a:r>
            <a:r>
              <a:rPr lang="zh-CN" altLang="en-US" sz="2400" dirty="0">
                <a:ea typeface="黑体" pitchFamily="49" charset="-122"/>
              </a:rPr>
              <a:t>指令的执行时间为：</a:t>
            </a:r>
            <a:r>
              <a:rPr lang="en-US" altLang="zh-CN" sz="2400" dirty="0">
                <a:ea typeface="黑体" pitchFamily="49" charset="-122"/>
              </a:rPr>
              <a:t> 200psx5=1000ps</a:t>
            </a:r>
          </a:p>
          <a:p>
            <a:pPr lvl="1">
              <a:spcBef>
                <a:spcPct val="10000"/>
              </a:spcBef>
            </a:pPr>
            <a:r>
              <a:rPr lang="en-US" altLang="zh-CN" sz="2400" dirty="0">
                <a:highlight>
                  <a:srgbClr val="FFFF00"/>
                </a:highlight>
                <a:ea typeface="黑体" pitchFamily="49" charset="-122"/>
              </a:rPr>
              <a:t>N</a:t>
            </a:r>
            <a:r>
              <a:rPr lang="zh-CN" altLang="en-US" sz="2400" dirty="0">
                <a:highlight>
                  <a:srgbClr val="FFFF00"/>
                </a:highlight>
                <a:ea typeface="黑体" pitchFamily="49" charset="-122"/>
              </a:rPr>
              <a:t>条指令的执行时间为：</a:t>
            </a:r>
            <a:r>
              <a:rPr lang="en-US" altLang="zh-CN" sz="2400" dirty="0">
                <a:highlight>
                  <a:srgbClr val="FFFF00"/>
                </a:highlight>
                <a:ea typeface="黑体" pitchFamily="49" charset="-122"/>
              </a:rPr>
              <a:t>(5+(N-1))x200ps</a:t>
            </a:r>
            <a:endParaRPr lang="en-US" altLang="zh-CN" sz="2400" dirty="0">
              <a:solidFill>
                <a:schemeClr val="accent1"/>
              </a:solidFill>
              <a:highlight>
                <a:srgbClr val="FFFF00"/>
              </a:highlight>
              <a:ea typeface="黑体" pitchFamily="49" charset="-122"/>
            </a:endParaRPr>
          </a:p>
          <a:p>
            <a:pPr lvl="1">
              <a:spcBef>
                <a:spcPct val="10000"/>
              </a:spcBef>
            </a:pPr>
            <a:r>
              <a:rPr lang="zh-CN" altLang="en-US" sz="2400" dirty="0">
                <a:ea typeface="黑体" pitchFamily="49" charset="-122"/>
              </a:rPr>
              <a:t>在</a:t>
            </a:r>
            <a:r>
              <a:rPr lang="en-US" altLang="zh-CN" sz="2400" dirty="0">
                <a:ea typeface="黑体" pitchFamily="49" charset="-122"/>
              </a:rPr>
              <a:t>N</a:t>
            </a:r>
            <a:r>
              <a:rPr lang="zh-CN" altLang="en-US" sz="2400" dirty="0">
                <a:ea typeface="黑体" pitchFamily="49" charset="-122"/>
              </a:rPr>
              <a:t>很大时约为</a:t>
            </a:r>
            <a:r>
              <a:rPr lang="en-US" altLang="zh-CN" sz="2400" dirty="0">
                <a:ea typeface="黑体" pitchFamily="49" charset="-122"/>
              </a:rPr>
              <a:t>200Nps</a:t>
            </a:r>
            <a:r>
              <a:rPr lang="zh-CN" altLang="en-US" sz="2400" dirty="0">
                <a:ea typeface="黑体" pitchFamily="49" charset="-122"/>
              </a:rPr>
              <a:t>，比串行方式提高约 </a:t>
            </a:r>
            <a:r>
              <a:rPr lang="en-US" altLang="zh-CN" sz="2400" dirty="0">
                <a:ea typeface="黑体" pitchFamily="49" charset="-122"/>
              </a:rPr>
              <a:t>4 </a:t>
            </a:r>
            <a:r>
              <a:rPr lang="zh-CN" altLang="en-US" sz="2400" dirty="0">
                <a:ea typeface="黑体" pitchFamily="49" charset="-122"/>
              </a:rPr>
              <a:t>倍</a:t>
            </a:r>
          </a:p>
          <a:p>
            <a:pPr lvl="1">
              <a:spcBef>
                <a:spcPct val="10000"/>
              </a:spcBef>
            </a:pPr>
            <a:r>
              <a:rPr lang="zh-CN" altLang="en-US" sz="2400" dirty="0">
                <a:ea typeface="黑体" pitchFamily="49" charset="-122"/>
              </a:rPr>
              <a:t>若各阶段操作均衡</a:t>
            </a:r>
            <a:r>
              <a:rPr lang="en-US" altLang="zh-CN" sz="2400" dirty="0">
                <a:ea typeface="黑体" pitchFamily="49" charset="-122"/>
              </a:rPr>
              <a:t>(</a:t>
            </a:r>
            <a:r>
              <a:rPr lang="zh-CN" altLang="en-US" sz="2400" dirty="0">
                <a:ea typeface="黑体" pitchFamily="49" charset="-122"/>
              </a:rPr>
              <a:t>例如，各阶段都是</a:t>
            </a:r>
            <a:r>
              <a:rPr lang="en-US" altLang="zh-CN" sz="2400" dirty="0">
                <a:ea typeface="黑体" pitchFamily="49" charset="-122"/>
              </a:rPr>
              <a:t>200ps</a:t>
            </a:r>
            <a:r>
              <a:rPr lang="zh-CN" altLang="en-US" sz="2400" dirty="0">
                <a:ea typeface="黑体" pitchFamily="49" charset="-122"/>
              </a:rPr>
              <a:t>，则串行需</a:t>
            </a:r>
            <a:r>
              <a:rPr lang="en-US" altLang="zh-CN" sz="2400" dirty="0">
                <a:ea typeface="黑体" pitchFamily="49" charset="-122"/>
              </a:rPr>
              <a:t>1000Nps</a:t>
            </a:r>
            <a:r>
              <a:rPr lang="zh-CN" altLang="en-US" sz="2400" dirty="0">
                <a:ea typeface="黑体" pitchFamily="49" charset="-122"/>
              </a:rPr>
              <a:t>，流水线仍为</a:t>
            </a:r>
            <a:r>
              <a:rPr lang="en-US" altLang="zh-CN" sz="2400" dirty="0">
                <a:ea typeface="黑体" pitchFamily="49" charset="-122"/>
              </a:rPr>
              <a:t>200Nps)</a:t>
            </a:r>
            <a:r>
              <a:rPr lang="zh-CN" altLang="en-US" sz="2400" dirty="0">
                <a:ea typeface="黑体" pitchFamily="49" charset="-122"/>
              </a:rPr>
              <a:t>，提高倍数为</a:t>
            </a:r>
            <a:r>
              <a:rPr lang="en-US" altLang="zh-CN" sz="2400" dirty="0">
                <a:ea typeface="黑体" pitchFamily="49" charset="-122"/>
              </a:rPr>
              <a:t>5</a:t>
            </a:r>
            <a:r>
              <a:rPr lang="zh-CN" altLang="en-US" sz="2400" dirty="0">
                <a:ea typeface="黑体" pitchFamily="49" charset="-122"/>
              </a:rPr>
              <a:t>倍。</a:t>
            </a:r>
          </a:p>
          <a:p>
            <a:pPr lvl="1">
              <a:buNone/>
            </a:pPr>
            <a:endParaRPr lang="en-US" altLang="zh-CN" sz="2400" dirty="0">
              <a:solidFill>
                <a:srgbClr val="990000"/>
              </a:solidFill>
              <a:ea typeface="黑体" pitchFamily="49" charset="-122"/>
            </a:endParaRPr>
          </a:p>
        </p:txBody>
      </p:sp>
      <p:sp>
        <p:nvSpPr>
          <p:cNvPr id="172038" name="Text Box 6"/>
          <p:cNvSpPr txBox="1"/>
          <p:nvPr/>
        </p:nvSpPr>
        <p:spPr>
          <a:xfrm>
            <a:off x="442913" y="4149080"/>
            <a:ext cx="8135937" cy="2136995"/>
          </a:xfrm>
          <a:prstGeom prst="rect">
            <a:avLst/>
          </a:prstGeom>
          <a:solidFill>
            <a:schemeClr val="bg1"/>
          </a:solid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a:spcBef>
                <a:spcPct val="50000"/>
              </a:spcBef>
              <a:buClrTx/>
              <a:buSzPct val="100000"/>
              <a:buFont typeface="Arial" panose="020B0604020202090204" pitchFamily="34" charset="0"/>
              <a:buNone/>
            </a:pPr>
            <a:r>
              <a:rPr lang="zh-CN" altLang="en-US" sz="1900" b="1" dirty="0">
                <a:solidFill>
                  <a:srgbClr val="FF0000"/>
                </a:solidFill>
                <a:ea typeface="宋体" pitchFamily="2" charset="-122"/>
              </a:rPr>
              <a:t>流水线方式下，</a:t>
            </a:r>
            <a:r>
              <a:rPr lang="zh-CN" altLang="en-US" sz="1900" b="1" dirty="0">
                <a:solidFill>
                  <a:srgbClr val="FF0000"/>
                </a:solidFill>
                <a:highlight>
                  <a:srgbClr val="FFFF00"/>
                </a:highlight>
                <a:ea typeface="宋体" pitchFamily="2" charset="-122"/>
              </a:rPr>
              <a:t>单条指令执行时间不能缩短</a:t>
            </a:r>
            <a:r>
              <a:rPr lang="zh-CN" altLang="en-US" sz="1900" b="1" dirty="0">
                <a:solidFill>
                  <a:srgbClr val="FF0000"/>
                </a:solidFill>
                <a:ea typeface="宋体" pitchFamily="2" charset="-122"/>
              </a:rPr>
              <a:t>，但能大大</a:t>
            </a:r>
            <a:r>
              <a:rPr lang="zh-CN" altLang="en-US" sz="1900" b="1" dirty="0">
                <a:solidFill>
                  <a:srgbClr val="FF0000"/>
                </a:solidFill>
                <a:highlight>
                  <a:srgbClr val="FFFF00"/>
                </a:highlight>
                <a:ea typeface="宋体" pitchFamily="2" charset="-122"/>
              </a:rPr>
              <a:t>提高指令吞吐率</a:t>
            </a:r>
            <a:r>
              <a:rPr lang="zh-CN" altLang="en-US" sz="1900" b="1" dirty="0">
                <a:solidFill>
                  <a:srgbClr val="FF0000"/>
                </a:solidFill>
                <a:ea typeface="宋体" pitchFamily="2" charset="-122"/>
              </a:rPr>
              <a:t>！</a:t>
            </a:r>
            <a:endParaRPr lang="en-US" altLang="zh-CN" sz="1900" b="1" dirty="0">
              <a:solidFill>
                <a:srgbClr val="FF0000"/>
              </a:solidFill>
              <a:ea typeface="宋体" pitchFamily="2" charset="-122"/>
            </a:endParaRPr>
          </a:p>
          <a:p>
            <a:pPr lvl="0">
              <a:lnSpc>
                <a:spcPct val="115000"/>
              </a:lnSpc>
              <a:spcBef>
                <a:spcPct val="30000"/>
              </a:spcBef>
              <a:buClrTx/>
              <a:buSzPct val="100000"/>
              <a:buChar char="•"/>
            </a:pPr>
            <a:r>
              <a:rPr lang="zh-CN" altLang="en-US" sz="2000" b="1" dirty="0">
                <a:ea typeface="宋体" pitchFamily="2" charset="-122"/>
              </a:rPr>
              <a:t>理想情况下，有：</a:t>
            </a:r>
            <a:endParaRPr lang="en-US" altLang="zh-CN" sz="2000" b="1" dirty="0">
              <a:ea typeface="宋体" pitchFamily="2" charset="-122"/>
            </a:endParaRPr>
          </a:p>
          <a:p>
            <a:pPr lvl="1">
              <a:lnSpc>
                <a:spcPct val="115000"/>
              </a:lnSpc>
              <a:spcBef>
                <a:spcPct val="30000"/>
              </a:spcBef>
              <a:buClrTx/>
              <a:buSzPct val="100000"/>
              <a:buChar char="•"/>
            </a:pPr>
            <a:r>
              <a:rPr lang="zh-CN" altLang="en-US" sz="2000" b="1" dirty="0">
                <a:solidFill>
                  <a:srgbClr val="FF0000"/>
                </a:solidFill>
                <a:ea typeface="宋体" pitchFamily="2" charset="-122"/>
              </a:rPr>
              <a:t>每个周期有一条指令进入流水线</a:t>
            </a:r>
          </a:p>
          <a:p>
            <a:pPr lvl="1">
              <a:lnSpc>
                <a:spcPct val="115000"/>
              </a:lnSpc>
              <a:spcBef>
                <a:spcPct val="30000"/>
              </a:spcBef>
              <a:buClrTx/>
              <a:buSzPct val="100000"/>
              <a:buChar char="•"/>
            </a:pPr>
            <a:r>
              <a:rPr lang="zh-CN" altLang="en-US" sz="2000" b="1" dirty="0">
                <a:solidFill>
                  <a:srgbClr val="FF0000"/>
                </a:solidFill>
                <a:ea typeface="宋体" pitchFamily="2" charset="-122"/>
              </a:rPr>
              <a:t>每个周期都有一条指令完成</a:t>
            </a:r>
          </a:p>
          <a:p>
            <a:pPr lvl="1">
              <a:lnSpc>
                <a:spcPct val="115000"/>
              </a:lnSpc>
              <a:spcBef>
                <a:spcPct val="30000"/>
              </a:spcBef>
              <a:buClrTx/>
              <a:buSzPct val="100000"/>
              <a:buChar char="•"/>
            </a:pPr>
            <a:r>
              <a:rPr lang="zh-CN" altLang="en-US" sz="2000" b="1" dirty="0">
                <a:solidFill>
                  <a:srgbClr val="FF0000"/>
                </a:solidFill>
                <a:ea typeface="宋体" pitchFamily="2" charset="-122"/>
              </a:rPr>
              <a:t>每条指令的有效周期</a:t>
            </a:r>
            <a:r>
              <a:rPr lang="en-US" altLang="zh-CN" sz="2000" b="1" dirty="0">
                <a:solidFill>
                  <a:srgbClr val="FF0000"/>
                </a:solidFill>
                <a:ea typeface="宋体" pitchFamily="2" charset="-122"/>
              </a:rPr>
              <a:t>(CPI)</a:t>
            </a:r>
            <a:r>
              <a:rPr lang="zh-CN" altLang="en-US" sz="2000" b="1" dirty="0">
                <a:solidFill>
                  <a:srgbClr val="FF0000"/>
                </a:solidFill>
                <a:ea typeface="宋体" pitchFamily="2" charset="-122"/>
              </a:rPr>
              <a:t>为</a:t>
            </a:r>
            <a:r>
              <a:rPr lang="en-US" altLang="zh-CN" sz="2000" b="1" dirty="0">
                <a:solidFill>
                  <a:srgbClr val="FF0000"/>
                </a:solidFill>
                <a:ea typeface="宋体" pitchFamily="2" charset="-122"/>
              </a:rPr>
              <a:t>1</a:t>
            </a:r>
            <a:endParaRPr lang="en-US" altLang="zh-CN" sz="1900" b="1" dirty="0">
              <a:solidFill>
                <a:srgbClr val="FF0000"/>
              </a:solidFill>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mph" presetSubtype="0" fill="hold" grpId="1" nodeType="clickEffect">
                                  <p:stCondLst>
                                    <p:cond delay="0"/>
                                  </p:stCondLst>
                                  <p:childTnLst>
                                    <p:animClr clrSpc="hsl" dir="cw">
                                      <p:cBhvr override="childStyle">
                                        <p:cTn id="10" dur="500" fill="hold"/>
                                        <p:tgtEl>
                                          <p:spTgt spid="172038"/>
                                        </p:tgtEl>
                                        <p:attrNameLst>
                                          <p:attrName>style.color</p:attrName>
                                        </p:attrNameLst>
                                      </p:cBhvr>
                                      <p:by>
                                        <p:hsl h="7200000" s="0" l="0"/>
                                      </p:by>
                                    </p:animClr>
                                    <p:animClr clrSpc="hsl" dir="cw">
                                      <p:cBhvr>
                                        <p:cTn id="11" dur="500" fill="hold"/>
                                        <p:tgtEl>
                                          <p:spTgt spid="172038"/>
                                        </p:tgtEl>
                                        <p:attrNameLst>
                                          <p:attrName>fillcolor</p:attrName>
                                        </p:attrNameLst>
                                      </p:cBhvr>
                                      <p:by>
                                        <p:hsl h="7200000" s="0" l="0"/>
                                      </p:by>
                                    </p:animClr>
                                    <p:animClr clrSpc="hsl" dir="cw">
                                      <p:cBhvr>
                                        <p:cTn id="12" dur="500" fill="hold"/>
                                        <p:tgtEl>
                                          <p:spTgt spid="172038"/>
                                        </p:tgtEl>
                                        <p:attrNameLst>
                                          <p:attrName>stroke.color</p:attrName>
                                        </p:attrNameLst>
                                      </p:cBhvr>
                                      <p:by>
                                        <p:hsl h="7200000" s="0" l="0"/>
                                      </p:by>
                                    </p:animClr>
                                    <p:set>
                                      <p:cBhvr>
                                        <p:cTn id="13" dur="500" fill="hold"/>
                                        <p:tgtEl>
                                          <p:spTgt spid="1720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8" grpId="0" animBg="1"/>
      <p:bldP spid="172038" grpId="1"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p:cNvSpPr>
          <p:nvPr>
            <p:ph type="title"/>
          </p:nvPr>
        </p:nvSpPr>
        <p:spPr>
          <a:xfrm>
            <a:off x="395288" y="23238"/>
            <a:ext cx="8748711" cy="591125"/>
          </a:xfrm>
          <a:ln/>
        </p:spPr>
        <p:txBody>
          <a:bodyPr vert="horz" wrap="square" lIns="91440" tIns="45720" rIns="91440" bIns="45720" anchor="b">
            <a:spAutoFit/>
          </a:bodyPr>
          <a:lstStyle/>
          <a:p>
            <a:r>
              <a:rPr lang="zh-CN" altLang="en-US" sz="3200" dirty="0">
                <a:ea typeface="宋体" pitchFamily="2" charset="-122"/>
              </a:rPr>
              <a:t>解决方案</a:t>
            </a:r>
            <a:r>
              <a:rPr lang="en-US" altLang="zh-CN" sz="3200" dirty="0">
                <a:ea typeface="宋体" pitchFamily="2" charset="-122"/>
              </a:rPr>
              <a:t>: R-type</a:t>
            </a:r>
            <a:r>
              <a:rPr lang="zh-CN" altLang="en-US" sz="3200" dirty="0">
                <a:ea typeface="宋体" pitchFamily="2" charset="-122"/>
              </a:rPr>
              <a:t>的</a:t>
            </a:r>
            <a:r>
              <a:rPr lang="en-US" altLang="zh-CN" sz="3200" dirty="0">
                <a:ea typeface="宋体" pitchFamily="2" charset="-122"/>
              </a:rPr>
              <a:t>WB</a:t>
            </a:r>
            <a:r>
              <a:rPr lang="zh-CN" altLang="en-US" sz="3200" dirty="0">
                <a:ea typeface="宋体" pitchFamily="2" charset="-122"/>
              </a:rPr>
              <a:t>操作延后一个周期执行</a:t>
            </a:r>
            <a:endParaRPr lang="en-US" altLang="zh-CN" sz="3200" dirty="0">
              <a:ea typeface="宋体" pitchFamily="2" charset="-122"/>
            </a:endParaRPr>
          </a:p>
        </p:txBody>
      </p:sp>
      <p:sp>
        <p:nvSpPr>
          <p:cNvPr id="32771" name="Rectangle 3"/>
          <p:cNvSpPr>
            <a:spLocks noGrp="1"/>
          </p:cNvSpPr>
          <p:nvPr>
            <p:ph idx="1"/>
          </p:nvPr>
        </p:nvSpPr>
        <p:spPr>
          <a:xfrm>
            <a:off x="217488" y="1635125"/>
            <a:ext cx="8294687" cy="782638"/>
          </a:xfrm>
          <a:ln/>
        </p:spPr>
        <p:txBody>
          <a:bodyPr vert="horz" wrap="square" lIns="91440" tIns="45720" rIns="91440" bIns="45720" anchor="t"/>
          <a:lstStyle/>
          <a:p>
            <a:r>
              <a:rPr lang="zh-CN" altLang="en-US" sz="2000" dirty="0">
                <a:ea typeface="宋体" pitchFamily="2" charset="-122"/>
              </a:rPr>
              <a:t>加一个</a:t>
            </a:r>
            <a:r>
              <a:rPr lang="en-US" altLang="zh-CN" sz="2000" dirty="0">
                <a:ea typeface="宋体" pitchFamily="2" charset="-122"/>
              </a:rPr>
              <a:t>NOP</a:t>
            </a:r>
            <a:r>
              <a:rPr lang="zh-CN" altLang="en-US" sz="2000" dirty="0">
                <a:ea typeface="宋体" pitchFamily="2" charset="-122"/>
              </a:rPr>
              <a:t>阶段以延迟“写”操作</a:t>
            </a:r>
            <a:r>
              <a:rPr lang="en-US" altLang="zh-CN" sz="2000" dirty="0">
                <a:ea typeface="宋体" pitchFamily="2" charset="-122"/>
              </a:rPr>
              <a:t>:</a:t>
            </a:r>
          </a:p>
          <a:p>
            <a:pPr lvl="1"/>
            <a:r>
              <a:rPr lang="zh-CN" altLang="en-US" sz="2000" dirty="0">
                <a:ea typeface="黑体" pitchFamily="49" charset="-122"/>
              </a:rPr>
              <a:t>把“写”操作安排在第</a:t>
            </a:r>
            <a:r>
              <a:rPr lang="en-US" altLang="zh-CN" sz="2000" dirty="0">
                <a:ea typeface="黑体" pitchFamily="49" charset="-122"/>
              </a:rPr>
              <a:t>5</a:t>
            </a:r>
            <a:r>
              <a:rPr lang="zh-CN" altLang="en-US" sz="2000" dirty="0">
                <a:ea typeface="黑体" pitchFamily="49" charset="-122"/>
              </a:rPr>
              <a:t>阶段</a:t>
            </a:r>
            <a:r>
              <a:rPr lang="en-US" altLang="zh-CN" sz="2000" dirty="0">
                <a:ea typeface="黑体" pitchFamily="49" charset="-122"/>
              </a:rPr>
              <a:t>, </a:t>
            </a:r>
            <a:r>
              <a:rPr lang="zh-CN" altLang="en-US" sz="2000" dirty="0">
                <a:ea typeface="黑体" pitchFamily="49" charset="-122"/>
              </a:rPr>
              <a:t>这样</a:t>
            </a:r>
            <a:r>
              <a:rPr lang="zh-CN" altLang="en-US" sz="2000" dirty="0">
                <a:highlight>
                  <a:srgbClr val="FFFF00"/>
                </a:highlight>
                <a:ea typeface="黑体" pitchFamily="49" charset="-122"/>
              </a:rPr>
              <a:t>使</a:t>
            </a:r>
            <a:r>
              <a:rPr lang="en-US" altLang="zh-CN" sz="2000" dirty="0">
                <a:highlight>
                  <a:srgbClr val="FFFF00"/>
                </a:highlight>
                <a:ea typeface="黑体" pitchFamily="49" charset="-122"/>
              </a:rPr>
              <a:t>R-Type</a:t>
            </a:r>
            <a:r>
              <a:rPr lang="zh-CN" altLang="en-US" sz="2000" dirty="0">
                <a:highlight>
                  <a:srgbClr val="FFFF00"/>
                </a:highlight>
                <a:ea typeface="黑体" pitchFamily="49" charset="-122"/>
              </a:rPr>
              <a:t>的</a:t>
            </a:r>
            <a:r>
              <a:rPr lang="en-US" altLang="zh-CN" sz="2000" dirty="0">
                <a:highlight>
                  <a:srgbClr val="FFFF00"/>
                </a:highlight>
                <a:ea typeface="黑体" pitchFamily="49" charset="-122"/>
              </a:rPr>
              <a:t>MEM</a:t>
            </a:r>
            <a:r>
              <a:rPr lang="zh-CN" altLang="en-US" sz="2000" dirty="0">
                <a:highlight>
                  <a:srgbClr val="FFFF00"/>
                </a:highlight>
                <a:ea typeface="黑体" pitchFamily="49" charset="-122"/>
              </a:rPr>
              <a:t>阶段为空</a:t>
            </a:r>
            <a:r>
              <a:rPr lang="en-US" altLang="zh-CN" sz="2000" dirty="0">
                <a:highlight>
                  <a:srgbClr val="FFFF00"/>
                </a:highlight>
                <a:ea typeface="黑体" pitchFamily="49" charset="-122"/>
              </a:rPr>
              <a:t>NOP</a:t>
            </a:r>
          </a:p>
        </p:txBody>
      </p:sp>
      <p:sp>
        <p:nvSpPr>
          <p:cNvPr id="32959" name="Text Box 191"/>
          <p:cNvSpPr txBox="1"/>
          <p:nvPr/>
        </p:nvSpPr>
        <p:spPr>
          <a:xfrm>
            <a:off x="987425" y="5921375"/>
            <a:ext cx="6094413" cy="39687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2000" b="1" dirty="0">
                <a:solidFill>
                  <a:srgbClr val="CC0000"/>
                </a:solidFill>
                <a:ea typeface="宋体" pitchFamily="2" charset="-122"/>
              </a:rPr>
              <a:t>这样</a:t>
            </a:r>
            <a:r>
              <a:rPr lang="zh-CN" altLang="en-US" sz="2000" b="1" dirty="0">
                <a:solidFill>
                  <a:srgbClr val="CC0000"/>
                </a:solidFill>
                <a:highlight>
                  <a:srgbClr val="FFFF00"/>
                </a:highlight>
                <a:ea typeface="宋体" pitchFamily="2" charset="-122"/>
              </a:rPr>
              <a:t>使流水线中的每条指令都有相同多个阶段</a:t>
            </a:r>
            <a:r>
              <a:rPr lang="en-US" altLang="zh-CN" sz="2000" b="1" dirty="0">
                <a:solidFill>
                  <a:srgbClr val="CC0000"/>
                </a:solidFill>
                <a:ea typeface="宋体" pitchFamily="2" charset="-122"/>
              </a:rPr>
              <a:t>!</a:t>
            </a:r>
          </a:p>
        </p:txBody>
      </p:sp>
      <p:grpSp>
        <p:nvGrpSpPr>
          <p:cNvPr id="432133" name="Group 146"/>
          <p:cNvGrpSpPr/>
          <p:nvPr/>
        </p:nvGrpSpPr>
        <p:grpSpPr>
          <a:xfrm>
            <a:off x="2374900" y="1062038"/>
            <a:ext cx="812800" cy="336550"/>
            <a:chOff x="1496" y="1344"/>
            <a:chExt cx="512" cy="212"/>
          </a:xfrm>
        </p:grpSpPr>
        <p:sp>
          <p:nvSpPr>
            <p:cNvPr id="432314" name="Rectangle 144"/>
            <p:cNvSpPr/>
            <p:nvPr/>
          </p:nvSpPr>
          <p:spPr>
            <a:xfrm>
              <a:off x="1496" y="1352"/>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315" name="Rectangle 145"/>
            <p:cNvSpPr/>
            <p:nvPr/>
          </p:nvSpPr>
          <p:spPr>
            <a:xfrm>
              <a:off x="1537" y="1344"/>
              <a:ext cx="230"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32134" name="Group 149"/>
          <p:cNvGrpSpPr/>
          <p:nvPr/>
        </p:nvGrpSpPr>
        <p:grpSpPr>
          <a:xfrm>
            <a:off x="3148013" y="1062038"/>
            <a:ext cx="1081087" cy="333375"/>
            <a:chOff x="2007" y="1344"/>
            <a:chExt cx="625" cy="210"/>
          </a:xfrm>
        </p:grpSpPr>
        <p:sp>
          <p:nvSpPr>
            <p:cNvPr id="432312" name="Rectangle 147"/>
            <p:cNvSpPr/>
            <p:nvPr/>
          </p:nvSpPr>
          <p:spPr>
            <a:xfrm>
              <a:off x="2024" y="1352"/>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313" name="Rectangle 148"/>
            <p:cNvSpPr/>
            <p:nvPr/>
          </p:nvSpPr>
          <p:spPr>
            <a:xfrm>
              <a:off x="2007" y="1344"/>
              <a:ext cx="625" cy="21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32135" name="Group 152"/>
          <p:cNvGrpSpPr/>
          <p:nvPr/>
        </p:nvGrpSpPr>
        <p:grpSpPr>
          <a:xfrm>
            <a:off x="4051300" y="1062038"/>
            <a:ext cx="812800" cy="336550"/>
            <a:chOff x="2552" y="1344"/>
            <a:chExt cx="512" cy="212"/>
          </a:xfrm>
        </p:grpSpPr>
        <p:sp>
          <p:nvSpPr>
            <p:cNvPr id="432310" name="Rectangle 150"/>
            <p:cNvSpPr/>
            <p:nvPr/>
          </p:nvSpPr>
          <p:spPr>
            <a:xfrm>
              <a:off x="2552" y="1352"/>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311" name="Rectangle 151"/>
            <p:cNvSpPr/>
            <p:nvPr/>
          </p:nvSpPr>
          <p:spPr>
            <a:xfrm>
              <a:off x="2631" y="1344"/>
              <a:ext cx="287"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32136" name="Group 155"/>
          <p:cNvGrpSpPr/>
          <p:nvPr/>
        </p:nvGrpSpPr>
        <p:grpSpPr>
          <a:xfrm>
            <a:off x="5727700" y="1062038"/>
            <a:ext cx="812800" cy="336550"/>
            <a:chOff x="3608" y="1344"/>
            <a:chExt cx="512" cy="212"/>
          </a:xfrm>
        </p:grpSpPr>
        <p:sp>
          <p:nvSpPr>
            <p:cNvPr id="432308" name="Rectangle 153"/>
            <p:cNvSpPr/>
            <p:nvPr/>
          </p:nvSpPr>
          <p:spPr>
            <a:xfrm>
              <a:off x="3608" y="1352"/>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309" name="Rectangle 154"/>
            <p:cNvSpPr/>
            <p:nvPr/>
          </p:nvSpPr>
          <p:spPr>
            <a:xfrm>
              <a:off x="3687" y="1344"/>
              <a:ext cx="330"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WB</a:t>
              </a:r>
            </a:p>
          </p:txBody>
        </p:sp>
      </p:grpSp>
      <p:sp>
        <p:nvSpPr>
          <p:cNvPr id="432137" name="Rectangle 156"/>
          <p:cNvSpPr/>
          <p:nvPr/>
        </p:nvSpPr>
        <p:spPr>
          <a:xfrm>
            <a:off x="1471613" y="1023938"/>
            <a:ext cx="8128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R-type</a:t>
            </a:r>
          </a:p>
        </p:txBody>
      </p:sp>
      <p:sp>
        <p:nvSpPr>
          <p:cNvPr id="432138" name="Rectangle 171"/>
          <p:cNvSpPr/>
          <p:nvPr/>
        </p:nvSpPr>
        <p:spPr>
          <a:xfrm>
            <a:off x="2652713" y="757238"/>
            <a:ext cx="2825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1</a:t>
            </a:r>
          </a:p>
        </p:txBody>
      </p:sp>
      <p:sp>
        <p:nvSpPr>
          <p:cNvPr id="432139" name="Rectangle 172"/>
          <p:cNvSpPr/>
          <p:nvPr/>
        </p:nvSpPr>
        <p:spPr>
          <a:xfrm>
            <a:off x="3567113" y="757238"/>
            <a:ext cx="2825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2</a:t>
            </a:r>
          </a:p>
        </p:txBody>
      </p:sp>
      <p:sp>
        <p:nvSpPr>
          <p:cNvPr id="432140" name="Rectangle 173"/>
          <p:cNvSpPr/>
          <p:nvPr/>
        </p:nvSpPr>
        <p:spPr>
          <a:xfrm>
            <a:off x="4329113" y="757238"/>
            <a:ext cx="2825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3</a:t>
            </a:r>
          </a:p>
        </p:txBody>
      </p:sp>
      <p:sp>
        <p:nvSpPr>
          <p:cNvPr id="432141" name="Rectangle 174"/>
          <p:cNvSpPr/>
          <p:nvPr/>
        </p:nvSpPr>
        <p:spPr>
          <a:xfrm>
            <a:off x="5167313" y="757238"/>
            <a:ext cx="2825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4</a:t>
            </a:r>
          </a:p>
        </p:txBody>
      </p:sp>
      <p:sp>
        <p:nvSpPr>
          <p:cNvPr id="432142" name="Rectangle 175"/>
          <p:cNvSpPr/>
          <p:nvPr/>
        </p:nvSpPr>
        <p:spPr>
          <a:xfrm>
            <a:off x="6005513" y="757238"/>
            <a:ext cx="2825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5</a:t>
            </a:r>
          </a:p>
        </p:txBody>
      </p:sp>
      <p:grpSp>
        <p:nvGrpSpPr>
          <p:cNvPr id="432143" name="Group 179"/>
          <p:cNvGrpSpPr/>
          <p:nvPr/>
        </p:nvGrpSpPr>
        <p:grpSpPr>
          <a:xfrm>
            <a:off x="4894263" y="1065213"/>
            <a:ext cx="812800" cy="336550"/>
            <a:chOff x="3080" y="1344"/>
            <a:chExt cx="512" cy="212"/>
          </a:xfrm>
        </p:grpSpPr>
        <p:sp>
          <p:nvSpPr>
            <p:cNvPr id="432306" name="Rectangle 180"/>
            <p:cNvSpPr/>
            <p:nvPr/>
          </p:nvSpPr>
          <p:spPr>
            <a:xfrm>
              <a:off x="3080" y="1352"/>
              <a:ext cx="512" cy="176"/>
            </a:xfrm>
            <a:prstGeom prst="rect">
              <a:avLst/>
            </a:prstGeom>
            <a:no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307" name="Rectangle 181"/>
            <p:cNvSpPr/>
            <p:nvPr/>
          </p:nvSpPr>
          <p:spPr>
            <a:xfrm>
              <a:off x="3159" y="1344"/>
              <a:ext cx="417"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grpSp>
        <p:nvGrpSpPr>
          <p:cNvPr id="7" name="Group 200"/>
          <p:cNvGrpSpPr/>
          <p:nvPr/>
        </p:nvGrpSpPr>
        <p:grpSpPr>
          <a:xfrm>
            <a:off x="261938" y="2678113"/>
            <a:ext cx="8272462" cy="3017837"/>
            <a:chOff x="165" y="1687"/>
            <a:chExt cx="5211" cy="1901"/>
          </a:xfrm>
        </p:grpSpPr>
        <p:sp>
          <p:nvSpPr>
            <p:cNvPr id="432150" name="Rectangle 4"/>
            <p:cNvSpPr/>
            <p:nvPr/>
          </p:nvSpPr>
          <p:spPr>
            <a:xfrm>
              <a:off x="165" y="1721"/>
              <a:ext cx="434"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Clock</a:t>
              </a:r>
            </a:p>
          </p:txBody>
        </p:sp>
        <p:grpSp>
          <p:nvGrpSpPr>
            <p:cNvPr id="432151" name="Group 52"/>
            <p:cNvGrpSpPr/>
            <p:nvPr/>
          </p:nvGrpSpPr>
          <p:grpSpPr>
            <a:xfrm>
              <a:off x="392" y="1927"/>
              <a:ext cx="4984" cy="160"/>
              <a:chOff x="392" y="2152"/>
              <a:chExt cx="4984" cy="160"/>
            </a:xfrm>
          </p:grpSpPr>
          <p:grpSp>
            <p:nvGrpSpPr>
              <p:cNvPr id="432259" name="Group 9"/>
              <p:cNvGrpSpPr/>
              <p:nvPr/>
            </p:nvGrpSpPr>
            <p:grpSpPr>
              <a:xfrm>
                <a:off x="624" y="2152"/>
                <a:ext cx="520" cy="160"/>
                <a:chOff x="624" y="2152"/>
                <a:chExt cx="520" cy="160"/>
              </a:xfrm>
            </p:grpSpPr>
            <p:sp>
              <p:nvSpPr>
                <p:cNvPr id="432302" name="Line 5"/>
                <p:cNvSpPr/>
                <p:nvPr/>
              </p:nvSpPr>
              <p:spPr>
                <a:xfrm>
                  <a:off x="632" y="2304"/>
                  <a:ext cx="272" cy="0"/>
                </a:xfrm>
                <a:prstGeom prst="line">
                  <a:avLst/>
                </a:prstGeom>
                <a:ln w="25400" cap="flat" cmpd="sng">
                  <a:solidFill>
                    <a:schemeClr val="tx1"/>
                  </a:solidFill>
                  <a:prstDash val="solid"/>
                  <a:headEnd type="none" w="med" len="med"/>
                  <a:tailEnd type="none" w="med" len="med"/>
                </a:ln>
              </p:spPr>
            </p:sp>
            <p:sp>
              <p:nvSpPr>
                <p:cNvPr id="432303" name="Line 6"/>
                <p:cNvSpPr/>
                <p:nvPr/>
              </p:nvSpPr>
              <p:spPr>
                <a:xfrm>
                  <a:off x="624" y="2168"/>
                  <a:ext cx="0" cy="128"/>
                </a:xfrm>
                <a:prstGeom prst="line">
                  <a:avLst/>
                </a:prstGeom>
                <a:ln w="25400" cap="flat" cmpd="sng">
                  <a:solidFill>
                    <a:schemeClr val="tx1"/>
                  </a:solidFill>
                  <a:prstDash val="solid"/>
                  <a:headEnd type="none" w="med" len="med"/>
                  <a:tailEnd type="none" w="med" len="med"/>
                </a:ln>
              </p:spPr>
            </p:sp>
            <p:sp>
              <p:nvSpPr>
                <p:cNvPr id="432304" name="Line 7"/>
                <p:cNvSpPr/>
                <p:nvPr/>
              </p:nvSpPr>
              <p:spPr>
                <a:xfrm flipV="1">
                  <a:off x="912" y="2152"/>
                  <a:ext cx="0" cy="160"/>
                </a:xfrm>
                <a:prstGeom prst="line">
                  <a:avLst/>
                </a:prstGeom>
                <a:ln w="25400" cap="flat" cmpd="sng">
                  <a:solidFill>
                    <a:schemeClr val="tx1"/>
                  </a:solidFill>
                  <a:prstDash val="solid"/>
                  <a:headEnd type="none" w="med" len="med"/>
                  <a:tailEnd type="none" w="med" len="med"/>
                </a:ln>
              </p:spPr>
            </p:sp>
            <p:sp>
              <p:nvSpPr>
                <p:cNvPr id="432305" name="Line 8"/>
                <p:cNvSpPr/>
                <p:nvPr/>
              </p:nvSpPr>
              <p:spPr>
                <a:xfrm>
                  <a:off x="920" y="2160"/>
                  <a:ext cx="224" cy="0"/>
                </a:xfrm>
                <a:prstGeom prst="line">
                  <a:avLst/>
                </a:prstGeom>
                <a:ln w="25400" cap="flat" cmpd="sng">
                  <a:solidFill>
                    <a:schemeClr val="tx1"/>
                  </a:solidFill>
                  <a:prstDash val="solid"/>
                  <a:headEnd type="none" w="med" len="med"/>
                  <a:tailEnd type="none" w="med" len="med"/>
                </a:ln>
              </p:spPr>
            </p:sp>
          </p:grpSp>
          <p:grpSp>
            <p:nvGrpSpPr>
              <p:cNvPr id="432260" name="Group 14"/>
              <p:cNvGrpSpPr/>
              <p:nvPr/>
            </p:nvGrpSpPr>
            <p:grpSpPr>
              <a:xfrm>
                <a:off x="1152" y="2152"/>
                <a:ext cx="520" cy="160"/>
                <a:chOff x="1152" y="2152"/>
                <a:chExt cx="520" cy="160"/>
              </a:xfrm>
            </p:grpSpPr>
            <p:sp>
              <p:nvSpPr>
                <p:cNvPr id="432298" name="Line 10"/>
                <p:cNvSpPr/>
                <p:nvPr/>
              </p:nvSpPr>
              <p:spPr>
                <a:xfrm>
                  <a:off x="1160" y="2304"/>
                  <a:ext cx="272" cy="0"/>
                </a:xfrm>
                <a:prstGeom prst="line">
                  <a:avLst/>
                </a:prstGeom>
                <a:ln w="25400" cap="flat" cmpd="sng">
                  <a:solidFill>
                    <a:schemeClr val="tx1"/>
                  </a:solidFill>
                  <a:prstDash val="solid"/>
                  <a:headEnd type="none" w="med" len="med"/>
                  <a:tailEnd type="none" w="med" len="med"/>
                </a:ln>
              </p:spPr>
            </p:sp>
            <p:sp>
              <p:nvSpPr>
                <p:cNvPr id="432299" name="Line 11"/>
                <p:cNvSpPr/>
                <p:nvPr/>
              </p:nvSpPr>
              <p:spPr>
                <a:xfrm>
                  <a:off x="1152" y="2168"/>
                  <a:ext cx="0" cy="128"/>
                </a:xfrm>
                <a:prstGeom prst="line">
                  <a:avLst/>
                </a:prstGeom>
                <a:ln w="25400" cap="flat" cmpd="sng">
                  <a:solidFill>
                    <a:schemeClr val="tx1"/>
                  </a:solidFill>
                  <a:prstDash val="solid"/>
                  <a:headEnd type="none" w="med" len="med"/>
                  <a:tailEnd type="none" w="med" len="med"/>
                </a:ln>
              </p:spPr>
            </p:sp>
            <p:sp>
              <p:nvSpPr>
                <p:cNvPr id="432300" name="Line 12"/>
                <p:cNvSpPr/>
                <p:nvPr/>
              </p:nvSpPr>
              <p:spPr>
                <a:xfrm flipV="1">
                  <a:off x="1440" y="2152"/>
                  <a:ext cx="0" cy="160"/>
                </a:xfrm>
                <a:prstGeom prst="line">
                  <a:avLst/>
                </a:prstGeom>
                <a:ln w="25400" cap="flat" cmpd="sng">
                  <a:solidFill>
                    <a:schemeClr val="tx1"/>
                  </a:solidFill>
                  <a:prstDash val="solid"/>
                  <a:headEnd type="none" w="med" len="med"/>
                  <a:tailEnd type="none" w="med" len="med"/>
                </a:ln>
              </p:spPr>
            </p:sp>
            <p:sp>
              <p:nvSpPr>
                <p:cNvPr id="432301" name="Line 13"/>
                <p:cNvSpPr/>
                <p:nvPr/>
              </p:nvSpPr>
              <p:spPr>
                <a:xfrm>
                  <a:off x="1448" y="2160"/>
                  <a:ext cx="224" cy="0"/>
                </a:xfrm>
                <a:prstGeom prst="line">
                  <a:avLst/>
                </a:prstGeom>
                <a:ln w="25400" cap="flat" cmpd="sng">
                  <a:solidFill>
                    <a:schemeClr val="tx1"/>
                  </a:solidFill>
                  <a:prstDash val="solid"/>
                  <a:headEnd type="none" w="med" len="med"/>
                  <a:tailEnd type="none" w="med" len="med"/>
                </a:ln>
              </p:spPr>
            </p:sp>
          </p:grpSp>
          <p:grpSp>
            <p:nvGrpSpPr>
              <p:cNvPr id="432261" name="Group 19"/>
              <p:cNvGrpSpPr/>
              <p:nvPr/>
            </p:nvGrpSpPr>
            <p:grpSpPr>
              <a:xfrm>
                <a:off x="1680" y="2152"/>
                <a:ext cx="520" cy="160"/>
                <a:chOff x="1680" y="2152"/>
                <a:chExt cx="520" cy="160"/>
              </a:xfrm>
            </p:grpSpPr>
            <p:sp>
              <p:nvSpPr>
                <p:cNvPr id="432294" name="Line 15"/>
                <p:cNvSpPr/>
                <p:nvPr/>
              </p:nvSpPr>
              <p:spPr>
                <a:xfrm>
                  <a:off x="1688" y="2304"/>
                  <a:ext cx="272" cy="0"/>
                </a:xfrm>
                <a:prstGeom prst="line">
                  <a:avLst/>
                </a:prstGeom>
                <a:ln w="25400" cap="flat" cmpd="sng">
                  <a:solidFill>
                    <a:schemeClr val="tx1"/>
                  </a:solidFill>
                  <a:prstDash val="solid"/>
                  <a:headEnd type="none" w="med" len="med"/>
                  <a:tailEnd type="none" w="med" len="med"/>
                </a:ln>
              </p:spPr>
            </p:sp>
            <p:sp>
              <p:nvSpPr>
                <p:cNvPr id="432295" name="Line 16"/>
                <p:cNvSpPr/>
                <p:nvPr/>
              </p:nvSpPr>
              <p:spPr>
                <a:xfrm>
                  <a:off x="1680" y="2168"/>
                  <a:ext cx="0" cy="128"/>
                </a:xfrm>
                <a:prstGeom prst="line">
                  <a:avLst/>
                </a:prstGeom>
                <a:ln w="25400" cap="flat" cmpd="sng">
                  <a:solidFill>
                    <a:schemeClr val="tx1"/>
                  </a:solidFill>
                  <a:prstDash val="solid"/>
                  <a:headEnd type="none" w="med" len="med"/>
                  <a:tailEnd type="none" w="med" len="med"/>
                </a:ln>
              </p:spPr>
            </p:sp>
            <p:sp>
              <p:nvSpPr>
                <p:cNvPr id="432296" name="Line 17"/>
                <p:cNvSpPr/>
                <p:nvPr/>
              </p:nvSpPr>
              <p:spPr>
                <a:xfrm flipV="1">
                  <a:off x="1968" y="2152"/>
                  <a:ext cx="0" cy="160"/>
                </a:xfrm>
                <a:prstGeom prst="line">
                  <a:avLst/>
                </a:prstGeom>
                <a:ln w="25400" cap="flat" cmpd="sng">
                  <a:solidFill>
                    <a:schemeClr val="tx1"/>
                  </a:solidFill>
                  <a:prstDash val="solid"/>
                  <a:headEnd type="none" w="med" len="med"/>
                  <a:tailEnd type="none" w="med" len="med"/>
                </a:ln>
              </p:spPr>
            </p:sp>
            <p:sp>
              <p:nvSpPr>
                <p:cNvPr id="432297" name="Line 18"/>
                <p:cNvSpPr/>
                <p:nvPr/>
              </p:nvSpPr>
              <p:spPr>
                <a:xfrm>
                  <a:off x="1976" y="2160"/>
                  <a:ext cx="224" cy="0"/>
                </a:xfrm>
                <a:prstGeom prst="line">
                  <a:avLst/>
                </a:prstGeom>
                <a:ln w="25400" cap="flat" cmpd="sng">
                  <a:solidFill>
                    <a:schemeClr val="tx1"/>
                  </a:solidFill>
                  <a:prstDash val="solid"/>
                  <a:headEnd type="none" w="med" len="med"/>
                  <a:tailEnd type="none" w="med" len="med"/>
                </a:ln>
              </p:spPr>
            </p:sp>
          </p:grpSp>
          <p:grpSp>
            <p:nvGrpSpPr>
              <p:cNvPr id="432262" name="Group 24"/>
              <p:cNvGrpSpPr/>
              <p:nvPr/>
            </p:nvGrpSpPr>
            <p:grpSpPr>
              <a:xfrm>
                <a:off x="2208" y="2152"/>
                <a:ext cx="520" cy="160"/>
                <a:chOff x="2208" y="2152"/>
                <a:chExt cx="520" cy="160"/>
              </a:xfrm>
            </p:grpSpPr>
            <p:sp>
              <p:nvSpPr>
                <p:cNvPr id="432290" name="Line 20"/>
                <p:cNvSpPr/>
                <p:nvPr/>
              </p:nvSpPr>
              <p:spPr>
                <a:xfrm>
                  <a:off x="2216" y="2304"/>
                  <a:ext cx="272" cy="0"/>
                </a:xfrm>
                <a:prstGeom prst="line">
                  <a:avLst/>
                </a:prstGeom>
                <a:ln w="25400" cap="flat" cmpd="sng">
                  <a:solidFill>
                    <a:schemeClr val="tx1"/>
                  </a:solidFill>
                  <a:prstDash val="solid"/>
                  <a:headEnd type="none" w="med" len="med"/>
                  <a:tailEnd type="none" w="med" len="med"/>
                </a:ln>
              </p:spPr>
            </p:sp>
            <p:sp>
              <p:nvSpPr>
                <p:cNvPr id="432291" name="Line 21"/>
                <p:cNvSpPr/>
                <p:nvPr/>
              </p:nvSpPr>
              <p:spPr>
                <a:xfrm>
                  <a:off x="2208" y="2168"/>
                  <a:ext cx="0" cy="128"/>
                </a:xfrm>
                <a:prstGeom prst="line">
                  <a:avLst/>
                </a:prstGeom>
                <a:ln w="25400" cap="flat" cmpd="sng">
                  <a:solidFill>
                    <a:schemeClr val="tx1"/>
                  </a:solidFill>
                  <a:prstDash val="solid"/>
                  <a:headEnd type="none" w="med" len="med"/>
                  <a:tailEnd type="none" w="med" len="med"/>
                </a:ln>
              </p:spPr>
            </p:sp>
            <p:sp>
              <p:nvSpPr>
                <p:cNvPr id="432292" name="Line 22"/>
                <p:cNvSpPr/>
                <p:nvPr/>
              </p:nvSpPr>
              <p:spPr>
                <a:xfrm flipV="1">
                  <a:off x="2496" y="2152"/>
                  <a:ext cx="0" cy="160"/>
                </a:xfrm>
                <a:prstGeom prst="line">
                  <a:avLst/>
                </a:prstGeom>
                <a:ln w="25400" cap="flat" cmpd="sng">
                  <a:solidFill>
                    <a:schemeClr val="tx1"/>
                  </a:solidFill>
                  <a:prstDash val="solid"/>
                  <a:headEnd type="none" w="med" len="med"/>
                  <a:tailEnd type="none" w="med" len="med"/>
                </a:ln>
              </p:spPr>
            </p:sp>
            <p:sp>
              <p:nvSpPr>
                <p:cNvPr id="432293" name="Line 23"/>
                <p:cNvSpPr/>
                <p:nvPr/>
              </p:nvSpPr>
              <p:spPr>
                <a:xfrm>
                  <a:off x="2504" y="2160"/>
                  <a:ext cx="224" cy="0"/>
                </a:xfrm>
                <a:prstGeom prst="line">
                  <a:avLst/>
                </a:prstGeom>
                <a:ln w="25400" cap="flat" cmpd="sng">
                  <a:solidFill>
                    <a:schemeClr val="tx1"/>
                  </a:solidFill>
                  <a:prstDash val="solid"/>
                  <a:headEnd type="none" w="med" len="med"/>
                  <a:tailEnd type="none" w="med" len="med"/>
                </a:ln>
              </p:spPr>
            </p:sp>
          </p:grpSp>
          <p:grpSp>
            <p:nvGrpSpPr>
              <p:cNvPr id="432263" name="Group 29"/>
              <p:cNvGrpSpPr/>
              <p:nvPr/>
            </p:nvGrpSpPr>
            <p:grpSpPr>
              <a:xfrm>
                <a:off x="2736" y="2152"/>
                <a:ext cx="520" cy="160"/>
                <a:chOff x="2736" y="2152"/>
                <a:chExt cx="520" cy="160"/>
              </a:xfrm>
            </p:grpSpPr>
            <p:sp>
              <p:nvSpPr>
                <p:cNvPr id="432286" name="Line 25"/>
                <p:cNvSpPr/>
                <p:nvPr/>
              </p:nvSpPr>
              <p:spPr>
                <a:xfrm>
                  <a:off x="2744" y="2304"/>
                  <a:ext cx="272" cy="0"/>
                </a:xfrm>
                <a:prstGeom prst="line">
                  <a:avLst/>
                </a:prstGeom>
                <a:ln w="25400" cap="flat" cmpd="sng">
                  <a:solidFill>
                    <a:schemeClr val="tx1"/>
                  </a:solidFill>
                  <a:prstDash val="solid"/>
                  <a:headEnd type="none" w="med" len="med"/>
                  <a:tailEnd type="none" w="med" len="med"/>
                </a:ln>
              </p:spPr>
            </p:sp>
            <p:sp>
              <p:nvSpPr>
                <p:cNvPr id="432287" name="Line 26"/>
                <p:cNvSpPr/>
                <p:nvPr/>
              </p:nvSpPr>
              <p:spPr>
                <a:xfrm>
                  <a:off x="2736" y="2168"/>
                  <a:ext cx="0" cy="128"/>
                </a:xfrm>
                <a:prstGeom prst="line">
                  <a:avLst/>
                </a:prstGeom>
                <a:ln w="25400" cap="flat" cmpd="sng">
                  <a:solidFill>
                    <a:schemeClr val="tx1"/>
                  </a:solidFill>
                  <a:prstDash val="solid"/>
                  <a:headEnd type="none" w="med" len="med"/>
                  <a:tailEnd type="none" w="med" len="med"/>
                </a:ln>
              </p:spPr>
            </p:sp>
            <p:sp>
              <p:nvSpPr>
                <p:cNvPr id="432288" name="Line 27"/>
                <p:cNvSpPr/>
                <p:nvPr/>
              </p:nvSpPr>
              <p:spPr>
                <a:xfrm flipV="1">
                  <a:off x="3024" y="2152"/>
                  <a:ext cx="0" cy="160"/>
                </a:xfrm>
                <a:prstGeom prst="line">
                  <a:avLst/>
                </a:prstGeom>
                <a:ln w="25400" cap="flat" cmpd="sng">
                  <a:solidFill>
                    <a:schemeClr val="tx1"/>
                  </a:solidFill>
                  <a:prstDash val="solid"/>
                  <a:headEnd type="none" w="med" len="med"/>
                  <a:tailEnd type="none" w="med" len="med"/>
                </a:ln>
              </p:spPr>
            </p:sp>
            <p:sp>
              <p:nvSpPr>
                <p:cNvPr id="432289" name="Line 28"/>
                <p:cNvSpPr/>
                <p:nvPr/>
              </p:nvSpPr>
              <p:spPr>
                <a:xfrm>
                  <a:off x="3032" y="2160"/>
                  <a:ext cx="224" cy="0"/>
                </a:xfrm>
                <a:prstGeom prst="line">
                  <a:avLst/>
                </a:prstGeom>
                <a:ln w="25400" cap="flat" cmpd="sng">
                  <a:solidFill>
                    <a:schemeClr val="tx1"/>
                  </a:solidFill>
                  <a:prstDash val="solid"/>
                  <a:headEnd type="none" w="med" len="med"/>
                  <a:tailEnd type="none" w="med" len="med"/>
                </a:ln>
              </p:spPr>
            </p:sp>
          </p:grpSp>
          <p:grpSp>
            <p:nvGrpSpPr>
              <p:cNvPr id="432264" name="Group 34"/>
              <p:cNvGrpSpPr/>
              <p:nvPr/>
            </p:nvGrpSpPr>
            <p:grpSpPr>
              <a:xfrm>
                <a:off x="3264" y="2152"/>
                <a:ext cx="520" cy="160"/>
                <a:chOff x="3264" y="2152"/>
                <a:chExt cx="520" cy="160"/>
              </a:xfrm>
            </p:grpSpPr>
            <p:sp>
              <p:nvSpPr>
                <p:cNvPr id="432282" name="Line 30"/>
                <p:cNvSpPr/>
                <p:nvPr/>
              </p:nvSpPr>
              <p:spPr>
                <a:xfrm>
                  <a:off x="3272" y="2304"/>
                  <a:ext cx="272" cy="0"/>
                </a:xfrm>
                <a:prstGeom prst="line">
                  <a:avLst/>
                </a:prstGeom>
                <a:ln w="25400" cap="flat" cmpd="sng">
                  <a:solidFill>
                    <a:schemeClr val="tx1"/>
                  </a:solidFill>
                  <a:prstDash val="solid"/>
                  <a:headEnd type="none" w="med" len="med"/>
                  <a:tailEnd type="none" w="med" len="med"/>
                </a:ln>
              </p:spPr>
            </p:sp>
            <p:sp>
              <p:nvSpPr>
                <p:cNvPr id="432283" name="Line 31"/>
                <p:cNvSpPr/>
                <p:nvPr/>
              </p:nvSpPr>
              <p:spPr>
                <a:xfrm>
                  <a:off x="3264" y="2168"/>
                  <a:ext cx="0" cy="128"/>
                </a:xfrm>
                <a:prstGeom prst="line">
                  <a:avLst/>
                </a:prstGeom>
                <a:ln w="25400" cap="flat" cmpd="sng">
                  <a:solidFill>
                    <a:schemeClr val="tx1"/>
                  </a:solidFill>
                  <a:prstDash val="solid"/>
                  <a:headEnd type="none" w="med" len="med"/>
                  <a:tailEnd type="none" w="med" len="med"/>
                </a:ln>
              </p:spPr>
            </p:sp>
            <p:sp>
              <p:nvSpPr>
                <p:cNvPr id="432284" name="Line 32"/>
                <p:cNvSpPr/>
                <p:nvPr/>
              </p:nvSpPr>
              <p:spPr>
                <a:xfrm flipV="1">
                  <a:off x="3552" y="2152"/>
                  <a:ext cx="0" cy="160"/>
                </a:xfrm>
                <a:prstGeom prst="line">
                  <a:avLst/>
                </a:prstGeom>
                <a:ln w="25400" cap="flat" cmpd="sng">
                  <a:solidFill>
                    <a:schemeClr val="tx1"/>
                  </a:solidFill>
                  <a:prstDash val="solid"/>
                  <a:headEnd type="none" w="med" len="med"/>
                  <a:tailEnd type="none" w="med" len="med"/>
                </a:ln>
              </p:spPr>
            </p:sp>
            <p:sp>
              <p:nvSpPr>
                <p:cNvPr id="432285" name="Line 33"/>
                <p:cNvSpPr/>
                <p:nvPr/>
              </p:nvSpPr>
              <p:spPr>
                <a:xfrm>
                  <a:off x="3560" y="2160"/>
                  <a:ext cx="224" cy="0"/>
                </a:xfrm>
                <a:prstGeom prst="line">
                  <a:avLst/>
                </a:prstGeom>
                <a:ln w="25400" cap="flat" cmpd="sng">
                  <a:solidFill>
                    <a:schemeClr val="tx1"/>
                  </a:solidFill>
                  <a:prstDash val="solid"/>
                  <a:headEnd type="none" w="med" len="med"/>
                  <a:tailEnd type="none" w="med" len="med"/>
                </a:ln>
              </p:spPr>
            </p:sp>
          </p:grpSp>
          <p:grpSp>
            <p:nvGrpSpPr>
              <p:cNvPr id="432265" name="Group 39"/>
              <p:cNvGrpSpPr/>
              <p:nvPr/>
            </p:nvGrpSpPr>
            <p:grpSpPr>
              <a:xfrm>
                <a:off x="3792" y="2152"/>
                <a:ext cx="520" cy="160"/>
                <a:chOff x="3792" y="2152"/>
                <a:chExt cx="520" cy="160"/>
              </a:xfrm>
            </p:grpSpPr>
            <p:sp>
              <p:nvSpPr>
                <p:cNvPr id="432278" name="Line 35"/>
                <p:cNvSpPr/>
                <p:nvPr/>
              </p:nvSpPr>
              <p:spPr>
                <a:xfrm>
                  <a:off x="3800" y="2304"/>
                  <a:ext cx="272" cy="0"/>
                </a:xfrm>
                <a:prstGeom prst="line">
                  <a:avLst/>
                </a:prstGeom>
                <a:ln w="25400" cap="flat" cmpd="sng">
                  <a:solidFill>
                    <a:schemeClr val="tx1"/>
                  </a:solidFill>
                  <a:prstDash val="solid"/>
                  <a:headEnd type="none" w="med" len="med"/>
                  <a:tailEnd type="none" w="med" len="med"/>
                </a:ln>
              </p:spPr>
            </p:sp>
            <p:sp>
              <p:nvSpPr>
                <p:cNvPr id="432279" name="Line 36"/>
                <p:cNvSpPr/>
                <p:nvPr/>
              </p:nvSpPr>
              <p:spPr>
                <a:xfrm>
                  <a:off x="3792" y="2168"/>
                  <a:ext cx="0" cy="128"/>
                </a:xfrm>
                <a:prstGeom prst="line">
                  <a:avLst/>
                </a:prstGeom>
                <a:ln w="25400" cap="flat" cmpd="sng">
                  <a:solidFill>
                    <a:schemeClr val="tx1"/>
                  </a:solidFill>
                  <a:prstDash val="solid"/>
                  <a:headEnd type="none" w="med" len="med"/>
                  <a:tailEnd type="none" w="med" len="med"/>
                </a:ln>
              </p:spPr>
            </p:sp>
            <p:sp>
              <p:nvSpPr>
                <p:cNvPr id="432280" name="Line 37"/>
                <p:cNvSpPr/>
                <p:nvPr/>
              </p:nvSpPr>
              <p:spPr>
                <a:xfrm flipV="1">
                  <a:off x="4080" y="2152"/>
                  <a:ext cx="0" cy="160"/>
                </a:xfrm>
                <a:prstGeom prst="line">
                  <a:avLst/>
                </a:prstGeom>
                <a:ln w="25400" cap="flat" cmpd="sng">
                  <a:solidFill>
                    <a:schemeClr val="tx1"/>
                  </a:solidFill>
                  <a:prstDash val="solid"/>
                  <a:headEnd type="none" w="med" len="med"/>
                  <a:tailEnd type="none" w="med" len="med"/>
                </a:ln>
              </p:spPr>
            </p:sp>
            <p:sp>
              <p:nvSpPr>
                <p:cNvPr id="432281" name="Line 38"/>
                <p:cNvSpPr/>
                <p:nvPr/>
              </p:nvSpPr>
              <p:spPr>
                <a:xfrm>
                  <a:off x="4088" y="2160"/>
                  <a:ext cx="224" cy="0"/>
                </a:xfrm>
                <a:prstGeom prst="line">
                  <a:avLst/>
                </a:prstGeom>
                <a:ln w="25400" cap="flat" cmpd="sng">
                  <a:solidFill>
                    <a:schemeClr val="tx1"/>
                  </a:solidFill>
                  <a:prstDash val="solid"/>
                  <a:headEnd type="none" w="med" len="med"/>
                  <a:tailEnd type="none" w="med" len="med"/>
                </a:ln>
              </p:spPr>
            </p:sp>
          </p:grpSp>
          <p:grpSp>
            <p:nvGrpSpPr>
              <p:cNvPr id="432266" name="Group 44"/>
              <p:cNvGrpSpPr/>
              <p:nvPr/>
            </p:nvGrpSpPr>
            <p:grpSpPr>
              <a:xfrm>
                <a:off x="4320" y="2152"/>
                <a:ext cx="520" cy="160"/>
                <a:chOff x="4320" y="2152"/>
                <a:chExt cx="520" cy="160"/>
              </a:xfrm>
            </p:grpSpPr>
            <p:sp>
              <p:nvSpPr>
                <p:cNvPr id="432274" name="Line 40"/>
                <p:cNvSpPr/>
                <p:nvPr/>
              </p:nvSpPr>
              <p:spPr>
                <a:xfrm>
                  <a:off x="4328" y="2304"/>
                  <a:ext cx="272" cy="0"/>
                </a:xfrm>
                <a:prstGeom prst="line">
                  <a:avLst/>
                </a:prstGeom>
                <a:ln w="25400" cap="flat" cmpd="sng">
                  <a:solidFill>
                    <a:schemeClr val="tx1"/>
                  </a:solidFill>
                  <a:prstDash val="solid"/>
                  <a:headEnd type="none" w="med" len="med"/>
                  <a:tailEnd type="none" w="med" len="med"/>
                </a:ln>
              </p:spPr>
            </p:sp>
            <p:sp>
              <p:nvSpPr>
                <p:cNvPr id="432275" name="Line 41"/>
                <p:cNvSpPr/>
                <p:nvPr/>
              </p:nvSpPr>
              <p:spPr>
                <a:xfrm>
                  <a:off x="4320" y="2168"/>
                  <a:ext cx="0" cy="128"/>
                </a:xfrm>
                <a:prstGeom prst="line">
                  <a:avLst/>
                </a:prstGeom>
                <a:ln w="25400" cap="flat" cmpd="sng">
                  <a:solidFill>
                    <a:schemeClr val="tx1"/>
                  </a:solidFill>
                  <a:prstDash val="solid"/>
                  <a:headEnd type="none" w="med" len="med"/>
                  <a:tailEnd type="none" w="med" len="med"/>
                </a:ln>
              </p:spPr>
            </p:sp>
            <p:sp>
              <p:nvSpPr>
                <p:cNvPr id="432276" name="Line 42"/>
                <p:cNvSpPr/>
                <p:nvPr/>
              </p:nvSpPr>
              <p:spPr>
                <a:xfrm flipV="1">
                  <a:off x="4608" y="2152"/>
                  <a:ext cx="0" cy="160"/>
                </a:xfrm>
                <a:prstGeom prst="line">
                  <a:avLst/>
                </a:prstGeom>
                <a:ln w="25400" cap="flat" cmpd="sng">
                  <a:solidFill>
                    <a:schemeClr val="tx1"/>
                  </a:solidFill>
                  <a:prstDash val="solid"/>
                  <a:headEnd type="none" w="med" len="med"/>
                  <a:tailEnd type="none" w="med" len="med"/>
                </a:ln>
              </p:spPr>
            </p:sp>
            <p:sp>
              <p:nvSpPr>
                <p:cNvPr id="432277" name="Line 43"/>
                <p:cNvSpPr/>
                <p:nvPr/>
              </p:nvSpPr>
              <p:spPr>
                <a:xfrm>
                  <a:off x="4616" y="2160"/>
                  <a:ext cx="224" cy="0"/>
                </a:xfrm>
                <a:prstGeom prst="line">
                  <a:avLst/>
                </a:prstGeom>
                <a:ln w="25400" cap="flat" cmpd="sng">
                  <a:solidFill>
                    <a:schemeClr val="tx1"/>
                  </a:solidFill>
                  <a:prstDash val="solid"/>
                  <a:headEnd type="none" w="med" len="med"/>
                  <a:tailEnd type="none" w="med" len="med"/>
                </a:ln>
              </p:spPr>
            </p:sp>
          </p:grpSp>
          <p:sp>
            <p:nvSpPr>
              <p:cNvPr id="432267" name="Line 45"/>
              <p:cNvSpPr/>
              <p:nvPr/>
            </p:nvSpPr>
            <p:spPr>
              <a:xfrm>
                <a:off x="392" y="2160"/>
                <a:ext cx="224" cy="0"/>
              </a:xfrm>
              <a:prstGeom prst="line">
                <a:avLst/>
              </a:prstGeom>
              <a:ln w="25400" cap="flat" cmpd="sng">
                <a:solidFill>
                  <a:schemeClr val="tx1"/>
                </a:solidFill>
                <a:prstDash val="solid"/>
                <a:headEnd type="none" w="med" len="med"/>
                <a:tailEnd type="none" w="med" len="med"/>
              </a:ln>
            </p:spPr>
          </p:sp>
          <p:grpSp>
            <p:nvGrpSpPr>
              <p:cNvPr id="432268" name="Group 50"/>
              <p:cNvGrpSpPr/>
              <p:nvPr/>
            </p:nvGrpSpPr>
            <p:grpSpPr>
              <a:xfrm>
                <a:off x="4848" y="2152"/>
                <a:ext cx="520" cy="160"/>
                <a:chOff x="4848" y="2152"/>
                <a:chExt cx="520" cy="160"/>
              </a:xfrm>
            </p:grpSpPr>
            <p:sp>
              <p:nvSpPr>
                <p:cNvPr id="432270" name="Line 46"/>
                <p:cNvSpPr/>
                <p:nvPr/>
              </p:nvSpPr>
              <p:spPr>
                <a:xfrm>
                  <a:off x="4856" y="2304"/>
                  <a:ext cx="272" cy="0"/>
                </a:xfrm>
                <a:prstGeom prst="line">
                  <a:avLst/>
                </a:prstGeom>
                <a:ln w="25400" cap="flat" cmpd="sng">
                  <a:solidFill>
                    <a:schemeClr val="tx1"/>
                  </a:solidFill>
                  <a:prstDash val="solid"/>
                  <a:headEnd type="none" w="med" len="med"/>
                  <a:tailEnd type="none" w="med" len="med"/>
                </a:ln>
              </p:spPr>
            </p:sp>
            <p:sp>
              <p:nvSpPr>
                <p:cNvPr id="432271" name="Line 47"/>
                <p:cNvSpPr/>
                <p:nvPr/>
              </p:nvSpPr>
              <p:spPr>
                <a:xfrm>
                  <a:off x="4848" y="2168"/>
                  <a:ext cx="0" cy="128"/>
                </a:xfrm>
                <a:prstGeom prst="line">
                  <a:avLst/>
                </a:prstGeom>
                <a:ln w="25400" cap="flat" cmpd="sng">
                  <a:solidFill>
                    <a:schemeClr val="tx1"/>
                  </a:solidFill>
                  <a:prstDash val="solid"/>
                  <a:headEnd type="none" w="med" len="med"/>
                  <a:tailEnd type="none" w="med" len="med"/>
                </a:ln>
              </p:spPr>
            </p:sp>
            <p:sp>
              <p:nvSpPr>
                <p:cNvPr id="432272" name="Line 48"/>
                <p:cNvSpPr/>
                <p:nvPr/>
              </p:nvSpPr>
              <p:spPr>
                <a:xfrm flipV="1">
                  <a:off x="5136" y="2152"/>
                  <a:ext cx="0" cy="160"/>
                </a:xfrm>
                <a:prstGeom prst="line">
                  <a:avLst/>
                </a:prstGeom>
                <a:ln w="25400" cap="flat" cmpd="sng">
                  <a:solidFill>
                    <a:schemeClr val="tx1"/>
                  </a:solidFill>
                  <a:prstDash val="solid"/>
                  <a:headEnd type="none" w="med" len="med"/>
                  <a:tailEnd type="none" w="med" len="med"/>
                </a:ln>
              </p:spPr>
            </p:sp>
            <p:sp>
              <p:nvSpPr>
                <p:cNvPr id="432273" name="Line 49"/>
                <p:cNvSpPr/>
                <p:nvPr/>
              </p:nvSpPr>
              <p:spPr>
                <a:xfrm>
                  <a:off x="5144" y="2160"/>
                  <a:ext cx="224" cy="0"/>
                </a:xfrm>
                <a:prstGeom prst="line">
                  <a:avLst/>
                </a:prstGeom>
                <a:ln w="25400" cap="flat" cmpd="sng">
                  <a:solidFill>
                    <a:schemeClr val="tx1"/>
                  </a:solidFill>
                  <a:prstDash val="solid"/>
                  <a:headEnd type="none" w="med" len="med"/>
                  <a:tailEnd type="none" w="med" len="med"/>
                </a:ln>
              </p:spPr>
            </p:sp>
          </p:grpSp>
          <p:sp>
            <p:nvSpPr>
              <p:cNvPr id="432269" name="Line 51"/>
              <p:cNvSpPr/>
              <p:nvPr/>
            </p:nvSpPr>
            <p:spPr>
              <a:xfrm>
                <a:off x="5376" y="2168"/>
                <a:ext cx="0" cy="128"/>
              </a:xfrm>
              <a:prstGeom prst="line">
                <a:avLst/>
              </a:prstGeom>
              <a:ln w="25400" cap="flat" cmpd="sng">
                <a:solidFill>
                  <a:schemeClr val="tx1"/>
                </a:solidFill>
                <a:prstDash val="solid"/>
                <a:headEnd type="none" w="med" len="med"/>
                <a:tailEnd type="none" w="med" len="med"/>
              </a:ln>
            </p:spPr>
          </p:sp>
        </p:grpSp>
        <p:sp>
          <p:nvSpPr>
            <p:cNvPr id="432152" name="Line 53"/>
            <p:cNvSpPr/>
            <p:nvPr/>
          </p:nvSpPr>
          <p:spPr>
            <a:xfrm flipV="1">
              <a:off x="624" y="1687"/>
              <a:ext cx="0" cy="208"/>
            </a:xfrm>
            <a:prstGeom prst="line">
              <a:avLst/>
            </a:prstGeom>
            <a:ln w="25400" cap="flat" cmpd="sng">
              <a:solidFill>
                <a:schemeClr val="tx1"/>
              </a:solidFill>
              <a:prstDash val="sysDot"/>
              <a:headEnd type="none" w="med" len="med"/>
              <a:tailEnd type="none" w="med" len="med"/>
            </a:ln>
          </p:spPr>
        </p:sp>
        <p:sp>
          <p:nvSpPr>
            <p:cNvPr id="432153" name="Line 54"/>
            <p:cNvSpPr/>
            <p:nvPr/>
          </p:nvSpPr>
          <p:spPr>
            <a:xfrm flipV="1">
              <a:off x="1152" y="1687"/>
              <a:ext cx="0" cy="208"/>
            </a:xfrm>
            <a:prstGeom prst="line">
              <a:avLst/>
            </a:prstGeom>
            <a:ln w="25400" cap="flat" cmpd="sng">
              <a:solidFill>
                <a:schemeClr val="tx1"/>
              </a:solidFill>
              <a:prstDash val="sysDot"/>
              <a:headEnd type="none" w="med" len="med"/>
              <a:tailEnd type="none" w="med" len="med"/>
            </a:ln>
          </p:spPr>
        </p:sp>
        <p:sp>
          <p:nvSpPr>
            <p:cNvPr id="432154" name="Rectangle 55"/>
            <p:cNvSpPr/>
            <p:nvPr/>
          </p:nvSpPr>
          <p:spPr>
            <a:xfrm>
              <a:off x="663" y="1695"/>
              <a:ext cx="516"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1</a:t>
              </a:r>
            </a:p>
          </p:txBody>
        </p:sp>
        <p:sp>
          <p:nvSpPr>
            <p:cNvPr id="432155" name="Rectangle 56"/>
            <p:cNvSpPr/>
            <p:nvPr/>
          </p:nvSpPr>
          <p:spPr>
            <a:xfrm>
              <a:off x="1143" y="1695"/>
              <a:ext cx="516"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2</a:t>
              </a:r>
            </a:p>
          </p:txBody>
        </p:sp>
        <p:sp>
          <p:nvSpPr>
            <p:cNvPr id="432156" name="Line 57"/>
            <p:cNvSpPr/>
            <p:nvPr/>
          </p:nvSpPr>
          <p:spPr>
            <a:xfrm flipV="1">
              <a:off x="1680" y="1687"/>
              <a:ext cx="0" cy="208"/>
            </a:xfrm>
            <a:prstGeom prst="line">
              <a:avLst/>
            </a:prstGeom>
            <a:ln w="25400" cap="flat" cmpd="sng">
              <a:solidFill>
                <a:schemeClr val="tx1"/>
              </a:solidFill>
              <a:prstDash val="sysDot"/>
              <a:headEnd type="none" w="med" len="med"/>
              <a:tailEnd type="none" w="med" len="med"/>
            </a:ln>
          </p:spPr>
        </p:sp>
        <p:sp>
          <p:nvSpPr>
            <p:cNvPr id="432157" name="Line 58"/>
            <p:cNvSpPr/>
            <p:nvPr/>
          </p:nvSpPr>
          <p:spPr>
            <a:xfrm flipV="1">
              <a:off x="2208" y="1687"/>
              <a:ext cx="0" cy="208"/>
            </a:xfrm>
            <a:prstGeom prst="line">
              <a:avLst/>
            </a:prstGeom>
            <a:ln w="25400" cap="flat" cmpd="sng">
              <a:solidFill>
                <a:schemeClr val="tx1"/>
              </a:solidFill>
              <a:prstDash val="sysDot"/>
              <a:headEnd type="none" w="med" len="med"/>
              <a:tailEnd type="none" w="med" len="med"/>
            </a:ln>
          </p:spPr>
        </p:sp>
        <p:sp>
          <p:nvSpPr>
            <p:cNvPr id="432158" name="Line 59"/>
            <p:cNvSpPr/>
            <p:nvPr/>
          </p:nvSpPr>
          <p:spPr>
            <a:xfrm flipV="1">
              <a:off x="2736" y="1687"/>
              <a:ext cx="0" cy="208"/>
            </a:xfrm>
            <a:prstGeom prst="line">
              <a:avLst/>
            </a:prstGeom>
            <a:ln w="25400" cap="flat" cmpd="sng">
              <a:solidFill>
                <a:schemeClr val="tx1"/>
              </a:solidFill>
              <a:prstDash val="sysDot"/>
              <a:headEnd type="none" w="med" len="med"/>
              <a:tailEnd type="none" w="med" len="med"/>
            </a:ln>
          </p:spPr>
        </p:sp>
        <p:sp>
          <p:nvSpPr>
            <p:cNvPr id="432159" name="Line 60"/>
            <p:cNvSpPr/>
            <p:nvPr/>
          </p:nvSpPr>
          <p:spPr>
            <a:xfrm flipV="1">
              <a:off x="3264" y="1687"/>
              <a:ext cx="0" cy="208"/>
            </a:xfrm>
            <a:prstGeom prst="line">
              <a:avLst/>
            </a:prstGeom>
            <a:ln w="25400" cap="flat" cmpd="sng">
              <a:solidFill>
                <a:schemeClr val="tx1"/>
              </a:solidFill>
              <a:prstDash val="sysDot"/>
              <a:headEnd type="none" w="med" len="med"/>
              <a:tailEnd type="none" w="med" len="med"/>
            </a:ln>
          </p:spPr>
        </p:sp>
        <p:sp>
          <p:nvSpPr>
            <p:cNvPr id="432160" name="Line 61"/>
            <p:cNvSpPr/>
            <p:nvPr/>
          </p:nvSpPr>
          <p:spPr>
            <a:xfrm flipV="1">
              <a:off x="3792" y="1687"/>
              <a:ext cx="0" cy="208"/>
            </a:xfrm>
            <a:prstGeom prst="line">
              <a:avLst/>
            </a:prstGeom>
            <a:ln w="25400" cap="flat" cmpd="sng">
              <a:solidFill>
                <a:schemeClr val="tx1"/>
              </a:solidFill>
              <a:prstDash val="sysDot"/>
              <a:headEnd type="none" w="med" len="med"/>
              <a:tailEnd type="none" w="med" len="med"/>
            </a:ln>
          </p:spPr>
        </p:sp>
        <p:sp>
          <p:nvSpPr>
            <p:cNvPr id="432161" name="Line 62"/>
            <p:cNvSpPr/>
            <p:nvPr/>
          </p:nvSpPr>
          <p:spPr>
            <a:xfrm flipV="1">
              <a:off x="4320" y="1687"/>
              <a:ext cx="0" cy="208"/>
            </a:xfrm>
            <a:prstGeom prst="line">
              <a:avLst/>
            </a:prstGeom>
            <a:ln w="25400" cap="flat" cmpd="sng">
              <a:solidFill>
                <a:schemeClr val="tx1"/>
              </a:solidFill>
              <a:prstDash val="sysDot"/>
              <a:headEnd type="none" w="med" len="med"/>
              <a:tailEnd type="none" w="med" len="med"/>
            </a:ln>
          </p:spPr>
        </p:sp>
        <p:sp>
          <p:nvSpPr>
            <p:cNvPr id="432162" name="Line 63"/>
            <p:cNvSpPr/>
            <p:nvPr/>
          </p:nvSpPr>
          <p:spPr>
            <a:xfrm flipV="1">
              <a:off x="4848" y="1687"/>
              <a:ext cx="0" cy="208"/>
            </a:xfrm>
            <a:prstGeom prst="line">
              <a:avLst/>
            </a:prstGeom>
            <a:ln w="25400" cap="flat" cmpd="sng">
              <a:solidFill>
                <a:schemeClr val="tx1"/>
              </a:solidFill>
              <a:prstDash val="sysDot"/>
              <a:headEnd type="none" w="med" len="med"/>
              <a:tailEnd type="none" w="med" len="med"/>
            </a:ln>
          </p:spPr>
        </p:sp>
        <p:sp>
          <p:nvSpPr>
            <p:cNvPr id="432163" name="Line 64"/>
            <p:cNvSpPr/>
            <p:nvPr/>
          </p:nvSpPr>
          <p:spPr>
            <a:xfrm flipV="1">
              <a:off x="5376" y="1687"/>
              <a:ext cx="0" cy="208"/>
            </a:xfrm>
            <a:prstGeom prst="line">
              <a:avLst/>
            </a:prstGeom>
            <a:ln w="25400" cap="flat" cmpd="sng">
              <a:solidFill>
                <a:schemeClr val="tx1"/>
              </a:solidFill>
              <a:prstDash val="sysDot"/>
              <a:headEnd type="none" w="med" len="med"/>
              <a:tailEnd type="none" w="med" len="med"/>
            </a:ln>
          </p:spPr>
        </p:sp>
        <p:sp>
          <p:nvSpPr>
            <p:cNvPr id="432164" name="Rectangle 65"/>
            <p:cNvSpPr/>
            <p:nvPr/>
          </p:nvSpPr>
          <p:spPr>
            <a:xfrm>
              <a:off x="1719" y="1695"/>
              <a:ext cx="516"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3</a:t>
              </a:r>
            </a:p>
          </p:txBody>
        </p:sp>
        <p:sp>
          <p:nvSpPr>
            <p:cNvPr id="432165" name="Rectangle 66"/>
            <p:cNvSpPr/>
            <p:nvPr/>
          </p:nvSpPr>
          <p:spPr>
            <a:xfrm>
              <a:off x="2199" y="1695"/>
              <a:ext cx="516"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4</a:t>
              </a:r>
            </a:p>
          </p:txBody>
        </p:sp>
        <p:sp>
          <p:nvSpPr>
            <p:cNvPr id="432166" name="Rectangle 67"/>
            <p:cNvSpPr/>
            <p:nvPr/>
          </p:nvSpPr>
          <p:spPr>
            <a:xfrm>
              <a:off x="2727" y="1695"/>
              <a:ext cx="516"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5</a:t>
              </a:r>
            </a:p>
          </p:txBody>
        </p:sp>
        <p:sp>
          <p:nvSpPr>
            <p:cNvPr id="432167" name="Rectangle 68"/>
            <p:cNvSpPr/>
            <p:nvPr/>
          </p:nvSpPr>
          <p:spPr>
            <a:xfrm>
              <a:off x="3255" y="1695"/>
              <a:ext cx="516"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6</a:t>
              </a:r>
            </a:p>
          </p:txBody>
        </p:sp>
        <p:sp>
          <p:nvSpPr>
            <p:cNvPr id="432168" name="Rectangle 69"/>
            <p:cNvSpPr/>
            <p:nvPr/>
          </p:nvSpPr>
          <p:spPr>
            <a:xfrm>
              <a:off x="3783" y="1695"/>
              <a:ext cx="516"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7</a:t>
              </a:r>
            </a:p>
          </p:txBody>
        </p:sp>
        <p:sp>
          <p:nvSpPr>
            <p:cNvPr id="432169" name="Rectangle 70"/>
            <p:cNvSpPr/>
            <p:nvPr/>
          </p:nvSpPr>
          <p:spPr>
            <a:xfrm>
              <a:off x="4311" y="1695"/>
              <a:ext cx="516"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8</a:t>
              </a:r>
            </a:p>
          </p:txBody>
        </p:sp>
        <p:sp>
          <p:nvSpPr>
            <p:cNvPr id="432170" name="Rectangle 71"/>
            <p:cNvSpPr/>
            <p:nvPr/>
          </p:nvSpPr>
          <p:spPr>
            <a:xfrm>
              <a:off x="4839" y="1695"/>
              <a:ext cx="516"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9</a:t>
              </a:r>
            </a:p>
          </p:txBody>
        </p:sp>
        <p:grpSp>
          <p:nvGrpSpPr>
            <p:cNvPr id="432171" name="Group 74"/>
            <p:cNvGrpSpPr/>
            <p:nvPr/>
          </p:nvGrpSpPr>
          <p:grpSpPr>
            <a:xfrm>
              <a:off x="632" y="2223"/>
              <a:ext cx="512" cy="212"/>
              <a:chOff x="632" y="2448"/>
              <a:chExt cx="512" cy="212"/>
            </a:xfrm>
          </p:grpSpPr>
          <p:sp>
            <p:nvSpPr>
              <p:cNvPr id="432257" name="Rectangle 72"/>
              <p:cNvSpPr/>
              <p:nvPr/>
            </p:nvSpPr>
            <p:spPr>
              <a:xfrm>
                <a:off x="632" y="245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58" name="Rectangle 73"/>
              <p:cNvSpPr/>
              <p:nvPr/>
            </p:nvSpPr>
            <p:spPr>
              <a:xfrm>
                <a:off x="673" y="2448"/>
                <a:ext cx="24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32172" name="Group 77"/>
            <p:cNvGrpSpPr/>
            <p:nvPr/>
          </p:nvGrpSpPr>
          <p:grpSpPr>
            <a:xfrm>
              <a:off x="1143" y="2223"/>
              <a:ext cx="529" cy="212"/>
              <a:chOff x="1143" y="2448"/>
              <a:chExt cx="529" cy="212"/>
            </a:xfrm>
          </p:grpSpPr>
          <p:sp>
            <p:nvSpPr>
              <p:cNvPr id="432255" name="Rectangle 75"/>
              <p:cNvSpPr/>
              <p:nvPr/>
            </p:nvSpPr>
            <p:spPr>
              <a:xfrm>
                <a:off x="1160" y="245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56" name="Rectangle 76"/>
              <p:cNvSpPr/>
              <p:nvPr/>
            </p:nvSpPr>
            <p:spPr>
              <a:xfrm>
                <a:off x="1143" y="2448"/>
                <a:ext cx="259"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32173" name="Group 83"/>
            <p:cNvGrpSpPr/>
            <p:nvPr/>
          </p:nvGrpSpPr>
          <p:grpSpPr>
            <a:xfrm>
              <a:off x="2744" y="2223"/>
              <a:ext cx="512" cy="212"/>
              <a:chOff x="2744" y="2448"/>
              <a:chExt cx="512" cy="212"/>
            </a:xfrm>
          </p:grpSpPr>
          <p:sp>
            <p:nvSpPr>
              <p:cNvPr id="432253" name="Rectangle 81"/>
              <p:cNvSpPr/>
              <p:nvPr/>
            </p:nvSpPr>
            <p:spPr>
              <a:xfrm>
                <a:off x="2744" y="245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54" name="Rectangle 82"/>
              <p:cNvSpPr/>
              <p:nvPr/>
            </p:nvSpPr>
            <p:spPr>
              <a:xfrm>
                <a:off x="2823" y="2448"/>
                <a:ext cx="330"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WB</a:t>
                </a:r>
              </a:p>
            </p:txBody>
          </p:sp>
        </p:grpSp>
        <p:sp>
          <p:nvSpPr>
            <p:cNvPr id="432174" name="Rectangle 84"/>
            <p:cNvSpPr/>
            <p:nvPr/>
          </p:nvSpPr>
          <p:spPr>
            <a:xfrm>
              <a:off x="183" y="2223"/>
              <a:ext cx="484"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R-type</a:t>
              </a:r>
            </a:p>
          </p:txBody>
        </p:sp>
        <p:grpSp>
          <p:nvGrpSpPr>
            <p:cNvPr id="432175" name="Group 87"/>
            <p:cNvGrpSpPr/>
            <p:nvPr/>
          </p:nvGrpSpPr>
          <p:grpSpPr>
            <a:xfrm>
              <a:off x="1160" y="2511"/>
              <a:ext cx="512" cy="212"/>
              <a:chOff x="1160" y="2736"/>
              <a:chExt cx="512" cy="212"/>
            </a:xfrm>
          </p:grpSpPr>
          <p:sp>
            <p:nvSpPr>
              <p:cNvPr id="432251" name="Rectangle 85"/>
              <p:cNvSpPr/>
              <p:nvPr/>
            </p:nvSpPr>
            <p:spPr>
              <a:xfrm>
                <a:off x="1160" y="2744"/>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52" name="Rectangle 86"/>
              <p:cNvSpPr/>
              <p:nvPr/>
            </p:nvSpPr>
            <p:spPr>
              <a:xfrm>
                <a:off x="1201" y="2736"/>
                <a:ext cx="24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32176" name="Group 90"/>
            <p:cNvGrpSpPr/>
            <p:nvPr/>
          </p:nvGrpSpPr>
          <p:grpSpPr>
            <a:xfrm>
              <a:off x="1671" y="2511"/>
              <a:ext cx="529" cy="212"/>
              <a:chOff x="1671" y="2736"/>
              <a:chExt cx="529" cy="212"/>
            </a:xfrm>
          </p:grpSpPr>
          <p:sp>
            <p:nvSpPr>
              <p:cNvPr id="432249" name="Rectangle 88"/>
              <p:cNvSpPr/>
              <p:nvPr/>
            </p:nvSpPr>
            <p:spPr>
              <a:xfrm>
                <a:off x="1688" y="2744"/>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50" name="Rectangle 89"/>
              <p:cNvSpPr/>
              <p:nvPr/>
            </p:nvSpPr>
            <p:spPr>
              <a:xfrm>
                <a:off x="1671" y="2736"/>
                <a:ext cx="259"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32177" name="Group 96"/>
            <p:cNvGrpSpPr/>
            <p:nvPr/>
          </p:nvGrpSpPr>
          <p:grpSpPr>
            <a:xfrm>
              <a:off x="3262" y="2511"/>
              <a:ext cx="512" cy="212"/>
              <a:chOff x="3272" y="2736"/>
              <a:chExt cx="512" cy="212"/>
            </a:xfrm>
          </p:grpSpPr>
          <p:sp>
            <p:nvSpPr>
              <p:cNvPr id="432247" name="Rectangle 94"/>
              <p:cNvSpPr/>
              <p:nvPr/>
            </p:nvSpPr>
            <p:spPr>
              <a:xfrm>
                <a:off x="3272" y="2744"/>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48" name="Rectangle 95"/>
              <p:cNvSpPr/>
              <p:nvPr/>
            </p:nvSpPr>
            <p:spPr>
              <a:xfrm>
                <a:off x="3351" y="2736"/>
                <a:ext cx="330"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WB</a:t>
                </a:r>
              </a:p>
            </p:txBody>
          </p:sp>
        </p:grpSp>
        <p:sp>
          <p:nvSpPr>
            <p:cNvPr id="432178" name="Rectangle 97"/>
            <p:cNvSpPr/>
            <p:nvPr/>
          </p:nvSpPr>
          <p:spPr>
            <a:xfrm>
              <a:off x="663" y="2511"/>
              <a:ext cx="484"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R-type</a:t>
              </a:r>
            </a:p>
          </p:txBody>
        </p:sp>
        <p:grpSp>
          <p:nvGrpSpPr>
            <p:cNvPr id="432179" name="Group 100"/>
            <p:cNvGrpSpPr/>
            <p:nvPr/>
          </p:nvGrpSpPr>
          <p:grpSpPr>
            <a:xfrm>
              <a:off x="1688" y="2799"/>
              <a:ext cx="512" cy="212"/>
              <a:chOff x="1688" y="3024"/>
              <a:chExt cx="512" cy="212"/>
            </a:xfrm>
          </p:grpSpPr>
          <p:sp>
            <p:nvSpPr>
              <p:cNvPr id="432245" name="Rectangle 98"/>
              <p:cNvSpPr/>
              <p:nvPr/>
            </p:nvSpPr>
            <p:spPr>
              <a:xfrm>
                <a:off x="1688" y="3032"/>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46" name="Rectangle 99"/>
              <p:cNvSpPr/>
              <p:nvPr/>
            </p:nvSpPr>
            <p:spPr>
              <a:xfrm>
                <a:off x="1729" y="3024"/>
                <a:ext cx="24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32180" name="Group 103"/>
            <p:cNvGrpSpPr/>
            <p:nvPr/>
          </p:nvGrpSpPr>
          <p:grpSpPr>
            <a:xfrm>
              <a:off x="2199" y="2799"/>
              <a:ext cx="529" cy="212"/>
              <a:chOff x="2199" y="3024"/>
              <a:chExt cx="529" cy="212"/>
            </a:xfrm>
          </p:grpSpPr>
          <p:sp>
            <p:nvSpPr>
              <p:cNvPr id="432243" name="Rectangle 101"/>
              <p:cNvSpPr/>
              <p:nvPr/>
            </p:nvSpPr>
            <p:spPr>
              <a:xfrm>
                <a:off x="2216" y="3032"/>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44" name="Rectangle 102"/>
              <p:cNvSpPr/>
              <p:nvPr/>
            </p:nvSpPr>
            <p:spPr>
              <a:xfrm>
                <a:off x="2199" y="3024"/>
                <a:ext cx="259"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32181" name="Group 106"/>
            <p:cNvGrpSpPr/>
            <p:nvPr/>
          </p:nvGrpSpPr>
          <p:grpSpPr>
            <a:xfrm>
              <a:off x="2744" y="2799"/>
              <a:ext cx="512" cy="212"/>
              <a:chOff x="2744" y="3024"/>
              <a:chExt cx="512" cy="212"/>
            </a:xfrm>
          </p:grpSpPr>
          <p:sp>
            <p:nvSpPr>
              <p:cNvPr id="432241" name="Rectangle 104"/>
              <p:cNvSpPr/>
              <p:nvPr/>
            </p:nvSpPr>
            <p:spPr>
              <a:xfrm>
                <a:off x="2744" y="3032"/>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42" name="Rectangle 105"/>
              <p:cNvSpPr/>
              <p:nvPr/>
            </p:nvSpPr>
            <p:spPr>
              <a:xfrm>
                <a:off x="2823" y="3024"/>
                <a:ext cx="29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32182" name="Group 109"/>
            <p:cNvGrpSpPr/>
            <p:nvPr/>
          </p:nvGrpSpPr>
          <p:grpSpPr>
            <a:xfrm>
              <a:off x="3272" y="2799"/>
              <a:ext cx="524" cy="212"/>
              <a:chOff x="3272" y="3024"/>
              <a:chExt cx="524" cy="212"/>
            </a:xfrm>
          </p:grpSpPr>
          <p:sp>
            <p:nvSpPr>
              <p:cNvPr id="432239" name="Rectangle 107"/>
              <p:cNvSpPr/>
              <p:nvPr/>
            </p:nvSpPr>
            <p:spPr>
              <a:xfrm>
                <a:off x="3272" y="3032"/>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40" name="Rectangle 108"/>
              <p:cNvSpPr/>
              <p:nvPr/>
            </p:nvSpPr>
            <p:spPr>
              <a:xfrm>
                <a:off x="3351" y="3024"/>
                <a:ext cx="445"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grpSp>
          <p:nvGrpSpPr>
            <p:cNvPr id="432183" name="Group 112"/>
            <p:cNvGrpSpPr/>
            <p:nvPr/>
          </p:nvGrpSpPr>
          <p:grpSpPr>
            <a:xfrm>
              <a:off x="3800" y="2799"/>
              <a:ext cx="512" cy="212"/>
              <a:chOff x="3800" y="3024"/>
              <a:chExt cx="512" cy="212"/>
            </a:xfrm>
          </p:grpSpPr>
          <p:sp>
            <p:nvSpPr>
              <p:cNvPr id="432237" name="Rectangle 110"/>
              <p:cNvSpPr/>
              <p:nvPr/>
            </p:nvSpPr>
            <p:spPr>
              <a:xfrm>
                <a:off x="3800" y="3032"/>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38" name="Rectangle 111"/>
              <p:cNvSpPr/>
              <p:nvPr/>
            </p:nvSpPr>
            <p:spPr>
              <a:xfrm>
                <a:off x="3879" y="3024"/>
                <a:ext cx="330"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WB</a:t>
                </a:r>
              </a:p>
            </p:txBody>
          </p:sp>
        </p:grpSp>
        <p:sp>
          <p:nvSpPr>
            <p:cNvPr id="432184" name="Rectangle 113"/>
            <p:cNvSpPr/>
            <p:nvPr/>
          </p:nvSpPr>
          <p:spPr>
            <a:xfrm>
              <a:off x="1287" y="2799"/>
              <a:ext cx="398"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Load</a:t>
              </a:r>
            </a:p>
          </p:txBody>
        </p:sp>
        <p:grpSp>
          <p:nvGrpSpPr>
            <p:cNvPr id="432185" name="Group 116"/>
            <p:cNvGrpSpPr/>
            <p:nvPr/>
          </p:nvGrpSpPr>
          <p:grpSpPr>
            <a:xfrm>
              <a:off x="2216" y="3087"/>
              <a:ext cx="512" cy="212"/>
              <a:chOff x="2216" y="3312"/>
              <a:chExt cx="512" cy="212"/>
            </a:xfrm>
          </p:grpSpPr>
          <p:sp>
            <p:nvSpPr>
              <p:cNvPr id="432235" name="Rectangle 114"/>
              <p:cNvSpPr/>
              <p:nvPr/>
            </p:nvSpPr>
            <p:spPr>
              <a:xfrm>
                <a:off x="2216" y="3320"/>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36" name="Rectangle 115"/>
              <p:cNvSpPr/>
              <p:nvPr/>
            </p:nvSpPr>
            <p:spPr>
              <a:xfrm>
                <a:off x="2257" y="3312"/>
                <a:ext cx="24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32186" name="Group 119"/>
            <p:cNvGrpSpPr/>
            <p:nvPr/>
          </p:nvGrpSpPr>
          <p:grpSpPr>
            <a:xfrm>
              <a:off x="2727" y="3087"/>
              <a:ext cx="529" cy="212"/>
              <a:chOff x="2727" y="3312"/>
              <a:chExt cx="529" cy="212"/>
            </a:xfrm>
          </p:grpSpPr>
          <p:sp>
            <p:nvSpPr>
              <p:cNvPr id="432233" name="Rectangle 117"/>
              <p:cNvSpPr/>
              <p:nvPr/>
            </p:nvSpPr>
            <p:spPr>
              <a:xfrm>
                <a:off x="2744" y="3320"/>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34" name="Rectangle 118"/>
              <p:cNvSpPr/>
              <p:nvPr/>
            </p:nvSpPr>
            <p:spPr>
              <a:xfrm>
                <a:off x="2727" y="3312"/>
                <a:ext cx="259"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32187" name="Group 125"/>
            <p:cNvGrpSpPr/>
            <p:nvPr/>
          </p:nvGrpSpPr>
          <p:grpSpPr>
            <a:xfrm>
              <a:off x="4328" y="3087"/>
              <a:ext cx="512" cy="212"/>
              <a:chOff x="4328" y="3312"/>
              <a:chExt cx="512" cy="212"/>
            </a:xfrm>
          </p:grpSpPr>
          <p:sp>
            <p:nvSpPr>
              <p:cNvPr id="432231" name="Rectangle 123"/>
              <p:cNvSpPr/>
              <p:nvPr/>
            </p:nvSpPr>
            <p:spPr>
              <a:xfrm>
                <a:off x="4328" y="3320"/>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32" name="Rectangle 124"/>
              <p:cNvSpPr/>
              <p:nvPr/>
            </p:nvSpPr>
            <p:spPr>
              <a:xfrm>
                <a:off x="4407" y="3312"/>
                <a:ext cx="330"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WB</a:t>
                </a:r>
              </a:p>
            </p:txBody>
          </p:sp>
        </p:grpSp>
        <p:sp>
          <p:nvSpPr>
            <p:cNvPr id="432188" name="Rectangle 126"/>
            <p:cNvSpPr/>
            <p:nvPr/>
          </p:nvSpPr>
          <p:spPr>
            <a:xfrm>
              <a:off x="1767" y="3087"/>
              <a:ext cx="484"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R-type</a:t>
              </a:r>
            </a:p>
          </p:txBody>
        </p:sp>
        <p:grpSp>
          <p:nvGrpSpPr>
            <p:cNvPr id="432189" name="Group 129"/>
            <p:cNvGrpSpPr/>
            <p:nvPr/>
          </p:nvGrpSpPr>
          <p:grpSpPr>
            <a:xfrm>
              <a:off x="2744" y="3375"/>
              <a:ext cx="512" cy="212"/>
              <a:chOff x="2744" y="3600"/>
              <a:chExt cx="512" cy="212"/>
            </a:xfrm>
          </p:grpSpPr>
          <p:sp>
            <p:nvSpPr>
              <p:cNvPr id="432229" name="Rectangle 127"/>
              <p:cNvSpPr/>
              <p:nvPr/>
            </p:nvSpPr>
            <p:spPr>
              <a:xfrm>
                <a:off x="2744" y="360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30" name="Rectangle 128"/>
              <p:cNvSpPr/>
              <p:nvPr/>
            </p:nvSpPr>
            <p:spPr>
              <a:xfrm>
                <a:off x="2785" y="3600"/>
                <a:ext cx="24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32190" name="Group 132"/>
            <p:cNvGrpSpPr/>
            <p:nvPr/>
          </p:nvGrpSpPr>
          <p:grpSpPr>
            <a:xfrm>
              <a:off x="3255" y="3375"/>
              <a:ext cx="529" cy="212"/>
              <a:chOff x="3255" y="3600"/>
              <a:chExt cx="529" cy="212"/>
            </a:xfrm>
          </p:grpSpPr>
          <p:sp>
            <p:nvSpPr>
              <p:cNvPr id="432227" name="Rectangle 130"/>
              <p:cNvSpPr/>
              <p:nvPr/>
            </p:nvSpPr>
            <p:spPr>
              <a:xfrm>
                <a:off x="3272" y="360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28" name="Rectangle 131"/>
              <p:cNvSpPr/>
              <p:nvPr/>
            </p:nvSpPr>
            <p:spPr>
              <a:xfrm>
                <a:off x="3255" y="3600"/>
                <a:ext cx="259"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32191" name="Group 138"/>
            <p:cNvGrpSpPr/>
            <p:nvPr/>
          </p:nvGrpSpPr>
          <p:grpSpPr>
            <a:xfrm>
              <a:off x="4856" y="3375"/>
              <a:ext cx="512" cy="212"/>
              <a:chOff x="4856" y="3600"/>
              <a:chExt cx="512" cy="212"/>
            </a:xfrm>
          </p:grpSpPr>
          <p:sp>
            <p:nvSpPr>
              <p:cNvPr id="432225" name="Rectangle 136"/>
              <p:cNvSpPr/>
              <p:nvPr/>
            </p:nvSpPr>
            <p:spPr>
              <a:xfrm>
                <a:off x="4856" y="360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26" name="Rectangle 137"/>
              <p:cNvSpPr/>
              <p:nvPr/>
            </p:nvSpPr>
            <p:spPr>
              <a:xfrm>
                <a:off x="4935" y="3600"/>
                <a:ext cx="330"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WB</a:t>
                </a:r>
              </a:p>
            </p:txBody>
          </p:sp>
        </p:grpSp>
        <p:sp>
          <p:nvSpPr>
            <p:cNvPr id="432192" name="Rectangle 139"/>
            <p:cNvSpPr/>
            <p:nvPr/>
          </p:nvSpPr>
          <p:spPr>
            <a:xfrm>
              <a:off x="2295" y="3375"/>
              <a:ext cx="484"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R-type</a:t>
              </a:r>
            </a:p>
          </p:txBody>
        </p:sp>
        <p:sp>
          <p:nvSpPr>
            <p:cNvPr id="432193" name="Line 140"/>
            <p:cNvSpPr/>
            <p:nvPr/>
          </p:nvSpPr>
          <p:spPr>
            <a:xfrm flipV="1">
              <a:off x="4320" y="2119"/>
              <a:ext cx="0" cy="640"/>
            </a:xfrm>
            <a:prstGeom prst="line">
              <a:avLst/>
            </a:prstGeom>
            <a:ln w="25400" cap="flat" cmpd="sng">
              <a:solidFill>
                <a:schemeClr val="tx1"/>
              </a:solidFill>
              <a:prstDash val="sysDot"/>
              <a:headEnd type="none" w="med" len="med"/>
              <a:tailEnd type="none" w="med" len="med"/>
            </a:ln>
          </p:spPr>
        </p:sp>
        <p:sp>
          <p:nvSpPr>
            <p:cNvPr id="432194" name="Line 141"/>
            <p:cNvSpPr/>
            <p:nvPr/>
          </p:nvSpPr>
          <p:spPr>
            <a:xfrm flipV="1">
              <a:off x="5376" y="2119"/>
              <a:ext cx="0" cy="1216"/>
            </a:xfrm>
            <a:prstGeom prst="line">
              <a:avLst/>
            </a:prstGeom>
            <a:ln w="25400" cap="flat" cmpd="sng">
              <a:solidFill>
                <a:schemeClr val="tx1"/>
              </a:solidFill>
              <a:prstDash val="sysDot"/>
              <a:headEnd type="none" w="med" len="med"/>
              <a:tailEnd type="none" w="med" len="med"/>
            </a:ln>
          </p:spPr>
        </p:sp>
        <p:sp>
          <p:nvSpPr>
            <p:cNvPr id="432195" name="Line 142"/>
            <p:cNvSpPr/>
            <p:nvPr/>
          </p:nvSpPr>
          <p:spPr>
            <a:xfrm flipV="1">
              <a:off x="3792" y="2119"/>
              <a:ext cx="0" cy="352"/>
            </a:xfrm>
            <a:prstGeom prst="line">
              <a:avLst/>
            </a:prstGeom>
            <a:ln w="25400" cap="flat" cmpd="sng">
              <a:solidFill>
                <a:schemeClr val="tx1"/>
              </a:solidFill>
              <a:prstDash val="sysDot"/>
              <a:headEnd type="none" w="med" len="med"/>
              <a:tailEnd type="none" w="med" len="med"/>
            </a:ln>
          </p:spPr>
        </p:sp>
        <p:sp>
          <p:nvSpPr>
            <p:cNvPr id="432196" name="Line 143"/>
            <p:cNvSpPr/>
            <p:nvPr/>
          </p:nvSpPr>
          <p:spPr>
            <a:xfrm flipV="1">
              <a:off x="4848" y="2119"/>
              <a:ext cx="0" cy="928"/>
            </a:xfrm>
            <a:prstGeom prst="line">
              <a:avLst/>
            </a:prstGeom>
            <a:ln w="25400" cap="flat" cmpd="sng">
              <a:solidFill>
                <a:schemeClr val="tx1"/>
              </a:solidFill>
              <a:prstDash val="sysDot"/>
              <a:headEnd type="none" w="med" len="med"/>
              <a:tailEnd type="none" w="med" len="med"/>
            </a:ln>
          </p:spPr>
        </p:sp>
        <p:grpSp>
          <p:nvGrpSpPr>
            <p:cNvPr id="432197" name="Group 177"/>
            <p:cNvGrpSpPr/>
            <p:nvPr/>
          </p:nvGrpSpPr>
          <p:grpSpPr>
            <a:xfrm>
              <a:off x="2742" y="2508"/>
              <a:ext cx="524" cy="212"/>
              <a:chOff x="3080" y="1344"/>
              <a:chExt cx="524" cy="212"/>
            </a:xfrm>
          </p:grpSpPr>
          <p:sp>
            <p:nvSpPr>
              <p:cNvPr id="432223" name="Rectangle 157"/>
              <p:cNvSpPr/>
              <p:nvPr/>
            </p:nvSpPr>
            <p:spPr>
              <a:xfrm>
                <a:off x="3080" y="1352"/>
                <a:ext cx="512" cy="176"/>
              </a:xfrm>
              <a:prstGeom prst="rect">
                <a:avLst/>
              </a:prstGeom>
              <a:no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24" name="Rectangle 158"/>
              <p:cNvSpPr/>
              <p:nvPr/>
            </p:nvSpPr>
            <p:spPr>
              <a:xfrm>
                <a:off x="3159" y="1344"/>
                <a:ext cx="445"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grpSp>
          <p:nvGrpSpPr>
            <p:cNvPr id="432198" name="Group 161"/>
            <p:cNvGrpSpPr/>
            <p:nvPr/>
          </p:nvGrpSpPr>
          <p:grpSpPr>
            <a:xfrm>
              <a:off x="3272" y="3087"/>
              <a:ext cx="512" cy="212"/>
              <a:chOff x="3272" y="3312"/>
              <a:chExt cx="512" cy="212"/>
            </a:xfrm>
          </p:grpSpPr>
          <p:sp>
            <p:nvSpPr>
              <p:cNvPr id="432221" name="Rectangle 159"/>
              <p:cNvSpPr/>
              <p:nvPr/>
            </p:nvSpPr>
            <p:spPr>
              <a:xfrm>
                <a:off x="3272" y="3320"/>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22" name="Rectangle 160"/>
              <p:cNvSpPr/>
              <p:nvPr/>
            </p:nvSpPr>
            <p:spPr>
              <a:xfrm>
                <a:off x="3351" y="3312"/>
                <a:ext cx="29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32199" name="Group 164"/>
            <p:cNvGrpSpPr/>
            <p:nvPr/>
          </p:nvGrpSpPr>
          <p:grpSpPr>
            <a:xfrm>
              <a:off x="3800" y="3375"/>
              <a:ext cx="512" cy="212"/>
              <a:chOff x="3800" y="3600"/>
              <a:chExt cx="512" cy="212"/>
            </a:xfrm>
          </p:grpSpPr>
          <p:sp>
            <p:nvSpPr>
              <p:cNvPr id="432219" name="Rectangle 162"/>
              <p:cNvSpPr/>
              <p:nvPr/>
            </p:nvSpPr>
            <p:spPr>
              <a:xfrm>
                <a:off x="3800" y="360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20" name="Rectangle 163"/>
              <p:cNvSpPr/>
              <p:nvPr/>
            </p:nvSpPr>
            <p:spPr>
              <a:xfrm>
                <a:off x="3879" y="3600"/>
                <a:ext cx="29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32200" name="Group 167"/>
            <p:cNvGrpSpPr/>
            <p:nvPr/>
          </p:nvGrpSpPr>
          <p:grpSpPr>
            <a:xfrm>
              <a:off x="1688" y="2223"/>
              <a:ext cx="512" cy="212"/>
              <a:chOff x="1688" y="2448"/>
              <a:chExt cx="512" cy="212"/>
            </a:xfrm>
          </p:grpSpPr>
          <p:sp>
            <p:nvSpPr>
              <p:cNvPr id="432217" name="Rectangle 165"/>
              <p:cNvSpPr/>
              <p:nvPr/>
            </p:nvSpPr>
            <p:spPr>
              <a:xfrm>
                <a:off x="1688" y="245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18" name="Rectangle 166"/>
              <p:cNvSpPr/>
              <p:nvPr/>
            </p:nvSpPr>
            <p:spPr>
              <a:xfrm>
                <a:off x="1767" y="2448"/>
                <a:ext cx="29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32201" name="Group 170"/>
            <p:cNvGrpSpPr/>
            <p:nvPr/>
          </p:nvGrpSpPr>
          <p:grpSpPr>
            <a:xfrm>
              <a:off x="2216" y="2511"/>
              <a:ext cx="512" cy="212"/>
              <a:chOff x="2216" y="2736"/>
              <a:chExt cx="512" cy="212"/>
            </a:xfrm>
          </p:grpSpPr>
          <p:sp>
            <p:nvSpPr>
              <p:cNvPr id="432215" name="Rectangle 168"/>
              <p:cNvSpPr/>
              <p:nvPr/>
            </p:nvSpPr>
            <p:spPr>
              <a:xfrm>
                <a:off x="2216" y="2744"/>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16" name="Rectangle 169"/>
              <p:cNvSpPr/>
              <p:nvPr/>
            </p:nvSpPr>
            <p:spPr>
              <a:xfrm>
                <a:off x="2295" y="2736"/>
                <a:ext cx="29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32202" name="Group 182"/>
            <p:cNvGrpSpPr/>
            <p:nvPr/>
          </p:nvGrpSpPr>
          <p:grpSpPr>
            <a:xfrm>
              <a:off x="2214" y="2229"/>
              <a:ext cx="524" cy="212"/>
              <a:chOff x="3080" y="1344"/>
              <a:chExt cx="524" cy="212"/>
            </a:xfrm>
          </p:grpSpPr>
          <p:sp>
            <p:nvSpPr>
              <p:cNvPr id="432213" name="Rectangle 183"/>
              <p:cNvSpPr/>
              <p:nvPr/>
            </p:nvSpPr>
            <p:spPr>
              <a:xfrm>
                <a:off x="3080" y="1352"/>
                <a:ext cx="512" cy="176"/>
              </a:xfrm>
              <a:prstGeom prst="rect">
                <a:avLst/>
              </a:prstGeom>
              <a:no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14" name="Rectangle 184"/>
              <p:cNvSpPr/>
              <p:nvPr/>
            </p:nvSpPr>
            <p:spPr>
              <a:xfrm>
                <a:off x="3159" y="1344"/>
                <a:ext cx="445"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grpSp>
          <p:nvGrpSpPr>
            <p:cNvPr id="432203" name="Group 185"/>
            <p:cNvGrpSpPr/>
            <p:nvPr/>
          </p:nvGrpSpPr>
          <p:grpSpPr>
            <a:xfrm>
              <a:off x="4323" y="3376"/>
              <a:ext cx="524" cy="212"/>
              <a:chOff x="3080" y="1344"/>
              <a:chExt cx="524" cy="212"/>
            </a:xfrm>
          </p:grpSpPr>
          <p:sp>
            <p:nvSpPr>
              <p:cNvPr id="432211" name="Rectangle 186"/>
              <p:cNvSpPr/>
              <p:nvPr/>
            </p:nvSpPr>
            <p:spPr>
              <a:xfrm>
                <a:off x="3080" y="1352"/>
                <a:ext cx="512" cy="176"/>
              </a:xfrm>
              <a:prstGeom prst="rect">
                <a:avLst/>
              </a:prstGeom>
              <a:no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12" name="Rectangle 187"/>
              <p:cNvSpPr/>
              <p:nvPr/>
            </p:nvSpPr>
            <p:spPr>
              <a:xfrm>
                <a:off x="3159" y="1344"/>
                <a:ext cx="445"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grpSp>
          <p:nvGrpSpPr>
            <p:cNvPr id="432204" name="Group 188"/>
            <p:cNvGrpSpPr/>
            <p:nvPr/>
          </p:nvGrpSpPr>
          <p:grpSpPr>
            <a:xfrm>
              <a:off x="3796" y="3080"/>
              <a:ext cx="524" cy="212"/>
              <a:chOff x="3080" y="1344"/>
              <a:chExt cx="524" cy="212"/>
            </a:xfrm>
          </p:grpSpPr>
          <p:sp>
            <p:nvSpPr>
              <p:cNvPr id="432209" name="Rectangle 189"/>
              <p:cNvSpPr/>
              <p:nvPr/>
            </p:nvSpPr>
            <p:spPr>
              <a:xfrm>
                <a:off x="3080" y="1352"/>
                <a:ext cx="512" cy="176"/>
              </a:xfrm>
              <a:prstGeom prst="rect">
                <a:avLst/>
              </a:prstGeom>
              <a:no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10" name="Rectangle 190"/>
              <p:cNvSpPr/>
              <p:nvPr/>
            </p:nvSpPr>
            <p:spPr>
              <a:xfrm>
                <a:off x="3159" y="1344"/>
                <a:ext cx="445"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sp>
          <p:nvSpPr>
            <p:cNvPr id="432205" name="Rectangle 195"/>
            <p:cNvSpPr/>
            <p:nvPr/>
          </p:nvSpPr>
          <p:spPr>
            <a:xfrm>
              <a:off x="2203" y="2231"/>
              <a:ext cx="530" cy="174"/>
            </a:xfrm>
            <a:prstGeom prst="rect">
              <a:avLst/>
            </a:prstGeom>
            <a:noFill/>
            <a:ln w="38100" cap="flat" cmpd="sng">
              <a:solidFill>
                <a:schemeClr val="accent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06" name="Rectangle 196"/>
            <p:cNvSpPr/>
            <p:nvPr/>
          </p:nvSpPr>
          <p:spPr>
            <a:xfrm>
              <a:off x="2735" y="2511"/>
              <a:ext cx="530" cy="174"/>
            </a:xfrm>
            <a:prstGeom prst="rect">
              <a:avLst/>
            </a:prstGeom>
            <a:noFill/>
            <a:ln w="38100" cap="flat" cmpd="sng">
              <a:solidFill>
                <a:schemeClr val="accent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07" name="Rectangle 197"/>
            <p:cNvSpPr/>
            <p:nvPr/>
          </p:nvSpPr>
          <p:spPr>
            <a:xfrm>
              <a:off x="3788" y="3078"/>
              <a:ext cx="530" cy="174"/>
            </a:xfrm>
            <a:prstGeom prst="rect">
              <a:avLst/>
            </a:prstGeom>
            <a:noFill/>
            <a:ln w="38100" cap="flat" cmpd="sng">
              <a:solidFill>
                <a:schemeClr val="accent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2208" name="Rectangle 198"/>
            <p:cNvSpPr/>
            <p:nvPr/>
          </p:nvSpPr>
          <p:spPr>
            <a:xfrm>
              <a:off x="4311" y="3367"/>
              <a:ext cx="530" cy="174"/>
            </a:xfrm>
            <a:prstGeom prst="rect">
              <a:avLst/>
            </a:prstGeom>
            <a:noFill/>
            <a:ln w="38100" cap="flat" cmpd="sng">
              <a:solidFill>
                <a:schemeClr val="accent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grpSp>
        <p:nvGrpSpPr>
          <p:cNvPr id="432145" name="Group 203"/>
          <p:cNvGrpSpPr/>
          <p:nvPr/>
        </p:nvGrpSpPr>
        <p:grpSpPr>
          <a:xfrm>
            <a:off x="4889500" y="527050"/>
            <a:ext cx="2003425" cy="828675"/>
            <a:chOff x="3080" y="890"/>
            <a:chExt cx="1262" cy="522"/>
          </a:xfrm>
        </p:grpSpPr>
        <p:sp>
          <p:nvSpPr>
            <p:cNvPr id="432146" name="Freeform 193"/>
            <p:cNvSpPr/>
            <p:nvPr/>
          </p:nvSpPr>
          <p:spPr>
            <a:xfrm>
              <a:off x="3452" y="1009"/>
              <a:ext cx="391" cy="218"/>
            </a:xfrm>
            <a:custGeom>
              <a:avLst/>
              <a:gdLst>
                <a:gd name="txL" fmla="*/ 0 w 174"/>
                <a:gd name="txT" fmla="*/ 0 h 250"/>
                <a:gd name="txR" fmla="*/ 174 w 174"/>
                <a:gd name="txB" fmla="*/ 250 h 250"/>
              </a:gdLst>
              <a:ahLst/>
              <a:cxnLst>
                <a:cxn ang="0">
                  <a:pos x="0" y="3"/>
                </a:cxn>
                <a:cxn ang="0">
                  <a:pos x="2147483646" y="3"/>
                </a:cxn>
                <a:cxn ang="0">
                  <a:pos x="2147483646" y="3"/>
                </a:cxn>
                <a:cxn ang="0">
                  <a:pos x="2147483646" y="3"/>
                </a:cxn>
                <a:cxn ang="0">
                  <a:pos x="2147483646" y="3"/>
                </a:cxn>
                <a:cxn ang="0">
                  <a:pos x="2147483646" y="0"/>
                </a:cxn>
              </a:cxnLst>
              <a:rect l="txL" t="txT" r="txR" b="txB"/>
              <a:pathLst>
                <a:path w="174" h="250">
                  <a:moveTo>
                    <a:pt x="0" y="250"/>
                  </a:moveTo>
                  <a:cubicBezTo>
                    <a:pt x="9" y="181"/>
                    <a:pt x="18" y="112"/>
                    <a:pt x="43" y="87"/>
                  </a:cubicBezTo>
                  <a:cubicBezTo>
                    <a:pt x="68" y="62"/>
                    <a:pt x="141" y="85"/>
                    <a:pt x="152" y="98"/>
                  </a:cubicBezTo>
                  <a:cubicBezTo>
                    <a:pt x="163" y="111"/>
                    <a:pt x="125" y="170"/>
                    <a:pt x="109" y="163"/>
                  </a:cubicBezTo>
                  <a:cubicBezTo>
                    <a:pt x="93" y="156"/>
                    <a:pt x="43" y="81"/>
                    <a:pt x="54" y="54"/>
                  </a:cubicBezTo>
                  <a:cubicBezTo>
                    <a:pt x="65" y="27"/>
                    <a:pt x="119" y="13"/>
                    <a:pt x="174" y="0"/>
                  </a:cubicBezTo>
                </a:path>
              </a:pathLst>
            </a:custGeom>
            <a:noFill/>
            <a:ln w="12700" cap="flat" cmpd="sng">
              <a:solidFill>
                <a:schemeClr val="tx1">
                  <a:alpha val="100000"/>
                </a:schemeClr>
              </a:solidFill>
              <a:prstDash val="solid"/>
              <a:round/>
              <a:headEnd type="none" w="med" len="med"/>
              <a:tailEnd type="triangle" w="med" len="med"/>
            </a:ln>
          </p:spPr>
          <p:txBody>
            <a:bodyPr/>
            <a:lstStyle/>
            <a:p>
              <a:endParaRPr lang="zh-CN" altLang="en-US"/>
            </a:p>
          </p:txBody>
        </p:sp>
        <p:grpSp>
          <p:nvGrpSpPr>
            <p:cNvPr id="432147" name="Group 201"/>
            <p:cNvGrpSpPr/>
            <p:nvPr/>
          </p:nvGrpSpPr>
          <p:grpSpPr>
            <a:xfrm>
              <a:off x="3080" y="890"/>
              <a:ext cx="1262" cy="522"/>
              <a:chOff x="3373" y="1311"/>
              <a:chExt cx="1262" cy="522"/>
            </a:xfrm>
          </p:grpSpPr>
          <p:sp>
            <p:nvSpPr>
              <p:cNvPr id="432148" name="Text Box 194"/>
              <p:cNvSpPr txBox="1"/>
              <p:nvPr/>
            </p:nvSpPr>
            <p:spPr>
              <a:xfrm>
                <a:off x="4099" y="1311"/>
                <a:ext cx="536" cy="212"/>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NOOP!</a:t>
                </a:r>
              </a:p>
            </p:txBody>
          </p:sp>
          <p:sp>
            <p:nvSpPr>
              <p:cNvPr id="432149" name="Rectangle 199"/>
              <p:cNvSpPr/>
              <p:nvPr/>
            </p:nvSpPr>
            <p:spPr>
              <a:xfrm>
                <a:off x="3373" y="1659"/>
                <a:ext cx="530" cy="174"/>
              </a:xfrm>
              <a:prstGeom prst="rect">
                <a:avLst/>
              </a:prstGeom>
              <a:noFill/>
              <a:ln w="38100" cap="flat" cmpd="sng">
                <a:solidFill>
                  <a:schemeClr val="accent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blinds(horizontal)">
                                      <p:cBhvr>
                                        <p:cTn id="7" dur="500"/>
                                        <p:tgtEl>
                                          <p:spTgt spid="32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771">
                                            <p:txEl>
                                              <p:pRg st="1" end="1"/>
                                            </p:txEl>
                                          </p:spTgt>
                                        </p:tgtEl>
                                        <p:attrNameLst>
                                          <p:attrName>style.visibility</p:attrName>
                                        </p:attrNameLst>
                                      </p:cBhvr>
                                      <p:to>
                                        <p:strVal val="visible"/>
                                      </p:to>
                                    </p:set>
                                    <p:animEffect transition="in" filter="blinds(horizontal)">
                                      <p:cBhvr>
                                        <p:cTn id="12" dur="500"/>
                                        <p:tgtEl>
                                          <p:spTgt spid="32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2959"/>
                                        </p:tgtEl>
                                        <p:attrNameLst>
                                          <p:attrName>style.visibility</p:attrName>
                                        </p:attrNameLst>
                                      </p:cBhvr>
                                      <p:to>
                                        <p:strVal val="visible"/>
                                      </p:to>
                                    </p:set>
                                    <p:animEffect transition="in" filter="checkerboard(across)">
                                      <p:cBhvr>
                                        <p:cTn id="22" dur="500"/>
                                        <p:tgtEl>
                                          <p:spTgt spid="32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5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p:cNvSpPr>
          <p:nvPr>
            <p:ph type="title"/>
          </p:nvPr>
        </p:nvSpPr>
        <p:spPr>
          <a:xfrm>
            <a:off x="960438" y="-1587"/>
            <a:ext cx="4605337" cy="584200"/>
          </a:xfrm>
          <a:ln/>
        </p:spPr>
        <p:txBody>
          <a:bodyPr vert="horz" wrap="square" lIns="91440" tIns="45720" rIns="91440" bIns="45720" anchor="b">
            <a:spAutoFit/>
          </a:bodyPr>
          <a:lstStyle/>
          <a:p>
            <a:r>
              <a:rPr lang="en-US" altLang="zh-CN" sz="3200" dirty="0">
                <a:ea typeface="宋体" pitchFamily="2" charset="-122"/>
              </a:rPr>
              <a:t>Store</a:t>
            </a:r>
            <a:r>
              <a:rPr lang="zh-CN" altLang="en-US" sz="3200" dirty="0">
                <a:ea typeface="宋体" pitchFamily="2" charset="-122"/>
              </a:rPr>
              <a:t>指令的四个阶段</a:t>
            </a:r>
          </a:p>
        </p:txBody>
      </p:sp>
      <p:grpSp>
        <p:nvGrpSpPr>
          <p:cNvPr id="434180" name="组合 1"/>
          <p:cNvGrpSpPr/>
          <p:nvPr/>
        </p:nvGrpSpPr>
        <p:grpSpPr>
          <a:xfrm>
            <a:off x="1125538" y="1141413"/>
            <a:ext cx="4621212" cy="1249362"/>
            <a:chOff x="1125538" y="1141413"/>
            <a:chExt cx="4621420" cy="1249362"/>
          </a:xfrm>
        </p:grpSpPr>
        <p:grpSp>
          <p:nvGrpSpPr>
            <p:cNvPr id="434189" name="Group 8"/>
            <p:cNvGrpSpPr/>
            <p:nvPr/>
          </p:nvGrpSpPr>
          <p:grpSpPr>
            <a:xfrm>
              <a:off x="1777681" y="1550481"/>
              <a:ext cx="862886" cy="272712"/>
              <a:chOff x="1248" y="712"/>
              <a:chExt cx="520" cy="160"/>
            </a:xfrm>
          </p:grpSpPr>
          <p:sp>
            <p:nvSpPr>
              <p:cNvPr id="434230" name="Line 4"/>
              <p:cNvSpPr/>
              <p:nvPr/>
            </p:nvSpPr>
            <p:spPr>
              <a:xfrm>
                <a:off x="1256" y="864"/>
                <a:ext cx="272" cy="0"/>
              </a:xfrm>
              <a:prstGeom prst="line">
                <a:avLst/>
              </a:prstGeom>
              <a:ln w="25400" cap="flat" cmpd="sng">
                <a:solidFill>
                  <a:schemeClr val="tx1"/>
                </a:solidFill>
                <a:prstDash val="solid"/>
                <a:headEnd type="none" w="med" len="med"/>
                <a:tailEnd type="none" w="med" len="med"/>
              </a:ln>
            </p:spPr>
          </p:sp>
          <p:sp>
            <p:nvSpPr>
              <p:cNvPr id="434231" name="Line 5"/>
              <p:cNvSpPr/>
              <p:nvPr/>
            </p:nvSpPr>
            <p:spPr>
              <a:xfrm>
                <a:off x="1248" y="728"/>
                <a:ext cx="0" cy="128"/>
              </a:xfrm>
              <a:prstGeom prst="line">
                <a:avLst/>
              </a:prstGeom>
              <a:ln w="25400" cap="flat" cmpd="sng">
                <a:solidFill>
                  <a:schemeClr val="tx1"/>
                </a:solidFill>
                <a:prstDash val="solid"/>
                <a:headEnd type="none" w="med" len="med"/>
                <a:tailEnd type="none" w="med" len="med"/>
              </a:ln>
            </p:spPr>
          </p:sp>
          <p:sp>
            <p:nvSpPr>
              <p:cNvPr id="434232" name="Line 6"/>
              <p:cNvSpPr/>
              <p:nvPr/>
            </p:nvSpPr>
            <p:spPr>
              <a:xfrm flipV="1">
                <a:off x="1536" y="712"/>
                <a:ext cx="0" cy="160"/>
              </a:xfrm>
              <a:prstGeom prst="line">
                <a:avLst/>
              </a:prstGeom>
              <a:ln w="25400" cap="flat" cmpd="sng">
                <a:solidFill>
                  <a:schemeClr val="tx1"/>
                </a:solidFill>
                <a:prstDash val="solid"/>
                <a:headEnd type="none" w="med" len="med"/>
                <a:tailEnd type="none" w="med" len="med"/>
              </a:ln>
            </p:spPr>
          </p:sp>
          <p:sp>
            <p:nvSpPr>
              <p:cNvPr id="434233" name="Line 7"/>
              <p:cNvSpPr/>
              <p:nvPr/>
            </p:nvSpPr>
            <p:spPr>
              <a:xfrm>
                <a:off x="1544" y="720"/>
                <a:ext cx="224" cy="0"/>
              </a:xfrm>
              <a:prstGeom prst="line">
                <a:avLst/>
              </a:prstGeom>
              <a:ln w="25400" cap="flat" cmpd="sng">
                <a:solidFill>
                  <a:schemeClr val="tx1"/>
                </a:solidFill>
                <a:prstDash val="solid"/>
                <a:headEnd type="none" w="med" len="med"/>
                <a:tailEnd type="none" w="med" len="med"/>
              </a:ln>
            </p:spPr>
          </p:sp>
        </p:grpSp>
        <p:grpSp>
          <p:nvGrpSpPr>
            <p:cNvPr id="434190" name="Group 13"/>
            <p:cNvGrpSpPr/>
            <p:nvPr/>
          </p:nvGrpSpPr>
          <p:grpSpPr>
            <a:xfrm>
              <a:off x="2653842" y="1550481"/>
              <a:ext cx="862886" cy="272712"/>
              <a:chOff x="1776" y="712"/>
              <a:chExt cx="520" cy="160"/>
            </a:xfrm>
          </p:grpSpPr>
          <p:sp>
            <p:nvSpPr>
              <p:cNvPr id="434226" name="Line 9"/>
              <p:cNvSpPr/>
              <p:nvPr/>
            </p:nvSpPr>
            <p:spPr>
              <a:xfrm>
                <a:off x="1784" y="864"/>
                <a:ext cx="272" cy="0"/>
              </a:xfrm>
              <a:prstGeom prst="line">
                <a:avLst/>
              </a:prstGeom>
              <a:ln w="25400" cap="flat" cmpd="sng">
                <a:solidFill>
                  <a:schemeClr val="tx1"/>
                </a:solidFill>
                <a:prstDash val="solid"/>
                <a:headEnd type="none" w="med" len="med"/>
                <a:tailEnd type="none" w="med" len="med"/>
              </a:ln>
            </p:spPr>
          </p:sp>
          <p:sp>
            <p:nvSpPr>
              <p:cNvPr id="434227" name="Line 10"/>
              <p:cNvSpPr/>
              <p:nvPr/>
            </p:nvSpPr>
            <p:spPr>
              <a:xfrm>
                <a:off x="1776" y="728"/>
                <a:ext cx="0" cy="128"/>
              </a:xfrm>
              <a:prstGeom prst="line">
                <a:avLst/>
              </a:prstGeom>
              <a:ln w="25400" cap="flat" cmpd="sng">
                <a:solidFill>
                  <a:schemeClr val="tx1"/>
                </a:solidFill>
                <a:prstDash val="solid"/>
                <a:headEnd type="none" w="med" len="med"/>
                <a:tailEnd type="none" w="med" len="med"/>
              </a:ln>
            </p:spPr>
          </p:sp>
          <p:sp>
            <p:nvSpPr>
              <p:cNvPr id="434228" name="Line 11"/>
              <p:cNvSpPr/>
              <p:nvPr/>
            </p:nvSpPr>
            <p:spPr>
              <a:xfrm flipV="1">
                <a:off x="2064" y="712"/>
                <a:ext cx="0" cy="160"/>
              </a:xfrm>
              <a:prstGeom prst="line">
                <a:avLst/>
              </a:prstGeom>
              <a:ln w="25400" cap="flat" cmpd="sng">
                <a:solidFill>
                  <a:schemeClr val="tx1"/>
                </a:solidFill>
                <a:prstDash val="solid"/>
                <a:headEnd type="none" w="med" len="med"/>
                <a:tailEnd type="none" w="med" len="med"/>
              </a:ln>
            </p:spPr>
          </p:sp>
          <p:sp>
            <p:nvSpPr>
              <p:cNvPr id="434229" name="Line 12"/>
              <p:cNvSpPr/>
              <p:nvPr/>
            </p:nvSpPr>
            <p:spPr>
              <a:xfrm>
                <a:off x="2072" y="720"/>
                <a:ext cx="224" cy="0"/>
              </a:xfrm>
              <a:prstGeom prst="line">
                <a:avLst/>
              </a:prstGeom>
              <a:ln w="25400" cap="flat" cmpd="sng">
                <a:solidFill>
                  <a:schemeClr val="tx1"/>
                </a:solidFill>
                <a:prstDash val="solid"/>
                <a:headEnd type="none" w="med" len="med"/>
                <a:tailEnd type="none" w="med" len="med"/>
              </a:ln>
            </p:spPr>
          </p:sp>
        </p:grpSp>
        <p:grpSp>
          <p:nvGrpSpPr>
            <p:cNvPr id="434191" name="Group 18"/>
            <p:cNvGrpSpPr/>
            <p:nvPr/>
          </p:nvGrpSpPr>
          <p:grpSpPr>
            <a:xfrm>
              <a:off x="3530004" y="1550481"/>
              <a:ext cx="862886" cy="272712"/>
              <a:chOff x="2304" y="712"/>
              <a:chExt cx="520" cy="160"/>
            </a:xfrm>
          </p:grpSpPr>
          <p:sp>
            <p:nvSpPr>
              <p:cNvPr id="434222" name="Line 14"/>
              <p:cNvSpPr/>
              <p:nvPr/>
            </p:nvSpPr>
            <p:spPr>
              <a:xfrm>
                <a:off x="2312" y="864"/>
                <a:ext cx="272" cy="0"/>
              </a:xfrm>
              <a:prstGeom prst="line">
                <a:avLst/>
              </a:prstGeom>
              <a:ln w="25400" cap="flat" cmpd="sng">
                <a:solidFill>
                  <a:schemeClr val="tx1"/>
                </a:solidFill>
                <a:prstDash val="solid"/>
                <a:headEnd type="none" w="med" len="med"/>
                <a:tailEnd type="none" w="med" len="med"/>
              </a:ln>
            </p:spPr>
          </p:sp>
          <p:sp>
            <p:nvSpPr>
              <p:cNvPr id="434223" name="Line 15"/>
              <p:cNvSpPr/>
              <p:nvPr/>
            </p:nvSpPr>
            <p:spPr>
              <a:xfrm>
                <a:off x="2304" y="728"/>
                <a:ext cx="0" cy="128"/>
              </a:xfrm>
              <a:prstGeom prst="line">
                <a:avLst/>
              </a:prstGeom>
              <a:ln w="25400" cap="flat" cmpd="sng">
                <a:solidFill>
                  <a:schemeClr val="tx1"/>
                </a:solidFill>
                <a:prstDash val="solid"/>
                <a:headEnd type="none" w="med" len="med"/>
                <a:tailEnd type="none" w="med" len="med"/>
              </a:ln>
            </p:spPr>
          </p:sp>
          <p:sp>
            <p:nvSpPr>
              <p:cNvPr id="434224" name="Line 16"/>
              <p:cNvSpPr/>
              <p:nvPr/>
            </p:nvSpPr>
            <p:spPr>
              <a:xfrm flipV="1">
                <a:off x="2592" y="712"/>
                <a:ext cx="0" cy="160"/>
              </a:xfrm>
              <a:prstGeom prst="line">
                <a:avLst/>
              </a:prstGeom>
              <a:ln w="25400" cap="flat" cmpd="sng">
                <a:solidFill>
                  <a:schemeClr val="tx1"/>
                </a:solidFill>
                <a:prstDash val="solid"/>
                <a:headEnd type="none" w="med" len="med"/>
                <a:tailEnd type="none" w="med" len="med"/>
              </a:ln>
            </p:spPr>
          </p:sp>
          <p:sp>
            <p:nvSpPr>
              <p:cNvPr id="434225" name="Line 17"/>
              <p:cNvSpPr/>
              <p:nvPr/>
            </p:nvSpPr>
            <p:spPr>
              <a:xfrm>
                <a:off x="2600" y="720"/>
                <a:ext cx="224" cy="0"/>
              </a:xfrm>
              <a:prstGeom prst="line">
                <a:avLst/>
              </a:prstGeom>
              <a:ln w="25400" cap="flat" cmpd="sng">
                <a:solidFill>
                  <a:schemeClr val="tx1"/>
                </a:solidFill>
                <a:prstDash val="solid"/>
                <a:headEnd type="none" w="med" len="med"/>
                <a:tailEnd type="none" w="med" len="med"/>
              </a:ln>
            </p:spPr>
          </p:sp>
        </p:grpSp>
        <p:grpSp>
          <p:nvGrpSpPr>
            <p:cNvPr id="434192" name="Group 23"/>
            <p:cNvGrpSpPr/>
            <p:nvPr/>
          </p:nvGrpSpPr>
          <p:grpSpPr>
            <a:xfrm>
              <a:off x="4406165" y="1550481"/>
              <a:ext cx="862886" cy="272712"/>
              <a:chOff x="2832" y="712"/>
              <a:chExt cx="520" cy="160"/>
            </a:xfrm>
          </p:grpSpPr>
          <p:sp>
            <p:nvSpPr>
              <p:cNvPr id="434218" name="Line 19"/>
              <p:cNvSpPr/>
              <p:nvPr/>
            </p:nvSpPr>
            <p:spPr>
              <a:xfrm>
                <a:off x="2840" y="864"/>
                <a:ext cx="272" cy="0"/>
              </a:xfrm>
              <a:prstGeom prst="line">
                <a:avLst/>
              </a:prstGeom>
              <a:ln w="25400" cap="flat" cmpd="sng">
                <a:solidFill>
                  <a:schemeClr val="tx1"/>
                </a:solidFill>
                <a:prstDash val="solid"/>
                <a:headEnd type="none" w="med" len="med"/>
                <a:tailEnd type="none" w="med" len="med"/>
              </a:ln>
            </p:spPr>
          </p:sp>
          <p:sp>
            <p:nvSpPr>
              <p:cNvPr id="434219" name="Line 20"/>
              <p:cNvSpPr/>
              <p:nvPr/>
            </p:nvSpPr>
            <p:spPr>
              <a:xfrm>
                <a:off x="2832" y="728"/>
                <a:ext cx="0" cy="128"/>
              </a:xfrm>
              <a:prstGeom prst="line">
                <a:avLst/>
              </a:prstGeom>
              <a:ln w="25400" cap="flat" cmpd="sng">
                <a:solidFill>
                  <a:schemeClr val="tx1"/>
                </a:solidFill>
                <a:prstDash val="solid"/>
                <a:headEnd type="none" w="med" len="med"/>
                <a:tailEnd type="none" w="med" len="med"/>
              </a:ln>
            </p:spPr>
          </p:sp>
          <p:sp>
            <p:nvSpPr>
              <p:cNvPr id="434220" name="Line 21"/>
              <p:cNvSpPr/>
              <p:nvPr/>
            </p:nvSpPr>
            <p:spPr>
              <a:xfrm flipV="1">
                <a:off x="3120" y="712"/>
                <a:ext cx="0" cy="160"/>
              </a:xfrm>
              <a:prstGeom prst="line">
                <a:avLst/>
              </a:prstGeom>
              <a:ln w="25400" cap="flat" cmpd="sng">
                <a:solidFill>
                  <a:schemeClr val="tx1"/>
                </a:solidFill>
                <a:prstDash val="solid"/>
                <a:headEnd type="none" w="med" len="med"/>
                <a:tailEnd type="none" w="med" len="med"/>
              </a:ln>
            </p:spPr>
          </p:sp>
          <p:sp>
            <p:nvSpPr>
              <p:cNvPr id="434221" name="Line 22"/>
              <p:cNvSpPr/>
              <p:nvPr/>
            </p:nvSpPr>
            <p:spPr>
              <a:xfrm>
                <a:off x="3128" y="720"/>
                <a:ext cx="224" cy="0"/>
              </a:xfrm>
              <a:prstGeom prst="line">
                <a:avLst/>
              </a:prstGeom>
              <a:ln w="25400" cap="flat" cmpd="sng">
                <a:solidFill>
                  <a:schemeClr val="tx1"/>
                </a:solidFill>
                <a:prstDash val="solid"/>
                <a:headEnd type="none" w="med" len="med"/>
                <a:tailEnd type="none" w="med" len="med"/>
              </a:ln>
            </p:spPr>
          </p:sp>
        </p:grpSp>
        <p:sp>
          <p:nvSpPr>
            <p:cNvPr id="434193" name="Line 24"/>
            <p:cNvSpPr/>
            <p:nvPr/>
          </p:nvSpPr>
          <p:spPr>
            <a:xfrm>
              <a:off x="5295602" y="1809557"/>
              <a:ext cx="451356" cy="0"/>
            </a:xfrm>
            <a:prstGeom prst="line">
              <a:avLst/>
            </a:prstGeom>
            <a:ln w="25400" cap="flat" cmpd="sng">
              <a:solidFill>
                <a:schemeClr val="tx1"/>
              </a:solidFill>
              <a:prstDash val="solid"/>
              <a:headEnd type="none" w="med" len="med"/>
              <a:tailEnd type="none" w="med" len="med"/>
            </a:ln>
          </p:spPr>
        </p:sp>
        <p:sp>
          <p:nvSpPr>
            <p:cNvPr id="434194" name="Line 25"/>
            <p:cNvSpPr/>
            <p:nvPr/>
          </p:nvSpPr>
          <p:spPr>
            <a:xfrm>
              <a:off x="5282327" y="1577752"/>
              <a:ext cx="0" cy="218170"/>
            </a:xfrm>
            <a:prstGeom prst="line">
              <a:avLst/>
            </a:prstGeom>
            <a:ln w="25400" cap="flat" cmpd="sng">
              <a:solidFill>
                <a:schemeClr val="tx1"/>
              </a:solidFill>
              <a:prstDash val="solid"/>
              <a:headEnd type="none" w="med" len="med"/>
              <a:tailEnd type="none" w="med" len="med"/>
            </a:ln>
          </p:spPr>
        </p:sp>
        <p:sp>
          <p:nvSpPr>
            <p:cNvPr id="434195" name="Line 26"/>
            <p:cNvSpPr/>
            <p:nvPr/>
          </p:nvSpPr>
          <p:spPr>
            <a:xfrm>
              <a:off x="1392701" y="1564117"/>
              <a:ext cx="371705" cy="0"/>
            </a:xfrm>
            <a:prstGeom prst="line">
              <a:avLst/>
            </a:prstGeom>
            <a:ln w="25400" cap="flat" cmpd="sng">
              <a:solidFill>
                <a:schemeClr val="tx1"/>
              </a:solidFill>
              <a:prstDash val="solid"/>
              <a:headEnd type="none" w="med" len="med"/>
              <a:tailEnd type="none" w="med" len="med"/>
            </a:ln>
          </p:spPr>
        </p:sp>
        <p:sp>
          <p:nvSpPr>
            <p:cNvPr id="434196" name="Line 27"/>
            <p:cNvSpPr/>
            <p:nvPr/>
          </p:nvSpPr>
          <p:spPr>
            <a:xfrm flipV="1">
              <a:off x="1777681" y="1141413"/>
              <a:ext cx="0" cy="354526"/>
            </a:xfrm>
            <a:prstGeom prst="line">
              <a:avLst/>
            </a:prstGeom>
            <a:ln w="25400" cap="flat" cmpd="sng">
              <a:solidFill>
                <a:schemeClr val="tx1"/>
              </a:solidFill>
              <a:prstDash val="sysDot"/>
              <a:headEnd type="none" w="med" len="med"/>
              <a:tailEnd type="none" w="med" len="med"/>
            </a:ln>
          </p:spPr>
        </p:sp>
        <p:sp>
          <p:nvSpPr>
            <p:cNvPr id="434197" name="Line 28"/>
            <p:cNvSpPr/>
            <p:nvPr/>
          </p:nvSpPr>
          <p:spPr>
            <a:xfrm flipV="1">
              <a:off x="2653842" y="1141413"/>
              <a:ext cx="0" cy="354526"/>
            </a:xfrm>
            <a:prstGeom prst="line">
              <a:avLst/>
            </a:prstGeom>
            <a:ln w="25400" cap="flat" cmpd="sng">
              <a:solidFill>
                <a:schemeClr val="tx1"/>
              </a:solidFill>
              <a:prstDash val="sysDot"/>
              <a:headEnd type="none" w="med" len="med"/>
              <a:tailEnd type="none" w="med" len="med"/>
            </a:ln>
          </p:spPr>
        </p:sp>
        <p:sp>
          <p:nvSpPr>
            <p:cNvPr id="434198" name="Rectangle 29"/>
            <p:cNvSpPr/>
            <p:nvPr/>
          </p:nvSpPr>
          <p:spPr>
            <a:xfrm>
              <a:off x="1842397" y="1155049"/>
              <a:ext cx="819742" cy="33407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1</a:t>
              </a:r>
            </a:p>
          </p:txBody>
        </p:sp>
        <p:sp>
          <p:nvSpPr>
            <p:cNvPr id="434199" name="Rectangle 30"/>
            <p:cNvSpPr/>
            <p:nvPr/>
          </p:nvSpPr>
          <p:spPr>
            <a:xfrm>
              <a:off x="2638908" y="1155049"/>
              <a:ext cx="818083" cy="33407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2</a:t>
              </a:r>
            </a:p>
          </p:txBody>
        </p:sp>
        <p:sp>
          <p:nvSpPr>
            <p:cNvPr id="434200" name="Line 31"/>
            <p:cNvSpPr/>
            <p:nvPr/>
          </p:nvSpPr>
          <p:spPr>
            <a:xfrm flipV="1">
              <a:off x="3530004" y="1141413"/>
              <a:ext cx="0" cy="354526"/>
            </a:xfrm>
            <a:prstGeom prst="line">
              <a:avLst/>
            </a:prstGeom>
            <a:ln w="25400" cap="flat" cmpd="sng">
              <a:solidFill>
                <a:schemeClr val="tx1"/>
              </a:solidFill>
              <a:prstDash val="sysDot"/>
              <a:headEnd type="none" w="med" len="med"/>
              <a:tailEnd type="none" w="med" len="med"/>
            </a:ln>
          </p:spPr>
        </p:sp>
        <p:sp>
          <p:nvSpPr>
            <p:cNvPr id="434201" name="Line 32"/>
            <p:cNvSpPr/>
            <p:nvPr/>
          </p:nvSpPr>
          <p:spPr>
            <a:xfrm flipV="1">
              <a:off x="4406165" y="1141413"/>
              <a:ext cx="0" cy="354526"/>
            </a:xfrm>
            <a:prstGeom prst="line">
              <a:avLst/>
            </a:prstGeom>
            <a:ln w="25400" cap="flat" cmpd="sng">
              <a:solidFill>
                <a:schemeClr val="tx1"/>
              </a:solidFill>
              <a:prstDash val="sysDot"/>
              <a:headEnd type="none" w="med" len="med"/>
              <a:tailEnd type="none" w="med" len="med"/>
            </a:ln>
          </p:spPr>
        </p:sp>
        <p:sp>
          <p:nvSpPr>
            <p:cNvPr id="434202" name="Line 33"/>
            <p:cNvSpPr/>
            <p:nvPr/>
          </p:nvSpPr>
          <p:spPr>
            <a:xfrm flipV="1">
              <a:off x="5282327" y="1141413"/>
              <a:ext cx="0" cy="354526"/>
            </a:xfrm>
            <a:prstGeom prst="line">
              <a:avLst/>
            </a:prstGeom>
            <a:ln w="25400" cap="flat" cmpd="sng">
              <a:solidFill>
                <a:schemeClr val="tx1"/>
              </a:solidFill>
              <a:prstDash val="sysDot"/>
              <a:headEnd type="none" w="med" len="med"/>
              <a:tailEnd type="none" w="med" len="med"/>
            </a:ln>
          </p:spPr>
        </p:sp>
        <p:sp>
          <p:nvSpPr>
            <p:cNvPr id="434203" name="Rectangle 34"/>
            <p:cNvSpPr/>
            <p:nvPr/>
          </p:nvSpPr>
          <p:spPr>
            <a:xfrm>
              <a:off x="3594720" y="1155049"/>
              <a:ext cx="818083" cy="33407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3</a:t>
              </a:r>
            </a:p>
          </p:txBody>
        </p:sp>
        <p:sp>
          <p:nvSpPr>
            <p:cNvPr id="434204" name="Rectangle 35"/>
            <p:cNvSpPr/>
            <p:nvPr/>
          </p:nvSpPr>
          <p:spPr>
            <a:xfrm>
              <a:off x="4391231" y="1155049"/>
              <a:ext cx="819742" cy="33407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4</a:t>
              </a:r>
            </a:p>
          </p:txBody>
        </p:sp>
        <p:grpSp>
          <p:nvGrpSpPr>
            <p:cNvPr id="434205" name="Group 38"/>
            <p:cNvGrpSpPr/>
            <p:nvPr/>
          </p:nvGrpSpPr>
          <p:grpSpPr>
            <a:xfrm>
              <a:off x="1790956" y="2054998"/>
              <a:ext cx="849611" cy="335777"/>
              <a:chOff x="1256" y="1008"/>
              <a:chExt cx="512" cy="197"/>
            </a:xfrm>
          </p:grpSpPr>
          <p:sp>
            <p:nvSpPr>
              <p:cNvPr id="434216" name="Rectangle 36"/>
              <p:cNvSpPr/>
              <p:nvPr/>
            </p:nvSpPr>
            <p:spPr>
              <a:xfrm>
                <a:off x="1256"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4217" name="Rectangle 37"/>
              <p:cNvSpPr/>
              <p:nvPr/>
            </p:nvSpPr>
            <p:spPr>
              <a:xfrm>
                <a:off x="1297" y="1008"/>
                <a:ext cx="234" cy="19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34206" name="Group 41"/>
            <p:cNvGrpSpPr/>
            <p:nvPr/>
          </p:nvGrpSpPr>
          <p:grpSpPr>
            <a:xfrm>
              <a:off x="2638908" y="2054998"/>
              <a:ext cx="944197" cy="334072"/>
              <a:chOff x="1767" y="1008"/>
              <a:chExt cx="569" cy="196"/>
            </a:xfrm>
          </p:grpSpPr>
          <p:sp>
            <p:nvSpPr>
              <p:cNvPr id="434214" name="Rectangle 39"/>
              <p:cNvSpPr/>
              <p:nvPr/>
            </p:nvSpPr>
            <p:spPr>
              <a:xfrm>
                <a:off x="1784"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4215" name="Rectangle 40"/>
              <p:cNvSpPr/>
              <p:nvPr/>
            </p:nvSpPr>
            <p:spPr>
              <a:xfrm>
                <a:off x="1767" y="1008"/>
                <a:ext cx="569" cy="196"/>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34207" name="Group 44"/>
            <p:cNvGrpSpPr/>
            <p:nvPr/>
          </p:nvGrpSpPr>
          <p:grpSpPr>
            <a:xfrm>
              <a:off x="3543279" y="2054998"/>
              <a:ext cx="849611" cy="335777"/>
              <a:chOff x="2312" y="1008"/>
              <a:chExt cx="512" cy="197"/>
            </a:xfrm>
          </p:grpSpPr>
          <p:sp>
            <p:nvSpPr>
              <p:cNvPr id="434212" name="Rectangle 42"/>
              <p:cNvSpPr/>
              <p:nvPr/>
            </p:nvSpPr>
            <p:spPr>
              <a:xfrm>
                <a:off x="2312"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4213" name="Rectangle 43"/>
              <p:cNvSpPr/>
              <p:nvPr/>
            </p:nvSpPr>
            <p:spPr>
              <a:xfrm>
                <a:off x="2391" y="1008"/>
                <a:ext cx="281" cy="19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34208" name="Group 47"/>
            <p:cNvGrpSpPr/>
            <p:nvPr/>
          </p:nvGrpSpPr>
          <p:grpSpPr>
            <a:xfrm>
              <a:off x="4419440" y="2054998"/>
              <a:ext cx="849611" cy="335777"/>
              <a:chOff x="2840" y="1008"/>
              <a:chExt cx="512" cy="197"/>
            </a:xfrm>
          </p:grpSpPr>
          <p:sp>
            <p:nvSpPr>
              <p:cNvPr id="434210" name="Rectangle 45"/>
              <p:cNvSpPr/>
              <p:nvPr/>
            </p:nvSpPr>
            <p:spPr>
              <a:xfrm>
                <a:off x="2840"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4211" name="Rectangle 46"/>
              <p:cNvSpPr/>
              <p:nvPr/>
            </p:nvSpPr>
            <p:spPr>
              <a:xfrm>
                <a:off x="2919" y="1008"/>
                <a:ext cx="426" cy="19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sp>
          <p:nvSpPr>
            <p:cNvPr id="434209" name="Rectangle 48"/>
            <p:cNvSpPr/>
            <p:nvPr/>
          </p:nvSpPr>
          <p:spPr>
            <a:xfrm>
              <a:off x="1125538" y="2054998"/>
              <a:ext cx="643846" cy="33407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Store</a:t>
              </a:r>
            </a:p>
          </p:txBody>
        </p:sp>
      </p:grpSp>
      <p:grpSp>
        <p:nvGrpSpPr>
          <p:cNvPr id="4" name="组合 3"/>
          <p:cNvGrpSpPr/>
          <p:nvPr/>
        </p:nvGrpSpPr>
        <p:grpSpPr>
          <a:xfrm>
            <a:off x="5973763" y="1482725"/>
            <a:ext cx="1438275" cy="536575"/>
            <a:chOff x="5973763" y="1482725"/>
            <a:chExt cx="1438275" cy="536575"/>
          </a:xfrm>
        </p:grpSpPr>
        <p:sp>
          <p:nvSpPr>
            <p:cNvPr id="434187" name="Freeform 53"/>
            <p:cNvSpPr/>
            <p:nvPr/>
          </p:nvSpPr>
          <p:spPr>
            <a:xfrm>
              <a:off x="5973763" y="1673225"/>
              <a:ext cx="620712" cy="346075"/>
            </a:xfrm>
            <a:custGeom>
              <a:avLst/>
              <a:gdLst>
                <a:gd name="txL" fmla="*/ 0 w 174"/>
                <a:gd name="txT" fmla="*/ 0 h 250"/>
                <a:gd name="txR" fmla="*/ 174 w 174"/>
                <a:gd name="txB" fmla="*/ 250 h 250"/>
              </a:gdLst>
              <a:ahLst/>
              <a:cxnLst>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4" h="250">
                  <a:moveTo>
                    <a:pt x="0" y="250"/>
                  </a:moveTo>
                  <a:cubicBezTo>
                    <a:pt x="9" y="181"/>
                    <a:pt x="18" y="112"/>
                    <a:pt x="43" y="87"/>
                  </a:cubicBezTo>
                  <a:cubicBezTo>
                    <a:pt x="68" y="62"/>
                    <a:pt x="141" y="85"/>
                    <a:pt x="152" y="98"/>
                  </a:cubicBezTo>
                  <a:cubicBezTo>
                    <a:pt x="163" y="111"/>
                    <a:pt x="125" y="170"/>
                    <a:pt x="109" y="163"/>
                  </a:cubicBezTo>
                  <a:cubicBezTo>
                    <a:pt x="93" y="156"/>
                    <a:pt x="43" y="81"/>
                    <a:pt x="54" y="54"/>
                  </a:cubicBezTo>
                  <a:cubicBezTo>
                    <a:pt x="65" y="27"/>
                    <a:pt x="119" y="13"/>
                    <a:pt x="174" y="0"/>
                  </a:cubicBezTo>
                </a:path>
              </a:pathLst>
            </a:custGeom>
            <a:noFill/>
            <a:ln w="12700"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434188" name="Text Box 54"/>
            <p:cNvSpPr txBox="1"/>
            <p:nvPr/>
          </p:nvSpPr>
          <p:spPr>
            <a:xfrm>
              <a:off x="6572250" y="1482725"/>
              <a:ext cx="839788" cy="3365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NOOP!</a:t>
              </a:r>
            </a:p>
          </p:txBody>
        </p:sp>
      </p:grpSp>
      <p:grpSp>
        <p:nvGrpSpPr>
          <p:cNvPr id="3" name="组合 2"/>
          <p:cNvGrpSpPr/>
          <p:nvPr/>
        </p:nvGrpSpPr>
        <p:grpSpPr>
          <a:xfrm>
            <a:off x="5283200" y="2046288"/>
            <a:ext cx="873125" cy="344487"/>
            <a:chOff x="5283200" y="2046288"/>
            <a:chExt cx="873125" cy="344487"/>
          </a:xfrm>
        </p:grpSpPr>
        <p:sp>
          <p:nvSpPr>
            <p:cNvPr id="434184" name="Rectangle 49"/>
            <p:cNvSpPr/>
            <p:nvPr/>
          </p:nvSpPr>
          <p:spPr>
            <a:xfrm>
              <a:off x="5295602" y="2068634"/>
              <a:ext cx="849611" cy="299983"/>
            </a:xfrm>
            <a:prstGeom prst="rect">
              <a:avLst/>
            </a:prstGeom>
            <a:no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4185" name="Rectangle 50"/>
            <p:cNvSpPr/>
            <p:nvPr/>
          </p:nvSpPr>
          <p:spPr>
            <a:xfrm>
              <a:off x="5426694" y="2054998"/>
              <a:ext cx="524369" cy="33577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WB</a:t>
              </a:r>
            </a:p>
          </p:txBody>
        </p:sp>
        <p:sp>
          <p:nvSpPr>
            <p:cNvPr id="434186" name="Rectangle 56"/>
            <p:cNvSpPr/>
            <p:nvPr/>
          </p:nvSpPr>
          <p:spPr>
            <a:xfrm>
              <a:off x="5283200" y="2046288"/>
              <a:ext cx="873125" cy="319087"/>
            </a:xfrm>
            <a:prstGeom prst="rect">
              <a:avLst/>
            </a:prstGeom>
            <a:noFill/>
            <a:ln w="28575" cap="flat" cmpd="sng">
              <a:solidFill>
                <a:schemeClr val="accent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sp>
        <p:nvSpPr>
          <p:cNvPr id="60" name="Rectangle 2">
            <a:extLst>
              <a:ext uri="{FF2B5EF4-FFF2-40B4-BE49-F238E27FC236}">
                <a16:creationId xmlns:a16="http://schemas.microsoft.com/office/drawing/2014/main" id="{75316E9F-6C9F-42BF-BEC4-784873C3CC07}"/>
              </a:ext>
            </a:extLst>
          </p:cNvPr>
          <p:cNvSpPr txBox="1">
            <a:spLocks/>
          </p:cNvSpPr>
          <p:nvPr/>
        </p:nvSpPr>
        <p:spPr>
          <a:xfrm>
            <a:off x="899592" y="2925489"/>
            <a:ext cx="4745038" cy="584200"/>
          </a:xfrm>
          <a:prstGeom prst="rect">
            <a:avLst/>
          </a:prstGeom>
          <a:noFill/>
          <a:ln w="9525">
            <a:noFill/>
          </a:ln>
        </p:spPr>
        <p:txBody>
          <a:bodyPr vert="horz" wrap="square" lIns="91440" tIns="45720" rIns="91440" bIns="45720" anchor="b">
            <a:spAutoFit/>
          </a:bodyP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90204" pitchFamily="34" charset="0"/>
              </a:defRPr>
            </a:lvl2pPr>
            <a:lvl3pPr algn="l" rtl="0" eaLnBrk="0" fontAlgn="base" hangingPunct="0">
              <a:spcBef>
                <a:spcPct val="0"/>
              </a:spcBef>
              <a:spcAft>
                <a:spcPct val="0"/>
              </a:spcAft>
              <a:defRPr sz="4400" b="1">
                <a:solidFill>
                  <a:schemeClr val="tx2"/>
                </a:solidFill>
                <a:latin typeface="Arial" panose="020B0604020202090204" pitchFamily="34" charset="0"/>
              </a:defRPr>
            </a:lvl3pPr>
            <a:lvl4pPr algn="l" rtl="0" eaLnBrk="0" fontAlgn="base" hangingPunct="0">
              <a:spcBef>
                <a:spcPct val="0"/>
              </a:spcBef>
              <a:spcAft>
                <a:spcPct val="0"/>
              </a:spcAft>
              <a:defRPr sz="4400" b="1">
                <a:solidFill>
                  <a:schemeClr val="tx2"/>
                </a:solidFill>
                <a:latin typeface="Arial" panose="020B0604020202090204" pitchFamily="34" charset="0"/>
              </a:defRPr>
            </a:lvl4pPr>
            <a:lvl5pPr algn="l" rtl="0" eaLnBrk="0" fontAlgn="base" hangingPunct="0">
              <a:spcBef>
                <a:spcPct val="0"/>
              </a:spcBef>
              <a:spcAft>
                <a:spcPct val="0"/>
              </a:spcAft>
              <a:defRPr sz="4400" b="1">
                <a:solidFill>
                  <a:schemeClr val="tx2"/>
                </a:solidFill>
                <a:latin typeface="Arial" panose="020B0604020202090204" pitchFamily="34" charset="0"/>
              </a:defRPr>
            </a:lvl5pPr>
            <a:lvl6pPr marL="457200" algn="l" rtl="0" fontAlgn="base">
              <a:spcBef>
                <a:spcPct val="0"/>
              </a:spcBef>
              <a:spcAft>
                <a:spcPct val="0"/>
              </a:spcAft>
              <a:defRPr sz="4400" b="1">
                <a:solidFill>
                  <a:schemeClr val="tx2"/>
                </a:solidFill>
                <a:latin typeface="Arial" panose="020B0604020202090204" pitchFamily="34" charset="0"/>
              </a:defRPr>
            </a:lvl6pPr>
            <a:lvl7pPr marL="914400" algn="l" rtl="0" fontAlgn="base">
              <a:spcBef>
                <a:spcPct val="0"/>
              </a:spcBef>
              <a:spcAft>
                <a:spcPct val="0"/>
              </a:spcAft>
              <a:defRPr sz="4400" b="1">
                <a:solidFill>
                  <a:schemeClr val="tx2"/>
                </a:solidFill>
                <a:latin typeface="Arial" panose="020B0604020202090204" pitchFamily="34" charset="0"/>
              </a:defRPr>
            </a:lvl7pPr>
            <a:lvl8pPr marL="1371600" algn="l" rtl="0" fontAlgn="base">
              <a:spcBef>
                <a:spcPct val="0"/>
              </a:spcBef>
              <a:spcAft>
                <a:spcPct val="0"/>
              </a:spcAft>
              <a:defRPr sz="4400" b="1">
                <a:solidFill>
                  <a:schemeClr val="tx2"/>
                </a:solidFill>
                <a:latin typeface="Arial" panose="020B0604020202090204" pitchFamily="34" charset="0"/>
              </a:defRPr>
            </a:lvl8pPr>
            <a:lvl9pPr marL="1828800" algn="l" rtl="0" fontAlgn="base">
              <a:spcBef>
                <a:spcPct val="0"/>
              </a:spcBef>
              <a:spcAft>
                <a:spcPct val="0"/>
              </a:spcAft>
              <a:defRPr sz="4400" b="1">
                <a:solidFill>
                  <a:schemeClr val="tx2"/>
                </a:solidFill>
                <a:latin typeface="Arial" panose="020B0604020202090204" pitchFamily="34" charset="0"/>
              </a:defRPr>
            </a:lvl9pPr>
          </a:lstStyle>
          <a:p>
            <a:r>
              <a:rPr lang="en-US" altLang="zh-CN" sz="3200" kern="0">
                <a:ea typeface="宋体" pitchFamily="2" charset="-122"/>
              </a:rPr>
              <a:t>Beq</a:t>
            </a:r>
            <a:r>
              <a:rPr lang="zh-CN" altLang="en-US" sz="3200" kern="0">
                <a:ea typeface="宋体" pitchFamily="2" charset="-122"/>
              </a:rPr>
              <a:t>的四个阶段</a:t>
            </a:r>
            <a:endParaRPr lang="en-US" altLang="zh-CN" sz="3200" kern="0" dirty="0">
              <a:ea typeface="宋体" pitchFamily="2" charset="-122"/>
            </a:endParaRPr>
          </a:p>
        </p:txBody>
      </p:sp>
      <p:grpSp>
        <p:nvGrpSpPr>
          <p:cNvPr id="61" name="组合 60">
            <a:extLst>
              <a:ext uri="{FF2B5EF4-FFF2-40B4-BE49-F238E27FC236}">
                <a16:creationId xmlns:a16="http://schemas.microsoft.com/office/drawing/2014/main" id="{1E20D0C6-8423-4D7B-A85D-D7B7EEE8A56D}"/>
              </a:ext>
            </a:extLst>
          </p:cNvPr>
          <p:cNvGrpSpPr/>
          <p:nvPr/>
        </p:nvGrpSpPr>
        <p:grpSpPr>
          <a:xfrm>
            <a:off x="1596505" y="3609702"/>
            <a:ext cx="4268787" cy="1187450"/>
            <a:chOff x="1509713" y="646113"/>
            <a:chExt cx="4268787" cy="1187450"/>
          </a:xfrm>
        </p:grpSpPr>
        <p:grpSp>
          <p:nvGrpSpPr>
            <p:cNvPr id="62" name="Group 8">
              <a:extLst>
                <a:ext uri="{FF2B5EF4-FFF2-40B4-BE49-F238E27FC236}">
                  <a16:creationId xmlns:a16="http://schemas.microsoft.com/office/drawing/2014/main" id="{C52CA696-352C-4B80-9D9D-425D44F0CF94}"/>
                </a:ext>
              </a:extLst>
            </p:cNvPr>
            <p:cNvGrpSpPr/>
            <p:nvPr/>
          </p:nvGrpSpPr>
          <p:grpSpPr>
            <a:xfrm>
              <a:off x="1981200" y="1027113"/>
              <a:ext cx="825500" cy="254000"/>
              <a:chOff x="1248" y="712"/>
              <a:chExt cx="520" cy="160"/>
            </a:xfrm>
          </p:grpSpPr>
          <p:sp>
            <p:nvSpPr>
              <p:cNvPr id="103" name="Line 4">
                <a:extLst>
                  <a:ext uri="{FF2B5EF4-FFF2-40B4-BE49-F238E27FC236}">
                    <a16:creationId xmlns:a16="http://schemas.microsoft.com/office/drawing/2014/main" id="{EDA8A3B7-ED28-4E21-830B-83519B6D6775}"/>
                  </a:ext>
                </a:extLst>
              </p:cNvPr>
              <p:cNvSpPr/>
              <p:nvPr/>
            </p:nvSpPr>
            <p:spPr>
              <a:xfrm>
                <a:off x="1256" y="864"/>
                <a:ext cx="272" cy="0"/>
              </a:xfrm>
              <a:prstGeom prst="line">
                <a:avLst/>
              </a:prstGeom>
              <a:ln w="25400" cap="flat" cmpd="sng">
                <a:solidFill>
                  <a:schemeClr val="tx1"/>
                </a:solidFill>
                <a:prstDash val="solid"/>
                <a:headEnd type="none" w="med" len="med"/>
                <a:tailEnd type="none" w="med" len="med"/>
              </a:ln>
            </p:spPr>
          </p:sp>
          <p:sp>
            <p:nvSpPr>
              <p:cNvPr id="104" name="Line 5">
                <a:extLst>
                  <a:ext uri="{FF2B5EF4-FFF2-40B4-BE49-F238E27FC236}">
                    <a16:creationId xmlns:a16="http://schemas.microsoft.com/office/drawing/2014/main" id="{A5ACA106-23B8-4F4B-A85D-0FA9F9347D7C}"/>
                  </a:ext>
                </a:extLst>
              </p:cNvPr>
              <p:cNvSpPr/>
              <p:nvPr/>
            </p:nvSpPr>
            <p:spPr>
              <a:xfrm>
                <a:off x="1248" y="728"/>
                <a:ext cx="0" cy="128"/>
              </a:xfrm>
              <a:prstGeom prst="line">
                <a:avLst/>
              </a:prstGeom>
              <a:ln w="25400" cap="flat" cmpd="sng">
                <a:solidFill>
                  <a:schemeClr val="tx1"/>
                </a:solidFill>
                <a:prstDash val="solid"/>
                <a:headEnd type="none" w="med" len="med"/>
                <a:tailEnd type="none" w="med" len="med"/>
              </a:ln>
            </p:spPr>
          </p:sp>
          <p:sp>
            <p:nvSpPr>
              <p:cNvPr id="105" name="Line 6">
                <a:extLst>
                  <a:ext uri="{FF2B5EF4-FFF2-40B4-BE49-F238E27FC236}">
                    <a16:creationId xmlns:a16="http://schemas.microsoft.com/office/drawing/2014/main" id="{24F8FA6D-CC80-47FA-B419-6DBB48546D5B}"/>
                  </a:ext>
                </a:extLst>
              </p:cNvPr>
              <p:cNvSpPr/>
              <p:nvPr/>
            </p:nvSpPr>
            <p:spPr>
              <a:xfrm flipV="1">
                <a:off x="1536" y="712"/>
                <a:ext cx="0" cy="160"/>
              </a:xfrm>
              <a:prstGeom prst="line">
                <a:avLst/>
              </a:prstGeom>
              <a:ln w="25400" cap="flat" cmpd="sng">
                <a:solidFill>
                  <a:schemeClr val="tx1"/>
                </a:solidFill>
                <a:prstDash val="solid"/>
                <a:headEnd type="none" w="med" len="med"/>
                <a:tailEnd type="none" w="med" len="med"/>
              </a:ln>
            </p:spPr>
          </p:sp>
          <p:sp>
            <p:nvSpPr>
              <p:cNvPr id="106" name="Line 7">
                <a:extLst>
                  <a:ext uri="{FF2B5EF4-FFF2-40B4-BE49-F238E27FC236}">
                    <a16:creationId xmlns:a16="http://schemas.microsoft.com/office/drawing/2014/main" id="{A614477E-429A-42B4-B05D-E6CD385280CA}"/>
                  </a:ext>
                </a:extLst>
              </p:cNvPr>
              <p:cNvSpPr/>
              <p:nvPr/>
            </p:nvSpPr>
            <p:spPr>
              <a:xfrm>
                <a:off x="1544" y="720"/>
                <a:ext cx="224" cy="0"/>
              </a:xfrm>
              <a:prstGeom prst="line">
                <a:avLst/>
              </a:prstGeom>
              <a:ln w="25400" cap="flat" cmpd="sng">
                <a:solidFill>
                  <a:schemeClr val="tx1"/>
                </a:solidFill>
                <a:prstDash val="solid"/>
                <a:headEnd type="none" w="med" len="med"/>
                <a:tailEnd type="none" w="med" len="med"/>
              </a:ln>
            </p:spPr>
          </p:sp>
        </p:grpSp>
        <p:grpSp>
          <p:nvGrpSpPr>
            <p:cNvPr id="63" name="Group 13">
              <a:extLst>
                <a:ext uri="{FF2B5EF4-FFF2-40B4-BE49-F238E27FC236}">
                  <a16:creationId xmlns:a16="http://schemas.microsoft.com/office/drawing/2014/main" id="{622D1F75-D143-4213-9554-7C03415C81CE}"/>
                </a:ext>
              </a:extLst>
            </p:cNvPr>
            <p:cNvGrpSpPr/>
            <p:nvPr/>
          </p:nvGrpSpPr>
          <p:grpSpPr>
            <a:xfrm>
              <a:off x="2819400" y="1027113"/>
              <a:ext cx="825500" cy="254000"/>
              <a:chOff x="1776" y="712"/>
              <a:chExt cx="520" cy="160"/>
            </a:xfrm>
          </p:grpSpPr>
          <p:sp>
            <p:nvSpPr>
              <p:cNvPr id="99" name="Line 9">
                <a:extLst>
                  <a:ext uri="{FF2B5EF4-FFF2-40B4-BE49-F238E27FC236}">
                    <a16:creationId xmlns:a16="http://schemas.microsoft.com/office/drawing/2014/main" id="{1E980BC7-9A52-4CAB-9A50-8DC15E974149}"/>
                  </a:ext>
                </a:extLst>
              </p:cNvPr>
              <p:cNvSpPr/>
              <p:nvPr/>
            </p:nvSpPr>
            <p:spPr>
              <a:xfrm>
                <a:off x="1784" y="864"/>
                <a:ext cx="272" cy="0"/>
              </a:xfrm>
              <a:prstGeom prst="line">
                <a:avLst/>
              </a:prstGeom>
              <a:ln w="25400" cap="flat" cmpd="sng">
                <a:solidFill>
                  <a:schemeClr val="tx1"/>
                </a:solidFill>
                <a:prstDash val="solid"/>
                <a:headEnd type="none" w="med" len="med"/>
                <a:tailEnd type="none" w="med" len="med"/>
              </a:ln>
            </p:spPr>
          </p:sp>
          <p:sp>
            <p:nvSpPr>
              <p:cNvPr id="100" name="Line 10">
                <a:extLst>
                  <a:ext uri="{FF2B5EF4-FFF2-40B4-BE49-F238E27FC236}">
                    <a16:creationId xmlns:a16="http://schemas.microsoft.com/office/drawing/2014/main" id="{363CE942-C291-4F30-BC50-FA1BF0934B99}"/>
                  </a:ext>
                </a:extLst>
              </p:cNvPr>
              <p:cNvSpPr/>
              <p:nvPr/>
            </p:nvSpPr>
            <p:spPr>
              <a:xfrm>
                <a:off x="1776" y="728"/>
                <a:ext cx="0" cy="128"/>
              </a:xfrm>
              <a:prstGeom prst="line">
                <a:avLst/>
              </a:prstGeom>
              <a:ln w="25400" cap="flat" cmpd="sng">
                <a:solidFill>
                  <a:schemeClr val="tx1"/>
                </a:solidFill>
                <a:prstDash val="solid"/>
                <a:headEnd type="none" w="med" len="med"/>
                <a:tailEnd type="none" w="med" len="med"/>
              </a:ln>
            </p:spPr>
          </p:sp>
          <p:sp>
            <p:nvSpPr>
              <p:cNvPr id="101" name="Line 11">
                <a:extLst>
                  <a:ext uri="{FF2B5EF4-FFF2-40B4-BE49-F238E27FC236}">
                    <a16:creationId xmlns:a16="http://schemas.microsoft.com/office/drawing/2014/main" id="{DAC117F3-379D-4D9F-8C2E-948444B46A2C}"/>
                  </a:ext>
                </a:extLst>
              </p:cNvPr>
              <p:cNvSpPr/>
              <p:nvPr/>
            </p:nvSpPr>
            <p:spPr>
              <a:xfrm flipV="1">
                <a:off x="2064" y="712"/>
                <a:ext cx="0" cy="160"/>
              </a:xfrm>
              <a:prstGeom prst="line">
                <a:avLst/>
              </a:prstGeom>
              <a:ln w="25400" cap="flat" cmpd="sng">
                <a:solidFill>
                  <a:schemeClr val="tx1"/>
                </a:solidFill>
                <a:prstDash val="solid"/>
                <a:headEnd type="none" w="med" len="med"/>
                <a:tailEnd type="none" w="med" len="med"/>
              </a:ln>
            </p:spPr>
          </p:sp>
          <p:sp>
            <p:nvSpPr>
              <p:cNvPr id="102" name="Line 12">
                <a:extLst>
                  <a:ext uri="{FF2B5EF4-FFF2-40B4-BE49-F238E27FC236}">
                    <a16:creationId xmlns:a16="http://schemas.microsoft.com/office/drawing/2014/main" id="{2067E1F0-FDC6-4109-8A4D-3C3DB6A8F456}"/>
                  </a:ext>
                </a:extLst>
              </p:cNvPr>
              <p:cNvSpPr/>
              <p:nvPr/>
            </p:nvSpPr>
            <p:spPr>
              <a:xfrm>
                <a:off x="2072" y="720"/>
                <a:ext cx="224" cy="0"/>
              </a:xfrm>
              <a:prstGeom prst="line">
                <a:avLst/>
              </a:prstGeom>
              <a:ln w="25400" cap="flat" cmpd="sng">
                <a:solidFill>
                  <a:schemeClr val="tx1"/>
                </a:solidFill>
                <a:prstDash val="solid"/>
                <a:headEnd type="none" w="med" len="med"/>
                <a:tailEnd type="none" w="med" len="med"/>
              </a:ln>
            </p:spPr>
          </p:sp>
        </p:grpSp>
        <p:grpSp>
          <p:nvGrpSpPr>
            <p:cNvPr id="64" name="Group 18">
              <a:extLst>
                <a:ext uri="{FF2B5EF4-FFF2-40B4-BE49-F238E27FC236}">
                  <a16:creationId xmlns:a16="http://schemas.microsoft.com/office/drawing/2014/main" id="{1A5561E4-B9A7-45A5-BEF9-F76E5C43AB11}"/>
                </a:ext>
              </a:extLst>
            </p:cNvPr>
            <p:cNvGrpSpPr/>
            <p:nvPr/>
          </p:nvGrpSpPr>
          <p:grpSpPr>
            <a:xfrm>
              <a:off x="3657600" y="1027113"/>
              <a:ext cx="825500" cy="254000"/>
              <a:chOff x="2304" y="712"/>
              <a:chExt cx="520" cy="160"/>
            </a:xfrm>
          </p:grpSpPr>
          <p:sp>
            <p:nvSpPr>
              <p:cNvPr id="95" name="Line 14">
                <a:extLst>
                  <a:ext uri="{FF2B5EF4-FFF2-40B4-BE49-F238E27FC236}">
                    <a16:creationId xmlns:a16="http://schemas.microsoft.com/office/drawing/2014/main" id="{38C67BA9-357B-4B37-8B56-88D2004D2A28}"/>
                  </a:ext>
                </a:extLst>
              </p:cNvPr>
              <p:cNvSpPr/>
              <p:nvPr/>
            </p:nvSpPr>
            <p:spPr>
              <a:xfrm>
                <a:off x="2312" y="864"/>
                <a:ext cx="272" cy="0"/>
              </a:xfrm>
              <a:prstGeom prst="line">
                <a:avLst/>
              </a:prstGeom>
              <a:ln w="25400" cap="flat" cmpd="sng">
                <a:solidFill>
                  <a:schemeClr val="tx1"/>
                </a:solidFill>
                <a:prstDash val="solid"/>
                <a:headEnd type="none" w="med" len="med"/>
                <a:tailEnd type="none" w="med" len="med"/>
              </a:ln>
            </p:spPr>
          </p:sp>
          <p:sp>
            <p:nvSpPr>
              <p:cNvPr id="96" name="Line 15">
                <a:extLst>
                  <a:ext uri="{FF2B5EF4-FFF2-40B4-BE49-F238E27FC236}">
                    <a16:creationId xmlns:a16="http://schemas.microsoft.com/office/drawing/2014/main" id="{17ABAF52-7F65-4A73-B98C-AD53265292D6}"/>
                  </a:ext>
                </a:extLst>
              </p:cNvPr>
              <p:cNvSpPr/>
              <p:nvPr/>
            </p:nvSpPr>
            <p:spPr>
              <a:xfrm>
                <a:off x="2304" y="728"/>
                <a:ext cx="0" cy="128"/>
              </a:xfrm>
              <a:prstGeom prst="line">
                <a:avLst/>
              </a:prstGeom>
              <a:ln w="25400" cap="flat" cmpd="sng">
                <a:solidFill>
                  <a:schemeClr val="tx1"/>
                </a:solidFill>
                <a:prstDash val="solid"/>
                <a:headEnd type="none" w="med" len="med"/>
                <a:tailEnd type="none" w="med" len="med"/>
              </a:ln>
            </p:spPr>
          </p:sp>
          <p:sp>
            <p:nvSpPr>
              <p:cNvPr id="97" name="Line 16">
                <a:extLst>
                  <a:ext uri="{FF2B5EF4-FFF2-40B4-BE49-F238E27FC236}">
                    <a16:creationId xmlns:a16="http://schemas.microsoft.com/office/drawing/2014/main" id="{F606E69F-F503-45E0-B399-F176D94EBE8F}"/>
                  </a:ext>
                </a:extLst>
              </p:cNvPr>
              <p:cNvSpPr/>
              <p:nvPr/>
            </p:nvSpPr>
            <p:spPr>
              <a:xfrm flipV="1">
                <a:off x="2592" y="712"/>
                <a:ext cx="0" cy="160"/>
              </a:xfrm>
              <a:prstGeom prst="line">
                <a:avLst/>
              </a:prstGeom>
              <a:ln w="25400" cap="flat" cmpd="sng">
                <a:solidFill>
                  <a:schemeClr val="tx1"/>
                </a:solidFill>
                <a:prstDash val="solid"/>
                <a:headEnd type="none" w="med" len="med"/>
                <a:tailEnd type="none" w="med" len="med"/>
              </a:ln>
            </p:spPr>
          </p:sp>
          <p:sp>
            <p:nvSpPr>
              <p:cNvPr id="98" name="Line 17">
                <a:extLst>
                  <a:ext uri="{FF2B5EF4-FFF2-40B4-BE49-F238E27FC236}">
                    <a16:creationId xmlns:a16="http://schemas.microsoft.com/office/drawing/2014/main" id="{50D331EE-FA96-4F11-BE8A-F83F91121D83}"/>
                  </a:ext>
                </a:extLst>
              </p:cNvPr>
              <p:cNvSpPr/>
              <p:nvPr/>
            </p:nvSpPr>
            <p:spPr>
              <a:xfrm>
                <a:off x="2600" y="720"/>
                <a:ext cx="224" cy="0"/>
              </a:xfrm>
              <a:prstGeom prst="line">
                <a:avLst/>
              </a:prstGeom>
              <a:ln w="25400" cap="flat" cmpd="sng">
                <a:solidFill>
                  <a:schemeClr val="tx1"/>
                </a:solidFill>
                <a:prstDash val="solid"/>
                <a:headEnd type="none" w="med" len="med"/>
                <a:tailEnd type="none" w="med" len="med"/>
              </a:ln>
            </p:spPr>
          </p:sp>
        </p:grpSp>
        <p:grpSp>
          <p:nvGrpSpPr>
            <p:cNvPr id="65" name="Group 23">
              <a:extLst>
                <a:ext uri="{FF2B5EF4-FFF2-40B4-BE49-F238E27FC236}">
                  <a16:creationId xmlns:a16="http://schemas.microsoft.com/office/drawing/2014/main" id="{019DABEB-B410-4449-8508-78477A14E52D}"/>
                </a:ext>
              </a:extLst>
            </p:cNvPr>
            <p:cNvGrpSpPr/>
            <p:nvPr/>
          </p:nvGrpSpPr>
          <p:grpSpPr>
            <a:xfrm>
              <a:off x="4495800" y="1027113"/>
              <a:ext cx="825500" cy="254000"/>
              <a:chOff x="2832" y="712"/>
              <a:chExt cx="520" cy="160"/>
            </a:xfrm>
          </p:grpSpPr>
          <p:sp>
            <p:nvSpPr>
              <p:cNvPr id="91" name="Line 19">
                <a:extLst>
                  <a:ext uri="{FF2B5EF4-FFF2-40B4-BE49-F238E27FC236}">
                    <a16:creationId xmlns:a16="http://schemas.microsoft.com/office/drawing/2014/main" id="{25E836CE-F32C-405C-9A68-91EFA8C268BA}"/>
                  </a:ext>
                </a:extLst>
              </p:cNvPr>
              <p:cNvSpPr/>
              <p:nvPr/>
            </p:nvSpPr>
            <p:spPr>
              <a:xfrm>
                <a:off x="2840" y="864"/>
                <a:ext cx="272" cy="0"/>
              </a:xfrm>
              <a:prstGeom prst="line">
                <a:avLst/>
              </a:prstGeom>
              <a:ln w="25400" cap="flat" cmpd="sng">
                <a:solidFill>
                  <a:schemeClr val="tx1"/>
                </a:solidFill>
                <a:prstDash val="solid"/>
                <a:headEnd type="none" w="med" len="med"/>
                <a:tailEnd type="none" w="med" len="med"/>
              </a:ln>
            </p:spPr>
          </p:sp>
          <p:sp>
            <p:nvSpPr>
              <p:cNvPr id="92" name="Line 20">
                <a:extLst>
                  <a:ext uri="{FF2B5EF4-FFF2-40B4-BE49-F238E27FC236}">
                    <a16:creationId xmlns:a16="http://schemas.microsoft.com/office/drawing/2014/main" id="{817D9B09-736B-46A3-9DB8-526C45479073}"/>
                  </a:ext>
                </a:extLst>
              </p:cNvPr>
              <p:cNvSpPr/>
              <p:nvPr/>
            </p:nvSpPr>
            <p:spPr>
              <a:xfrm>
                <a:off x="2832" y="728"/>
                <a:ext cx="0" cy="128"/>
              </a:xfrm>
              <a:prstGeom prst="line">
                <a:avLst/>
              </a:prstGeom>
              <a:ln w="25400" cap="flat" cmpd="sng">
                <a:solidFill>
                  <a:schemeClr val="tx1"/>
                </a:solidFill>
                <a:prstDash val="solid"/>
                <a:headEnd type="none" w="med" len="med"/>
                <a:tailEnd type="none" w="med" len="med"/>
              </a:ln>
            </p:spPr>
          </p:sp>
          <p:sp>
            <p:nvSpPr>
              <p:cNvPr id="93" name="Line 21">
                <a:extLst>
                  <a:ext uri="{FF2B5EF4-FFF2-40B4-BE49-F238E27FC236}">
                    <a16:creationId xmlns:a16="http://schemas.microsoft.com/office/drawing/2014/main" id="{2B4390D5-1EFE-4A10-BD02-6A747128DE78}"/>
                  </a:ext>
                </a:extLst>
              </p:cNvPr>
              <p:cNvSpPr/>
              <p:nvPr/>
            </p:nvSpPr>
            <p:spPr>
              <a:xfrm flipV="1">
                <a:off x="3120" y="712"/>
                <a:ext cx="0" cy="160"/>
              </a:xfrm>
              <a:prstGeom prst="line">
                <a:avLst/>
              </a:prstGeom>
              <a:ln w="25400" cap="flat" cmpd="sng">
                <a:solidFill>
                  <a:schemeClr val="tx1"/>
                </a:solidFill>
                <a:prstDash val="solid"/>
                <a:headEnd type="none" w="med" len="med"/>
                <a:tailEnd type="none" w="med" len="med"/>
              </a:ln>
            </p:spPr>
          </p:sp>
          <p:sp>
            <p:nvSpPr>
              <p:cNvPr id="94" name="Line 22">
                <a:extLst>
                  <a:ext uri="{FF2B5EF4-FFF2-40B4-BE49-F238E27FC236}">
                    <a16:creationId xmlns:a16="http://schemas.microsoft.com/office/drawing/2014/main" id="{E97C4936-7FC5-42A9-8EC6-1A0459E79A58}"/>
                  </a:ext>
                </a:extLst>
              </p:cNvPr>
              <p:cNvSpPr/>
              <p:nvPr/>
            </p:nvSpPr>
            <p:spPr>
              <a:xfrm>
                <a:off x="3128" y="720"/>
                <a:ext cx="224" cy="0"/>
              </a:xfrm>
              <a:prstGeom prst="line">
                <a:avLst/>
              </a:prstGeom>
              <a:ln w="25400" cap="flat" cmpd="sng">
                <a:solidFill>
                  <a:schemeClr val="tx1"/>
                </a:solidFill>
                <a:prstDash val="solid"/>
                <a:headEnd type="none" w="med" len="med"/>
                <a:tailEnd type="none" w="med" len="med"/>
              </a:ln>
            </p:spPr>
          </p:sp>
        </p:grpSp>
        <p:sp>
          <p:nvSpPr>
            <p:cNvPr id="66" name="Line 24">
              <a:extLst>
                <a:ext uri="{FF2B5EF4-FFF2-40B4-BE49-F238E27FC236}">
                  <a16:creationId xmlns:a16="http://schemas.microsoft.com/office/drawing/2014/main" id="{8CC564FA-8ED0-4D0B-9767-D2935E27771D}"/>
                </a:ext>
              </a:extLst>
            </p:cNvPr>
            <p:cNvSpPr/>
            <p:nvPr/>
          </p:nvSpPr>
          <p:spPr>
            <a:xfrm>
              <a:off x="5346700" y="1268413"/>
              <a:ext cx="431800" cy="0"/>
            </a:xfrm>
            <a:prstGeom prst="line">
              <a:avLst/>
            </a:prstGeom>
            <a:ln w="25400" cap="flat" cmpd="sng">
              <a:solidFill>
                <a:schemeClr val="tx1"/>
              </a:solidFill>
              <a:prstDash val="solid"/>
              <a:headEnd type="none" w="med" len="med"/>
              <a:tailEnd type="none" w="med" len="med"/>
            </a:ln>
          </p:spPr>
        </p:sp>
        <p:sp>
          <p:nvSpPr>
            <p:cNvPr id="67" name="Line 25">
              <a:extLst>
                <a:ext uri="{FF2B5EF4-FFF2-40B4-BE49-F238E27FC236}">
                  <a16:creationId xmlns:a16="http://schemas.microsoft.com/office/drawing/2014/main" id="{748EF660-C2C2-4428-88B6-7050BFCB51DE}"/>
                </a:ext>
              </a:extLst>
            </p:cNvPr>
            <p:cNvSpPr/>
            <p:nvPr/>
          </p:nvSpPr>
          <p:spPr>
            <a:xfrm>
              <a:off x="5334000" y="1052513"/>
              <a:ext cx="0" cy="203200"/>
            </a:xfrm>
            <a:prstGeom prst="line">
              <a:avLst/>
            </a:prstGeom>
            <a:ln w="25400" cap="flat" cmpd="sng">
              <a:solidFill>
                <a:schemeClr val="tx1"/>
              </a:solidFill>
              <a:prstDash val="solid"/>
              <a:headEnd type="none" w="med" len="med"/>
              <a:tailEnd type="none" w="med" len="med"/>
            </a:ln>
          </p:spPr>
        </p:sp>
        <p:sp>
          <p:nvSpPr>
            <p:cNvPr id="68" name="Line 26">
              <a:extLst>
                <a:ext uri="{FF2B5EF4-FFF2-40B4-BE49-F238E27FC236}">
                  <a16:creationId xmlns:a16="http://schemas.microsoft.com/office/drawing/2014/main" id="{00C2DDFD-5E41-4871-B501-D47D52235B62}"/>
                </a:ext>
              </a:extLst>
            </p:cNvPr>
            <p:cNvSpPr/>
            <p:nvPr/>
          </p:nvSpPr>
          <p:spPr>
            <a:xfrm>
              <a:off x="1612900" y="1039813"/>
              <a:ext cx="355600" cy="0"/>
            </a:xfrm>
            <a:prstGeom prst="line">
              <a:avLst/>
            </a:prstGeom>
            <a:ln w="25400" cap="flat" cmpd="sng">
              <a:solidFill>
                <a:schemeClr val="tx1"/>
              </a:solidFill>
              <a:prstDash val="solid"/>
              <a:headEnd type="none" w="med" len="med"/>
              <a:tailEnd type="none" w="med" len="med"/>
            </a:ln>
          </p:spPr>
        </p:sp>
        <p:sp>
          <p:nvSpPr>
            <p:cNvPr id="69" name="Line 27">
              <a:extLst>
                <a:ext uri="{FF2B5EF4-FFF2-40B4-BE49-F238E27FC236}">
                  <a16:creationId xmlns:a16="http://schemas.microsoft.com/office/drawing/2014/main" id="{B3646909-AA87-4A1A-87A8-0DF2A7A6E466}"/>
                </a:ext>
              </a:extLst>
            </p:cNvPr>
            <p:cNvSpPr/>
            <p:nvPr/>
          </p:nvSpPr>
          <p:spPr>
            <a:xfrm flipV="1">
              <a:off x="1981200" y="646113"/>
              <a:ext cx="0" cy="330200"/>
            </a:xfrm>
            <a:prstGeom prst="line">
              <a:avLst/>
            </a:prstGeom>
            <a:ln w="25400" cap="flat" cmpd="sng">
              <a:solidFill>
                <a:schemeClr val="tx1"/>
              </a:solidFill>
              <a:prstDash val="sysDot"/>
              <a:headEnd type="none" w="med" len="med"/>
              <a:tailEnd type="none" w="med" len="med"/>
            </a:ln>
          </p:spPr>
        </p:sp>
        <p:sp>
          <p:nvSpPr>
            <p:cNvPr id="70" name="Line 28">
              <a:extLst>
                <a:ext uri="{FF2B5EF4-FFF2-40B4-BE49-F238E27FC236}">
                  <a16:creationId xmlns:a16="http://schemas.microsoft.com/office/drawing/2014/main" id="{10C99722-1CCC-4BA4-A0EC-93A6FB668F63}"/>
                </a:ext>
              </a:extLst>
            </p:cNvPr>
            <p:cNvSpPr/>
            <p:nvPr/>
          </p:nvSpPr>
          <p:spPr>
            <a:xfrm flipV="1">
              <a:off x="2819400" y="646113"/>
              <a:ext cx="0" cy="330200"/>
            </a:xfrm>
            <a:prstGeom prst="line">
              <a:avLst/>
            </a:prstGeom>
            <a:ln w="25400" cap="flat" cmpd="sng">
              <a:solidFill>
                <a:schemeClr val="tx1"/>
              </a:solidFill>
              <a:prstDash val="sysDot"/>
              <a:headEnd type="none" w="med" len="med"/>
              <a:tailEnd type="none" w="med" len="med"/>
            </a:ln>
          </p:spPr>
        </p:sp>
        <p:sp>
          <p:nvSpPr>
            <p:cNvPr id="71" name="Rectangle 29">
              <a:extLst>
                <a:ext uri="{FF2B5EF4-FFF2-40B4-BE49-F238E27FC236}">
                  <a16:creationId xmlns:a16="http://schemas.microsoft.com/office/drawing/2014/main" id="{36E82200-88DC-4840-BB72-4BEA59DF58D6}"/>
                </a:ext>
              </a:extLst>
            </p:cNvPr>
            <p:cNvSpPr/>
            <p:nvPr/>
          </p:nvSpPr>
          <p:spPr>
            <a:xfrm>
              <a:off x="2043113" y="658813"/>
              <a:ext cx="8191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1</a:t>
              </a:r>
            </a:p>
          </p:txBody>
        </p:sp>
        <p:sp>
          <p:nvSpPr>
            <p:cNvPr id="72" name="Rectangle 30">
              <a:extLst>
                <a:ext uri="{FF2B5EF4-FFF2-40B4-BE49-F238E27FC236}">
                  <a16:creationId xmlns:a16="http://schemas.microsoft.com/office/drawing/2014/main" id="{AD18C195-56B3-4BC1-9CA1-C18E9FD7BDE2}"/>
                </a:ext>
              </a:extLst>
            </p:cNvPr>
            <p:cNvSpPr/>
            <p:nvPr/>
          </p:nvSpPr>
          <p:spPr>
            <a:xfrm>
              <a:off x="2805113" y="658813"/>
              <a:ext cx="8191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2</a:t>
              </a:r>
            </a:p>
          </p:txBody>
        </p:sp>
        <p:sp>
          <p:nvSpPr>
            <p:cNvPr id="73" name="Line 31">
              <a:extLst>
                <a:ext uri="{FF2B5EF4-FFF2-40B4-BE49-F238E27FC236}">
                  <a16:creationId xmlns:a16="http://schemas.microsoft.com/office/drawing/2014/main" id="{F3188304-44FC-4457-8963-017E0E296BB3}"/>
                </a:ext>
              </a:extLst>
            </p:cNvPr>
            <p:cNvSpPr/>
            <p:nvPr/>
          </p:nvSpPr>
          <p:spPr>
            <a:xfrm flipV="1">
              <a:off x="3657600" y="646113"/>
              <a:ext cx="0" cy="330200"/>
            </a:xfrm>
            <a:prstGeom prst="line">
              <a:avLst/>
            </a:prstGeom>
            <a:ln w="25400" cap="flat" cmpd="sng">
              <a:solidFill>
                <a:schemeClr val="tx1"/>
              </a:solidFill>
              <a:prstDash val="sysDot"/>
              <a:headEnd type="none" w="med" len="med"/>
              <a:tailEnd type="none" w="med" len="med"/>
            </a:ln>
          </p:spPr>
        </p:sp>
        <p:sp>
          <p:nvSpPr>
            <p:cNvPr id="74" name="Line 32">
              <a:extLst>
                <a:ext uri="{FF2B5EF4-FFF2-40B4-BE49-F238E27FC236}">
                  <a16:creationId xmlns:a16="http://schemas.microsoft.com/office/drawing/2014/main" id="{55AD307A-15CD-4D79-8D8F-58CE9F59BCA9}"/>
                </a:ext>
              </a:extLst>
            </p:cNvPr>
            <p:cNvSpPr/>
            <p:nvPr/>
          </p:nvSpPr>
          <p:spPr>
            <a:xfrm flipV="1">
              <a:off x="4495800" y="646113"/>
              <a:ext cx="0" cy="330200"/>
            </a:xfrm>
            <a:prstGeom prst="line">
              <a:avLst/>
            </a:prstGeom>
            <a:ln w="25400" cap="flat" cmpd="sng">
              <a:solidFill>
                <a:schemeClr val="tx1"/>
              </a:solidFill>
              <a:prstDash val="sysDot"/>
              <a:headEnd type="none" w="med" len="med"/>
              <a:tailEnd type="none" w="med" len="med"/>
            </a:ln>
          </p:spPr>
        </p:sp>
        <p:sp>
          <p:nvSpPr>
            <p:cNvPr id="75" name="Line 33">
              <a:extLst>
                <a:ext uri="{FF2B5EF4-FFF2-40B4-BE49-F238E27FC236}">
                  <a16:creationId xmlns:a16="http://schemas.microsoft.com/office/drawing/2014/main" id="{FF916A62-7BBE-4D5E-965C-4914F653452B}"/>
                </a:ext>
              </a:extLst>
            </p:cNvPr>
            <p:cNvSpPr/>
            <p:nvPr/>
          </p:nvSpPr>
          <p:spPr>
            <a:xfrm flipV="1">
              <a:off x="5334000" y="646113"/>
              <a:ext cx="0" cy="330200"/>
            </a:xfrm>
            <a:prstGeom prst="line">
              <a:avLst/>
            </a:prstGeom>
            <a:ln w="25400" cap="flat" cmpd="sng">
              <a:solidFill>
                <a:schemeClr val="tx1"/>
              </a:solidFill>
              <a:prstDash val="sysDot"/>
              <a:headEnd type="none" w="med" len="med"/>
              <a:tailEnd type="none" w="med" len="med"/>
            </a:ln>
          </p:spPr>
        </p:sp>
        <p:sp>
          <p:nvSpPr>
            <p:cNvPr id="76" name="Rectangle 34">
              <a:extLst>
                <a:ext uri="{FF2B5EF4-FFF2-40B4-BE49-F238E27FC236}">
                  <a16:creationId xmlns:a16="http://schemas.microsoft.com/office/drawing/2014/main" id="{3F25C751-A1B7-4608-AF6E-969E0C7B3DCA}"/>
                </a:ext>
              </a:extLst>
            </p:cNvPr>
            <p:cNvSpPr/>
            <p:nvPr/>
          </p:nvSpPr>
          <p:spPr>
            <a:xfrm>
              <a:off x="3719513" y="658813"/>
              <a:ext cx="8191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3</a:t>
              </a:r>
            </a:p>
          </p:txBody>
        </p:sp>
        <p:sp>
          <p:nvSpPr>
            <p:cNvPr id="77" name="Rectangle 35">
              <a:extLst>
                <a:ext uri="{FF2B5EF4-FFF2-40B4-BE49-F238E27FC236}">
                  <a16:creationId xmlns:a16="http://schemas.microsoft.com/office/drawing/2014/main" id="{3BE7B0A1-85F3-4A42-A4BD-6E10236992E3}"/>
                </a:ext>
              </a:extLst>
            </p:cNvPr>
            <p:cNvSpPr/>
            <p:nvPr/>
          </p:nvSpPr>
          <p:spPr>
            <a:xfrm>
              <a:off x="4481513" y="658813"/>
              <a:ext cx="8191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4</a:t>
              </a:r>
            </a:p>
          </p:txBody>
        </p:sp>
        <p:grpSp>
          <p:nvGrpSpPr>
            <p:cNvPr id="78" name="Group 38">
              <a:extLst>
                <a:ext uri="{FF2B5EF4-FFF2-40B4-BE49-F238E27FC236}">
                  <a16:creationId xmlns:a16="http://schemas.microsoft.com/office/drawing/2014/main" id="{5FB21334-43B8-4F6B-80E6-6C3C787ADFD3}"/>
                </a:ext>
              </a:extLst>
            </p:cNvPr>
            <p:cNvGrpSpPr/>
            <p:nvPr/>
          </p:nvGrpSpPr>
          <p:grpSpPr>
            <a:xfrm>
              <a:off x="1993900" y="1497013"/>
              <a:ext cx="812800" cy="336550"/>
              <a:chOff x="1256" y="1008"/>
              <a:chExt cx="512" cy="212"/>
            </a:xfrm>
          </p:grpSpPr>
          <p:sp>
            <p:nvSpPr>
              <p:cNvPr id="89" name="Rectangle 36">
                <a:extLst>
                  <a:ext uri="{FF2B5EF4-FFF2-40B4-BE49-F238E27FC236}">
                    <a16:creationId xmlns:a16="http://schemas.microsoft.com/office/drawing/2014/main" id="{49AA164C-18E3-4935-8E0F-F7CEA611D519}"/>
                  </a:ext>
                </a:extLst>
              </p:cNvPr>
              <p:cNvSpPr/>
              <p:nvPr/>
            </p:nvSpPr>
            <p:spPr>
              <a:xfrm>
                <a:off x="1256"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90" name="Rectangle 37">
                <a:extLst>
                  <a:ext uri="{FF2B5EF4-FFF2-40B4-BE49-F238E27FC236}">
                    <a16:creationId xmlns:a16="http://schemas.microsoft.com/office/drawing/2014/main" id="{EC109A60-B67E-4C59-8049-299975877C01}"/>
                  </a:ext>
                </a:extLst>
              </p:cNvPr>
              <p:cNvSpPr/>
              <p:nvPr/>
            </p:nvSpPr>
            <p:spPr>
              <a:xfrm>
                <a:off x="1297" y="1008"/>
                <a:ext cx="24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79" name="Group 41">
              <a:extLst>
                <a:ext uri="{FF2B5EF4-FFF2-40B4-BE49-F238E27FC236}">
                  <a16:creationId xmlns:a16="http://schemas.microsoft.com/office/drawing/2014/main" id="{106D4663-BF81-426A-9FA7-9745CA12581F}"/>
                </a:ext>
              </a:extLst>
            </p:cNvPr>
            <p:cNvGrpSpPr/>
            <p:nvPr/>
          </p:nvGrpSpPr>
          <p:grpSpPr>
            <a:xfrm>
              <a:off x="2805113" y="1497013"/>
              <a:ext cx="839787" cy="336550"/>
              <a:chOff x="1767" y="1008"/>
              <a:chExt cx="529" cy="212"/>
            </a:xfrm>
          </p:grpSpPr>
          <p:sp>
            <p:nvSpPr>
              <p:cNvPr id="87" name="Rectangle 39">
                <a:extLst>
                  <a:ext uri="{FF2B5EF4-FFF2-40B4-BE49-F238E27FC236}">
                    <a16:creationId xmlns:a16="http://schemas.microsoft.com/office/drawing/2014/main" id="{8D7B9B0F-FE10-417A-8D11-6C22DE75DFF7}"/>
                  </a:ext>
                </a:extLst>
              </p:cNvPr>
              <p:cNvSpPr/>
              <p:nvPr/>
            </p:nvSpPr>
            <p:spPr>
              <a:xfrm>
                <a:off x="1784"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88" name="Rectangle 40">
                <a:extLst>
                  <a:ext uri="{FF2B5EF4-FFF2-40B4-BE49-F238E27FC236}">
                    <a16:creationId xmlns:a16="http://schemas.microsoft.com/office/drawing/2014/main" id="{80E54B7F-C69C-45F8-B882-7BDC58960EF9}"/>
                  </a:ext>
                </a:extLst>
              </p:cNvPr>
              <p:cNvSpPr/>
              <p:nvPr/>
            </p:nvSpPr>
            <p:spPr>
              <a:xfrm>
                <a:off x="1767" y="1008"/>
                <a:ext cx="259"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80" name="Group 44">
              <a:extLst>
                <a:ext uri="{FF2B5EF4-FFF2-40B4-BE49-F238E27FC236}">
                  <a16:creationId xmlns:a16="http://schemas.microsoft.com/office/drawing/2014/main" id="{AA5E785F-046E-4C98-A6F6-259493DE6029}"/>
                </a:ext>
              </a:extLst>
            </p:cNvPr>
            <p:cNvGrpSpPr/>
            <p:nvPr/>
          </p:nvGrpSpPr>
          <p:grpSpPr>
            <a:xfrm>
              <a:off x="3670300" y="1497013"/>
              <a:ext cx="812800" cy="336550"/>
              <a:chOff x="2312" y="1008"/>
              <a:chExt cx="512" cy="212"/>
            </a:xfrm>
          </p:grpSpPr>
          <p:sp>
            <p:nvSpPr>
              <p:cNvPr id="85" name="Rectangle 42">
                <a:extLst>
                  <a:ext uri="{FF2B5EF4-FFF2-40B4-BE49-F238E27FC236}">
                    <a16:creationId xmlns:a16="http://schemas.microsoft.com/office/drawing/2014/main" id="{C79ECF49-059B-47E8-976B-939EAFBBF046}"/>
                  </a:ext>
                </a:extLst>
              </p:cNvPr>
              <p:cNvSpPr/>
              <p:nvPr/>
            </p:nvSpPr>
            <p:spPr>
              <a:xfrm>
                <a:off x="2312"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86" name="Rectangle 43">
                <a:extLst>
                  <a:ext uri="{FF2B5EF4-FFF2-40B4-BE49-F238E27FC236}">
                    <a16:creationId xmlns:a16="http://schemas.microsoft.com/office/drawing/2014/main" id="{156D52DB-5779-4A28-BA08-1C3EC0655709}"/>
                  </a:ext>
                </a:extLst>
              </p:cNvPr>
              <p:cNvSpPr/>
              <p:nvPr/>
            </p:nvSpPr>
            <p:spPr>
              <a:xfrm>
                <a:off x="2391" y="1008"/>
                <a:ext cx="29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81" name="Group 47">
              <a:extLst>
                <a:ext uri="{FF2B5EF4-FFF2-40B4-BE49-F238E27FC236}">
                  <a16:creationId xmlns:a16="http://schemas.microsoft.com/office/drawing/2014/main" id="{574F4D62-AD90-4541-AC1D-14FD700AECA8}"/>
                </a:ext>
              </a:extLst>
            </p:cNvPr>
            <p:cNvGrpSpPr/>
            <p:nvPr/>
          </p:nvGrpSpPr>
          <p:grpSpPr>
            <a:xfrm>
              <a:off x="4508500" y="1497013"/>
              <a:ext cx="831850" cy="336550"/>
              <a:chOff x="2840" y="1008"/>
              <a:chExt cx="524" cy="212"/>
            </a:xfrm>
          </p:grpSpPr>
          <p:sp>
            <p:nvSpPr>
              <p:cNvPr id="83" name="Rectangle 45">
                <a:extLst>
                  <a:ext uri="{FF2B5EF4-FFF2-40B4-BE49-F238E27FC236}">
                    <a16:creationId xmlns:a16="http://schemas.microsoft.com/office/drawing/2014/main" id="{2AD0CE06-C700-4ABB-B99E-2FA80B193572}"/>
                  </a:ext>
                </a:extLst>
              </p:cNvPr>
              <p:cNvSpPr/>
              <p:nvPr/>
            </p:nvSpPr>
            <p:spPr>
              <a:xfrm>
                <a:off x="2840"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84" name="Rectangle 46">
                <a:extLst>
                  <a:ext uri="{FF2B5EF4-FFF2-40B4-BE49-F238E27FC236}">
                    <a16:creationId xmlns:a16="http://schemas.microsoft.com/office/drawing/2014/main" id="{CB831EF2-FC2E-4246-84B3-4B06FF86F594}"/>
                  </a:ext>
                </a:extLst>
              </p:cNvPr>
              <p:cNvSpPr/>
              <p:nvPr/>
            </p:nvSpPr>
            <p:spPr>
              <a:xfrm>
                <a:off x="2919" y="1008"/>
                <a:ext cx="445"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sp>
          <p:nvSpPr>
            <p:cNvPr id="82" name="Rectangle 48">
              <a:extLst>
                <a:ext uri="{FF2B5EF4-FFF2-40B4-BE49-F238E27FC236}">
                  <a16:creationId xmlns:a16="http://schemas.microsoft.com/office/drawing/2014/main" id="{3653F954-9A87-4988-9650-D526148DC276}"/>
                </a:ext>
              </a:extLst>
            </p:cNvPr>
            <p:cNvSpPr/>
            <p:nvPr/>
          </p:nvSpPr>
          <p:spPr>
            <a:xfrm>
              <a:off x="1509713" y="1497013"/>
              <a:ext cx="5191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Beq</a:t>
              </a:r>
            </a:p>
          </p:txBody>
        </p:sp>
      </p:grpSp>
      <p:grpSp>
        <p:nvGrpSpPr>
          <p:cNvPr id="107" name="组合 106">
            <a:extLst>
              <a:ext uri="{FF2B5EF4-FFF2-40B4-BE49-F238E27FC236}">
                <a16:creationId xmlns:a16="http://schemas.microsoft.com/office/drawing/2014/main" id="{DB602955-CDAA-453E-AF3C-C6559223C22A}"/>
              </a:ext>
            </a:extLst>
          </p:cNvPr>
          <p:cNvGrpSpPr/>
          <p:nvPr/>
        </p:nvGrpSpPr>
        <p:grpSpPr>
          <a:xfrm>
            <a:off x="5412855" y="3808139"/>
            <a:ext cx="2201862" cy="989013"/>
            <a:chOff x="5326063" y="844550"/>
            <a:chExt cx="2201862" cy="989013"/>
          </a:xfrm>
        </p:grpSpPr>
        <p:sp>
          <p:nvSpPr>
            <p:cNvPr id="108" name="Rectangle 50">
              <a:extLst>
                <a:ext uri="{FF2B5EF4-FFF2-40B4-BE49-F238E27FC236}">
                  <a16:creationId xmlns:a16="http://schemas.microsoft.com/office/drawing/2014/main" id="{BE4E61F6-EC30-4F0B-B09A-2464486B2076}"/>
                </a:ext>
              </a:extLst>
            </p:cNvPr>
            <p:cNvSpPr/>
            <p:nvPr/>
          </p:nvSpPr>
          <p:spPr>
            <a:xfrm>
              <a:off x="5472113" y="1497013"/>
              <a:ext cx="523875" cy="33655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WB</a:t>
              </a:r>
            </a:p>
          </p:txBody>
        </p:sp>
        <p:grpSp>
          <p:nvGrpSpPr>
            <p:cNvPr id="109" name="组合 3">
              <a:extLst>
                <a:ext uri="{FF2B5EF4-FFF2-40B4-BE49-F238E27FC236}">
                  <a16:creationId xmlns:a16="http://schemas.microsoft.com/office/drawing/2014/main" id="{B6FAD62B-8DFD-47FE-9911-0DCE5ED97C2B}"/>
                </a:ext>
              </a:extLst>
            </p:cNvPr>
            <p:cNvGrpSpPr/>
            <p:nvPr/>
          </p:nvGrpSpPr>
          <p:grpSpPr>
            <a:xfrm>
              <a:off x="5326063" y="844550"/>
              <a:ext cx="2201862" cy="969963"/>
              <a:chOff x="5326063" y="844550"/>
              <a:chExt cx="2201862" cy="969963"/>
            </a:xfrm>
          </p:grpSpPr>
          <p:sp>
            <p:nvSpPr>
              <p:cNvPr id="110" name="Rectangle 49">
                <a:extLst>
                  <a:ext uri="{FF2B5EF4-FFF2-40B4-BE49-F238E27FC236}">
                    <a16:creationId xmlns:a16="http://schemas.microsoft.com/office/drawing/2014/main" id="{62ACEFBD-5C88-413F-96AF-789AC0AE0251}"/>
                  </a:ext>
                </a:extLst>
              </p:cNvPr>
              <p:cNvSpPr/>
              <p:nvPr/>
            </p:nvSpPr>
            <p:spPr>
              <a:xfrm>
                <a:off x="5346700" y="1509713"/>
                <a:ext cx="812800" cy="279400"/>
              </a:xfrm>
              <a:prstGeom prst="rect">
                <a:avLst/>
              </a:prstGeom>
              <a:no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nvGrpSpPr>
              <p:cNvPr id="111" name="组合 2">
                <a:extLst>
                  <a:ext uri="{FF2B5EF4-FFF2-40B4-BE49-F238E27FC236}">
                    <a16:creationId xmlns:a16="http://schemas.microsoft.com/office/drawing/2014/main" id="{E65E7296-A7A4-4639-9D03-63C0669134C3}"/>
                  </a:ext>
                </a:extLst>
              </p:cNvPr>
              <p:cNvGrpSpPr/>
              <p:nvPr/>
            </p:nvGrpSpPr>
            <p:grpSpPr>
              <a:xfrm>
                <a:off x="5326063" y="844550"/>
                <a:ext cx="2201862" cy="969963"/>
                <a:chOff x="5326063" y="844550"/>
                <a:chExt cx="2201862" cy="969963"/>
              </a:xfrm>
            </p:grpSpPr>
            <p:sp>
              <p:nvSpPr>
                <p:cNvPr id="112" name="Freeform 52">
                  <a:extLst>
                    <a:ext uri="{FF2B5EF4-FFF2-40B4-BE49-F238E27FC236}">
                      <a16:creationId xmlns:a16="http://schemas.microsoft.com/office/drawing/2014/main" id="{33F85902-D374-4BD5-A578-B3E967BB636B}"/>
                    </a:ext>
                  </a:extLst>
                </p:cNvPr>
                <p:cNvSpPr/>
                <p:nvPr/>
              </p:nvSpPr>
              <p:spPr>
                <a:xfrm>
                  <a:off x="6089650" y="1035050"/>
                  <a:ext cx="620713" cy="346075"/>
                </a:xfrm>
                <a:custGeom>
                  <a:avLst/>
                  <a:gdLst>
                    <a:gd name="txL" fmla="*/ 0 w 174"/>
                    <a:gd name="txT" fmla="*/ 0 h 250"/>
                    <a:gd name="txR" fmla="*/ 174 w 174"/>
                    <a:gd name="txB" fmla="*/ 250 h 250"/>
                  </a:gdLst>
                  <a:ahLst/>
                  <a:cxnLst>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4" h="250">
                      <a:moveTo>
                        <a:pt x="0" y="250"/>
                      </a:moveTo>
                      <a:cubicBezTo>
                        <a:pt x="9" y="181"/>
                        <a:pt x="18" y="112"/>
                        <a:pt x="43" y="87"/>
                      </a:cubicBezTo>
                      <a:cubicBezTo>
                        <a:pt x="68" y="62"/>
                        <a:pt x="141" y="85"/>
                        <a:pt x="152" y="98"/>
                      </a:cubicBezTo>
                      <a:cubicBezTo>
                        <a:pt x="163" y="111"/>
                        <a:pt x="125" y="170"/>
                        <a:pt x="109" y="163"/>
                      </a:cubicBezTo>
                      <a:cubicBezTo>
                        <a:pt x="93" y="156"/>
                        <a:pt x="43" y="81"/>
                        <a:pt x="54" y="54"/>
                      </a:cubicBezTo>
                      <a:cubicBezTo>
                        <a:pt x="65" y="27"/>
                        <a:pt x="119" y="13"/>
                        <a:pt x="174" y="0"/>
                      </a:cubicBezTo>
                    </a:path>
                  </a:pathLst>
                </a:custGeom>
                <a:noFill/>
                <a:ln w="12700"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113" name="Text Box 53">
                  <a:extLst>
                    <a:ext uri="{FF2B5EF4-FFF2-40B4-BE49-F238E27FC236}">
                      <a16:creationId xmlns:a16="http://schemas.microsoft.com/office/drawing/2014/main" id="{14E601D5-FA56-49D9-BDDC-97B2ACEF7AFF}"/>
                    </a:ext>
                  </a:extLst>
                </p:cNvPr>
                <p:cNvSpPr txBox="1"/>
                <p:nvPr/>
              </p:nvSpPr>
              <p:spPr>
                <a:xfrm>
                  <a:off x="6688138" y="844550"/>
                  <a:ext cx="839787" cy="3365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NOOP!</a:t>
                  </a:r>
                </a:p>
              </p:txBody>
            </p:sp>
            <p:sp>
              <p:nvSpPr>
                <p:cNvPr id="114" name="Rectangle 56">
                  <a:extLst>
                    <a:ext uri="{FF2B5EF4-FFF2-40B4-BE49-F238E27FC236}">
                      <a16:creationId xmlns:a16="http://schemas.microsoft.com/office/drawing/2014/main" id="{46A12503-50BD-43A8-83A7-9E00847D8B8C}"/>
                    </a:ext>
                  </a:extLst>
                </p:cNvPr>
                <p:cNvSpPr/>
                <p:nvPr/>
              </p:nvSpPr>
              <p:spPr>
                <a:xfrm>
                  <a:off x="5326063" y="1495425"/>
                  <a:ext cx="828675" cy="319088"/>
                </a:xfrm>
                <a:prstGeom prst="rect">
                  <a:avLst/>
                </a:prstGeom>
                <a:noFill/>
                <a:ln w="28575" cap="flat" cmpd="sng">
                  <a:solidFill>
                    <a:schemeClr val="accent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6226" name="Rectangle 2"/>
          <p:cNvSpPr>
            <a:spLocks noGrp="1"/>
          </p:cNvSpPr>
          <p:nvPr>
            <p:ph type="title"/>
          </p:nvPr>
        </p:nvSpPr>
        <p:spPr>
          <a:xfrm>
            <a:off x="812800" y="-38100"/>
            <a:ext cx="4745038" cy="584200"/>
          </a:xfrm>
          <a:ln/>
        </p:spPr>
        <p:txBody>
          <a:bodyPr vert="horz" wrap="square" lIns="91440" tIns="45720" rIns="91440" bIns="45720" anchor="b">
            <a:spAutoFit/>
          </a:bodyPr>
          <a:lstStyle/>
          <a:p>
            <a:r>
              <a:rPr lang="en-US" altLang="zh-CN" sz="3200" dirty="0">
                <a:ea typeface="宋体" pitchFamily="2" charset="-122"/>
              </a:rPr>
              <a:t>Beq</a:t>
            </a:r>
            <a:r>
              <a:rPr lang="zh-CN" altLang="en-US" sz="3200" dirty="0">
                <a:ea typeface="宋体" pitchFamily="2" charset="-122"/>
              </a:rPr>
              <a:t>的四个阶段</a:t>
            </a:r>
            <a:endParaRPr lang="en-US" altLang="zh-CN" sz="3200" dirty="0">
              <a:ea typeface="宋体" pitchFamily="2" charset="-122"/>
            </a:endParaRPr>
          </a:p>
        </p:txBody>
      </p:sp>
      <p:sp>
        <p:nvSpPr>
          <p:cNvPr id="38915" name="Rectangle 3"/>
          <p:cNvSpPr>
            <a:spLocks noGrp="1"/>
          </p:cNvSpPr>
          <p:nvPr>
            <p:ph idx="1"/>
          </p:nvPr>
        </p:nvSpPr>
        <p:spPr>
          <a:xfrm>
            <a:off x="365125" y="2019300"/>
            <a:ext cx="8191500" cy="3006725"/>
          </a:xfrm>
          <a:ln/>
        </p:spPr>
        <p:txBody>
          <a:bodyPr vert="horz" wrap="square" lIns="91440" tIns="45720" rIns="91440" bIns="45720" anchor="t"/>
          <a:lstStyle/>
          <a:p>
            <a:pPr>
              <a:lnSpc>
                <a:spcPct val="120000"/>
              </a:lnSpc>
            </a:pPr>
            <a:r>
              <a:rPr lang="en-US" altLang="zh-CN" sz="2000" dirty="0">
                <a:solidFill>
                  <a:srgbClr val="CC0000"/>
                </a:solidFill>
                <a:ea typeface="宋体" pitchFamily="2" charset="-122"/>
              </a:rPr>
              <a:t>IF: </a:t>
            </a:r>
            <a:r>
              <a:rPr lang="zh-CN" altLang="en-US" sz="2000" dirty="0">
                <a:ea typeface="宋体" pitchFamily="2" charset="-122"/>
              </a:rPr>
              <a:t>取指令并计算</a:t>
            </a:r>
            <a:r>
              <a:rPr lang="en-US" altLang="zh-CN" sz="2000" dirty="0">
                <a:ea typeface="宋体" pitchFamily="2" charset="-122"/>
              </a:rPr>
              <a:t>PC+4</a:t>
            </a:r>
            <a:endParaRPr lang="zh-CN" altLang="en-US" sz="2000" dirty="0">
              <a:ea typeface="宋体" pitchFamily="2" charset="-122"/>
            </a:endParaRPr>
          </a:p>
          <a:p>
            <a:pPr>
              <a:lnSpc>
                <a:spcPct val="120000"/>
              </a:lnSpc>
            </a:pPr>
            <a:r>
              <a:rPr lang="en-US" altLang="zh-CN" sz="2000" dirty="0">
                <a:solidFill>
                  <a:srgbClr val="CC0000"/>
                </a:solidFill>
                <a:ea typeface="宋体" pitchFamily="2" charset="-122"/>
              </a:rPr>
              <a:t>ID:</a:t>
            </a:r>
            <a:r>
              <a:rPr lang="zh-CN" altLang="en-US" sz="2000" dirty="0">
                <a:ea typeface="宋体" pitchFamily="2" charset="-122"/>
              </a:rPr>
              <a:t>从寄存器取数，同时指令在译码器进行译码</a:t>
            </a:r>
            <a:endParaRPr lang="en-US" altLang="zh-CN" sz="2000" dirty="0">
              <a:ea typeface="宋体" pitchFamily="2" charset="-122"/>
            </a:endParaRPr>
          </a:p>
          <a:p>
            <a:pPr>
              <a:lnSpc>
                <a:spcPct val="120000"/>
              </a:lnSpc>
            </a:pPr>
            <a:r>
              <a:rPr lang="en-US" altLang="zh-CN" sz="2000" dirty="0">
                <a:solidFill>
                  <a:srgbClr val="CC0000"/>
                </a:solidFill>
                <a:ea typeface="宋体" pitchFamily="2" charset="-122"/>
              </a:rPr>
              <a:t>EX:</a:t>
            </a:r>
            <a:r>
              <a:rPr lang="en-US" altLang="zh-CN" sz="2000" dirty="0">
                <a:ea typeface="宋体" pitchFamily="2" charset="-122"/>
              </a:rPr>
              <a:t>  </a:t>
            </a:r>
            <a:r>
              <a:rPr lang="zh-CN" altLang="en-US" sz="2000" dirty="0">
                <a:ea typeface="宋体" pitchFamily="2" charset="-122"/>
              </a:rPr>
              <a:t>执行阶段</a:t>
            </a:r>
          </a:p>
          <a:p>
            <a:pPr lvl="1">
              <a:lnSpc>
                <a:spcPct val="120000"/>
              </a:lnSpc>
            </a:pPr>
            <a:r>
              <a:rPr lang="en-US" altLang="zh-CN" sz="2000" dirty="0">
                <a:ea typeface="黑体" pitchFamily="49" charset="-122"/>
              </a:rPr>
              <a:t>ALU</a:t>
            </a:r>
            <a:r>
              <a:rPr lang="zh-CN" altLang="en-US" sz="2000" dirty="0">
                <a:ea typeface="黑体" pitchFamily="49" charset="-122"/>
              </a:rPr>
              <a:t>中比较两个寄存器的大小（做减法）</a:t>
            </a:r>
          </a:p>
          <a:p>
            <a:pPr lvl="1">
              <a:lnSpc>
                <a:spcPct val="120000"/>
              </a:lnSpc>
            </a:pPr>
            <a:r>
              <a:rPr lang="en-US" altLang="zh-CN" sz="2000" dirty="0">
                <a:ea typeface="黑体" pitchFamily="49" charset="-122"/>
              </a:rPr>
              <a:t>Adder</a:t>
            </a:r>
            <a:r>
              <a:rPr lang="zh-CN" altLang="en-US" sz="2000" dirty="0">
                <a:ea typeface="黑体" pitchFamily="49" charset="-122"/>
              </a:rPr>
              <a:t>中计算转移地址</a:t>
            </a:r>
          </a:p>
          <a:p>
            <a:pPr>
              <a:lnSpc>
                <a:spcPct val="120000"/>
              </a:lnSpc>
            </a:pPr>
            <a:r>
              <a:rPr lang="en-US" altLang="zh-CN" sz="2000" dirty="0">
                <a:solidFill>
                  <a:srgbClr val="CC0000"/>
                </a:solidFill>
                <a:ea typeface="宋体" pitchFamily="2" charset="-122"/>
              </a:rPr>
              <a:t>MEM:</a:t>
            </a:r>
            <a:r>
              <a:rPr lang="en-US" altLang="zh-CN" sz="2000" dirty="0">
                <a:ea typeface="宋体" pitchFamily="2" charset="-122"/>
              </a:rPr>
              <a:t> </a:t>
            </a:r>
            <a:r>
              <a:rPr lang="zh-CN" altLang="en-US" sz="2000" dirty="0">
                <a:ea typeface="宋体" pitchFamily="2" charset="-122"/>
              </a:rPr>
              <a:t>如果比较相等</a:t>
            </a:r>
            <a:r>
              <a:rPr lang="en-US" altLang="zh-CN" sz="2000" dirty="0">
                <a:ea typeface="宋体" pitchFamily="2" charset="-122"/>
              </a:rPr>
              <a:t>, </a:t>
            </a:r>
            <a:r>
              <a:rPr lang="zh-CN" altLang="en-US" sz="2000" dirty="0">
                <a:ea typeface="宋体" pitchFamily="2" charset="-122"/>
              </a:rPr>
              <a:t>则：</a:t>
            </a:r>
          </a:p>
          <a:p>
            <a:pPr lvl="1">
              <a:lnSpc>
                <a:spcPct val="120000"/>
              </a:lnSpc>
            </a:pPr>
            <a:r>
              <a:rPr lang="zh-CN" altLang="en-US" sz="2000" dirty="0">
                <a:ea typeface="黑体" pitchFamily="49" charset="-122"/>
              </a:rPr>
              <a:t>转移目标地址写到</a:t>
            </a:r>
            <a:r>
              <a:rPr lang="en-US" altLang="zh-CN" sz="2000" dirty="0">
                <a:ea typeface="黑体" pitchFamily="49" charset="-122"/>
              </a:rPr>
              <a:t>PC</a:t>
            </a:r>
          </a:p>
          <a:p>
            <a:pPr>
              <a:lnSpc>
                <a:spcPct val="120000"/>
              </a:lnSpc>
            </a:pPr>
            <a:r>
              <a:rPr lang="en-US" altLang="zh-CN" sz="2400" b="1" dirty="0">
                <a:solidFill>
                  <a:srgbClr val="CC0000"/>
                </a:solidFill>
                <a:ea typeface="宋体" pitchFamily="2" charset="-122"/>
              </a:rPr>
              <a:t>WB:</a:t>
            </a:r>
            <a:r>
              <a:rPr lang="en-US" altLang="zh-CN" sz="2400" b="1" dirty="0">
                <a:solidFill>
                  <a:schemeClr val="accent2"/>
                </a:solidFill>
                <a:ea typeface="宋体" pitchFamily="2" charset="-122"/>
              </a:rPr>
              <a:t>  </a:t>
            </a:r>
            <a:r>
              <a:rPr lang="zh-CN" altLang="en-US" sz="2400" b="1" dirty="0">
                <a:solidFill>
                  <a:schemeClr val="accent2"/>
                </a:solidFill>
                <a:ea typeface="宋体" pitchFamily="2" charset="-122"/>
              </a:rPr>
              <a:t>加一个空写阶段，使流水线更规整！</a:t>
            </a:r>
          </a:p>
          <a:p>
            <a:pPr>
              <a:lnSpc>
                <a:spcPct val="120000"/>
              </a:lnSpc>
            </a:pPr>
            <a:endParaRPr lang="en-US" altLang="zh-CN" sz="2400" dirty="0">
              <a:ea typeface="宋体" pitchFamily="2" charset="-122"/>
            </a:endParaRPr>
          </a:p>
        </p:txBody>
      </p:sp>
      <p:grpSp>
        <p:nvGrpSpPr>
          <p:cNvPr id="2" name="组合 1"/>
          <p:cNvGrpSpPr/>
          <p:nvPr/>
        </p:nvGrpSpPr>
        <p:grpSpPr>
          <a:xfrm>
            <a:off x="1509713" y="646113"/>
            <a:ext cx="4268787" cy="1187450"/>
            <a:chOff x="1509713" y="646113"/>
            <a:chExt cx="4268787" cy="1187450"/>
          </a:xfrm>
        </p:grpSpPr>
        <p:grpSp>
          <p:nvGrpSpPr>
            <p:cNvPr id="436238" name="Group 8"/>
            <p:cNvGrpSpPr/>
            <p:nvPr/>
          </p:nvGrpSpPr>
          <p:grpSpPr>
            <a:xfrm>
              <a:off x="1981200" y="1027113"/>
              <a:ext cx="825500" cy="254000"/>
              <a:chOff x="1248" y="712"/>
              <a:chExt cx="520" cy="160"/>
            </a:xfrm>
          </p:grpSpPr>
          <p:sp>
            <p:nvSpPr>
              <p:cNvPr id="436279" name="Line 4"/>
              <p:cNvSpPr/>
              <p:nvPr/>
            </p:nvSpPr>
            <p:spPr>
              <a:xfrm>
                <a:off x="1256" y="864"/>
                <a:ext cx="272" cy="0"/>
              </a:xfrm>
              <a:prstGeom prst="line">
                <a:avLst/>
              </a:prstGeom>
              <a:ln w="25400" cap="flat" cmpd="sng">
                <a:solidFill>
                  <a:schemeClr val="tx1"/>
                </a:solidFill>
                <a:prstDash val="solid"/>
                <a:headEnd type="none" w="med" len="med"/>
                <a:tailEnd type="none" w="med" len="med"/>
              </a:ln>
            </p:spPr>
          </p:sp>
          <p:sp>
            <p:nvSpPr>
              <p:cNvPr id="436280" name="Line 5"/>
              <p:cNvSpPr/>
              <p:nvPr/>
            </p:nvSpPr>
            <p:spPr>
              <a:xfrm>
                <a:off x="1248" y="728"/>
                <a:ext cx="0" cy="128"/>
              </a:xfrm>
              <a:prstGeom prst="line">
                <a:avLst/>
              </a:prstGeom>
              <a:ln w="25400" cap="flat" cmpd="sng">
                <a:solidFill>
                  <a:schemeClr val="tx1"/>
                </a:solidFill>
                <a:prstDash val="solid"/>
                <a:headEnd type="none" w="med" len="med"/>
                <a:tailEnd type="none" w="med" len="med"/>
              </a:ln>
            </p:spPr>
          </p:sp>
          <p:sp>
            <p:nvSpPr>
              <p:cNvPr id="436281" name="Line 6"/>
              <p:cNvSpPr/>
              <p:nvPr/>
            </p:nvSpPr>
            <p:spPr>
              <a:xfrm flipV="1">
                <a:off x="1536" y="712"/>
                <a:ext cx="0" cy="160"/>
              </a:xfrm>
              <a:prstGeom prst="line">
                <a:avLst/>
              </a:prstGeom>
              <a:ln w="25400" cap="flat" cmpd="sng">
                <a:solidFill>
                  <a:schemeClr val="tx1"/>
                </a:solidFill>
                <a:prstDash val="solid"/>
                <a:headEnd type="none" w="med" len="med"/>
                <a:tailEnd type="none" w="med" len="med"/>
              </a:ln>
            </p:spPr>
          </p:sp>
          <p:sp>
            <p:nvSpPr>
              <p:cNvPr id="436282" name="Line 7"/>
              <p:cNvSpPr/>
              <p:nvPr/>
            </p:nvSpPr>
            <p:spPr>
              <a:xfrm>
                <a:off x="1544" y="720"/>
                <a:ext cx="224" cy="0"/>
              </a:xfrm>
              <a:prstGeom prst="line">
                <a:avLst/>
              </a:prstGeom>
              <a:ln w="25400" cap="flat" cmpd="sng">
                <a:solidFill>
                  <a:schemeClr val="tx1"/>
                </a:solidFill>
                <a:prstDash val="solid"/>
                <a:headEnd type="none" w="med" len="med"/>
                <a:tailEnd type="none" w="med" len="med"/>
              </a:ln>
            </p:spPr>
          </p:sp>
        </p:grpSp>
        <p:grpSp>
          <p:nvGrpSpPr>
            <p:cNvPr id="436239" name="Group 13"/>
            <p:cNvGrpSpPr/>
            <p:nvPr/>
          </p:nvGrpSpPr>
          <p:grpSpPr>
            <a:xfrm>
              <a:off x="2819400" y="1027113"/>
              <a:ext cx="825500" cy="254000"/>
              <a:chOff x="1776" y="712"/>
              <a:chExt cx="520" cy="160"/>
            </a:xfrm>
          </p:grpSpPr>
          <p:sp>
            <p:nvSpPr>
              <p:cNvPr id="436275" name="Line 9"/>
              <p:cNvSpPr/>
              <p:nvPr/>
            </p:nvSpPr>
            <p:spPr>
              <a:xfrm>
                <a:off x="1784" y="864"/>
                <a:ext cx="272" cy="0"/>
              </a:xfrm>
              <a:prstGeom prst="line">
                <a:avLst/>
              </a:prstGeom>
              <a:ln w="25400" cap="flat" cmpd="sng">
                <a:solidFill>
                  <a:schemeClr val="tx1"/>
                </a:solidFill>
                <a:prstDash val="solid"/>
                <a:headEnd type="none" w="med" len="med"/>
                <a:tailEnd type="none" w="med" len="med"/>
              </a:ln>
            </p:spPr>
          </p:sp>
          <p:sp>
            <p:nvSpPr>
              <p:cNvPr id="436276" name="Line 10"/>
              <p:cNvSpPr/>
              <p:nvPr/>
            </p:nvSpPr>
            <p:spPr>
              <a:xfrm>
                <a:off x="1776" y="728"/>
                <a:ext cx="0" cy="128"/>
              </a:xfrm>
              <a:prstGeom prst="line">
                <a:avLst/>
              </a:prstGeom>
              <a:ln w="25400" cap="flat" cmpd="sng">
                <a:solidFill>
                  <a:schemeClr val="tx1"/>
                </a:solidFill>
                <a:prstDash val="solid"/>
                <a:headEnd type="none" w="med" len="med"/>
                <a:tailEnd type="none" w="med" len="med"/>
              </a:ln>
            </p:spPr>
          </p:sp>
          <p:sp>
            <p:nvSpPr>
              <p:cNvPr id="436277" name="Line 11"/>
              <p:cNvSpPr/>
              <p:nvPr/>
            </p:nvSpPr>
            <p:spPr>
              <a:xfrm flipV="1">
                <a:off x="2064" y="712"/>
                <a:ext cx="0" cy="160"/>
              </a:xfrm>
              <a:prstGeom prst="line">
                <a:avLst/>
              </a:prstGeom>
              <a:ln w="25400" cap="flat" cmpd="sng">
                <a:solidFill>
                  <a:schemeClr val="tx1"/>
                </a:solidFill>
                <a:prstDash val="solid"/>
                <a:headEnd type="none" w="med" len="med"/>
                <a:tailEnd type="none" w="med" len="med"/>
              </a:ln>
            </p:spPr>
          </p:sp>
          <p:sp>
            <p:nvSpPr>
              <p:cNvPr id="436278" name="Line 12"/>
              <p:cNvSpPr/>
              <p:nvPr/>
            </p:nvSpPr>
            <p:spPr>
              <a:xfrm>
                <a:off x="2072" y="720"/>
                <a:ext cx="224" cy="0"/>
              </a:xfrm>
              <a:prstGeom prst="line">
                <a:avLst/>
              </a:prstGeom>
              <a:ln w="25400" cap="flat" cmpd="sng">
                <a:solidFill>
                  <a:schemeClr val="tx1"/>
                </a:solidFill>
                <a:prstDash val="solid"/>
                <a:headEnd type="none" w="med" len="med"/>
                <a:tailEnd type="none" w="med" len="med"/>
              </a:ln>
            </p:spPr>
          </p:sp>
        </p:grpSp>
        <p:grpSp>
          <p:nvGrpSpPr>
            <p:cNvPr id="436240" name="Group 18"/>
            <p:cNvGrpSpPr/>
            <p:nvPr/>
          </p:nvGrpSpPr>
          <p:grpSpPr>
            <a:xfrm>
              <a:off x="3657600" y="1027113"/>
              <a:ext cx="825500" cy="254000"/>
              <a:chOff x="2304" y="712"/>
              <a:chExt cx="520" cy="160"/>
            </a:xfrm>
          </p:grpSpPr>
          <p:sp>
            <p:nvSpPr>
              <p:cNvPr id="436271" name="Line 14"/>
              <p:cNvSpPr/>
              <p:nvPr/>
            </p:nvSpPr>
            <p:spPr>
              <a:xfrm>
                <a:off x="2312" y="864"/>
                <a:ext cx="272" cy="0"/>
              </a:xfrm>
              <a:prstGeom prst="line">
                <a:avLst/>
              </a:prstGeom>
              <a:ln w="25400" cap="flat" cmpd="sng">
                <a:solidFill>
                  <a:schemeClr val="tx1"/>
                </a:solidFill>
                <a:prstDash val="solid"/>
                <a:headEnd type="none" w="med" len="med"/>
                <a:tailEnd type="none" w="med" len="med"/>
              </a:ln>
            </p:spPr>
          </p:sp>
          <p:sp>
            <p:nvSpPr>
              <p:cNvPr id="436272" name="Line 15"/>
              <p:cNvSpPr/>
              <p:nvPr/>
            </p:nvSpPr>
            <p:spPr>
              <a:xfrm>
                <a:off x="2304" y="728"/>
                <a:ext cx="0" cy="128"/>
              </a:xfrm>
              <a:prstGeom prst="line">
                <a:avLst/>
              </a:prstGeom>
              <a:ln w="25400" cap="flat" cmpd="sng">
                <a:solidFill>
                  <a:schemeClr val="tx1"/>
                </a:solidFill>
                <a:prstDash val="solid"/>
                <a:headEnd type="none" w="med" len="med"/>
                <a:tailEnd type="none" w="med" len="med"/>
              </a:ln>
            </p:spPr>
          </p:sp>
          <p:sp>
            <p:nvSpPr>
              <p:cNvPr id="436273" name="Line 16"/>
              <p:cNvSpPr/>
              <p:nvPr/>
            </p:nvSpPr>
            <p:spPr>
              <a:xfrm flipV="1">
                <a:off x="2592" y="712"/>
                <a:ext cx="0" cy="160"/>
              </a:xfrm>
              <a:prstGeom prst="line">
                <a:avLst/>
              </a:prstGeom>
              <a:ln w="25400" cap="flat" cmpd="sng">
                <a:solidFill>
                  <a:schemeClr val="tx1"/>
                </a:solidFill>
                <a:prstDash val="solid"/>
                <a:headEnd type="none" w="med" len="med"/>
                <a:tailEnd type="none" w="med" len="med"/>
              </a:ln>
            </p:spPr>
          </p:sp>
          <p:sp>
            <p:nvSpPr>
              <p:cNvPr id="436274" name="Line 17"/>
              <p:cNvSpPr/>
              <p:nvPr/>
            </p:nvSpPr>
            <p:spPr>
              <a:xfrm>
                <a:off x="2600" y="720"/>
                <a:ext cx="224" cy="0"/>
              </a:xfrm>
              <a:prstGeom prst="line">
                <a:avLst/>
              </a:prstGeom>
              <a:ln w="25400" cap="flat" cmpd="sng">
                <a:solidFill>
                  <a:schemeClr val="tx1"/>
                </a:solidFill>
                <a:prstDash val="solid"/>
                <a:headEnd type="none" w="med" len="med"/>
                <a:tailEnd type="none" w="med" len="med"/>
              </a:ln>
            </p:spPr>
          </p:sp>
        </p:grpSp>
        <p:grpSp>
          <p:nvGrpSpPr>
            <p:cNvPr id="436241" name="Group 23"/>
            <p:cNvGrpSpPr/>
            <p:nvPr/>
          </p:nvGrpSpPr>
          <p:grpSpPr>
            <a:xfrm>
              <a:off x="4495800" y="1027113"/>
              <a:ext cx="825500" cy="254000"/>
              <a:chOff x="2832" y="712"/>
              <a:chExt cx="520" cy="160"/>
            </a:xfrm>
          </p:grpSpPr>
          <p:sp>
            <p:nvSpPr>
              <p:cNvPr id="436267" name="Line 19"/>
              <p:cNvSpPr/>
              <p:nvPr/>
            </p:nvSpPr>
            <p:spPr>
              <a:xfrm>
                <a:off x="2840" y="864"/>
                <a:ext cx="272" cy="0"/>
              </a:xfrm>
              <a:prstGeom prst="line">
                <a:avLst/>
              </a:prstGeom>
              <a:ln w="25400" cap="flat" cmpd="sng">
                <a:solidFill>
                  <a:schemeClr val="tx1"/>
                </a:solidFill>
                <a:prstDash val="solid"/>
                <a:headEnd type="none" w="med" len="med"/>
                <a:tailEnd type="none" w="med" len="med"/>
              </a:ln>
            </p:spPr>
          </p:sp>
          <p:sp>
            <p:nvSpPr>
              <p:cNvPr id="436268" name="Line 20"/>
              <p:cNvSpPr/>
              <p:nvPr/>
            </p:nvSpPr>
            <p:spPr>
              <a:xfrm>
                <a:off x="2832" y="728"/>
                <a:ext cx="0" cy="128"/>
              </a:xfrm>
              <a:prstGeom prst="line">
                <a:avLst/>
              </a:prstGeom>
              <a:ln w="25400" cap="flat" cmpd="sng">
                <a:solidFill>
                  <a:schemeClr val="tx1"/>
                </a:solidFill>
                <a:prstDash val="solid"/>
                <a:headEnd type="none" w="med" len="med"/>
                <a:tailEnd type="none" w="med" len="med"/>
              </a:ln>
            </p:spPr>
          </p:sp>
          <p:sp>
            <p:nvSpPr>
              <p:cNvPr id="436269" name="Line 21"/>
              <p:cNvSpPr/>
              <p:nvPr/>
            </p:nvSpPr>
            <p:spPr>
              <a:xfrm flipV="1">
                <a:off x="3120" y="712"/>
                <a:ext cx="0" cy="160"/>
              </a:xfrm>
              <a:prstGeom prst="line">
                <a:avLst/>
              </a:prstGeom>
              <a:ln w="25400" cap="flat" cmpd="sng">
                <a:solidFill>
                  <a:schemeClr val="tx1"/>
                </a:solidFill>
                <a:prstDash val="solid"/>
                <a:headEnd type="none" w="med" len="med"/>
                <a:tailEnd type="none" w="med" len="med"/>
              </a:ln>
            </p:spPr>
          </p:sp>
          <p:sp>
            <p:nvSpPr>
              <p:cNvPr id="436270" name="Line 22"/>
              <p:cNvSpPr/>
              <p:nvPr/>
            </p:nvSpPr>
            <p:spPr>
              <a:xfrm>
                <a:off x="3128" y="720"/>
                <a:ext cx="224" cy="0"/>
              </a:xfrm>
              <a:prstGeom prst="line">
                <a:avLst/>
              </a:prstGeom>
              <a:ln w="25400" cap="flat" cmpd="sng">
                <a:solidFill>
                  <a:schemeClr val="tx1"/>
                </a:solidFill>
                <a:prstDash val="solid"/>
                <a:headEnd type="none" w="med" len="med"/>
                <a:tailEnd type="none" w="med" len="med"/>
              </a:ln>
            </p:spPr>
          </p:sp>
        </p:grpSp>
        <p:sp>
          <p:nvSpPr>
            <p:cNvPr id="436242" name="Line 24"/>
            <p:cNvSpPr/>
            <p:nvPr/>
          </p:nvSpPr>
          <p:spPr>
            <a:xfrm>
              <a:off x="5346700" y="1268413"/>
              <a:ext cx="431800" cy="0"/>
            </a:xfrm>
            <a:prstGeom prst="line">
              <a:avLst/>
            </a:prstGeom>
            <a:ln w="25400" cap="flat" cmpd="sng">
              <a:solidFill>
                <a:schemeClr val="tx1"/>
              </a:solidFill>
              <a:prstDash val="solid"/>
              <a:headEnd type="none" w="med" len="med"/>
              <a:tailEnd type="none" w="med" len="med"/>
            </a:ln>
          </p:spPr>
        </p:sp>
        <p:sp>
          <p:nvSpPr>
            <p:cNvPr id="436243" name="Line 25"/>
            <p:cNvSpPr/>
            <p:nvPr/>
          </p:nvSpPr>
          <p:spPr>
            <a:xfrm>
              <a:off x="5334000" y="1052513"/>
              <a:ext cx="0" cy="203200"/>
            </a:xfrm>
            <a:prstGeom prst="line">
              <a:avLst/>
            </a:prstGeom>
            <a:ln w="25400" cap="flat" cmpd="sng">
              <a:solidFill>
                <a:schemeClr val="tx1"/>
              </a:solidFill>
              <a:prstDash val="solid"/>
              <a:headEnd type="none" w="med" len="med"/>
              <a:tailEnd type="none" w="med" len="med"/>
            </a:ln>
          </p:spPr>
        </p:sp>
        <p:sp>
          <p:nvSpPr>
            <p:cNvPr id="436244" name="Line 26"/>
            <p:cNvSpPr/>
            <p:nvPr/>
          </p:nvSpPr>
          <p:spPr>
            <a:xfrm>
              <a:off x="1612900" y="1039813"/>
              <a:ext cx="355600" cy="0"/>
            </a:xfrm>
            <a:prstGeom prst="line">
              <a:avLst/>
            </a:prstGeom>
            <a:ln w="25400" cap="flat" cmpd="sng">
              <a:solidFill>
                <a:schemeClr val="tx1"/>
              </a:solidFill>
              <a:prstDash val="solid"/>
              <a:headEnd type="none" w="med" len="med"/>
              <a:tailEnd type="none" w="med" len="med"/>
            </a:ln>
          </p:spPr>
        </p:sp>
        <p:sp>
          <p:nvSpPr>
            <p:cNvPr id="436245" name="Line 27"/>
            <p:cNvSpPr/>
            <p:nvPr/>
          </p:nvSpPr>
          <p:spPr>
            <a:xfrm flipV="1">
              <a:off x="1981200" y="646113"/>
              <a:ext cx="0" cy="330200"/>
            </a:xfrm>
            <a:prstGeom prst="line">
              <a:avLst/>
            </a:prstGeom>
            <a:ln w="25400" cap="flat" cmpd="sng">
              <a:solidFill>
                <a:schemeClr val="tx1"/>
              </a:solidFill>
              <a:prstDash val="sysDot"/>
              <a:headEnd type="none" w="med" len="med"/>
              <a:tailEnd type="none" w="med" len="med"/>
            </a:ln>
          </p:spPr>
        </p:sp>
        <p:sp>
          <p:nvSpPr>
            <p:cNvPr id="436246" name="Line 28"/>
            <p:cNvSpPr/>
            <p:nvPr/>
          </p:nvSpPr>
          <p:spPr>
            <a:xfrm flipV="1">
              <a:off x="2819400" y="646113"/>
              <a:ext cx="0" cy="330200"/>
            </a:xfrm>
            <a:prstGeom prst="line">
              <a:avLst/>
            </a:prstGeom>
            <a:ln w="25400" cap="flat" cmpd="sng">
              <a:solidFill>
                <a:schemeClr val="tx1"/>
              </a:solidFill>
              <a:prstDash val="sysDot"/>
              <a:headEnd type="none" w="med" len="med"/>
              <a:tailEnd type="none" w="med" len="med"/>
            </a:ln>
          </p:spPr>
        </p:sp>
        <p:sp>
          <p:nvSpPr>
            <p:cNvPr id="436247" name="Rectangle 29"/>
            <p:cNvSpPr/>
            <p:nvPr/>
          </p:nvSpPr>
          <p:spPr>
            <a:xfrm>
              <a:off x="2043113" y="658813"/>
              <a:ext cx="8191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1</a:t>
              </a:r>
            </a:p>
          </p:txBody>
        </p:sp>
        <p:sp>
          <p:nvSpPr>
            <p:cNvPr id="436248" name="Rectangle 30"/>
            <p:cNvSpPr/>
            <p:nvPr/>
          </p:nvSpPr>
          <p:spPr>
            <a:xfrm>
              <a:off x="2805113" y="658813"/>
              <a:ext cx="8191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2</a:t>
              </a:r>
            </a:p>
          </p:txBody>
        </p:sp>
        <p:sp>
          <p:nvSpPr>
            <p:cNvPr id="436249" name="Line 31"/>
            <p:cNvSpPr/>
            <p:nvPr/>
          </p:nvSpPr>
          <p:spPr>
            <a:xfrm flipV="1">
              <a:off x="3657600" y="646113"/>
              <a:ext cx="0" cy="330200"/>
            </a:xfrm>
            <a:prstGeom prst="line">
              <a:avLst/>
            </a:prstGeom>
            <a:ln w="25400" cap="flat" cmpd="sng">
              <a:solidFill>
                <a:schemeClr val="tx1"/>
              </a:solidFill>
              <a:prstDash val="sysDot"/>
              <a:headEnd type="none" w="med" len="med"/>
              <a:tailEnd type="none" w="med" len="med"/>
            </a:ln>
          </p:spPr>
        </p:sp>
        <p:sp>
          <p:nvSpPr>
            <p:cNvPr id="436250" name="Line 32"/>
            <p:cNvSpPr/>
            <p:nvPr/>
          </p:nvSpPr>
          <p:spPr>
            <a:xfrm flipV="1">
              <a:off x="4495800" y="646113"/>
              <a:ext cx="0" cy="330200"/>
            </a:xfrm>
            <a:prstGeom prst="line">
              <a:avLst/>
            </a:prstGeom>
            <a:ln w="25400" cap="flat" cmpd="sng">
              <a:solidFill>
                <a:schemeClr val="tx1"/>
              </a:solidFill>
              <a:prstDash val="sysDot"/>
              <a:headEnd type="none" w="med" len="med"/>
              <a:tailEnd type="none" w="med" len="med"/>
            </a:ln>
          </p:spPr>
        </p:sp>
        <p:sp>
          <p:nvSpPr>
            <p:cNvPr id="436251" name="Line 33"/>
            <p:cNvSpPr/>
            <p:nvPr/>
          </p:nvSpPr>
          <p:spPr>
            <a:xfrm flipV="1">
              <a:off x="5334000" y="646113"/>
              <a:ext cx="0" cy="330200"/>
            </a:xfrm>
            <a:prstGeom prst="line">
              <a:avLst/>
            </a:prstGeom>
            <a:ln w="25400" cap="flat" cmpd="sng">
              <a:solidFill>
                <a:schemeClr val="tx1"/>
              </a:solidFill>
              <a:prstDash val="sysDot"/>
              <a:headEnd type="none" w="med" len="med"/>
              <a:tailEnd type="none" w="med" len="med"/>
            </a:ln>
          </p:spPr>
        </p:sp>
        <p:sp>
          <p:nvSpPr>
            <p:cNvPr id="436252" name="Rectangle 34"/>
            <p:cNvSpPr/>
            <p:nvPr/>
          </p:nvSpPr>
          <p:spPr>
            <a:xfrm>
              <a:off x="3719513" y="658813"/>
              <a:ext cx="8191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3</a:t>
              </a:r>
            </a:p>
          </p:txBody>
        </p:sp>
        <p:sp>
          <p:nvSpPr>
            <p:cNvPr id="436253" name="Rectangle 35"/>
            <p:cNvSpPr/>
            <p:nvPr/>
          </p:nvSpPr>
          <p:spPr>
            <a:xfrm>
              <a:off x="4481513" y="658813"/>
              <a:ext cx="8191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4</a:t>
              </a:r>
            </a:p>
          </p:txBody>
        </p:sp>
        <p:grpSp>
          <p:nvGrpSpPr>
            <p:cNvPr id="436254" name="Group 38"/>
            <p:cNvGrpSpPr/>
            <p:nvPr/>
          </p:nvGrpSpPr>
          <p:grpSpPr>
            <a:xfrm>
              <a:off x="1993900" y="1497013"/>
              <a:ext cx="812800" cy="336550"/>
              <a:chOff x="1256" y="1008"/>
              <a:chExt cx="512" cy="212"/>
            </a:xfrm>
          </p:grpSpPr>
          <p:sp>
            <p:nvSpPr>
              <p:cNvPr id="436265" name="Rectangle 36"/>
              <p:cNvSpPr/>
              <p:nvPr/>
            </p:nvSpPr>
            <p:spPr>
              <a:xfrm>
                <a:off x="1256"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6266" name="Rectangle 37"/>
              <p:cNvSpPr/>
              <p:nvPr/>
            </p:nvSpPr>
            <p:spPr>
              <a:xfrm>
                <a:off x="1297" y="1008"/>
                <a:ext cx="24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36255" name="Group 41"/>
            <p:cNvGrpSpPr/>
            <p:nvPr/>
          </p:nvGrpSpPr>
          <p:grpSpPr>
            <a:xfrm>
              <a:off x="2805113" y="1497013"/>
              <a:ext cx="839787" cy="336550"/>
              <a:chOff x="1767" y="1008"/>
              <a:chExt cx="529" cy="212"/>
            </a:xfrm>
          </p:grpSpPr>
          <p:sp>
            <p:nvSpPr>
              <p:cNvPr id="436263" name="Rectangle 39"/>
              <p:cNvSpPr/>
              <p:nvPr/>
            </p:nvSpPr>
            <p:spPr>
              <a:xfrm>
                <a:off x="1784"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6264" name="Rectangle 40"/>
              <p:cNvSpPr/>
              <p:nvPr/>
            </p:nvSpPr>
            <p:spPr>
              <a:xfrm>
                <a:off x="1767" y="1008"/>
                <a:ext cx="259"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36256" name="Group 44"/>
            <p:cNvGrpSpPr/>
            <p:nvPr/>
          </p:nvGrpSpPr>
          <p:grpSpPr>
            <a:xfrm>
              <a:off x="3670300" y="1497013"/>
              <a:ext cx="812800" cy="336550"/>
              <a:chOff x="2312" y="1008"/>
              <a:chExt cx="512" cy="212"/>
            </a:xfrm>
          </p:grpSpPr>
          <p:sp>
            <p:nvSpPr>
              <p:cNvPr id="436261" name="Rectangle 42"/>
              <p:cNvSpPr/>
              <p:nvPr/>
            </p:nvSpPr>
            <p:spPr>
              <a:xfrm>
                <a:off x="2312"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6262" name="Rectangle 43"/>
              <p:cNvSpPr/>
              <p:nvPr/>
            </p:nvSpPr>
            <p:spPr>
              <a:xfrm>
                <a:off x="2391" y="1008"/>
                <a:ext cx="29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36257" name="Group 47"/>
            <p:cNvGrpSpPr/>
            <p:nvPr/>
          </p:nvGrpSpPr>
          <p:grpSpPr>
            <a:xfrm>
              <a:off x="4508500" y="1497013"/>
              <a:ext cx="831850" cy="336550"/>
              <a:chOff x="2840" y="1008"/>
              <a:chExt cx="524" cy="212"/>
            </a:xfrm>
          </p:grpSpPr>
          <p:sp>
            <p:nvSpPr>
              <p:cNvPr id="436259" name="Rectangle 45"/>
              <p:cNvSpPr/>
              <p:nvPr/>
            </p:nvSpPr>
            <p:spPr>
              <a:xfrm>
                <a:off x="2840" y="1016"/>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36260" name="Rectangle 46"/>
              <p:cNvSpPr/>
              <p:nvPr/>
            </p:nvSpPr>
            <p:spPr>
              <a:xfrm>
                <a:off x="2919" y="1008"/>
                <a:ext cx="445"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sp>
          <p:nvSpPr>
            <p:cNvPr id="436258" name="Rectangle 48"/>
            <p:cNvSpPr/>
            <p:nvPr/>
          </p:nvSpPr>
          <p:spPr>
            <a:xfrm>
              <a:off x="1509713" y="1497013"/>
              <a:ext cx="5191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Beq</a:t>
              </a:r>
            </a:p>
          </p:txBody>
        </p:sp>
      </p:grpSp>
      <p:grpSp>
        <p:nvGrpSpPr>
          <p:cNvPr id="5" name="组合 4"/>
          <p:cNvGrpSpPr/>
          <p:nvPr/>
        </p:nvGrpSpPr>
        <p:grpSpPr>
          <a:xfrm>
            <a:off x="5326063" y="844550"/>
            <a:ext cx="2201862" cy="989013"/>
            <a:chOff x="5326063" y="844550"/>
            <a:chExt cx="2201862" cy="989013"/>
          </a:xfrm>
        </p:grpSpPr>
        <p:sp>
          <p:nvSpPr>
            <p:cNvPr id="436231" name="Rectangle 50"/>
            <p:cNvSpPr/>
            <p:nvPr/>
          </p:nvSpPr>
          <p:spPr>
            <a:xfrm>
              <a:off x="5472113" y="1497013"/>
              <a:ext cx="523875" cy="33655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WB</a:t>
              </a:r>
            </a:p>
          </p:txBody>
        </p:sp>
        <p:grpSp>
          <p:nvGrpSpPr>
            <p:cNvPr id="436232" name="组合 3"/>
            <p:cNvGrpSpPr/>
            <p:nvPr/>
          </p:nvGrpSpPr>
          <p:grpSpPr>
            <a:xfrm>
              <a:off x="5326063" y="844550"/>
              <a:ext cx="2201862" cy="969963"/>
              <a:chOff x="5326063" y="844550"/>
              <a:chExt cx="2201862" cy="969963"/>
            </a:xfrm>
          </p:grpSpPr>
          <p:sp>
            <p:nvSpPr>
              <p:cNvPr id="436233" name="Rectangle 49"/>
              <p:cNvSpPr/>
              <p:nvPr/>
            </p:nvSpPr>
            <p:spPr>
              <a:xfrm>
                <a:off x="5346700" y="1509713"/>
                <a:ext cx="812800" cy="279400"/>
              </a:xfrm>
              <a:prstGeom prst="rect">
                <a:avLst/>
              </a:prstGeom>
              <a:noFill/>
              <a:ln w="254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nvGrpSpPr>
              <p:cNvPr id="436234" name="组合 2"/>
              <p:cNvGrpSpPr/>
              <p:nvPr/>
            </p:nvGrpSpPr>
            <p:grpSpPr>
              <a:xfrm>
                <a:off x="5326063" y="844550"/>
                <a:ext cx="2201862" cy="969963"/>
                <a:chOff x="5326063" y="844550"/>
                <a:chExt cx="2201862" cy="969963"/>
              </a:xfrm>
            </p:grpSpPr>
            <p:sp>
              <p:nvSpPr>
                <p:cNvPr id="436235" name="Freeform 52"/>
                <p:cNvSpPr/>
                <p:nvPr/>
              </p:nvSpPr>
              <p:spPr>
                <a:xfrm>
                  <a:off x="6089650" y="1035050"/>
                  <a:ext cx="620713" cy="346075"/>
                </a:xfrm>
                <a:custGeom>
                  <a:avLst/>
                  <a:gdLst>
                    <a:gd name="txL" fmla="*/ 0 w 174"/>
                    <a:gd name="txT" fmla="*/ 0 h 250"/>
                    <a:gd name="txR" fmla="*/ 174 w 174"/>
                    <a:gd name="txB" fmla="*/ 250 h 250"/>
                  </a:gdLst>
                  <a:ahLst/>
                  <a:cxnLst>
                    <a:cxn ang="0">
                      <a:pos x="0" y="2147483646"/>
                    </a:cxn>
                    <a:cxn ang="0">
                      <a:pos x="2147483646" y="2147483646"/>
                    </a:cxn>
                    <a:cxn ang="0">
                      <a:pos x="2147483646" y="2147483646"/>
                    </a:cxn>
                    <a:cxn ang="0">
                      <a:pos x="2147483646" y="2147483646"/>
                    </a:cxn>
                    <a:cxn ang="0">
                      <a:pos x="2147483646" y="2147483646"/>
                    </a:cxn>
                    <a:cxn ang="0">
                      <a:pos x="2147483646" y="0"/>
                    </a:cxn>
                  </a:cxnLst>
                  <a:rect l="txL" t="txT" r="txR" b="txB"/>
                  <a:pathLst>
                    <a:path w="174" h="250">
                      <a:moveTo>
                        <a:pt x="0" y="250"/>
                      </a:moveTo>
                      <a:cubicBezTo>
                        <a:pt x="9" y="181"/>
                        <a:pt x="18" y="112"/>
                        <a:pt x="43" y="87"/>
                      </a:cubicBezTo>
                      <a:cubicBezTo>
                        <a:pt x="68" y="62"/>
                        <a:pt x="141" y="85"/>
                        <a:pt x="152" y="98"/>
                      </a:cubicBezTo>
                      <a:cubicBezTo>
                        <a:pt x="163" y="111"/>
                        <a:pt x="125" y="170"/>
                        <a:pt x="109" y="163"/>
                      </a:cubicBezTo>
                      <a:cubicBezTo>
                        <a:pt x="93" y="156"/>
                        <a:pt x="43" y="81"/>
                        <a:pt x="54" y="54"/>
                      </a:cubicBezTo>
                      <a:cubicBezTo>
                        <a:pt x="65" y="27"/>
                        <a:pt x="119" y="13"/>
                        <a:pt x="174" y="0"/>
                      </a:cubicBezTo>
                    </a:path>
                  </a:pathLst>
                </a:custGeom>
                <a:noFill/>
                <a:ln w="12700"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436236" name="Text Box 53"/>
                <p:cNvSpPr txBox="1"/>
                <p:nvPr/>
              </p:nvSpPr>
              <p:spPr>
                <a:xfrm>
                  <a:off x="6688138" y="844550"/>
                  <a:ext cx="839787" cy="3365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NOOP!</a:t>
                  </a:r>
                </a:p>
              </p:txBody>
            </p:sp>
            <p:sp>
              <p:nvSpPr>
                <p:cNvPr id="436237" name="Rectangle 56"/>
                <p:cNvSpPr/>
                <p:nvPr/>
              </p:nvSpPr>
              <p:spPr>
                <a:xfrm>
                  <a:off x="5326063" y="1495425"/>
                  <a:ext cx="828675" cy="319088"/>
                </a:xfrm>
                <a:prstGeom prst="rect">
                  <a:avLst/>
                </a:prstGeom>
                <a:noFill/>
                <a:ln w="28575" cap="flat" cmpd="sng">
                  <a:solidFill>
                    <a:schemeClr val="accent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grpSp>
      </p:grpSp>
      <p:sp>
        <p:nvSpPr>
          <p:cNvPr id="38975" name="Text Box 63"/>
          <p:cNvSpPr txBox="1"/>
          <p:nvPr/>
        </p:nvSpPr>
        <p:spPr>
          <a:xfrm>
            <a:off x="404813" y="5673725"/>
            <a:ext cx="7623175" cy="70802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2000" b="1" dirty="0">
                <a:ea typeface="宋体" pitchFamily="2" charset="-122"/>
              </a:rPr>
              <a:t>按照上述方式，把所有指令都按照最复杂的“</a:t>
            </a:r>
            <a:r>
              <a:rPr lang="en-US" altLang="zh-CN" sz="2000" b="1" dirty="0">
                <a:ea typeface="宋体" pitchFamily="2" charset="-122"/>
              </a:rPr>
              <a:t>load”</a:t>
            </a:r>
            <a:r>
              <a:rPr lang="zh-CN" altLang="en-US" sz="2000" b="1" dirty="0">
                <a:ea typeface="宋体" pitchFamily="2" charset="-122"/>
              </a:rPr>
              <a:t>指令所需的五个阶段来划分，不需要的阶段加一个“</a:t>
            </a:r>
            <a:r>
              <a:rPr lang="en-US" altLang="zh-CN" sz="2000" b="1" dirty="0">
                <a:ea typeface="宋体" pitchFamily="2" charset="-122"/>
              </a:rPr>
              <a:t>NOP”</a:t>
            </a:r>
            <a:r>
              <a:rPr lang="zh-CN" altLang="en-US" sz="2000" b="1" dirty="0">
                <a:ea typeface="宋体" pitchFamily="2" charset="-122"/>
              </a:rPr>
              <a:t>操作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8915">
                                            <p:txEl>
                                              <p:pRg st="7" end="7"/>
                                            </p:txEl>
                                          </p:spTgt>
                                        </p:tgtEl>
                                        <p:attrNameLst>
                                          <p:attrName>style.visibility</p:attrName>
                                        </p:attrNameLst>
                                      </p:cBhvr>
                                      <p:to>
                                        <p:strVal val="visible"/>
                                      </p:to>
                                    </p:set>
                                    <p:animEffect transition="in" filter="blinds(horizontal)">
                                      <p:cBhvr>
                                        <p:cTn id="11" dur="500"/>
                                        <p:tgtEl>
                                          <p:spTgt spid="38915">
                                            <p:txEl>
                                              <p:pRg st="7" end="7"/>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8975"/>
                                        </p:tgtEl>
                                        <p:attrNameLst>
                                          <p:attrName>style.visibility</p:attrName>
                                        </p:attrNameLst>
                                      </p:cBhvr>
                                      <p:to>
                                        <p:strVal val="visible"/>
                                      </p:to>
                                    </p:set>
                                    <p:animEffect transition="in" filter="blinds(horizontal)">
                                      <p:cBhvr>
                                        <p:cTn id="20" dur="500"/>
                                        <p:tgtEl>
                                          <p:spTgt spid="38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7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125</a:t>
            </a:fld>
            <a:endParaRPr lang="en-AU" altLang="en-US" sz="1400" b="1" dirty="0">
              <a:ea typeface="宋体" pitchFamily="2" charset="-122"/>
            </a:endParaRPr>
          </a:p>
        </p:txBody>
      </p:sp>
      <p:pic>
        <p:nvPicPr>
          <p:cNvPr id="456707" name="Picture 9" descr="f04-33-P374493"/>
          <p:cNvPicPr>
            <a:picLocks noChangeAspect="1"/>
          </p:cNvPicPr>
          <p:nvPr/>
        </p:nvPicPr>
        <p:blipFill>
          <a:blip r:embed="rId2"/>
          <a:stretch>
            <a:fillRect/>
          </a:stretch>
        </p:blipFill>
        <p:spPr>
          <a:xfrm>
            <a:off x="251520" y="1179358"/>
            <a:ext cx="5329212" cy="3854268"/>
          </a:xfrm>
          <a:prstGeom prst="rect">
            <a:avLst/>
          </a:prstGeom>
          <a:noFill/>
          <a:ln w="9525">
            <a:noFill/>
          </a:ln>
        </p:spPr>
      </p:pic>
      <p:sp>
        <p:nvSpPr>
          <p:cNvPr id="456708"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流水线数据通路</a:t>
            </a:r>
            <a:r>
              <a:rPr lang="en-US" altLang="zh-CN" dirty="0">
                <a:ea typeface="宋体" pitchFamily="2" charset="-122"/>
              </a:rPr>
              <a:t>&amp;</a:t>
            </a:r>
            <a:r>
              <a:rPr lang="zh-CN" altLang="en-US" dirty="0">
                <a:ea typeface="宋体" pitchFamily="2" charset="-122"/>
              </a:rPr>
              <a:t>控制</a:t>
            </a:r>
          </a:p>
        </p:txBody>
      </p:sp>
      <p:sp>
        <p:nvSpPr>
          <p:cNvPr id="456709" name="Text Box 3"/>
          <p:cNvSpPr txBox="1"/>
          <p:nvPr/>
        </p:nvSpPr>
        <p:spPr>
          <a:xfrm rot="5400000">
            <a:off x="7026275" y="1749425"/>
            <a:ext cx="38671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solidFill>
                  <a:schemeClr val="folHlink"/>
                </a:solidFill>
                <a:ea typeface="宋体" pitchFamily="2" charset="-122"/>
              </a:rPr>
              <a:t>§4.6 Pipelined Datapath and Control</a:t>
            </a:r>
          </a:p>
        </p:txBody>
      </p:sp>
      <p:sp>
        <p:nvSpPr>
          <p:cNvPr id="10" name="文本框 9">
            <a:extLst>
              <a:ext uri="{FF2B5EF4-FFF2-40B4-BE49-F238E27FC236}">
                <a16:creationId xmlns:a16="http://schemas.microsoft.com/office/drawing/2014/main" id="{0B059AFF-034C-47B7-9E70-C5034F6A620E}"/>
              </a:ext>
            </a:extLst>
          </p:cNvPr>
          <p:cNvSpPr txBox="1"/>
          <p:nvPr/>
        </p:nvSpPr>
        <p:spPr>
          <a:xfrm>
            <a:off x="6084168" y="1556792"/>
            <a:ext cx="2407457" cy="1754326"/>
          </a:xfrm>
          <a:prstGeom prst="rect">
            <a:avLst/>
          </a:prstGeom>
          <a:noFill/>
        </p:spPr>
        <p:txBody>
          <a:bodyPr wrap="square">
            <a:spAutoFit/>
          </a:bodyPr>
          <a:lstStyle/>
          <a:p>
            <a:r>
              <a:rPr lang="zh-CN" altLang="en-US" b="0" i="0" dirty="0">
                <a:solidFill>
                  <a:srgbClr val="4D4D4D"/>
                </a:solidFill>
                <a:effectLst/>
                <a:latin typeface="-apple-system"/>
              </a:rPr>
              <a:t>与普通数据通路硬件结构上一个最大的差别就是：流水线数据通路需要增加</a:t>
            </a:r>
            <a:r>
              <a:rPr lang="zh-CN" altLang="en-US" b="0" i="0" dirty="0">
                <a:solidFill>
                  <a:srgbClr val="FF0000"/>
                </a:solidFill>
                <a:effectLst/>
                <a:latin typeface="-apple-system"/>
              </a:rPr>
              <a:t>流水线寄存器</a:t>
            </a:r>
            <a:r>
              <a:rPr lang="zh-CN" altLang="en-US" b="0" i="0" dirty="0">
                <a:solidFill>
                  <a:srgbClr val="4D4D4D"/>
                </a:solidFill>
                <a:effectLst/>
                <a:latin typeface="-apple-system"/>
              </a:rPr>
              <a:t>，</a:t>
            </a:r>
            <a:r>
              <a:rPr lang="zh-CN" altLang="en-US" b="0" i="0" u="sng" dirty="0">
                <a:solidFill>
                  <a:srgbClr val="4D4D4D"/>
                </a:solidFill>
                <a:effectLst/>
                <a:latin typeface="-apple-system"/>
              </a:rPr>
              <a:t>作为数据的缓存</a:t>
            </a:r>
            <a:endParaRPr lang="zh-CN" altLang="en-US" u="sng" dirty="0"/>
          </a:p>
        </p:txBody>
      </p:sp>
      <p:sp>
        <p:nvSpPr>
          <p:cNvPr id="12" name="文本框 11">
            <a:extLst>
              <a:ext uri="{FF2B5EF4-FFF2-40B4-BE49-F238E27FC236}">
                <a16:creationId xmlns:a16="http://schemas.microsoft.com/office/drawing/2014/main" id="{2A7C1B72-7021-4BE8-8B0D-491D2CD02E4C}"/>
              </a:ext>
            </a:extLst>
          </p:cNvPr>
          <p:cNvSpPr txBox="1"/>
          <p:nvPr/>
        </p:nvSpPr>
        <p:spPr>
          <a:xfrm>
            <a:off x="395536" y="5087847"/>
            <a:ext cx="7686576" cy="1477328"/>
          </a:xfrm>
          <a:prstGeom prst="rect">
            <a:avLst/>
          </a:prstGeom>
          <a:noFill/>
        </p:spPr>
        <p:txBody>
          <a:bodyPr wrap="square">
            <a:spAutoFit/>
          </a:bodyPr>
          <a:lstStyle/>
          <a:p>
            <a:r>
              <a:rPr lang="zh-CN" altLang="en-US" b="0" i="0" dirty="0">
                <a:solidFill>
                  <a:srgbClr val="4D4D4D"/>
                </a:solidFill>
                <a:effectLst/>
                <a:latin typeface="-apple-system"/>
              </a:rPr>
              <a:t>不可以没有流水线寄存器，咱打个比方：</a:t>
            </a:r>
            <a:endParaRPr lang="en-US" altLang="zh-CN" b="0" i="0" dirty="0">
              <a:solidFill>
                <a:srgbClr val="4D4D4D"/>
              </a:solidFill>
              <a:effectLst/>
              <a:latin typeface="-apple-system"/>
            </a:endParaRPr>
          </a:p>
          <a:p>
            <a:r>
              <a:rPr lang="zh-CN" altLang="en-US" b="0" i="0" dirty="0">
                <a:solidFill>
                  <a:srgbClr val="4D4D4D"/>
                </a:solidFill>
                <a:effectLst/>
                <a:latin typeface="-apple-system"/>
              </a:rPr>
              <a:t>如果</a:t>
            </a:r>
            <a:r>
              <a:rPr lang="en-US" altLang="zh-CN" b="0" i="0" dirty="0">
                <a:solidFill>
                  <a:srgbClr val="4D4D4D"/>
                </a:solidFill>
                <a:effectLst/>
                <a:latin typeface="-apple-system"/>
              </a:rPr>
              <a:t>a</a:t>
            </a:r>
            <a:r>
              <a:rPr lang="zh-CN" altLang="en-US" b="0" i="0" dirty="0">
                <a:solidFill>
                  <a:srgbClr val="4D4D4D"/>
                </a:solidFill>
                <a:effectLst/>
                <a:latin typeface="-apple-system"/>
              </a:rPr>
              <a:t>指令执行到</a:t>
            </a:r>
            <a:r>
              <a:rPr lang="en-US" altLang="zh-CN" b="0" i="0" dirty="0">
                <a:solidFill>
                  <a:srgbClr val="4D4D4D"/>
                </a:solidFill>
                <a:effectLst/>
                <a:latin typeface="-apple-system"/>
              </a:rPr>
              <a:t>EX</a:t>
            </a:r>
            <a:r>
              <a:rPr lang="zh-CN" altLang="en-US" b="0" i="0" dirty="0">
                <a:solidFill>
                  <a:srgbClr val="4D4D4D"/>
                </a:solidFill>
                <a:effectLst/>
                <a:latin typeface="-apple-system"/>
              </a:rPr>
              <a:t>阶段，已经算出结果了，而前面的一条指令的</a:t>
            </a:r>
            <a:r>
              <a:rPr lang="en-US" altLang="zh-CN" b="0" i="0" dirty="0">
                <a:solidFill>
                  <a:srgbClr val="4D4D4D"/>
                </a:solidFill>
                <a:effectLst/>
                <a:latin typeface="-apple-system"/>
              </a:rPr>
              <a:t>MEM</a:t>
            </a:r>
            <a:r>
              <a:rPr lang="zh-CN" altLang="en-US" b="0" i="0" dirty="0">
                <a:solidFill>
                  <a:srgbClr val="4D4D4D"/>
                </a:solidFill>
                <a:effectLst/>
                <a:latin typeface="-apple-system"/>
              </a:rPr>
              <a:t>阶段还没有执行完毕，这个时候如果没有寄存器，不仅</a:t>
            </a:r>
            <a:r>
              <a:rPr lang="en-US" altLang="zh-CN" b="0" i="0" dirty="0">
                <a:solidFill>
                  <a:srgbClr val="4D4D4D"/>
                </a:solidFill>
                <a:effectLst/>
                <a:latin typeface="-apple-system"/>
              </a:rPr>
              <a:t>a</a:t>
            </a:r>
            <a:r>
              <a:rPr lang="zh-CN" altLang="en-US" b="0" i="0" dirty="0">
                <a:solidFill>
                  <a:srgbClr val="4D4D4D"/>
                </a:solidFill>
                <a:effectLst/>
                <a:latin typeface="-apple-system"/>
              </a:rPr>
              <a:t>指令的计算结果可能会丢失，也有可能影响到下一条指令的执行结果。有了流水线寄存器，中间数据就可以有缓冲，有一个暂栖之地。</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7731" name="Picture 7" descr="f04-35-P374493"/>
          <p:cNvPicPr>
            <a:picLocks noChangeAspect="1"/>
          </p:cNvPicPr>
          <p:nvPr/>
        </p:nvPicPr>
        <p:blipFill>
          <a:blip r:embed="rId3"/>
          <a:stretch>
            <a:fillRect/>
          </a:stretch>
        </p:blipFill>
        <p:spPr>
          <a:xfrm>
            <a:off x="87573" y="1059186"/>
            <a:ext cx="8929688" cy="4113212"/>
          </a:xfrm>
          <a:prstGeom prst="rect">
            <a:avLst/>
          </a:prstGeom>
          <a:noFill/>
          <a:ln w="9525">
            <a:noFill/>
          </a:ln>
        </p:spPr>
      </p:pic>
      <p:grpSp>
        <p:nvGrpSpPr>
          <p:cNvPr id="457733" name="组合 3"/>
          <p:cNvGrpSpPr/>
          <p:nvPr/>
        </p:nvGrpSpPr>
        <p:grpSpPr>
          <a:xfrm>
            <a:off x="88367" y="-27384"/>
            <a:ext cx="8856663" cy="409575"/>
            <a:chOff x="107950" y="836613"/>
            <a:chExt cx="8856663" cy="409575"/>
          </a:xfrm>
        </p:grpSpPr>
        <p:sp>
          <p:nvSpPr>
            <p:cNvPr id="457767" name="Line 161"/>
            <p:cNvSpPr/>
            <p:nvPr/>
          </p:nvSpPr>
          <p:spPr>
            <a:xfrm>
              <a:off x="871538" y="849313"/>
              <a:ext cx="0" cy="355600"/>
            </a:xfrm>
            <a:prstGeom prst="line">
              <a:avLst/>
            </a:prstGeom>
            <a:ln w="25400" cap="flat" cmpd="sng">
              <a:solidFill>
                <a:schemeClr val="tx1"/>
              </a:solidFill>
              <a:prstDash val="solid"/>
              <a:headEnd type="none" w="med" len="med"/>
              <a:tailEnd type="triangle" w="med" len="med"/>
            </a:ln>
          </p:spPr>
        </p:sp>
        <p:sp>
          <p:nvSpPr>
            <p:cNvPr id="457768" name="Line 162"/>
            <p:cNvSpPr/>
            <p:nvPr/>
          </p:nvSpPr>
          <p:spPr>
            <a:xfrm>
              <a:off x="2771775" y="849313"/>
              <a:ext cx="0" cy="368300"/>
            </a:xfrm>
            <a:prstGeom prst="line">
              <a:avLst/>
            </a:prstGeom>
            <a:ln w="25400" cap="flat" cmpd="sng">
              <a:solidFill>
                <a:schemeClr val="tx1"/>
              </a:solidFill>
              <a:prstDash val="solid"/>
              <a:headEnd type="none" w="med" len="med"/>
              <a:tailEnd type="triangle" w="med" len="med"/>
            </a:ln>
          </p:spPr>
        </p:sp>
        <p:sp>
          <p:nvSpPr>
            <p:cNvPr id="457769" name="Line 163"/>
            <p:cNvSpPr/>
            <p:nvPr/>
          </p:nvSpPr>
          <p:spPr>
            <a:xfrm>
              <a:off x="4787900" y="849313"/>
              <a:ext cx="0" cy="355600"/>
            </a:xfrm>
            <a:prstGeom prst="line">
              <a:avLst/>
            </a:prstGeom>
            <a:ln w="25400" cap="flat" cmpd="sng">
              <a:solidFill>
                <a:schemeClr val="tx1"/>
              </a:solidFill>
              <a:prstDash val="solid"/>
              <a:headEnd type="none" w="med" len="med"/>
              <a:tailEnd type="triangle" w="med" len="med"/>
            </a:ln>
          </p:spPr>
        </p:sp>
        <p:sp>
          <p:nvSpPr>
            <p:cNvPr id="457770" name="Line 164"/>
            <p:cNvSpPr/>
            <p:nvPr/>
          </p:nvSpPr>
          <p:spPr>
            <a:xfrm>
              <a:off x="6626225" y="839788"/>
              <a:ext cx="0" cy="393700"/>
            </a:xfrm>
            <a:prstGeom prst="line">
              <a:avLst/>
            </a:prstGeom>
            <a:ln w="25400" cap="flat" cmpd="sng">
              <a:solidFill>
                <a:schemeClr val="tx1"/>
              </a:solidFill>
              <a:prstDash val="solid"/>
              <a:headEnd type="none" w="med" len="med"/>
              <a:tailEnd type="triangle" w="med" len="med"/>
            </a:ln>
          </p:spPr>
        </p:sp>
        <p:sp>
          <p:nvSpPr>
            <p:cNvPr id="457771" name="Line 165"/>
            <p:cNvSpPr/>
            <p:nvPr/>
          </p:nvSpPr>
          <p:spPr>
            <a:xfrm>
              <a:off x="8388350" y="849313"/>
              <a:ext cx="0" cy="355600"/>
            </a:xfrm>
            <a:prstGeom prst="line">
              <a:avLst/>
            </a:prstGeom>
            <a:ln w="25400" cap="flat" cmpd="sng">
              <a:solidFill>
                <a:schemeClr val="tx1"/>
              </a:solidFill>
              <a:prstDash val="solid"/>
              <a:headEnd type="none" w="med" len="med"/>
              <a:tailEnd type="triangle" w="med" len="med"/>
            </a:ln>
          </p:spPr>
        </p:sp>
        <p:sp>
          <p:nvSpPr>
            <p:cNvPr id="457772" name="Line 166"/>
            <p:cNvSpPr/>
            <p:nvPr/>
          </p:nvSpPr>
          <p:spPr>
            <a:xfrm flipH="1">
              <a:off x="381000" y="836613"/>
              <a:ext cx="503238" cy="0"/>
            </a:xfrm>
            <a:prstGeom prst="line">
              <a:avLst/>
            </a:prstGeom>
            <a:ln w="25400" cap="flat" cmpd="sng">
              <a:solidFill>
                <a:schemeClr val="tx1"/>
              </a:solidFill>
              <a:prstDash val="solid"/>
              <a:headEnd type="none" w="med" len="med"/>
              <a:tailEnd type="none" w="med" len="med"/>
            </a:ln>
          </p:spPr>
        </p:sp>
        <p:sp>
          <p:nvSpPr>
            <p:cNvPr id="457773" name="Line 167"/>
            <p:cNvSpPr/>
            <p:nvPr/>
          </p:nvSpPr>
          <p:spPr>
            <a:xfrm flipH="1">
              <a:off x="1825625" y="836613"/>
              <a:ext cx="946150" cy="0"/>
            </a:xfrm>
            <a:prstGeom prst="line">
              <a:avLst/>
            </a:prstGeom>
            <a:ln w="25400" cap="flat" cmpd="sng">
              <a:solidFill>
                <a:schemeClr val="tx1"/>
              </a:solidFill>
              <a:prstDash val="solid"/>
              <a:headEnd type="none" w="med" len="med"/>
              <a:tailEnd type="none" w="med" len="med"/>
            </a:ln>
          </p:spPr>
        </p:sp>
        <p:sp>
          <p:nvSpPr>
            <p:cNvPr id="457774" name="Line 168"/>
            <p:cNvSpPr/>
            <p:nvPr/>
          </p:nvSpPr>
          <p:spPr>
            <a:xfrm>
              <a:off x="1838325" y="849313"/>
              <a:ext cx="0" cy="355600"/>
            </a:xfrm>
            <a:prstGeom prst="line">
              <a:avLst/>
            </a:prstGeom>
            <a:ln w="25400" cap="flat" cmpd="sng">
              <a:solidFill>
                <a:schemeClr val="tx1"/>
              </a:solidFill>
              <a:prstDash val="solid"/>
              <a:headEnd type="none" w="med" len="med"/>
              <a:tailEnd type="none" w="med" len="med"/>
            </a:ln>
          </p:spPr>
        </p:sp>
        <p:sp>
          <p:nvSpPr>
            <p:cNvPr id="457775" name="Line 169"/>
            <p:cNvSpPr/>
            <p:nvPr/>
          </p:nvSpPr>
          <p:spPr>
            <a:xfrm flipH="1">
              <a:off x="3783013" y="836613"/>
              <a:ext cx="1004887" cy="3175"/>
            </a:xfrm>
            <a:prstGeom prst="line">
              <a:avLst/>
            </a:prstGeom>
            <a:ln w="25400" cap="flat" cmpd="sng">
              <a:solidFill>
                <a:schemeClr val="tx1"/>
              </a:solidFill>
              <a:prstDash val="solid"/>
              <a:headEnd type="none" w="med" len="med"/>
              <a:tailEnd type="none" w="med" len="med"/>
            </a:ln>
          </p:spPr>
        </p:sp>
        <p:sp>
          <p:nvSpPr>
            <p:cNvPr id="457776" name="Line 170"/>
            <p:cNvSpPr/>
            <p:nvPr/>
          </p:nvSpPr>
          <p:spPr>
            <a:xfrm>
              <a:off x="3779838" y="849313"/>
              <a:ext cx="0" cy="355600"/>
            </a:xfrm>
            <a:prstGeom prst="line">
              <a:avLst/>
            </a:prstGeom>
            <a:ln w="25400" cap="flat" cmpd="sng">
              <a:solidFill>
                <a:schemeClr val="tx1"/>
              </a:solidFill>
              <a:prstDash val="solid"/>
              <a:headEnd type="none" w="med" len="med"/>
              <a:tailEnd type="none" w="med" len="med"/>
            </a:ln>
          </p:spPr>
        </p:sp>
        <p:sp>
          <p:nvSpPr>
            <p:cNvPr id="457777" name="Line 171"/>
            <p:cNvSpPr/>
            <p:nvPr/>
          </p:nvSpPr>
          <p:spPr>
            <a:xfrm flipH="1">
              <a:off x="5651500" y="836613"/>
              <a:ext cx="974725" cy="0"/>
            </a:xfrm>
            <a:prstGeom prst="line">
              <a:avLst/>
            </a:prstGeom>
            <a:ln w="25400" cap="flat" cmpd="sng">
              <a:solidFill>
                <a:schemeClr val="tx1"/>
              </a:solidFill>
              <a:prstDash val="solid"/>
              <a:headEnd type="none" w="med" len="med"/>
              <a:tailEnd type="none" w="med" len="med"/>
            </a:ln>
          </p:spPr>
        </p:sp>
        <p:sp>
          <p:nvSpPr>
            <p:cNvPr id="457778" name="Line 172"/>
            <p:cNvSpPr/>
            <p:nvPr/>
          </p:nvSpPr>
          <p:spPr>
            <a:xfrm>
              <a:off x="5651500" y="849313"/>
              <a:ext cx="0" cy="355600"/>
            </a:xfrm>
            <a:prstGeom prst="line">
              <a:avLst/>
            </a:prstGeom>
            <a:ln w="25400" cap="flat" cmpd="sng">
              <a:solidFill>
                <a:schemeClr val="tx1"/>
              </a:solidFill>
              <a:prstDash val="solid"/>
              <a:headEnd type="none" w="med" len="med"/>
              <a:tailEnd type="none" w="med" len="med"/>
            </a:ln>
          </p:spPr>
        </p:sp>
        <p:sp>
          <p:nvSpPr>
            <p:cNvPr id="457779" name="Line 173"/>
            <p:cNvSpPr/>
            <p:nvPr/>
          </p:nvSpPr>
          <p:spPr>
            <a:xfrm flipH="1">
              <a:off x="7477125" y="836613"/>
              <a:ext cx="911225" cy="0"/>
            </a:xfrm>
            <a:prstGeom prst="line">
              <a:avLst/>
            </a:prstGeom>
            <a:ln w="25400" cap="flat" cmpd="sng">
              <a:solidFill>
                <a:schemeClr val="tx1"/>
              </a:solidFill>
              <a:prstDash val="solid"/>
              <a:headEnd type="none" w="med" len="med"/>
              <a:tailEnd type="none" w="med" len="med"/>
            </a:ln>
          </p:spPr>
        </p:sp>
        <p:sp>
          <p:nvSpPr>
            <p:cNvPr id="457780" name="Line 174"/>
            <p:cNvSpPr/>
            <p:nvPr/>
          </p:nvSpPr>
          <p:spPr>
            <a:xfrm>
              <a:off x="7489825" y="849313"/>
              <a:ext cx="0" cy="355600"/>
            </a:xfrm>
            <a:prstGeom prst="line">
              <a:avLst/>
            </a:prstGeom>
            <a:ln w="25400" cap="flat" cmpd="sng">
              <a:solidFill>
                <a:schemeClr val="tx1"/>
              </a:solidFill>
              <a:prstDash val="solid"/>
              <a:headEnd type="none" w="med" len="med"/>
              <a:tailEnd type="none" w="med" len="med"/>
            </a:ln>
          </p:spPr>
        </p:sp>
        <p:sp>
          <p:nvSpPr>
            <p:cNvPr id="457781" name="Line 175"/>
            <p:cNvSpPr/>
            <p:nvPr/>
          </p:nvSpPr>
          <p:spPr>
            <a:xfrm flipH="1">
              <a:off x="871538" y="1217613"/>
              <a:ext cx="981075" cy="0"/>
            </a:xfrm>
            <a:prstGeom prst="line">
              <a:avLst/>
            </a:prstGeom>
            <a:ln w="25400" cap="flat" cmpd="sng">
              <a:solidFill>
                <a:schemeClr val="tx1"/>
              </a:solidFill>
              <a:prstDash val="solid"/>
              <a:headEnd type="none" w="med" len="med"/>
              <a:tailEnd type="none" w="med" len="med"/>
            </a:ln>
          </p:spPr>
        </p:sp>
        <p:sp>
          <p:nvSpPr>
            <p:cNvPr id="457782" name="Line 176"/>
            <p:cNvSpPr/>
            <p:nvPr/>
          </p:nvSpPr>
          <p:spPr>
            <a:xfrm flipH="1">
              <a:off x="2771775" y="1217613"/>
              <a:ext cx="1011238" cy="0"/>
            </a:xfrm>
            <a:prstGeom prst="line">
              <a:avLst/>
            </a:prstGeom>
            <a:ln w="25400" cap="flat" cmpd="sng">
              <a:solidFill>
                <a:schemeClr val="tx1"/>
              </a:solidFill>
              <a:prstDash val="solid"/>
              <a:headEnd type="none" w="med" len="med"/>
              <a:tailEnd type="none" w="med" len="med"/>
            </a:ln>
          </p:spPr>
        </p:sp>
        <p:sp>
          <p:nvSpPr>
            <p:cNvPr id="457783" name="Line 177"/>
            <p:cNvSpPr/>
            <p:nvPr/>
          </p:nvSpPr>
          <p:spPr>
            <a:xfrm flipH="1">
              <a:off x="4787900" y="1217613"/>
              <a:ext cx="863600" cy="0"/>
            </a:xfrm>
            <a:prstGeom prst="line">
              <a:avLst/>
            </a:prstGeom>
            <a:ln w="25400" cap="flat" cmpd="sng">
              <a:solidFill>
                <a:schemeClr val="tx1"/>
              </a:solidFill>
              <a:prstDash val="solid"/>
              <a:headEnd type="none" w="med" len="med"/>
              <a:tailEnd type="none" w="med" len="med"/>
            </a:ln>
          </p:spPr>
        </p:sp>
        <p:sp>
          <p:nvSpPr>
            <p:cNvPr id="457784" name="Line 178"/>
            <p:cNvSpPr/>
            <p:nvPr/>
          </p:nvSpPr>
          <p:spPr>
            <a:xfrm flipH="1">
              <a:off x="6615113" y="1217613"/>
              <a:ext cx="889000" cy="0"/>
            </a:xfrm>
            <a:prstGeom prst="line">
              <a:avLst/>
            </a:prstGeom>
            <a:ln w="25400" cap="flat" cmpd="sng">
              <a:solidFill>
                <a:schemeClr val="tx1"/>
              </a:solidFill>
              <a:prstDash val="solid"/>
              <a:headEnd type="none" w="med" len="med"/>
              <a:tailEnd type="none" w="med" len="med"/>
            </a:ln>
          </p:spPr>
        </p:sp>
        <p:sp>
          <p:nvSpPr>
            <p:cNvPr id="457785" name="Line 179"/>
            <p:cNvSpPr/>
            <p:nvPr/>
          </p:nvSpPr>
          <p:spPr>
            <a:xfrm flipH="1">
              <a:off x="8380413" y="1217613"/>
              <a:ext cx="584200" cy="0"/>
            </a:xfrm>
            <a:prstGeom prst="line">
              <a:avLst/>
            </a:prstGeom>
            <a:ln w="25400" cap="flat" cmpd="sng">
              <a:solidFill>
                <a:schemeClr val="tx1"/>
              </a:solidFill>
              <a:prstDash val="solid"/>
              <a:headEnd type="none" w="med" len="med"/>
              <a:tailEnd type="none" w="med" len="med"/>
            </a:ln>
          </p:spPr>
        </p:sp>
        <p:sp>
          <p:nvSpPr>
            <p:cNvPr id="457786" name="Rectangle 180"/>
            <p:cNvSpPr/>
            <p:nvPr/>
          </p:nvSpPr>
          <p:spPr>
            <a:xfrm>
              <a:off x="107950" y="912813"/>
              <a:ext cx="5191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Clk</a:t>
              </a:r>
            </a:p>
          </p:txBody>
        </p:sp>
      </p:grpSp>
      <p:sp>
        <p:nvSpPr>
          <p:cNvPr id="457734" name="Line 181"/>
          <p:cNvSpPr/>
          <p:nvPr/>
        </p:nvSpPr>
        <p:spPr>
          <a:xfrm>
            <a:off x="1182155" y="518716"/>
            <a:ext cx="0" cy="279400"/>
          </a:xfrm>
          <a:prstGeom prst="line">
            <a:avLst/>
          </a:prstGeom>
          <a:ln w="25400" cap="flat" cmpd="sng">
            <a:solidFill>
              <a:schemeClr val="tx1"/>
            </a:solidFill>
            <a:prstDash val="sysDot"/>
            <a:headEnd type="none" w="med" len="med"/>
            <a:tailEnd type="none" w="med" len="med"/>
          </a:ln>
        </p:spPr>
      </p:sp>
      <p:sp>
        <p:nvSpPr>
          <p:cNvPr id="457735" name="Line 182"/>
          <p:cNvSpPr/>
          <p:nvPr/>
        </p:nvSpPr>
        <p:spPr>
          <a:xfrm>
            <a:off x="1196442" y="658416"/>
            <a:ext cx="1577975" cy="0"/>
          </a:xfrm>
          <a:prstGeom prst="line">
            <a:avLst/>
          </a:prstGeom>
          <a:ln w="25400" cap="flat" cmpd="sng">
            <a:solidFill>
              <a:schemeClr val="tx1"/>
            </a:solidFill>
            <a:prstDash val="solid"/>
            <a:headEnd type="triangle" w="med" len="med"/>
            <a:tailEnd type="triangle" w="med" len="med"/>
          </a:ln>
        </p:spPr>
      </p:sp>
      <p:sp>
        <p:nvSpPr>
          <p:cNvPr id="457736" name="Line 183"/>
          <p:cNvSpPr/>
          <p:nvPr/>
        </p:nvSpPr>
        <p:spPr>
          <a:xfrm>
            <a:off x="2774417" y="518716"/>
            <a:ext cx="0" cy="966787"/>
          </a:xfrm>
          <a:prstGeom prst="line">
            <a:avLst/>
          </a:prstGeom>
          <a:ln w="25400" cap="flat" cmpd="sng">
            <a:solidFill>
              <a:schemeClr val="tx1"/>
            </a:solidFill>
            <a:prstDash val="sysDot"/>
            <a:headEnd type="none" w="med" len="med"/>
            <a:tailEnd type="none" w="med" len="med"/>
          </a:ln>
        </p:spPr>
      </p:sp>
      <p:sp>
        <p:nvSpPr>
          <p:cNvPr id="457737" name="Line 184"/>
          <p:cNvSpPr/>
          <p:nvPr/>
        </p:nvSpPr>
        <p:spPr>
          <a:xfrm>
            <a:off x="3123667" y="658416"/>
            <a:ext cx="1644650" cy="0"/>
          </a:xfrm>
          <a:prstGeom prst="line">
            <a:avLst/>
          </a:prstGeom>
          <a:ln w="25400" cap="flat" cmpd="sng">
            <a:solidFill>
              <a:schemeClr val="tx1"/>
            </a:solidFill>
            <a:prstDash val="solid"/>
            <a:headEnd type="triangle" w="med" len="med"/>
            <a:tailEnd type="triangle" w="med" len="med"/>
          </a:ln>
        </p:spPr>
      </p:sp>
      <p:sp>
        <p:nvSpPr>
          <p:cNvPr id="457738" name="Line 185"/>
          <p:cNvSpPr/>
          <p:nvPr/>
        </p:nvSpPr>
        <p:spPr>
          <a:xfrm>
            <a:off x="4768317" y="477441"/>
            <a:ext cx="0" cy="965200"/>
          </a:xfrm>
          <a:prstGeom prst="line">
            <a:avLst/>
          </a:prstGeom>
          <a:ln w="25400" cap="flat" cmpd="sng">
            <a:solidFill>
              <a:schemeClr val="tx1"/>
            </a:solidFill>
            <a:prstDash val="sysDot"/>
            <a:headEnd type="none" w="med" len="med"/>
            <a:tailEnd type="none" w="med" len="med"/>
          </a:ln>
        </p:spPr>
      </p:sp>
      <p:sp>
        <p:nvSpPr>
          <p:cNvPr id="457739" name="Line 186"/>
          <p:cNvSpPr/>
          <p:nvPr/>
        </p:nvSpPr>
        <p:spPr>
          <a:xfrm>
            <a:off x="5000092" y="658416"/>
            <a:ext cx="1595438" cy="0"/>
          </a:xfrm>
          <a:prstGeom prst="line">
            <a:avLst/>
          </a:prstGeom>
          <a:ln w="25400" cap="flat" cmpd="sng">
            <a:solidFill>
              <a:schemeClr val="tx1"/>
            </a:solidFill>
            <a:prstDash val="solid"/>
            <a:headEnd type="triangle" w="med" len="med"/>
            <a:tailEnd type="triangle" w="med" len="med"/>
          </a:ln>
        </p:spPr>
      </p:sp>
      <p:sp>
        <p:nvSpPr>
          <p:cNvPr id="457740" name="Line 187"/>
          <p:cNvSpPr/>
          <p:nvPr/>
        </p:nvSpPr>
        <p:spPr>
          <a:xfrm>
            <a:off x="6595530" y="518716"/>
            <a:ext cx="0" cy="966787"/>
          </a:xfrm>
          <a:prstGeom prst="line">
            <a:avLst/>
          </a:prstGeom>
          <a:ln w="25400" cap="flat" cmpd="sng">
            <a:solidFill>
              <a:schemeClr val="tx1"/>
            </a:solidFill>
            <a:prstDash val="sysDot"/>
            <a:headEnd type="none" w="med" len="med"/>
            <a:tailEnd type="none" w="med" len="med"/>
          </a:ln>
        </p:spPr>
      </p:sp>
      <p:sp>
        <p:nvSpPr>
          <p:cNvPr id="457741" name="Line 188"/>
          <p:cNvSpPr/>
          <p:nvPr/>
        </p:nvSpPr>
        <p:spPr>
          <a:xfrm>
            <a:off x="6855880" y="658416"/>
            <a:ext cx="1446212" cy="0"/>
          </a:xfrm>
          <a:prstGeom prst="line">
            <a:avLst/>
          </a:prstGeom>
          <a:ln w="25400" cap="flat" cmpd="sng">
            <a:solidFill>
              <a:schemeClr val="tx1"/>
            </a:solidFill>
            <a:prstDash val="solid"/>
            <a:headEnd type="triangle" w="med" len="med"/>
            <a:tailEnd type="triangle" w="med" len="med"/>
          </a:ln>
        </p:spPr>
      </p:sp>
      <p:sp>
        <p:nvSpPr>
          <p:cNvPr id="457742" name="Line 189"/>
          <p:cNvSpPr/>
          <p:nvPr/>
        </p:nvSpPr>
        <p:spPr>
          <a:xfrm>
            <a:off x="8368767" y="518716"/>
            <a:ext cx="0" cy="966787"/>
          </a:xfrm>
          <a:prstGeom prst="line">
            <a:avLst/>
          </a:prstGeom>
          <a:ln w="25400" cap="flat" cmpd="sng">
            <a:solidFill>
              <a:schemeClr val="tx1"/>
            </a:solidFill>
            <a:prstDash val="sysDot"/>
            <a:headEnd type="none" w="med" len="med"/>
            <a:tailEnd type="none" w="med" len="med"/>
          </a:ln>
        </p:spPr>
      </p:sp>
      <p:sp>
        <p:nvSpPr>
          <p:cNvPr id="457743" name="Line 190"/>
          <p:cNvSpPr/>
          <p:nvPr/>
        </p:nvSpPr>
        <p:spPr>
          <a:xfrm>
            <a:off x="8635467" y="658416"/>
            <a:ext cx="488950" cy="0"/>
          </a:xfrm>
          <a:prstGeom prst="line">
            <a:avLst/>
          </a:prstGeom>
          <a:ln w="25400" cap="flat" cmpd="sng">
            <a:solidFill>
              <a:schemeClr val="tx1"/>
            </a:solidFill>
            <a:prstDash val="solid"/>
            <a:headEnd type="triangle" w="med" len="med"/>
            <a:tailEnd type="none" w="med" len="med"/>
          </a:ln>
        </p:spPr>
      </p:sp>
      <p:sp>
        <p:nvSpPr>
          <p:cNvPr id="457744" name="Rectangle 191"/>
          <p:cNvSpPr/>
          <p:nvPr/>
        </p:nvSpPr>
        <p:spPr>
          <a:xfrm>
            <a:off x="1744130" y="734616"/>
            <a:ext cx="365125" cy="336550"/>
          </a:xfrm>
          <a:prstGeom prst="rect">
            <a:avLst/>
          </a:prstGeom>
          <a:noFill/>
          <a:ln w="12700">
            <a:noFill/>
          </a:ln>
        </p:spPr>
        <p:txBody>
          <a:bodyPr wrap="squar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sp>
        <p:nvSpPr>
          <p:cNvPr id="457745" name="Rectangle 192"/>
          <p:cNvSpPr/>
          <p:nvPr/>
        </p:nvSpPr>
        <p:spPr>
          <a:xfrm>
            <a:off x="3660242" y="734616"/>
            <a:ext cx="387350" cy="336550"/>
          </a:xfrm>
          <a:prstGeom prst="rect">
            <a:avLst/>
          </a:prstGeom>
          <a:noFill/>
          <a:ln w="12700">
            <a:noFill/>
          </a:ln>
        </p:spPr>
        <p:txBody>
          <a:bodyPr wrap="squar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sp>
        <p:nvSpPr>
          <p:cNvPr id="457746" name="Rectangle 193"/>
          <p:cNvSpPr/>
          <p:nvPr/>
        </p:nvSpPr>
        <p:spPr>
          <a:xfrm>
            <a:off x="5109630" y="734616"/>
            <a:ext cx="1171575" cy="333375"/>
          </a:xfrm>
          <a:prstGeom prst="rect">
            <a:avLst/>
          </a:prstGeom>
          <a:noFill/>
          <a:ln w="12700">
            <a:noFill/>
          </a:ln>
        </p:spPr>
        <p:txBody>
          <a:bodyPr wrap="squar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sp>
        <p:nvSpPr>
          <p:cNvPr id="457747" name="Rectangle 194"/>
          <p:cNvSpPr/>
          <p:nvPr/>
        </p:nvSpPr>
        <p:spPr>
          <a:xfrm>
            <a:off x="7216242" y="734616"/>
            <a:ext cx="663575" cy="336550"/>
          </a:xfrm>
          <a:prstGeom prst="rect">
            <a:avLst/>
          </a:prstGeom>
          <a:noFill/>
          <a:ln w="12700">
            <a:noFill/>
          </a:ln>
        </p:spPr>
        <p:txBody>
          <a:bodyPr wrap="squar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sp>
        <p:nvSpPr>
          <p:cNvPr id="457748" name="Rectangle 195"/>
          <p:cNvSpPr/>
          <p:nvPr/>
        </p:nvSpPr>
        <p:spPr>
          <a:xfrm>
            <a:off x="8637055" y="718741"/>
            <a:ext cx="523875" cy="336550"/>
          </a:xfrm>
          <a:prstGeom prst="rect">
            <a:avLst/>
          </a:prstGeom>
          <a:noFill/>
          <a:ln w="12700">
            <a:noFill/>
          </a:ln>
        </p:spPr>
        <p:txBody>
          <a:bodyPr wrap="squar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WB</a:t>
            </a:r>
          </a:p>
        </p:txBody>
      </p:sp>
      <p:sp>
        <p:nvSpPr>
          <p:cNvPr id="457749" name="Line 183"/>
          <p:cNvSpPr/>
          <p:nvPr/>
        </p:nvSpPr>
        <p:spPr>
          <a:xfrm>
            <a:off x="807505" y="382191"/>
            <a:ext cx="0" cy="2254250"/>
          </a:xfrm>
          <a:prstGeom prst="line">
            <a:avLst/>
          </a:prstGeom>
          <a:ln w="25400" cap="flat" cmpd="sng">
            <a:solidFill>
              <a:schemeClr val="tx1"/>
            </a:solidFill>
            <a:prstDash val="sysDot"/>
            <a:headEnd type="none" w="med" len="med"/>
            <a:tailEnd type="none" w="med" len="med"/>
          </a:ln>
        </p:spPr>
      </p:sp>
      <p:sp>
        <p:nvSpPr>
          <p:cNvPr id="457750" name="Line 181"/>
          <p:cNvSpPr/>
          <p:nvPr/>
        </p:nvSpPr>
        <p:spPr>
          <a:xfrm>
            <a:off x="3123667" y="515541"/>
            <a:ext cx="0" cy="279400"/>
          </a:xfrm>
          <a:prstGeom prst="line">
            <a:avLst/>
          </a:prstGeom>
          <a:ln w="25400" cap="flat" cmpd="sng">
            <a:solidFill>
              <a:schemeClr val="tx1"/>
            </a:solidFill>
            <a:prstDash val="sysDot"/>
            <a:headEnd type="none" w="med" len="med"/>
            <a:tailEnd type="none" w="med" len="med"/>
          </a:ln>
        </p:spPr>
      </p:sp>
      <p:sp>
        <p:nvSpPr>
          <p:cNvPr id="457751" name="Line 181"/>
          <p:cNvSpPr/>
          <p:nvPr/>
        </p:nvSpPr>
        <p:spPr>
          <a:xfrm>
            <a:off x="6855880" y="515541"/>
            <a:ext cx="0" cy="279400"/>
          </a:xfrm>
          <a:prstGeom prst="line">
            <a:avLst/>
          </a:prstGeom>
          <a:ln w="25400" cap="flat" cmpd="sng">
            <a:solidFill>
              <a:schemeClr val="tx1"/>
            </a:solidFill>
            <a:prstDash val="sysDot"/>
            <a:headEnd type="none" w="med" len="med"/>
            <a:tailEnd type="none" w="med" len="med"/>
          </a:ln>
        </p:spPr>
      </p:sp>
      <p:sp>
        <p:nvSpPr>
          <p:cNvPr id="457752" name="Line 181"/>
          <p:cNvSpPr/>
          <p:nvPr/>
        </p:nvSpPr>
        <p:spPr>
          <a:xfrm>
            <a:off x="5000092" y="477441"/>
            <a:ext cx="0" cy="279400"/>
          </a:xfrm>
          <a:prstGeom prst="line">
            <a:avLst/>
          </a:prstGeom>
          <a:ln w="25400" cap="flat" cmpd="sng">
            <a:solidFill>
              <a:schemeClr val="tx1"/>
            </a:solidFill>
            <a:prstDash val="sysDot"/>
            <a:headEnd type="none" w="med" len="med"/>
            <a:tailEnd type="none" w="med" len="med"/>
          </a:ln>
        </p:spPr>
      </p:sp>
      <p:sp>
        <p:nvSpPr>
          <p:cNvPr id="457753" name="Line 181"/>
          <p:cNvSpPr/>
          <p:nvPr/>
        </p:nvSpPr>
        <p:spPr>
          <a:xfrm>
            <a:off x="8635467" y="533003"/>
            <a:ext cx="0" cy="279400"/>
          </a:xfrm>
          <a:prstGeom prst="line">
            <a:avLst/>
          </a:prstGeom>
          <a:ln w="25400" cap="flat" cmpd="sng">
            <a:solidFill>
              <a:schemeClr val="tx1"/>
            </a:solidFill>
            <a:prstDash val="sysDot"/>
            <a:headEnd type="none" w="med" len="med"/>
            <a:tailEnd type="none" w="med" len="med"/>
          </a:ln>
        </p:spPr>
      </p:sp>
      <p:grpSp>
        <p:nvGrpSpPr>
          <p:cNvPr id="2" name="Group 208"/>
          <p:cNvGrpSpPr/>
          <p:nvPr/>
        </p:nvGrpSpPr>
        <p:grpSpPr>
          <a:xfrm>
            <a:off x="4903255" y="-23043"/>
            <a:ext cx="1881187" cy="931862"/>
            <a:chOff x="2670" y="228"/>
            <a:chExt cx="1185" cy="705"/>
          </a:xfrm>
        </p:grpSpPr>
        <p:sp>
          <p:nvSpPr>
            <p:cNvPr id="457760" name="Text Box 201"/>
            <p:cNvSpPr txBox="1"/>
            <p:nvPr/>
          </p:nvSpPr>
          <p:spPr>
            <a:xfrm>
              <a:off x="2721" y="228"/>
              <a:ext cx="1134" cy="254"/>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FF0000"/>
                  </a:solidFill>
                  <a:ea typeface="宋体" pitchFamily="2" charset="-122"/>
                </a:rPr>
                <a:t>Clock-to-Q delay</a:t>
              </a:r>
            </a:p>
          </p:txBody>
        </p:sp>
        <p:sp>
          <p:nvSpPr>
            <p:cNvPr id="457761" name="Line 203"/>
            <p:cNvSpPr/>
            <p:nvPr/>
          </p:nvSpPr>
          <p:spPr>
            <a:xfrm flipH="1">
              <a:off x="2670" y="466"/>
              <a:ext cx="274" cy="467"/>
            </a:xfrm>
            <a:prstGeom prst="line">
              <a:avLst/>
            </a:prstGeom>
            <a:ln w="15875" cap="flat" cmpd="sng">
              <a:solidFill>
                <a:schemeClr val="accent1"/>
              </a:solidFill>
              <a:prstDash val="solid"/>
              <a:headEnd type="none" w="med" len="med"/>
              <a:tailEnd type="triangle" w="sm" len="lg"/>
            </a:ln>
          </p:spPr>
        </p:sp>
      </p:grpSp>
      <p:sp>
        <p:nvSpPr>
          <p:cNvPr id="87" name="TextBox 86"/>
          <p:cNvSpPr txBox="1"/>
          <p:nvPr/>
        </p:nvSpPr>
        <p:spPr>
          <a:xfrm>
            <a:off x="2537205" y="2636441"/>
            <a:ext cx="430887" cy="936625"/>
          </a:xfrm>
          <a:prstGeom prst="rect">
            <a:avLst/>
          </a:prstGeom>
          <a:noFill/>
          <a:ln w="9525">
            <a:noFill/>
          </a:ln>
        </p:spPr>
        <p:txBody>
          <a:bodyPr vert="eaVert"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FFFF00"/>
                </a:solidFill>
                <a:ea typeface="宋体" pitchFamily="2" charset="-122"/>
              </a:rPr>
              <a:t>IF / ID</a:t>
            </a:r>
            <a:endParaRPr lang="zh-CN" altLang="en-US" sz="1600" b="1" dirty="0">
              <a:solidFill>
                <a:srgbClr val="FFFF00"/>
              </a:solidFill>
              <a:ea typeface="宋体" pitchFamily="2" charset="-122"/>
            </a:endParaRPr>
          </a:p>
        </p:txBody>
      </p:sp>
      <p:sp>
        <p:nvSpPr>
          <p:cNvPr id="88" name="TextBox 87"/>
          <p:cNvSpPr txBox="1"/>
          <p:nvPr/>
        </p:nvSpPr>
        <p:spPr>
          <a:xfrm>
            <a:off x="4553330" y="2636441"/>
            <a:ext cx="430887" cy="1081087"/>
          </a:xfrm>
          <a:prstGeom prst="rect">
            <a:avLst/>
          </a:prstGeom>
          <a:noFill/>
          <a:ln w="9525">
            <a:noFill/>
          </a:ln>
        </p:spPr>
        <p:txBody>
          <a:bodyPr vert="eaVert"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FFFF00"/>
                </a:solidFill>
                <a:ea typeface="宋体" pitchFamily="2" charset="-122"/>
              </a:rPr>
              <a:t>ID / EX</a:t>
            </a:r>
            <a:endParaRPr lang="zh-CN" altLang="en-US" sz="1600" b="1" dirty="0">
              <a:solidFill>
                <a:srgbClr val="FFFF00"/>
              </a:solidFill>
              <a:ea typeface="宋体" pitchFamily="2" charset="-122"/>
            </a:endParaRPr>
          </a:p>
        </p:txBody>
      </p:sp>
      <p:sp>
        <p:nvSpPr>
          <p:cNvPr id="89" name="TextBox 88"/>
          <p:cNvSpPr txBox="1"/>
          <p:nvPr/>
        </p:nvSpPr>
        <p:spPr>
          <a:xfrm>
            <a:off x="6424993" y="2636441"/>
            <a:ext cx="430887" cy="1368425"/>
          </a:xfrm>
          <a:prstGeom prst="rect">
            <a:avLst/>
          </a:prstGeom>
          <a:noFill/>
          <a:ln w="9525">
            <a:noFill/>
          </a:ln>
        </p:spPr>
        <p:txBody>
          <a:bodyPr vert="eaVert"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FFFF00"/>
                </a:solidFill>
                <a:ea typeface="宋体" pitchFamily="2" charset="-122"/>
              </a:rPr>
              <a:t>EX / MEM</a:t>
            </a:r>
            <a:endParaRPr lang="zh-CN" altLang="en-US" sz="1600" b="1" dirty="0">
              <a:solidFill>
                <a:srgbClr val="FFFF00"/>
              </a:solidFill>
              <a:ea typeface="宋体" pitchFamily="2" charset="-122"/>
            </a:endParaRPr>
          </a:p>
        </p:txBody>
      </p:sp>
      <p:sp>
        <p:nvSpPr>
          <p:cNvPr id="90" name="TextBox 89"/>
          <p:cNvSpPr txBox="1"/>
          <p:nvPr/>
        </p:nvSpPr>
        <p:spPr>
          <a:xfrm>
            <a:off x="8153780" y="2636441"/>
            <a:ext cx="430887" cy="1368425"/>
          </a:xfrm>
          <a:prstGeom prst="rect">
            <a:avLst/>
          </a:prstGeom>
          <a:noFill/>
          <a:ln w="9525">
            <a:noFill/>
          </a:ln>
        </p:spPr>
        <p:txBody>
          <a:bodyPr vert="eaVert"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FFFF00"/>
                </a:solidFill>
                <a:ea typeface="宋体" pitchFamily="2" charset="-122"/>
              </a:rPr>
              <a:t>MEM / WB</a:t>
            </a:r>
            <a:endParaRPr lang="zh-CN" altLang="en-US" sz="1600" b="1" dirty="0">
              <a:solidFill>
                <a:srgbClr val="FFFF00"/>
              </a:solidFill>
              <a:ea typeface="宋体" pitchFamily="2" charset="-122"/>
            </a:endParaRPr>
          </a:p>
        </p:txBody>
      </p:sp>
      <p:sp>
        <p:nvSpPr>
          <p:cNvPr id="61" name="文本框 60">
            <a:extLst>
              <a:ext uri="{FF2B5EF4-FFF2-40B4-BE49-F238E27FC236}">
                <a16:creationId xmlns:a16="http://schemas.microsoft.com/office/drawing/2014/main" id="{507D85AB-081F-4928-948F-E2A70F5C199C}"/>
              </a:ext>
            </a:extLst>
          </p:cNvPr>
          <p:cNvSpPr txBox="1"/>
          <p:nvPr/>
        </p:nvSpPr>
        <p:spPr>
          <a:xfrm>
            <a:off x="-55163" y="5131058"/>
            <a:ext cx="9307683" cy="1754326"/>
          </a:xfrm>
          <a:prstGeom prst="rect">
            <a:avLst/>
          </a:prstGeom>
          <a:noFill/>
        </p:spPr>
        <p:txBody>
          <a:bodyPr wrap="square">
            <a:spAutoFit/>
          </a:bodyPr>
          <a:lstStyle/>
          <a:p>
            <a:r>
              <a:rPr lang="zh-CN" altLang="en-US" dirty="0"/>
              <a:t>为了</a:t>
            </a:r>
            <a:r>
              <a:rPr lang="zh-CN" altLang="en-US" dirty="0">
                <a:solidFill>
                  <a:srgbClr val="FF0000"/>
                </a:solidFill>
              </a:rPr>
              <a:t>存储穿过它的数据</a:t>
            </a:r>
            <a:r>
              <a:rPr lang="zh-CN" altLang="en-US" dirty="0"/>
              <a:t>，寄存器的宽度必须足够大。</a:t>
            </a:r>
            <a:endParaRPr lang="en-US" altLang="zh-CN" dirty="0"/>
          </a:p>
          <a:p>
            <a:r>
              <a:rPr lang="zh-CN" altLang="en-US" dirty="0"/>
              <a:t>IF/ID寄存器</a:t>
            </a:r>
            <a:r>
              <a:rPr lang="en-US" altLang="zh-CN" dirty="0"/>
              <a:t>:</a:t>
            </a:r>
            <a:r>
              <a:rPr lang="zh-CN" altLang="en-US" dirty="0"/>
              <a:t>必须同时保存从存储器中提取出来的32位指令及32位PC自增地址，所以IF/ID寄存器至少要有64位</a:t>
            </a:r>
            <a:r>
              <a:rPr lang="en-US" altLang="zh-CN" dirty="0"/>
              <a:t>;</a:t>
            </a:r>
            <a:r>
              <a:rPr lang="zh-CN" altLang="en-US" dirty="0"/>
              <a:t>ID/EX寄存器必须保存32位PC自增地址，Read-1需要32位，Read-2需要32位，符号扩展后的立即数也可能占掉32位，所以ID/EX寄存器至少要有128位；同样的分析思路，EX/MEM寄存器需要97位</a:t>
            </a:r>
            <a:r>
              <a:rPr lang="en-US" altLang="zh-CN" dirty="0"/>
              <a:t>(32+32+32+1)</a:t>
            </a:r>
            <a:r>
              <a:rPr lang="zh-CN" altLang="en-US" dirty="0"/>
              <a:t>，MEM/WB寄存器需要64位</a:t>
            </a:r>
            <a:r>
              <a:rPr lang="en-US" altLang="zh-CN" dirty="0"/>
              <a:t>(32+32)</a:t>
            </a:r>
            <a:r>
              <a:rPr lang="zh-CN" altLang="en-US" dirty="0"/>
              <a:t>。总结起来，就是64+128+97+64=353位。</a:t>
            </a:r>
          </a:p>
        </p:txBody>
      </p:sp>
      <p:sp>
        <p:nvSpPr>
          <p:cNvPr id="5" name="文本框 4">
            <a:extLst>
              <a:ext uri="{FF2B5EF4-FFF2-40B4-BE49-F238E27FC236}">
                <a16:creationId xmlns:a16="http://schemas.microsoft.com/office/drawing/2014/main" id="{94D106ED-BAFE-4C83-A122-34CD44ED578D}"/>
              </a:ext>
            </a:extLst>
          </p:cNvPr>
          <p:cNvSpPr txBox="1"/>
          <p:nvPr/>
        </p:nvSpPr>
        <p:spPr>
          <a:xfrm>
            <a:off x="2082879" y="1677086"/>
            <a:ext cx="781340" cy="307777"/>
          </a:xfrm>
          <a:prstGeom prst="rect">
            <a:avLst/>
          </a:prstGeom>
          <a:noFill/>
        </p:spPr>
        <p:txBody>
          <a:bodyPr wrap="square" rtlCol="0">
            <a:spAutoFit/>
          </a:bodyPr>
          <a:lstStyle/>
          <a:p>
            <a:r>
              <a:rPr lang="en-US" altLang="zh-CN" sz="1400" dirty="0">
                <a:solidFill>
                  <a:srgbClr val="FF0000"/>
                </a:solidFill>
              </a:rPr>
              <a:t>pc+4</a:t>
            </a:r>
            <a:endParaRPr lang="zh-CN" altLang="en-US" sz="1400" dirty="0">
              <a:solidFill>
                <a:srgbClr val="FF0000"/>
              </a:solidFill>
            </a:endParaRPr>
          </a:p>
        </p:txBody>
      </p:sp>
      <p:sp>
        <p:nvSpPr>
          <p:cNvPr id="63" name="文本框 62">
            <a:extLst>
              <a:ext uri="{FF2B5EF4-FFF2-40B4-BE49-F238E27FC236}">
                <a16:creationId xmlns:a16="http://schemas.microsoft.com/office/drawing/2014/main" id="{DF197C11-23CD-462A-98FE-C8522D259337}"/>
              </a:ext>
            </a:extLst>
          </p:cNvPr>
          <p:cNvSpPr txBox="1"/>
          <p:nvPr/>
        </p:nvSpPr>
        <p:spPr>
          <a:xfrm>
            <a:off x="2123728" y="3121223"/>
            <a:ext cx="781340" cy="307777"/>
          </a:xfrm>
          <a:prstGeom prst="rect">
            <a:avLst/>
          </a:prstGeom>
          <a:noFill/>
        </p:spPr>
        <p:txBody>
          <a:bodyPr wrap="square" rtlCol="0">
            <a:spAutoFit/>
          </a:bodyPr>
          <a:lstStyle/>
          <a:p>
            <a:r>
              <a:rPr lang="zh-CN" altLang="en-US" sz="1400" dirty="0">
                <a:solidFill>
                  <a:srgbClr val="FF0000"/>
                </a:solidFill>
              </a:rPr>
              <a:t>指令</a:t>
            </a:r>
          </a:p>
        </p:txBody>
      </p:sp>
      <p:sp>
        <p:nvSpPr>
          <p:cNvPr id="64" name="文本框 63">
            <a:extLst>
              <a:ext uri="{FF2B5EF4-FFF2-40B4-BE49-F238E27FC236}">
                <a16:creationId xmlns:a16="http://schemas.microsoft.com/office/drawing/2014/main" id="{95D5F06B-E681-44FF-A436-358DE9CAC778}"/>
              </a:ext>
            </a:extLst>
          </p:cNvPr>
          <p:cNvSpPr txBox="1"/>
          <p:nvPr/>
        </p:nvSpPr>
        <p:spPr>
          <a:xfrm>
            <a:off x="4150700" y="1700808"/>
            <a:ext cx="781340" cy="307777"/>
          </a:xfrm>
          <a:prstGeom prst="rect">
            <a:avLst/>
          </a:prstGeom>
          <a:noFill/>
        </p:spPr>
        <p:txBody>
          <a:bodyPr wrap="square" rtlCol="0">
            <a:spAutoFit/>
          </a:bodyPr>
          <a:lstStyle/>
          <a:p>
            <a:r>
              <a:rPr lang="en-US" altLang="zh-CN" sz="1400" dirty="0">
                <a:solidFill>
                  <a:srgbClr val="FF0000"/>
                </a:solidFill>
              </a:rPr>
              <a:t>pc+4</a:t>
            </a:r>
            <a:endParaRPr lang="zh-CN" altLang="en-US" sz="1400" dirty="0">
              <a:solidFill>
                <a:srgbClr val="FF0000"/>
              </a:solidFill>
            </a:endParaRPr>
          </a:p>
        </p:txBody>
      </p:sp>
      <p:sp>
        <p:nvSpPr>
          <p:cNvPr id="65" name="文本框 64">
            <a:extLst>
              <a:ext uri="{FF2B5EF4-FFF2-40B4-BE49-F238E27FC236}">
                <a16:creationId xmlns:a16="http://schemas.microsoft.com/office/drawing/2014/main" id="{7D14E34E-5DF7-46CD-9F89-365AFEBAA480}"/>
              </a:ext>
            </a:extLst>
          </p:cNvPr>
          <p:cNvSpPr txBox="1"/>
          <p:nvPr/>
        </p:nvSpPr>
        <p:spPr>
          <a:xfrm>
            <a:off x="4150700" y="2780928"/>
            <a:ext cx="781340" cy="307777"/>
          </a:xfrm>
          <a:prstGeom prst="rect">
            <a:avLst/>
          </a:prstGeom>
          <a:noFill/>
        </p:spPr>
        <p:txBody>
          <a:bodyPr wrap="square" rtlCol="0">
            <a:spAutoFit/>
          </a:bodyPr>
          <a:lstStyle/>
          <a:p>
            <a:r>
              <a:rPr lang="en-US" altLang="zh-CN" sz="1400" dirty="0">
                <a:solidFill>
                  <a:srgbClr val="FF0000"/>
                </a:solidFill>
              </a:rPr>
              <a:t>data1</a:t>
            </a:r>
            <a:endParaRPr lang="zh-CN" altLang="en-US" sz="1400" dirty="0">
              <a:solidFill>
                <a:srgbClr val="FF0000"/>
              </a:solidFill>
            </a:endParaRPr>
          </a:p>
        </p:txBody>
      </p:sp>
      <p:sp>
        <p:nvSpPr>
          <p:cNvPr id="66" name="文本框 65">
            <a:extLst>
              <a:ext uri="{FF2B5EF4-FFF2-40B4-BE49-F238E27FC236}">
                <a16:creationId xmlns:a16="http://schemas.microsoft.com/office/drawing/2014/main" id="{079698EC-F598-4A1D-9ED1-CB9422DD6116}"/>
              </a:ext>
            </a:extLst>
          </p:cNvPr>
          <p:cNvSpPr txBox="1"/>
          <p:nvPr/>
        </p:nvSpPr>
        <p:spPr>
          <a:xfrm>
            <a:off x="4150700" y="3212976"/>
            <a:ext cx="781340" cy="307777"/>
          </a:xfrm>
          <a:prstGeom prst="rect">
            <a:avLst/>
          </a:prstGeom>
          <a:noFill/>
        </p:spPr>
        <p:txBody>
          <a:bodyPr wrap="square" rtlCol="0">
            <a:spAutoFit/>
          </a:bodyPr>
          <a:lstStyle/>
          <a:p>
            <a:r>
              <a:rPr lang="en-US" altLang="zh-CN" sz="1400" dirty="0">
                <a:solidFill>
                  <a:srgbClr val="FF0000"/>
                </a:solidFill>
              </a:rPr>
              <a:t>data2</a:t>
            </a:r>
            <a:endParaRPr lang="zh-CN" altLang="en-US" sz="1400" dirty="0">
              <a:solidFill>
                <a:srgbClr val="FF0000"/>
              </a:solidFill>
            </a:endParaRPr>
          </a:p>
        </p:txBody>
      </p:sp>
      <p:sp>
        <p:nvSpPr>
          <p:cNvPr id="67" name="文本框 66">
            <a:extLst>
              <a:ext uri="{FF2B5EF4-FFF2-40B4-BE49-F238E27FC236}">
                <a16:creationId xmlns:a16="http://schemas.microsoft.com/office/drawing/2014/main" id="{AAA5825A-F376-48BB-A60E-3A4CABFDAC2C}"/>
              </a:ext>
            </a:extLst>
          </p:cNvPr>
          <p:cNvSpPr txBox="1"/>
          <p:nvPr/>
        </p:nvSpPr>
        <p:spPr>
          <a:xfrm>
            <a:off x="4211960" y="4345359"/>
            <a:ext cx="781340" cy="307777"/>
          </a:xfrm>
          <a:prstGeom prst="rect">
            <a:avLst/>
          </a:prstGeom>
          <a:noFill/>
        </p:spPr>
        <p:txBody>
          <a:bodyPr wrap="square" rtlCol="0">
            <a:spAutoFit/>
          </a:bodyPr>
          <a:lstStyle/>
          <a:p>
            <a:r>
              <a:rPr lang="en-US" altLang="zh-CN" sz="1400" dirty="0" err="1">
                <a:solidFill>
                  <a:srgbClr val="FF0000"/>
                </a:solidFill>
              </a:rPr>
              <a:t>Imm</a:t>
            </a:r>
            <a:r>
              <a:rPr lang="en-US" altLang="zh-CN" sz="1400" dirty="0">
                <a:solidFill>
                  <a:srgbClr val="FF0000"/>
                </a:solidFill>
              </a:rPr>
              <a:t>.</a:t>
            </a:r>
            <a:endParaRPr lang="zh-CN" altLang="en-US" sz="1400" dirty="0">
              <a:solidFill>
                <a:srgbClr val="FF0000"/>
              </a:solidFill>
            </a:endParaRPr>
          </a:p>
        </p:txBody>
      </p:sp>
      <p:sp>
        <p:nvSpPr>
          <p:cNvPr id="70" name="文本框 69">
            <a:extLst>
              <a:ext uri="{FF2B5EF4-FFF2-40B4-BE49-F238E27FC236}">
                <a16:creationId xmlns:a16="http://schemas.microsoft.com/office/drawing/2014/main" id="{883EE773-B2D2-4852-8940-101F9193CB3D}"/>
              </a:ext>
            </a:extLst>
          </p:cNvPr>
          <p:cNvSpPr txBox="1"/>
          <p:nvPr/>
        </p:nvSpPr>
        <p:spPr>
          <a:xfrm>
            <a:off x="5878891" y="1916832"/>
            <a:ext cx="976987" cy="307777"/>
          </a:xfrm>
          <a:prstGeom prst="rect">
            <a:avLst/>
          </a:prstGeom>
          <a:noFill/>
        </p:spPr>
        <p:txBody>
          <a:bodyPr wrap="square" rtlCol="0">
            <a:spAutoFit/>
          </a:bodyPr>
          <a:lstStyle/>
          <a:p>
            <a:r>
              <a:rPr lang="zh-CN" altLang="en-US" sz="1400" dirty="0">
                <a:solidFill>
                  <a:srgbClr val="FF0000"/>
                </a:solidFill>
              </a:rPr>
              <a:t>分支地址</a:t>
            </a:r>
          </a:p>
        </p:txBody>
      </p:sp>
      <p:sp>
        <p:nvSpPr>
          <p:cNvPr id="71" name="文本框 70">
            <a:extLst>
              <a:ext uri="{FF2B5EF4-FFF2-40B4-BE49-F238E27FC236}">
                <a16:creationId xmlns:a16="http://schemas.microsoft.com/office/drawing/2014/main" id="{48C8DC6E-31D4-4588-82C8-6ED6D7F6D298}"/>
              </a:ext>
            </a:extLst>
          </p:cNvPr>
          <p:cNvSpPr txBox="1"/>
          <p:nvPr/>
        </p:nvSpPr>
        <p:spPr>
          <a:xfrm>
            <a:off x="6176548" y="2948998"/>
            <a:ext cx="976987" cy="307777"/>
          </a:xfrm>
          <a:prstGeom prst="rect">
            <a:avLst/>
          </a:prstGeom>
          <a:noFill/>
        </p:spPr>
        <p:txBody>
          <a:bodyPr wrap="square" rtlCol="0">
            <a:spAutoFit/>
          </a:bodyPr>
          <a:lstStyle/>
          <a:p>
            <a:r>
              <a:rPr lang="en-US" altLang="zh-CN" sz="1400" dirty="0">
                <a:solidFill>
                  <a:srgbClr val="FF0000"/>
                </a:solidFill>
              </a:rPr>
              <a:t>0</a:t>
            </a:r>
            <a:endParaRPr lang="zh-CN" altLang="en-US" sz="1400" dirty="0">
              <a:solidFill>
                <a:srgbClr val="FF0000"/>
              </a:solidFill>
            </a:endParaRPr>
          </a:p>
        </p:txBody>
      </p:sp>
      <p:sp>
        <p:nvSpPr>
          <p:cNvPr id="74" name="文本框 73">
            <a:extLst>
              <a:ext uri="{FF2B5EF4-FFF2-40B4-BE49-F238E27FC236}">
                <a16:creationId xmlns:a16="http://schemas.microsoft.com/office/drawing/2014/main" id="{C49068D5-F3E3-4C4E-8F4E-F3DA97229D0B}"/>
              </a:ext>
            </a:extLst>
          </p:cNvPr>
          <p:cNvSpPr txBox="1"/>
          <p:nvPr/>
        </p:nvSpPr>
        <p:spPr>
          <a:xfrm>
            <a:off x="6187301" y="3140968"/>
            <a:ext cx="976987" cy="307777"/>
          </a:xfrm>
          <a:prstGeom prst="rect">
            <a:avLst/>
          </a:prstGeom>
          <a:noFill/>
        </p:spPr>
        <p:txBody>
          <a:bodyPr wrap="square" rtlCol="0">
            <a:spAutoFit/>
          </a:bodyPr>
          <a:lstStyle/>
          <a:p>
            <a:r>
              <a:rPr lang="en-US" altLang="zh-CN" sz="1400" dirty="0">
                <a:solidFill>
                  <a:srgbClr val="FF0000"/>
                </a:solidFill>
              </a:rPr>
              <a:t>ALU res</a:t>
            </a:r>
            <a:endParaRPr lang="zh-CN" altLang="en-US" sz="1400" dirty="0">
              <a:solidFill>
                <a:srgbClr val="FF0000"/>
              </a:solidFill>
            </a:endParaRPr>
          </a:p>
        </p:txBody>
      </p:sp>
      <p:sp>
        <p:nvSpPr>
          <p:cNvPr id="75" name="文本框 74">
            <a:extLst>
              <a:ext uri="{FF2B5EF4-FFF2-40B4-BE49-F238E27FC236}">
                <a16:creationId xmlns:a16="http://schemas.microsoft.com/office/drawing/2014/main" id="{58B8EFD2-8C78-49B5-826F-D206DA101C1C}"/>
              </a:ext>
            </a:extLst>
          </p:cNvPr>
          <p:cNvSpPr txBox="1"/>
          <p:nvPr/>
        </p:nvSpPr>
        <p:spPr>
          <a:xfrm>
            <a:off x="5936499" y="3802353"/>
            <a:ext cx="976987" cy="307777"/>
          </a:xfrm>
          <a:prstGeom prst="rect">
            <a:avLst/>
          </a:prstGeom>
          <a:noFill/>
        </p:spPr>
        <p:txBody>
          <a:bodyPr wrap="square" rtlCol="0">
            <a:spAutoFit/>
          </a:bodyPr>
          <a:lstStyle/>
          <a:p>
            <a:r>
              <a:rPr lang="en-US" altLang="zh-CN" sz="1400" dirty="0">
                <a:solidFill>
                  <a:srgbClr val="FF0000"/>
                </a:solidFill>
              </a:rPr>
              <a:t>data2</a:t>
            </a:r>
            <a:endParaRPr lang="zh-CN" altLang="en-US" sz="1400" dirty="0">
              <a:solidFill>
                <a:srgbClr val="FF0000"/>
              </a:solidFill>
            </a:endParaRPr>
          </a:p>
        </p:txBody>
      </p:sp>
      <p:sp>
        <p:nvSpPr>
          <p:cNvPr id="76" name="文本框 75">
            <a:extLst>
              <a:ext uri="{FF2B5EF4-FFF2-40B4-BE49-F238E27FC236}">
                <a16:creationId xmlns:a16="http://schemas.microsoft.com/office/drawing/2014/main" id="{82911912-714F-4E8C-A856-B6A42E66C5A5}"/>
              </a:ext>
            </a:extLst>
          </p:cNvPr>
          <p:cNvSpPr txBox="1"/>
          <p:nvPr/>
        </p:nvSpPr>
        <p:spPr>
          <a:xfrm>
            <a:off x="7367631" y="2999145"/>
            <a:ext cx="976987" cy="307777"/>
          </a:xfrm>
          <a:prstGeom prst="rect">
            <a:avLst/>
          </a:prstGeom>
          <a:noFill/>
        </p:spPr>
        <p:txBody>
          <a:bodyPr wrap="square" rtlCol="0">
            <a:spAutoFit/>
          </a:bodyPr>
          <a:lstStyle/>
          <a:p>
            <a:r>
              <a:rPr lang="en-US" altLang="zh-CN" sz="1400" dirty="0" err="1">
                <a:solidFill>
                  <a:srgbClr val="FF0000"/>
                </a:solidFill>
              </a:rPr>
              <a:t>MemData</a:t>
            </a:r>
            <a:endParaRPr lang="zh-CN" altLang="en-US" sz="1400" dirty="0">
              <a:solidFill>
                <a:srgbClr val="FF0000"/>
              </a:solidFill>
            </a:endParaRPr>
          </a:p>
        </p:txBody>
      </p:sp>
      <p:sp>
        <p:nvSpPr>
          <p:cNvPr id="77" name="文本框 76">
            <a:extLst>
              <a:ext uri="{FF2B5EF4-FFF2-40B4-BE49-F238E27FC236}">
                <a16:creationId xmlns:a16="http://schemas.microsoft.com/office/drawing/2014/main" id="{10F233E8-1B3A-47A7-9921-905CF159F28F}"/>
              </a:ext>
            </a:extLst>
          </p:cNvPr>
          <p:cNvSpPr txBox="1"/>
          <p:nvPr/>
        </p:nvSpPr>
        <p:spPr>
          <a:xfrm>
            <a:off x="7367631" y="4271600"/>
            <a:ext cx="976987" cy="307777"/>
          </a:xfrm>
          <a:prstGeom prst="rect">
            <a:avLst/>
          </a:prstGeom>
          <a:noFill/>
        </p:spPr>
        <p:txBody>
          <a:bodyPr wrap="square" rtlCol="0">
            <a:spAutoFit/>
          </a:bodyPr>
          <a:lstStyle/>
          <a:p>
            <a:r>
              <a:rPr lang="en-US" altLang="zh-CN" sz="1400" dirty="0">
                <a:solidFill>
                  <a:srgbClr val="FF0000"/>
                </a:solidFill>
              </a:rPr>
              <a:t>ALU res</a:t>
            </a:r>
            <a:endParaRPr lang="zh-CN" altLang="en-US" sz="1400" dirty="0">
              <a:solidFill>
                <a:srgbClr val="FF0000"/>
              </a:solidFill>
            </a:endParaRPr>
          </a:p>
        </p:txBody>
      </p:sp>
      <p:sp>
        <p:nvSpPr>
          <p:cNvPr id="78" name="文本框 77">
            <a:extLst>
              <a:ext uri="{FF2B5EF4-FFF2-40B4-BE49-F238E27FC236}">
                <a16:creationId xmlns:a16="http://schemas.microsoft.com/office/drawing/2014/main" id="{2B3A6DF2-6FBE-491A-8E22-E95D3AF91973}"/>
              </a:ext>
            </a:extLst>
          </p:cNvPr>
          <p:cNvSpPr txBox="1"/>
          <p:nvPr/>
        </p:nvSpPr>
        <p:spPr>
          <a:xfrm>
            <a:off x="5461261" y="4585117"/>
            <a:ext cx="2662527" cy="307777"/>
          </a:xfrm>
          <a:prstGeom prst="rect">
            <a:avLst/>
          </a:prstGeom>
          <a:noFill/>
        </p:spPr>
        <p:txBody>
          <a:bodyPr wrap="square" rtlCol="0">
            <a:spAutoFit/>
          </a:bodyPr>
          <a:lstStyle/>
          <a:p>
            <a:r>
              <a:rPr lang="en-US" altLang="zh-CN" sz="1400" dirty="0">
                <a:solidFill>
                  <a:srgbClr val="FF0000"/>
                </a:solidFill>
              </a:rPr>
              <a:t>      </a:t>
            </a:r>
            <a:r>
              <a:rPr lang="zh-CN" altLang="en-US" sz="1400" dirty="0">
                <a:solidFill>
                  <a:srgbClr val="FF0000"/>
                </a:solidFill>
              </a:rPr>
              <a:t>目标</a:t>
            </a:r>
            <a:r>
              <a:rPr lang="en-US" altLang="zh-CN" sz="1400" dirty="0">
                <a:solidFill>
                  <a:srgbClr val="FF0000"/>
                </a:solidFill>
              </a:rPr>
              <a:t>reg</a:t>
            </a:r>
            <a:endParaRPr lang="zh-CN" altLang="en-US" sz="1400" dirty="0">
              <a:solidFill>
                <a:srgbClr val="FF0000"/>
              </a:solidFill>
            </a:endParaRPr>
          </a:p>
        </p:txBody>
      </p:sp>
      <p:sp>
        <p:nvSpPr>
          <p:cNvPr id="79" name="文本框 78">
            <a:extLst>
              <a:ext uri="{FF2B5EF4-FFF2-40B4-BE49-F238E27FC236}">
                <a16:creationId xmlns:a16="http://schemas.microsoft.com/office/drawing/2014/main" id="{BA8B8B83-E9AC-40A9-B6C9-3B493B3B3880}"/>
              </a:ext>
            </a:extLst>
          </p:cNvPr>
          <p:cNvSpPr txBox="1"/>
          <p:nvPr/>
        </p:nvSpPr>
        <p:spPr>
          <a:xfrm>
            <a:off x="7153536" y="4618036"/>
            <a:ext cx="1215232" cy="307777"/>
          </a:xfrm>
          <a:prstGeom prst="rect">
            <a:avLst/>
          </a:prstGeom>
          <a:noFill/>
        </p:spPr>
        <p:txBody>
          <a:bodyPr wrap="square" rtlCol="0">
            <a:spAutoFit/>
          </a:bodyPr>
          <a:lstStyle/>
          <a:p>
            <a:r>
              <a:rPr lang="en-US" altLang="zh-CN" sz="1400" dirty="0">
                <a:solidFill>
                  <a:srgbClr val="FF0000"/>
                </a:solidFill>
              </a:rPr>
              <a:t>      </a:t>
            </a:r>
            <a:r>
              <a:rPr lang="zh-CN" altLang="en-US" sz="1400" dirty="0">
                <a:solidFill>
                  <a:srgbClr val="FF0000"/>
                </a:solidFill>
              </a:rPr>
              <a:t>目标</a:t>
            </a:r>
            <a:r>
              <a:rPr lang="en-US" altLang="zh-CN" sz="1400" dirty="0">
                <a:solidFill>
                  <a:srgbClr val="FF0000"/>
                </a:solidFill>
              </a:rPr>
              <a:t>reg</a:t>
            </a:r>
            <a:endParaRPr lang="zh-CN" altLang="en-US" sz="1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P spid="9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923" name="Picture 6" descr="f04-41-P374493"/>
          <p:cNvPicPr>
            <a:picLocks noChangeAspect="1"/>
          </p:cNvPicPr>
          <p:nvPr/>
        </p:nvPicPr>
        <p:blipFill>
          <a:blip r:embed="rId2"/>
          <a:stretch>
            <a:fillRect/>
          </a:stretch>
        </p:blipFill>
        <p:spPr>
          <a:xfrm>
            <a:off x="157006" y="1191065"/>
            <a:ext cx="8461068" cy="3899806"/>
          </a:xfrm>
          <a:prstGeom prst="rect">
            <a:avLst/>
          </a:prstGeom>
          <a:noFill/>
          <a:ln w="9525">
            <a:noFill/>
          </a:ln>
        </p:spPr>
      </p:pic>
      <p:sp>
        <p:nvSpPr>
          <p:cNvPr id="465924"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修正</a:t>
            </a:r>
            <a:r>
              <a:rPr lang="en-US" altLang="zh-CN" dirty="0">
                <a:ea typeface="宋体" pitchFamily="2" charset="-122"/>
              </a:rPr>
              <a:t>Load</a:t>
            </a:r>
            <a:r>
              <a:rPr lang="zh-CN" altLang="en-US" dirty="0">
                <a:ea typeface="宋体" pitchFamily="2" charset="-122"/>
              </a:rPr>
              <a:t>的数据通路</a:t>
            </a:r>
          </a:p>
        </p:txBody>
      </p:sp>
      <p:sp>
        <p:nvSpPr>
          <p:cNvPr id="27" name="文本框 26">
            <a:extLst>
              <a:ext uri="{FF2B5EF4-FFF2-40B4-BE49-F238E27FC236}">
                <a16:creationId xmlns:a16="http://schemas.microsoft.com/office/drawing/2014/main" id="{E9D3EC1B-6BDC-4C38-ACC0-5330DD0D1C42}"/>
              </a:ext>
            </a:extLst>
          </p:cNvPr>
          <p:cNvSpPr txBox="1"/>
          <p:nvPr/>
        </p:nvSpPr>
        <p:spPr>
          <a:xfrm>
            <a:off x="2123728" y="1844824"/>
            <a:ext cx="781340" cy="261610"/>
          </a:xfrm>
          <a:prstGeom prst="rect">
            <a:avLst/>
          </a:prstGeom>
          <a:noFill/>
        </p:spPr>
        <p:txBody>
          <a:bodyPr wrap="square" rtlCol="0">
            <a:spAutoFit/>
          </a:bodyPr>
          <a:lstStyle/>
          <a:p>
            <a:r>
              <a:rPr lang="en-US" altLang="zh-CN" sz="1100" dirty="0">
                <a:solidFill>
                  <a:srgbClr val="FF0000"/>
                </a:solidFill>
              </a:rPr>
              <a:t>pc+4</a:t>
            </a:r>
            <a:endParaRPr lang="zh-CN" altLang="en-US" sz="1100" dirty="0">
              <a:solidFill>
                <a:srgbClr val="FF0000"/>
              </a:solidFill>
            </a:endParaRPr>
          </a:p>
        </p:txBody>
      </p:sp>
      <p:sp>
        <p:nvSpPr>
          <p:cNvPr id="28" name="文本框 27">
            <a:extLst>
              <a:ext uri="{FF2B5EF4-FFF2-40B4-BE49-F238E27FC236}">
                <a16:creationId xmlns:a16="http://schemas.microsoft.com/office/drawing/2014/main" id="{72AF60CE-6CEE-4E1C-AA49-5CD207BCCF57}"/>
              </a:ext>
            </a:extLst>
          </p:cNvPr>
          <p:cNvSpPr txBox="1"/>
          <p:nvPr/>
        </p:nvSpPr>
        <p:spPr>
          <a:xfrm>
            <a:off x="2134476" y="3121223"/>
            <a:ext cx="781340" cy="261610"/>
          </a:xfrm>
          <a:prstGeom prst="rect">
            <a:avLst/>
          </a:prstGeom>
          <a:noFill/>
        </p:spPr>
        <p:txBody>
          <a:bodyPr wrap="square" rtlCol="0">
            <a:spAutoFit/>
          </a:bodyPr>
          <a:lstStyle/>
          <a:p>
            <a:r>
              <a:rPr lang="zh-CN" altLang="en-US" sz="1100" dirty="0">
                <a:solidFill>
                  <a:srgbClr val="FF0000"/>
                </a:solidFill>
              </a:rPr>
              <a:t>指令</a:t>
            </a:r>
          </a:p>
        </p:txBody>
      </p:sp>
      <p:sp>
        <p:nvSpPr>
          <p:cNvPr id="29" name="文本框 28">
            <a:extLst>
              <a:ext uri="{FF2B5EF4-FFF2-40B4-BE49-F238E27FC236}">
                <a16:creationId xmlns:a16="http://schemas.microsoft.com/office/drawing/2014/main" id="{B3A57DC9-6CAF-44BA-8DA7-20B5C619DA6B}"/>
              </a:ext>
            </a:extLst>
          </p:cNvPr>
          <p:cNvSpPr txBox="1"/>
          <p:nvPr/>
        </p:nvSpPr>
        <p:spPr>
          <a:xfrm>
            <a:off x="4090450" y="1796979"/>
            <a:ext cx="781340" cy="261610"/>
          </a:xfrm>
          <a:prstGeom prst="rect">
            <a:avLst/>
          </a:prstGeom>
          <a:noFill/>
        </p:spPr>
        <p:txBody>
          <a:bodyPr wrap="square" rtlCol="0">
            <a:spAutoFit/>
          </a:bodyPr>
          <a:lstStyle/>
          <a:p>
            <a:r>
              <a:rPr lang="en-US" altLang="zh-CN" sz="1100" dirty="0">
                <a:solidFill>
                  <a:srgbClr val="FF0000"/>
                </a:solidFill>
              </a:rPr>
              <a:t>pc+4</a:t>
            </a:r>
            <a:endParaRPr lang="zh-CN" altLang="en-US" sz="1100" dirty="0">
              <a:solidFill>
                <a:srgbClr val="FF0000"/>
              </a:solidFill>
            </a:endParaRPr>
          </a:p>
        </p:txBody>
      </p:sp>
      <p:sp>
        <p:nvSpPr>
          <p:cNvPr id="30" name="文本框 29">
            <a:extLst>
              <a:ext uri="{FF2B5EF4-FFF2-40B4-BE49-F238E27FC236}">
                <a16:creationId xmlns:a16="http://schemas.microsoft.com/office/drawing/2014/main" id="{AC8E179C-85D2-457D-AE78-44E7A1E090A4}"/>
              </a:ext>
            </a:extLst>
          </p:cNvPr>
          <p:cNvSpPr txBox="1"/>
          <p:nvPr/>
        </p:nvSpPr>
        <p:spPr>
          <a:xfrm>
            <a:off x="3996870" y="2836381"/>
            <a:ext cx="781340" cy="261610"/>
          </a:xfrm>
          <a:prstGeom prst="rect">
            <a:avLst/>
          </a:prstGeom>
          <a:noFill/>
        </p:spPr>
        <p:txBody>
          <a:bodyPr wrap="square" rtlCol="0">
            <a:spAutoFit/>
          </a:bodyPr>
          <a:lstStyle/>
          <a:p>
            <a:r>
              <a:rPr lang="en-US" altLang="zh-CN" sz="1100" dirty="0">
                <a:solidFill>
                  <a:srgbClr val="FF0000"/>
                </a:solidFill>
              </a:rPr>
              <a:t>data1</a:t>
            </a:r>
            <a:endParaRPr lang="zh-CN" altLang="en-US" sz="1100" dirty="0">
              <a:solidFill>
                <a:srgbClr val="FF0000"/>
              </a:solidFill>
            </a:endParaRPr>
          </a:p>
        </p:txBody>
      </p:sp>
      <p:sp>
        <p:nvSpPr>
          <p:cNvPr id="31" name="文本框 30">
            <a:extLst>
              <a:ext uri="{FF2B5EF4-FFF2-40B4-BE49-F238E27FC236}">
                <a16:creationId xmlns:a16="http://schemas.microsoft.com/office/drawing/2014/main" id="{B78B4A6B-5C6B-495E-9519-B62FBFB5FB5A}"/>
              </a:ext>
            </a:extLst>
          </p:cNvPr>
          <p:cNvSpPr txBox="1"/>
          <p:nvPr/>
        </p:nvSpPr>
        <p:spPr>
          <a:xfrm>
            <a:off x="3996870" y="3231756"/>
            <a:ext cx="781340" cy="261610"/>
          </a:xfrm>
          <a:prstGeom prst="rect">
            <a:avLst/>
          </a:prstGeom>
          <a:noFill/>
        </p:spPr>
        <p:txBody>
          <a:bodyPr wrap="square" rtlCol="0">
            <a:spAutoFit/>
          </a:bodyPr>
          <a:lstStyle/>
          <a:p>
            <a:r>
              <a:rPr lang="en-US" altLang="zh-CN" sz="1100" dirty="0">
                <a:solidFill>
                  <a:srgbClr val="FF0000"/>
                </a:solidFill>
              </a:rPr>
              <a:t>data2</a:t>
            </a:r>
            <a:endParaRPr lang="zh-CN" altLang="en-US" sz="1100" dirty="0">
              <a:solidFill>
                <a:srgbClr val="FF0000"/>
              </a:solidFill>
            </a:endParaRPr>
          </a:p>
        </p:txBody>
      </p:sp>
      <p:sp>
        <p:nvSpPr>
          <p:cNvPr id="32" name="文本框 31">
            <a:extLst>
              <a:ext uri="{FF2B5EF4-FFF2-40B4-BE49-F238E27FC236}">
                <a16:creationId xmlns:a16="http://schemas.microsoft.com/office/drawing/2014/main" id="{076C74B5-BE45-475C-A5E5-E399033B9618}"/>
              </a:ext>
            </a:extLst>
          </p:cNvPr>
          <p:cNvSpPr txBox="1"/>
          <p:nvPr/>
        </p:nvSpPr>
        <p:spPr>
          <a:xfrm>
            <a:off x="4090450" y="4356426"/>
            <a:ext cx="781340" cy="261610"/>
          </a:xfrm>
          <a:prstGeom prst="rect">
            <a:avLst/>
          </a:prstGeom>
          <a:noFill/>
        </p:spPr>
        <p:txBody>
          <a:bodyPr wrap="square" rtlCol="0">
            <a:spAutoFit/>
          </a:bodyPr>
          <a:lstStyle/>
          <a:p>
            <a:r>
              <a:rPr lang="en-US" altLang="zh-CN" sz="1100" dirty="0" err="1">
                <a:solidFill>
                  <a:srgbClr val="FF0000"/>
                </a:solidFill>
              </a:rPr>
              <a:t>Imm</a:t>
            </a:r>
            <a:r>
              <a:rPr lang="en-US" altLang="zh-CN" sz="1100" dirty="0">
                <a:solidFill>
                  <a:srgbClr val="FF0000"/>
                </a:solidFill>
              </a:rPr>
              <a:t>.</a:t>
            </a:r>
            <a:endParaRPr lang="zh-CN" altLang="en-US" sz="1100" dirty="0">
              <a:solidFill>
                <a:srgbClr val="FF0000"/>
              </a:solidFill>
            </a:endParaRPr>
          </a:p>
        </p:txBody>
      </p:sp>
      <p:sp>
        <p:nvSpPr>
          <p:cNvPr id="33" name="文本框 32">
            <a:extLst>
              <a:ext uri="{FF2B5EF4-FFF2-40B4-BE49-F238E27FC236}">
                <a16:creationId xmlns:a16="http://schemas.microsoft.com/office/drawing/2014/main" id="{2C1C42B8-A7EB-4155-BDC7-77099D54C863}"/>
              </a:ext>
            </a:extLst>
          </p:cNvPr>
          <p:cNvSpPr txBox="1"/>
          <p:nvPr/>
        </p:nvSpPr>
        <p:spPr>
          <a:xfrm>
            <a:off x="5878891" y="1916832"/>
            <a:ext cx="976987" cy="261610"/>
          </a:xfrm>
          <a:prstGeom prst="rect">
            <a:avLst/>
          </a:prstGeom>
          <a:noFill/>
        </p:spPr>
        <p:txBody>
          <a:bodyPr wrap="square" rtlCol="0">
            <a:spAutoFit/>
          </a:bodyPr>
          <a:lstStyle/>
          <a:p>
            <a:r>
              <a:rPr lang="zh-CN" altLang="en-US" sz="1100" dirty="0">
                <a:solidFill>
                  <a:srgbClr val="FF0000"/>
                </a:solidFill>
              </a:rPr>
              <a:t>分支地址</a:t>
            </a:r>
          </a:p>
        </p:txBody>
      </p:sp>
      <p:sp>
        <p:nvSpPr>
          <p:cNvPr id="34" name="文本框 33">
            <a:extLst>
              <a:ext uri="{FF2B5EF4-FFF2-40B4-BE49-F238E27FC236}">
                <a16:creationId xmlns:a16="http://schemas.microsoft.com/office/drawing/2014/main" id="{EDA3F684-284F-4F76-B0FB-4A5E9CC1BC35}"/>
              </a:ext>
            </a:extLst>
          </p:cNvPr>
          <p:cNvSpPr txBox="1"/>
          <p:nvPr/>
        </p:nvSpPr>
        <p:spPr>
          <a:xfrm>
            <a:off x="5936499" y="3010163"/>
            <a:ext cx="976987" cy="261610"/>
          </a:xfrm>
          <a:prstGeom prst="rect">
            <a:avLst/>
          </a:prstGeom>
          <a:noFill/>
        </p:spPr>
        <p:txBody>
          <a:bodyPr wrap="square" rtlCol="0">
            <a:spAutoFit/>
          </a:bodyPr>
          <a:lstStyle/>
          <a:p>
            <a:r>
              <a:rPr lang="en-US" altLang="zh-CN" sz="1100" dirty="0">
                <a:solidFill>
                  <a:srgbClr val="FF0000"/>
                </a:solidFill>
              </a:rPr>
              <a:t>0</a:t>
            </a:r>
            <a:endParaRPr lang="zh-CN" altLang="en-US" sz="1100" dirty="0">
              <a:solidFill>
                <a:srgbClr val="FF0000"/>
              </a:solidFill>
            </a:endParaRPr>
          </a:p>
        </p:txBody>
      </p:sp>
      <p:sp>
        <p:nvSpPr>
          <p:cNvPr id="35" name="文本框 34">
            <a:extLst>
              <a:ext uri="{FF2B5EF4-FFF2-40B4-BE49-F238E27FC236}">
                <a16:creationId xmlns:a16="http://schemas.microsoft.com/office/drawing/2014/main" id="{6EE4D507-12B1-4F2A-AE7C-C0F7E35A7356}"/>
              </a:ext>
            </a:extLst>
          </p:cNvPr>
          <p:cNvSpPr txBox="1"/>
          <p:nvPr/>
        </p:nvSpPr>
        <p:spPr>
          <a:xfrm>
            <a:off x="5767944" y="3198321"/>
            <a:ext cx="976987" cy="261610"/>
          </a:xfrm>
          <a:prstGeom prst="rect">
            <a:avLst/>
          </a:prstGeom>
          <a:noFill/>
        </p:spPr>
        <p:txBody>
          <a:bodyPr wrap="square" rtlCol="0">
            <a:spAutoFit/>
          </a:bodyPr>
          <a:lstStyle/>
          <a:p>
            <a:r>
              <a:rPr lang="en-US" altLang="zh-CN" sz="1100" dirty="0">
                <a:solidFill>
                  <a:srgbClr val="FF0000"/>
                </a:solidFill>
              </a:rPr>
              <a:t>ALU res</a:t>
            </a:r>
            <a:endParaRPr lang="zh-CN" altLang="en-US" sz="1100" dirty="0">
              <a:solidFill>
                <a:srgbClr val="FF0000"/>
              </a:solidFill>
            </a:endParaRPr>
          </a:p>
        </p:txBody>
      </p:sp>
      <p:sp>
        <p:nvSpPr>
          <p:cNvPr id="36" name="文本框 35">
            <a:extLst>
              <a:ext uri="{FF2B5EF4-FFF2-40B4-BE49-F238E27FC236}">
                <a16:creationId xmlns:a16="http://schemas.microsoft.com/office/drawing/2014/main" id="{9A8FD116-9D74-4BA9-86D7-74F1EE0A43E6}"/>
              </a:ext>
            </a:extLst>
          </p:cNvPr>
          <p:cNvSpPr txBox="1"/>
          <p:nvPr/>
        </p:nvSpPr>
        <p:spPr>
          <a:xfrm>
            <a:off x="5936499" y="3802353"/>
            <a:ext cx="976987" cy="261610"/>
          </a:xfrm>
          <a:prstGeom prst="rect">
            <a:avLst/>
          </a:prstGeom>
          <a:noFill/>
        </p:spPr>
        <p:txBody>
          <a:bodyPr wrap="square" rtlCol="0">
            <a:spAutoFit/>
          </a:bodyPr>
          <a:lstStyle/>
          <a:p>
            <a:r>
              <a:rPr lang="en-US" altLang="zh-CN" sz="1100" dirty="0">
                <a:solidFill>
                  <a:srgbClr val="FF0000"/>
                </a:solidFill>
              </a:rPr>
              <a:t>data2</a:t>
            </a:r>
            <a:endParaRPr lang="zh-CN" altLang="en-US" sz="1100" dirty="0">
              <a:solidFill>
                <a:srgbClr val="FF0000"/>
              </a:solidFill>
            </a:endParaRPr>
          </a:p>
        </p:txBody>
      </p:sp>
      <p:sp>
        <p:nvSpPr>
          <p:cNvPr id="37" name="文本框 36">
            <a:extLst>
              <a:ext uri="{FF2B5EF4-FFF2-40B4-BE49-F238E27FC236}">
                <a16:creationId xmlns:a16="http://schemas.microsoft.com/office/drawing/2014/main" id="{9EB8C25B-D0E5-487A-9406-517FD059C16C}"/>
              </a:ext>
            </a:extLst>
          </p:cNvPr>
          <p:cNvSpPr txBox="1"/>
          <p:nvPr/>
        </p:nvSpPr>
        <p:spPr>
          <a:xfrm>
            <a:off x="7255194" y="3404053"/>
            <a:ext cx="976987" cy="261610"/>
          </a:xfrm>
          <a:prstGeom prst="rect">
            <a:avLst/>
          </a:prstGeom>
          <a:noFill/>
        </p:spPr>
        <p:txBody>
          <a:bodyPr wrap="square" rtlCol="0">
            <a:spAutoFit/>
          </a:bodyPr>
          <a:lstStyle/>
          <a:p>
            <a:r>
              <a:rPr lang="en-US" altLang="zh-CN" sz="1100" dirty="0" err="1">
                <a:solidFill>
                  <a:srgbClr val="FF0000"/>
                </a:solidFill>
              </a:rPr>
              <a:t>MemData</a:t>
            </a:r>
            <a:endParaRPr lang="zh-CN" altLang="en-US" sz="1100" dirty="0">
              <a:solidFill>
                <a:srgbClr val="FF0000"/>
              </a:solidFill>
            </a:endParaRPr>
          </a:p>
        </p:txBody>
      </p:sp>
      <p:sp>
        <p:nvSpPr>
          <p:cNvPr id="38" name="文本框 37">
            <a:extLst>
              <a:ext uri="{FF2B5EF4-FFF2-40B4-BE49-F238E27FC236}">
                <a16:creationId xmlns:a16="http://schemas.microsoft.com/office/drawing/2014/main" id="{D8BE820C-C1B6-43B9-993E-875013ED6584}"/>
              </a:ext>
            </a:extLst>
          </p:cNvPr>
          <p:cNvSpPr txBox="1"/>
          <p:nvPr/>
        </p:nvSpPr>
        <p:spPr>
          <a:xfrm>
            <a:off x="7255195" y="4311102"/>
            <a:ext cx="976987" cy="261610"/>
          </a:xfrm>
          <a:prstGeom prst="rect">
            <a:avLst/>
          </a:prstGeom>
          <a:noFill/>
        </p:spPr>
        <p:txBody>
          <a:bodyPr wrap="square" rtlCol="0">
            <a:spAutoFit/>
          </a:bodyPr>
          <a:lstStyle/>
          <a:p>
            <a:r>
              <a:rPr lang="en-US" altLang="zh-CN" sz="1100" dirty="0">
                <a:solidFill>
                  <a:srgbClr val="FF0000"/>
                </a:solidFill>
              </a:rPr>
              <a:t>ALU res</a:t>
            </a:r>
            <a:endParaRPr lang="zh-CN" altLang="en-US" sz="1100" dirty="0">
              <a:solidFill>
                <a:srgbClr val="FF0000"/>
              </a:solidFill>
            </a:endParaRPr>
          </a:p>
        </p:txBody>
      </p:sp>
      <p:sp>
        <p:nvSpPr>
          <p:cNvPr id="39" name="文本框 38">
            <a:extLst>
              <a:ext uri="{FF2B5EF4-FFF2-40B4-BE49-F238E27FC236}">
                <a16:creationId xmlns:a16="http://schemas.microsoft.com/office/drawing/2014/main" id="{D2696284-4186-4830-92BC-B04715C96B64}"/>
              </a:ext>
            </a:extLst>
          </p:cNvPr>
          <p:cNvSpPr txBox="1"/>
          <p:nvPr/>
        </p:nvSpPr>
        <p:spPr>
          <a:xfrm>
            <a:off x="5413668" y="4578913"/>
            <a:ext cx="2662527" cy="261610"/>
          </a:xfrm>
          <a:prstGeom prst="rect">
            <a:avLst/>
          </a:prstGeom>
          <a:noFill/>
        </p:spPr>
        <p:txBody>
          <a:bodyPr wrap="square" rtlCol="0">
            <a:spAutoFit/>
          </a:bodyPr>
          <a:lstStyle/>
          <a:p>
            <a:r>
              <a:rPr lang="en-US" altLang="zh-CN" sz="1100" dirty="0">
                <a:solidFill>
                  <a:srgbClr val="FF0000"/>
                </a:solidFill>
              </a:rPr>
              <a:t>      </a:t>
            </a:r>
            <a:r>
              <a:rPr lang="zh-CN" altLang="en-US" sz="1100" dirty="0">
                <a:solidFill>
                  <a:srgbClr val="FF0000"/>
                </a:solidFill>
              </a:rPr>
              <a:t>目标</a:t>
            </a:r>
            <a:r>
              <a:rPr lang="en-US" altLang="zh-CN" sz="1100" dirty="0">
                <a:solidFill>
                  <a:srgbClr val="FF0000"/>
                </a:solidFill>
              </a:rPr>
              <a:t>reg</a:t>
            </a:r>
            <a:endParaRPr lang="zh-CN" altLang="en-US" sz="1100" dirty="0">
              <a:solidFill>
                <a:srgbClr val="FF0000"/>
              </a:solidFill>
            </a:endParaRPr>
          </a:p>
        </p:txBody>
      </p:sp>
      <p:sp>
        <p:nvSpPr>
          <p:cNvPr id="40" name="文本框 39">
            <a:extLst>
              <a:ext uri="{FF2B5EF4-FFF2-40B4-BE49-F238E27FC236}">
                <a16:creationId xmlns:a16="http://schemas.microsoft.com/office/drawing/2014/main" id="{DAFA5B66-E3F0-495E-95D0-B16DFF388304}"/>
              </a:ext>
            </a:extLst>
          </p:cNvPr>
          <p:cNvSpPr txBox="1"/>
          <p:nvPr/>
        </p:nvSpPr>
        <p:spPr>
          <a:xfrm>
            <a:off x="7066166" y="4618036"/>
            <a:ext cx="1215232" cy="261610"/>
          </a:xfrm>
          <a:prstGeom prst="rect">
            <a:avLst/>
          </a:prstGeom>
          <a:noFill/>
        </p:spPr>
        <p:txBody>
          <a:bodyPr wrap="square" rtlCol="0">
            <a:spAutoFit/>
          </a:bodyPr>
          <a:lstStyle/>
          <a:p>
            <a:r>
              <a:rPr lang="en-US" altLang="zh-CN" sz="1100" dirty="0">
                <a:solidFill>
                  <a:srgbClr val="FF0000"/>
                </a:solidFill>
              </a:rPr>
              <a:t>      </a:t>
            </a:r>
            <a:r>
              <a:rPr lang="zh-CN" altLang="en-US" sz="1100" dirty="0">
                <a:solidFill>
                  <a:srgbClr val="FF0000"/>
                </a:solidFill>
              </a:rPr>
              <a:t>目标</a:t>
            </a:r>
            <a:r>
              <a:rPr lang="en-US" altLang="zh-CN" sz="1100" dirty="0">
                <a:solidFill>
                  <a:srgbClr val="FF0000"/>
                </a:solidFill>
              </a:rPr>
              <a:t>reg</a:t>
            </a:r>
            <a:endParaRPr lang="zh-CN" altLang="en-US" sz="1100" dirty="0">
              <a:solidFill>
                <a:srgbClr val="FF0000"/>
              </a:solidFill>
            </a:endParaRPr>
          </a:p>
        </p:txBody>
      </p:sp>
      <p:sp>
        <p:nvSpPr>
          <p:cNvPr id="41" name="文本框 40">
            <a:extLst>
              <a:ext uri="{FF2B5EF4-FFF2-40B4-BE49-F238E27FC236}">
                <a16:creationId xmlns:a16="http://schemas.microsoft.com/office/drawing/2014/main" id="{ADD55F52-5DA0-4B61-B887-F6EC589B7DE6}"/>
              </a:ext>
            </a:extLst>
          </p:cNvPr>
          <p:cNvSpPr txBox="1"/>
          <p:nvPr/>
        </p:nvSpPr>
        <p:spPr>
          <a:xfrm>
            <a:off x="2633165" y="4628874"/>
            <a:ext cx="2662527" cy="261610"/>
          </a:xfrm>
          <a:prstGeom prst="rect">
            <a:avLst/>
          </a:prstGeom>
          <a:noFill/>
        </p:spPr>
        <p:txBody>
          <a:bodyPr wrap="square" rtlCol="0">
            <a:spAutoFit/>
          </a:bodyPr>
          <a:lstStyle/>
          <a:p>
            <a:r>
              <a:rPr lang="en-US" altLang="zh-CN" sz="1100" dirty="0">
                <a:solidFill>
                  <a:srgbClr val="FF0000"/>
                </a:solidFill>
              </a:rPr>
              <a:t>(</a:t>
            </a:r>
            <a:r>
              <a:rPr lang="zh-CN" altLang="en-US" sz="1100" dirty="0">
                <a:solidFill>
                  <a:srgbClr val="FF0000"/>
                </a:solidFill>
              </a:rPr>
              <a:t>可能的目标</a:t>
            </a:r>
            <a:r>
              <a:rPr lang="en-US" altLang="zh-CN" sz="1100" dirty="0">
                <a:solidFill>
                  <a:srgbClr val="FF0000"/>
                </a:solidFill>
              </a:rPr>
              <a:t>reg[20:16][15:11])</a:t>
            </a:r>
            <a:endParaRPr lang="zh-CN" altLang="en-US" sz="1100" dirty="0">
              <a:solidFill>
                <a:srgbClr val="FF0000"/>
              </a:solidFill>
            </a:endParaRPr>
          </a:p>
        </p:txBody>
      </p:sp>
      <p:sp>
        <p:nvSpPr>
          <p:cNvPr id="43" name="文本框 42">
            <a:extLst>
              <a:ext uri="{FF2B5EF4-FFF2-40B4-BE49-F238E27FC236}">
                <a16:creationId xmlns:a16="http://schemas.microsoft.com/office/drawing/2014/main" id="{D9BA2DB2-6347-4328-947E-2C8F16AA2DBD}"/>
              </a:ext>
            </a:extLst>
          </p:cNvPr>
          <p:cNvSpPr txBox="1"/>
          <p:nvPr/>
        </p:nvSpPr>
        <p:spPr>
          <a:xfrm>
            <a:off x="130346" y="5164462"/>
            <a:ext cx="9013654" cy="1754326"/>
          </a:xfrm>
          <a:prstGeom prst="rect">
            <a:avLst/>
          </a:prstGeom>
          <a:noFill/>
        </p:spPr>
        <p:txBody>
          <a:bodyPr wrap="square">
            <a:spAutoFit/>
          </a:bodyPr>
          <a:lstStyle/>
          <a:p>
            <a:r>
              <a:rPr lang="zh-CN" altLang="en-US" dirty="0"/>
              <a:t>为了</a:t>
            </a:r>
            <a:r>
              <a:rPr lang="zh-CN" altLang="en-US" dirty="0">
                <a:solidFill>
                  <a:srgbClr val="FF0000"/>
                </a:solidFill>
              </a:rPr>
              <a:t>存储穿过它的数据</a:t>
            </a:r>
            <a:r>
              <a:rPr lang="zh-CN" altLang="en-US" dirty="0"/>
              <a:t>，寄存器的宽度必须足够大。</a:t>
            </a:r>
            <a:endParaRPr lang="en-US" altLang="zh-CN" dirty="0"/>
          </a:p>
          <a:p>
            <a:r>
              <a:rPr lang="zh-CN" altLang="en-US" dirty="0"/>
              <a:t>IF/ID寄存器</a:t>
            </a:r>
            <a:r>
              <a:rPr lang="en-US" altLang="zh-CN" dirty="0"/>
              <a:t>:</a:t>
            </a:r>
            <a:r>
              <a:rPr lang="zh-CN" altLang="en-US" dirty="0"/>
              <a:t>必须同时保存从存储器中提取出来的32位指令及32位PC自增地址，所以IF/ID寄存器至少要有64位</a:t>
            </a:r>
            <a:r>
              <a:rPr lang="en-US" altLang="zh-CN" dirty="0"/>
              <a:t>;</a:t>
            </a:r>
            <a:r>
              <a:rPr lang="zh-CN" altLang="en-US" dirty="0"/>
              <a:t>ID/EX寄存器必须保存32位PC自增地址，Read-1需要32位，Read-2需要32位，符号扩展后的立即数也可能占掉32位，所以ID/EX寄存器至少要有128位；同样的分析思路，EX/MEM寄存器需要97位</a:t>
            </a:r>
            <a:r>
              <a:rPr lang="en-US" altLang="zh-CN" dirty="0"/>
              <a:t>(32+32+32+1)</a:t>
            </a:r>
            <a:r>
              <a:rPr lang="zh-CN" altLang="en-US" dirty="0"/>
              <a:t>，MEM/WB寄存器需要64位</a:t>
            </a:r>
            <a:r>
              <a:rPr lang="en-US" altLang="zh-CN" dirty="0"/>
              <a:t>(32+32)</a:t>
            </a:r>
            <a:r>
              <a:rPr lang="zh-CN" altLang="en-US" dirty="0"/>
              <a:t>。总结起来，就是64+128+97+64=353位。</a:t>
            </a:r>
            <a:r>
              <a:rPr lang="en-US" altLang="zh-CN" dirty="0"/>
              <a:t>(</a:t>
            </a:r>
            <a:r>
              <a:rPr lang="zh-CN" altLang="en-US" dirty="0"/>
              <a:t>最少！目标</a:t>
            </a:r>
            <a:r>
              <a:rPr lang="en-US" altLang="zh-CN" dirty="0"/>
              <a:t>reg)</a:t>
            </a:r>
            <a:endParaRPr lang="zh-CN" altLang="en-US" dirty="0"/>
          </a:p>
        </p:txBody>
      </p:sp>
      <p:sp>
        <p:nvSpPr>
          <p:cNvPr id="3" name="椭圆 2">
            <a:extLst>
              <a:ext uri="{FF2B5EF4-FFF2-40B4-BE49-F238E27FC236}">
                <a16:creationId xmlns:a16="http://schemas.microsoft.com/office/drawing/2014/main" id="{4AD3292A-65CA-4A5E-88CD-144A8B18278E}"/>
              </a:ext>
            </a:extLst>
          </p:cNvPr>
          <p:cNvSpPr/>
          <p:nvPr/>
        </p:nvSpPr>
        <p:spPr bwMode="auto">
          <a:xfrm>
            <a:off x="4778210" y="4709718"/>
            <a:ext cx="93579" cy="191333"/>
          </a:xfrm>
          <a:prstGeom prst="ellipse">
            <a:avLst/>
          </a:prstGeom>
          <a:noFill/>
          <a:ln w="127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500" b="0" i="0" u="none" strike="noStrike" cap="none" normalizeH="0" baseline="0" dirty="0">
                <a:ln>
                  <a:noFill/>
                </a:ln>
                <a:solidFill>
                  <a:schemeClr val="tx1"/>
                </a:solidFill>
                <a:effectLst/>
                <a:latin typeface="Arial" panose="020B0604020202090204" pitchFamily="34" charset="0"/>
              </a:rPr>
              <a:t>mux</a:t>
            </a:r>
            <a:endParaRPr kumimoji="0" lang="zh-CN" altLang="en-US" sz="500" b="0" i="0" u="none" strike="noStrike" cap="none" normalizeH="0" baseline="0" dirty="0">
              <a:ln>
                <a:noFill/>
              </a:ln>
              <a:solidFill>
                <a:schemeClr val="tx1"/>
              </a:solidFill>
              <a:effectLst/>
              <a:latin typeface="Arial" panose="020B0604020202090204" pitchFamily="34" charset="0"/>
            </a:endParaRPr>
          </a:p>
        </p:txBody>
      </p:sp>
      <p:cxnSp>
        <p:nvCxnSpPr>
          <p:cNvPr id="42" name="直接箭头连接符 41">
            <a:extLst>
              <a:ext uri="{FF2B5EF4-FFF2-40B4-BE49-F238E27FC236}">
                <a16:creationId xmlns:a16="http://schemas.microsoft.com/office/drawing/2014/main" id="{394EB175-7FA5-438A-A8E0-EDE362E8C02F}"/>
              </a:ext>
            </a:extLst>
          </p:cNvPr>
          <p:cNvCxnSpPr>
            <a:endCxn id="3" idx="1"/>
          </p:cNvCxnSpPr>
          <p:nvPr/>
        </p:nvCxnSpPr>
        <p:spPr bwMode="auto">
          <a:xfrm>
            <a:off x="3059832" y="3493366"/>
            <a:ext cx="1732082" cy="1244372"/>
          </a:xfrm>
          <a:prstGeom prst="straightConnector1">
            <a:avLst/>
          </a:prstGeom>
          <a:ln>
            <a:headEnd type="none" w="med" len="med"/>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128</a:t>
            </a:fld>
            <a:endParaRPr lang="en-AU" altLang="en-US" sz="1400" b="1" dirty="0">
              <a:ea typeface="宋体" pitchFamily="2" charset="-122"/>
            </a:endParaRPr>
          </a:p>
        </p:txBody>
      </p:sp>
      <p:pic>
        <p:nvPicPr>
          <p:cNvPr id="466947" name="Picture 7" descr="f04-43-P374493"/>
          <p:cNvPicPr>
            <a:picLocks noChangeAspect="1"/>
          </p:cNvPicPr>
          <p:nvPr/>
        </p:nvPicPr>
        <p:blipFill>
          <a:blip r:embed="rId2"/>
          <a:stretch>
            <a:fillRect/>
          </a:stretch>
        </p:blipFill>
        <p:spPr>
          <a:xfrm>
            <a:off x="1116013" y="1849438"/>
            <a:ext cx="6337300" cy="4406900"/>
          </a:xfrm>
          <a:prstGeom prst="rect">
            <a:avLst/>
          </a:prstGeom>
          <a:noFill/>
          <a:ln w="9525">
            <a:noFill/>
          </a:ln>
        </p:spPr>
      </p:pic>
      <p:sp>
        <p:nvSpPr>
          <p:cNvPr id="466948"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en-US" altLang="zh-CN" dirty="0">
                <a:ea typeface="宋体" pitchFamily="2" charset="-122"/>
              </a:rPr>
              <a:t>Ex</a:t>
            </a:r>
            <a:r>
              <a:rPr lang="zh-CN" altLang="en-US" dirty="0">
                <a:ea typeface="宋体" pitchFamily="2" charset="-122"/>
              </a:rPr>
              <a:t>：多时钟周期示意图</a:t>
            </a:r>
          </a:p>
        </p:txBody>
      </p:sp>
      <p:sp>
        <p:nvSpPr>
          <p:cNvPr id="466949" name="Rectangle 3"/>
          <p:cNvSpPr>
            <a:spLocks noGrp="1"/>
          </p:cNvSpPr>
          <p:nvPr>
            <p:ph type="body" idx="4294967295"/>
          </p:nvPr>
        </p:nvSpPr>
        <p:spPr>
          <a:xfrm>
            <a:off x="873125" y="1125538"/>
            <a:ext cx="8270875" cy="690562"/>
          </a:xfrm>
          <a:ln/>
        </p:spPr>
        <p:txBody>
          <a:bodyPr vert="horz" wrap="square" lIns="91440" tIns="45720" rIns="91440" bIns="45720" anchor="t"/>
          <a:lstStyle/>
          <a:p>
            <a:pPr eaLnBrk="1" hangingPunct="1"/>
            <a:r>
              <a:rPr lang="zh-CN" altLang="en-US" dirty="0">
                <a:highlight>
                  <a:srgbClr val="FFFF00"/>
                </a:highlight>
                <a:ea typeface="宋体" pitchFamily="2" charset="-122"/>
              </a:rPr>
              <a:t>资源使用指示表</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129</a:t>
            </a:fld>
            <a:endParaRPr lang="en-AU" altLang="en-US" sz="1400" b="1" dirty="0">
              <a:ea typeface="宋体" pitchFamily="2" charset="-122"/>
            </a:endParaRPr>
          </a:p>
        </p:txBody>
      </p:sp>
      <p:sp>
        <p:nvSpPr>
          <p:cNvPr id="467971"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en-US" altLang="zh-CN" dirty="0">
                <a:ea typeface="宋体" pitchFamily="2" charset="-122"/>
              </a:rPr>
              <a:t>Ex:</a:t>
            </a:r>
            <a:r>
              <a:rPr lang="zh-CN" altLang="en-US" dirty="0">
                <a:ea typeface="宋体" pitchFamily="2" charset="-122"/>
              </a:rPr>
              <a:t>多时钟周期示意图</a:t>
            </a:r>
          </a:p>
        </p:txBody>
      </p:sp>
      <p:sp>
        <p:nvSpPr>
          <p:cNvPr id="467972" name="Rectangle 3"/>
          <p:cNvSpPr>
            <a:spLocks noGrp="1"/>
          </p:cNvSpPr>
          <p:nvPr>
            <p:ph type="body" idx="4294967295"/>
          </p:nvPr>
        </p:nvSpPr>
        <p:spPr>
          <a:xfrm>
            <a:off x="873125" y="1125538"/>
            <a:ext cx="8270875" cy="690562"/>
          </a:xfrm>
          <a:ln/>
        </p:spPr>
        <p:txBody>
          <a:bodyPr vert="horz" wrap="square" lIns="91440" tIns="45720" rIns="91440" bIns="45720" anchor="t"/>
          <a:lstStyle/>
          <a:p>
            <a:pPr eaLnBrk="1" hangingPunct="1"/>
            <a:r>
              <a:rPr lang="zh-CN" altLang="en-US" dirty="0">
                <a:highlight>
                  <a:srgbClr val="FFFF00"/>
                </a:highlight>
                <a:ea typeface="宋体" pitchFamily="2" charset="-122"/>
              </a:rPr>
              <a:t>传统的多时钟周期流水线图</a:t>
            </a:r>
          </a:p>
        </p:txBody>
      </p:sp>
      <p:pic>
        <p:nvPicPr>
          <p:cNvPr id="467973" name="Picture 6" descr="f04-44-P374493"/>
          <p:cNvPicPr>
            <a:picLocks noChangeAspect="1"/>
          </p:cNvPicPr>
          <p:nvPr/>
        </p:nvPicPr>
        <p:blipFill>
          <a:blip r:embed="rId2"/>
          <a:stretch>
            <a:fillRect/>
          </a:stretch>
        </p:blipFill>
        <p:spPr>
          <a:xfrm>
            <a:off x="1116013" y="2060575"/>
            <a:ext cx="6672262" cy="2684463"/>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你能从本书学到什么</a:t>
            </a:r>
            <a:endParaRPr lang="en-AU" altLang="zh-CN" dirty="0">
              <a:ea typeface="宋体" pitchFamily="2" charset="-122"/>
            </a:endParaRPr>
          </a:p>
        </p:txBody>
      </p:sp>
      <p:sp>
        <p:nvSpPr>
          <p:cNvPr id="31747" name="Rectangle 3"/>
          <p:cNvSpPr>
            <a:spLocks noGrp="1"/>
          </p:cNvSpPr>
          <p:nvPr>
            <p:ph idx="1"/>
          </p:nvPr>
        </p:nvSpPr>
        <p:spPr>
          <a:ln/>
        </p:spPr>
        <p:txBody>
          <a:bodyPr vert="horz" wrap="square" lIns="91440" tIns="45720" rIns="91440" bIns="45720" anchor="t"/>
          <a:lstStyle/>
          <a:p>
            <a:r>
              <a:rPr lang="zh-CN" altLang="en-US" dirty="0">
                <a:ea typeface="宋体" pitchFamily="2" charset="-122"/>
              </a:rPr>
              <a:t>程序如何翻译成机器语言</a:t>
            </a:r>
            <a:endParaRPr lang="en-AU" altLang="zh-CN" dirty="0">
              <a:ea typeface="宋体" pitchFamily="2" charset="-122"/>
            </a:endParaRPr>
          </a:p>
          <a:p>
            <a:pPr lvl="1"/>
            <a:r>
              <a:rPr lang="zh-CN" altLang="en-US" dirty="0">
                <a:ea typeface="宋体" pitchFamily="2" charset="-122"/>
              </a:rPr>
              <a:t>硬件如何执行程序</a:t>
            </a:r>
            <a:endParaRPr lang="en-AU" altLang="zh-CN" dirty="0">
              <a:ea typeface="宋体" pitchFamily="2" charset="-122"/>
            </a:endParaRPr>
          </a:p>
          <a:p>
            <a:r>
              <a:rPr lang="zh-CN" altLang="en-US" dirty="0">
                <a:ea typeface="宋体" pitchFamily="2" charset="-122"/>
              </a:rPr>
              <a:t>软硬件之间的接口</a:t>
            </a:r>
            <a:endParaRPr lang="en-AU" altLang="zh-CN" dirty="0">
              <a:ea typeface="宋体" pitchFamily="2" charset="-122"/>
            </a:endParaRPr>
          </a:p>
          <a:p>
            <a:r>
              <a:rPr lang="zh-CN" altLang="en-US" dirty="0">
                <a:ea typeface="宋体" pitchFamily="2" charset="-122"/>
              </a:rPr>
              <a:t>哪些因素决定了程序的性能</a:t>
            </a:r>
            <a:endParaRPr lang="en-AU" altLang="zh-CN" dirty="0">
              <a:ea typeface="宋体" pitchFamily="2" charset="-122"/>
            </a:endParaRPr>
          </a:p>
          <a:p>
            <a:pPr lvl="1"/>
            <a:r>
              <a:rPr lang="zh-CN" altLang="en-US" dirty="0">
                <a:ea typeface="宋体" pitchFamily="2" charset="-122"/>
              </a:rPr>
              <a:t>它的性能如何被改进</a:t>
            </a:r>
            <a:endParaRPr lang="en-AU" altLang="zh-CN" dirty="0">
              <a:ea typeface="宋体" pitchFamily="2" charset="-122"/>
            </a:endParaRPr>
          </a:p>
          <a:p>
            <a:r>
              <a:rPr lang="zh-CN" altLang="en-US" dirty="0">
                <a:ea typeface="宋体" pitchFamily="2" charset="-122"/>
              </a:rPr>
              <a:t>硬件设计者怎样改进性能</a:t>
            </a:r>
            <a:endParaRPr lang="en-AU" altLang="zh-CN" dirty="0">
              <a:ea typeface="宋体" pitchFamily="2" charset="-122"/>
            </a:endParaRPr>
          </a:p>
          <a:p>
            <a:r>
              <a:rPr lang="zh-CN" altLang="en-US" dirty="0">
                <a:ea typeface="宋体" pitchFamily="2" charset="-122"/>
              </a:rPr>
              <a:t>什么是并行处理</a:t>
            </a:r>
            <a:endParaRPr lang="en-AU" altLang="zh-CN" dirty="0">
              <a:ea typeface="宋体" pitchFamily="2" charset="-122"/>
            </a:endParaRPr>
          </a:p>
        </p:txBody>
      </p:sp>
      <p:sp>
        <p:nvSpPr>
          <p:cNvPr id="3174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13</a:t>
            </a:fld>
            <a:endParaRPr lang="en-AU" altLang="zh-CN" sz="1400" b="1" dirty="0">
              <a:ea typeface="宋体" pitchFamily="2" charset="-122"/>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1"/>
          <p:cNvSpPr/>
          <p:nvPr/>
        </p:nvSpPr>
        <p:spPr>
          <a:xfrm>
            <a:off x="47625" y="117475"/>
            <a:ext cx="8616950" cy="1630363"/>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355600">
              <a:spcBef>
                <a:spcPct val="0"/>
              </a:spcBef>
              <a:buClrTx/>
              <a:buSzPct val="100000"/>
              <a:buFont typeface="Arial" panose="020B0604020202090204" pitchFamily="34" charset="0"/>
              <a:buNone/>
            </a:pPr>
            <a:r>
              <a:rPr lang="zh-CN" altLang="en-US" sz="2000" b="1" dirty="0">
                <a:latin typeface="华文中宋" pitchFamily="2" charset="-122"/>
                <a:ea typeface="华文中宋" pitchFamily="2" charset="-122"/>
              </a:rPr>
              <a:t>例：</a:t>
            </a:r>
            <a:r>
              <a:rPr lang="zh-CN" altLang="en-AU" sz="2000" b="1" dirty="0">
                <a:latin typeface="华文中宋" pitchFamily="2" charset="-122"/>
                <a:ea typeface="华文中宋" pitchFamily="2" charset="-122"/>
              </a:rPr>
              <a:t>指令流水线有取指</a:t>
            </a:r>
            <a:r>
              <a:rPr lang="en-US" altLang="zh-CN" sz="2000" b="1" dirty="0">
                <a:latin typeface="华文中宋" pitchFamily="2" charset="-122"/>
                <a:ea typeface="华文中宋" pitchFamily="2" charset="-122"/>
              </a:rPr>
              <a:t>(IF)</a:t>
            </a:r>
            <a:r>
              <a:rPr lang="zh-CN" altLang="en-AU" sz="2000" b="1" dirty="0">
                <a:latin typeface="华文中宋" pitchFamily="2" charset="-122"/>
                <a:ea typeface="华文中宋" pitchFamily="2" charset="-122"/>
              </a:rPr>
              <a:t>、译码</a:t>
            </a:r>
            <a:r>
              <a:rPr lang="en-US" altLang="zh-CN" sz="2000" b="1" dirty="0">
                <a:latin typeface="华文中宋" pitchFamily="2" charset="-122"/>
                <a:ea typeface="华文中宋" pitchFamily="2" charset="-122"/>
              </a:rPr>
              <a:t>(ID)</a:t>
            </a:r>
            <a:r>
              <a:rPr lang="zh-CN" altLang="en-AU" sz="2000" b="1" dirty="0">
                <a:latin typeface="华文中宋" pitchFamily="2" charset="-122"/>
                <a:ea typeface="华文中宋" pitchFamily="2" charset="-122"/>
              </a:rPr>
              <a:t>、执行</a:t>
            </a:r>
            <a:r>
              <a:rPr lang="en-US" altLang="zh-CN" sz="2000" b="1" dirty="0">
                <a:latin typeface="华文中宋" pitchFamily="2" charset="-122"/>
                <a:ea typeface="华文中宋" pitchFamily="2" charset="-122"/>
              </a:rPr>
              <a:t>(EX)</a:t>
            </a:r>
            <a:r>
              <a:rPr lang="zh-CN" altLang="en-AU" sz="2000" b="1" dirty="0">
                <a:latin typeface="华文中宋" pitchFamily="2" charset="-122"/>
                <a:ea typeface="华文中宋" pitchFamily="2" charset="-122"/>
              </a:rPr>
              <a:t>、访存</a:t>
            </a:r>
            <a:r>
              <a:rPr lang="en-US" altLang="zh-CN" sz="2000" b="1" dirty="0">
                <a:latin typeface="华文中宋" pitchFamily="2" charset="-122"/>
                <a:ea typeface="华文中宋" pitchFamily="2" charset="-122"/>
              </a:rPr>
              <a:t>(MEM)</a:t>
            </a:r>
            <a:r>
              <a:rPr lang="zh-CN" altLang="en-AU" sz="2000" b="1" dirty="0">
                <a:latin typeface="华文中宋" pitchFamily="2" charset="-122"/>
                <a:ea typeface="华文中宋" pitchFamily="2" charset="-122"/>
              </a:rPr>
              <a:t>、写回寄存器</a:t>
            </a:r>
            <a:r>
              <a:rPr lang="en-US" altLang="zh-CN" sz="2000" b="1" dirty="0">
                <a:latin typeface="华文中宋" pitchFamily="2" charset="-122"/>
                <a:ea typeface="华文中宋" pitchFamily="2" charset="-122"/>
              </a:rPr>
              <a:t>(WB) </a:t>
            </a:r>
            <a:r>
              <a:rPr lang="zh-CN" altLang="en-AU" sz="2000" b="1" dirty="0">
                <a:latin typeface="华文中宋" pitchFamily="2" charset="-122"/>
                <a:ea typeface="华文中宋" pitchFamily="2" charset="-122"/>
              </a:rPr>
              <a:t>五个过程段，共有</a:t>
            </a:r>
            <a:r>
              <a:rPr lang="en-US" altLang="zh-CN" sz="2000" b="1" dirty="0">
                <a:latin typeface="华文中宋" pitchFamily="2" charset="-122"/>
                <a:ea typeface="华文中宋" pitchFamily="2" charset="-122"/>
              </a:rPr>
              <a:t>20</a:t>
            </a:r>
            <a:r>
              <a:rPr lang="zh-CN" altLang="en-AU" sz="2000" b="1" dirty="0">
                <a:latin typeface="华文中宋" pitchFamily="2" charset="-122"/>
                <a:ea typeface="华文中宋" pitchFamily="2" charset="-122"/>
              </a:rPr>
              <a:t>条指令连续输入此流水线。</a:t>
            </a:r>
            <a:endParaRPr lang="zh-CN" altLang="en-AU" sz="900" dirty="0">
              <a:ea typeface="华文中宋" pitchFamily="2" charset="-122"/>
            </a:endParaRPr>
          </a:p>
          <a:p>
            <a:pPr marL="0" lvl="0" indent="355600">
              <a:spcBef>
                <a:spcPct val="0"/>
              </a:spcBef>
              <a:buClrTx/>
              <a:buSzPct val="100000"/>
              <a:buNone/>
            </a:pPr>
            <a:r>
              <a:rPr lang="zh-CN" altLang="en-AU" sz="2000" b="1" dirty="0">
                <a:latin typeface="华文中宋" pitchFamily="2" charset="-122"/>
                <a:ea typeface="华文中宋" pitchFamily="2" charset="-122"/>
              </a:rPr>
              <a:t>⑴画出</a:t>
            </a:r>
            <a:r>
              <a:rPr lang="zh-CN" altLang="en-AU" sz="2000" b="1" dirty="0">
                <a:highlight>
                  <a:srgbClr val="FFFF00"/>
                </a:highlight>
                <a:latin typeface="华文中宋" pitchFamily="2" charset="-122"/>
                <a:ea typeface="华文中宋" pitchFamily="2" charset="-122"/>
              </a:rPr>
              <a:t>流水处理的时空图</a:t>
            </a:r>
            <a:r>
              <a:rPr lang="zh-CN" altLang="en-AU" sz="2000" b="1" dirty="0">
                <a:latin typeface="华文中宋" pitchFamily="2" charset="-122"/>
                <a:ea typeface="华文中宋" pitchFamily="2" charset="-122"/>
              </a:rPr>
              <a:t>，假设时钟周期为</a:t>
            </a:r>
            <a:r>
              <a:rPr lang="en-US" altLang="zh-CN" sz="2000" b="1" dirty="0">
                <a:latin typeface="华文中宋" pitchFamily="2" charset="-122"/>
                <a:ea typeface="华文中宋" pitchFamily="2" charset="-122"/>
              </a:rPr>
              <a:t>100ns</a:t>
            </a:r>
            <a:r>
              <a:rPr lang="zh-CN" altLang="en-AU" sz="2000" b="1" dirty="0">
                <a:latin typeface="华文中宋" pitchFamily="2" charset="-122"/>
                <a:ea typeface="华文中宋" pitchFamily="2" charset="-122"/>
              </a:rPr>
              <a:t>。</a:t>
            </a:r>
            <a:endParaRPr lang="zh-CN" altLang="en-AU" sz="900" dirty="0">
              <a:ea typeface="宋体" pitchFamily="2" charset="-122"/>
            </a:endParaRPr>
          </a:p>
          <a:p>
            <a:pPr marL="0" lvl="0" indent="355600">
              <a:spcBef>
                <a:spcPct val="0"/>
              </a:spcBef>
              <a:buClrTx/>
              <a:buSzPct val="100000"/>
              <a:buNone/>
            </a:pPr>
            <a:r>
              <a:rPr lang="zh-CN" altLang="en-AU" sz="2000" b="1" dirty="0">
                <a:latin typeface="华文中宋" pitchFamily="2" charset="-122"/>
                <a:ea typeface="华文中宋" pitchFamily="2" charset="-122"/>
              </a:rPr>
              <a:t>⑵求流水线的</a:t>
            </a:r>
            <a:r>
              <a:rPr lang="zh-CN" altLang="en-AU" sz="2000" b="1" dirty="0">
                <a:solidFill>
                  <a:srgbClr val="FF0000"/>
                </a:solidFill>
                <a:latin typeface="华文中宋" pitchFamily="2" charset="-122"/>
                <a:ea typeface="华文中宋" pitchFamily="2" charset="-122"/>
              </a:rPr>
              <a:t>实际吞吐率</a:t>
            </a:r>
            <a:r>
              <a:rPr lang="en-US" altLang="zh-CN" sz="2000" b="1" dirty="0">
                <a:latin typeface="华文中宋" pitchFamily="2" charset="-122"/>
                <a:ea typeface="华文中宋" pitchFamily="2" charset="-122"/>
              </a:rPr>
              <a:t>(</a:t>
            </a:r>
            <a:r>
              <a:rPr lang="zh-CN" altLang="en-AU" sz="2000" b="1" dirty="0">
                <a:latin typeface="华文中宋" pitchFamily="2" charset="-122"/>
                <a:ea typeface="华文中宋" pitchFamily="2" charset="-122"/>
              </a:rPr>
              <a:t>单位时间里执行完毕的指令数。</a:t>
            </a:r>
            <a:r>
              <a:rPr lang="en-US" altLang="zh-CN" sz="2000" b="1" dirty="0">
                <a:latin typeface="华文中宋" pitchFamily="2" charset="-122"/>
                <a:ea typeface="华文中宋" pitchFamily="2" charset="-122"/>
              </a:rPr>
              <a:t>)</a:t>
            </a:r>
            <a:endParaRPr lang="zh-CN" altLang="en-US" sz="2000" b="1" dirty="0">
              <a:latin typeface="华文中宋" pitchFamily="2" charset="-122"/>
              <a:ea typeface="华文中宋" pitchFamily="2" charset="-122"/>
            </a:endParaRPr>
          </a:p>
          <a:p>
            <a:pPr marL="0" lvl="0" indent="355600">
              <a:spcBef>
                <a:spcPct val="0"/>
              </a:spcBef>
              <a:buClrTx/>
              <a:buSzPct val="100000"/>
              <a:buNone/>
            </a:pPr>
            <a:r>
              <a:rPr lang="zh-CN" altLang="en-US" sz="2000" b="1" dirty="0">
                <a:latin typeface="华文中宋" pitchFamily="2" charset="-122"/>
                <a:ea typeface="华文中宋" pitchFamily="2" charset="-122"/>
              </a:rPr>
              <a:t>⑶求流水线的</a:t>
            </a:r>
            <a:r>
              <a:rPr lang="zh-CN" altLang="en-US" sz="2000" b="1" dirty="0">
                <a:solidFill>
                  <a:srgbClr val="FF0000"/>
                </a:solidFill>
                <a:latin typeface="华文中宋" pitchFamily="2" charset="-122"/>
                <a:ea typeface="华文中宋" pitchFamily="2" charset="-122"/>
              </a:rPr>
              <a:t>加速比</a:t>
            </a:r>
            <a:r>
              <a:rPr lang="zh-CN" altLang="en-US" sz="2000" b="1" dirty="0">
                <a:latin typeface="华文中宋" pitchFamily="2" charset="-122"/>
                <a:ea typeface="华文中宋" pitchFamily="2" charset="-122"/>
              </a:rPr>
              <a:t>。</a:t>
            </a:r>
            <a:r>
              <a:rPr lang="zh-CN" altLang="en-AU" sz="900" dirty="0">
                <a:ea typeface="宋体" pitchFamily="2" charset="-122"/>
              </a:rPr>
              <a:t> </a:t>
            </a:r>
            <a:endParaRPr lang="zh-CN" altLang="en-AU" sz="2400" dirty="0">
              <a:ea typeface="宋体" pitchFamily="2" charset="-122"/>
            </a:endParaRPr>
          </a:p>
        </p:txBody>
      </p:sp>
      <p:sp>
        <p:nvSpPr>
          <p:cNvPr id="470019" name="Rectangle 2"/>
          <p:cNvSpPr/>
          <p:nvPr/>
        </p:nvSpPr>
        <p:spPr>
          <a:xfrm>
            <a:off x="323850" y="2338388"/>
            <a:ext cx="4032250" cy="30797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AU" sz="1400" b="1" dirty="0">
                <a:solidFill>
                  <a:srgbClr val="333399"/>
                </a:solidFill>
                <a:latin typeface="华文中宋" pitchFamily="2" charset="-122"/>
                <a:ea typeface="华文中宋" pitchFamily="2" charset="-122"/>
              </a:rPr>
              <a:t>答：⑴</a:t>
            </a:r>
            <a:r>
              <a:rPr lang="en-US" altLang="zh-CN" sz="1400" b="1" dirty="0">
                <a:solidFill>
                  <a:srgbClr val="333399"/>
                </a:solidFill>
                <a:latin typeface="华文中宋" pitchFamily="2" charset="-122"/>
                <a:ea typeface="华文中宋" pitchFamily="2" charset="-122"/>
              </a:rPr>
              <a:t>20</a:t>
            </a:r>
            <a:r>
              <a:rPr lang="zh-CN" altLang="en-AU" sz="1400" b="1" dirty="0">
                <a:solidFill>
                  <a:srgbClr val="333399"/>
                </a:solidFill>
                <a:latin typeface="华文中宋" pitchFamily="2" charset="-122"/>
                <a:ea typeface="华文中宋" pitchFamily="2" charset="-122"/>
              </a:rPr>
              <a:t>条指令连续进入流水线时空图</a:t>
            </a:r>
            <a:endParaRPr lang="zh-CN" altLang="en-AU" sz="1600" dirty="0">
              <a:ea typeface="华文中宋" pitchFamily="2" charset="-122"/>
            </a:endParaRPr>
          </a:p>
        </p:txBody>
      </p:sp>
      <p:sp>
        <p:nvSpPr>
          <p:cNvPr id="470020" name="Rectangle 133"/>
          <p:cNvSpPr/>
          <p:nvPr/>
        </p:nvSpPr>
        <p:spPr>
          <a:xfrm>
            <a:off x="0" y="0"/>
            <a:ext cx="9144000" cy="457200"/>
          </a:xfrm>
          <a:prstGeom prst="rect">
            <a:avLst/>
          </a:prstGeom>
          <a:noFill/>
          <a:ln w="9525">
            <a:noFill/>
          </a:ln>
        </p:spPr>
        <p:txBody>
          <a:bodyPr wrap="non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nvGrpSpPr>
          <p:cNvPr id="470021" name="Group 177"/>
          <p:cNvGrpSpPr>
            <a:grpSpLocks noChangeAspect="1"/>
          </p:cNvGrpSpPr>
          <p:nvPr/>
        </p:nvGrpSpPr>
        <p:grpSpPr>
          <a:xfrm>
            <a:off x="466725" y="2944813"/>
            <a:ext cx="5592763" cy="2279650"/>
            <a:chOff x="2064" y="3805"/>
            <a:chExt cx="7660" cy="3125"/>
          </a:xfrm>
        </p:grpSpPr>
        <p:sp>
          <p:nvSpPr>
            <p:cNvPr id="470025" name="AutoShape 306"/>
            <p:cNvSpPr>
              <a:spLocks noChangeAspect="1" noTextEdit="1"/>
            </p:cNvSpPr>
            <p:nvPr/>
          </p:nvSpPr>
          <p:spPr>
            <a:xfrm>
              <a:off x="2212" y="3805"/>
              <a:ext cx="7512" cy="3125"/>
            </a:xfrm>
            <a:prstGeom prst="rect">
              <a:avLst/>
            </a:prstGeom>
            <a:noFill/>
            <a:ln w="9525">
              <a:noFill/>
            </a:ln>
          </p:spPr>
          <p:txBody>
            <a:bodyPr/>
            <a:lstStyle/>
            <a:p>
              <a:endParaRPr lang="zh-CN" altLang="en-US"/>
            </a:p>
          </p:txBody>
        </p:sp>
        <p:sp>
          <p:nvSpPr>
            <p:cNvPr id="470026" name="Line 305"/>
            <p:cNvSpPr/>
            <p:nvPr/>
          </p:nvSpPr>
          <p:spPr>
            <a:xfrm>
              <a:off x="2994" y="6522"/>
              <a:ext cx="6417" cy="1"/>
            </a:xfrm>
            <a:prstGeom prst="line">
              <a:avLst/>
            </a:prstGeom>
            <a:ln w="9525" cap="flat" cmpd="sng">
              <a:solidFill>
                <a:srgbClr val="000000"/>
              </a:solidFill>
              <a:prstDash val="solid"/>
              <a:headEnd type="none" w="med" len="med"/>
              <a:tailEnd type="triangle" w="med" len="med"/>
            </a:ln>
          </p:spPr>
        </p:sp>
        <p:sp>
          <p:nvSpPr>
            <p:cNvPr id="470027" name="Rectangle 304"/>
            <p:cNvSpPr/>
            <p:nvPr/>
          </p:nvSpPr>
          <p:spPr>
            <a:xfrm>
              <a:off x="2994" y="6115"/>
              <a:ext cx="313" cy="407"/>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900" dirty="0">
                  <a:latin typeface="Times New Roman" panose="02020503050405090304" pitchFamily="18" charset="0"/>
                  <a:ea typeface="宋体" pitchFamily="2" charset="-122"/>
                </a:rPr>
                <a:t>1</a:t>
              </a:r>
              <a:endParaRPr lang="en-US" altLang="zh-CN" sz="1600" dirty="0">
                <a:ea typeface="宋体" pitchFamily="2" charset="-122"/>
              </a:endParaRPr>
            </a:p>
          </p:txBody>
        </p:sp>
        <p:sp>
          <p:nvSpPr>
            <p:cNvPr id="470028" name="Text Box 303"/>
            <p:cNvSpPr txBox="1"/>
            <p:nvPr/>
          </p:nvSpPr>
          <p:spPr>
            <a:xfrm>
              <a:off x="2557" y="6522"/>
              <a:ext cx="7042" cy="408"/>
            </a:xfrm>
            <a:prstGeom prst="rect">
              <a:avLst/>
            </a:prstGeom>
            <a:solidFill>
              <a:srgbClr val="FFFFFF"/>
            </a:solidFill>
            <a:ln w="9525">
              <a:noFill/>
            </a:ln>
          </p:spPr>
          <p:txBody>
            <a:bodyPr tIns="0" bIns="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69850" algn="ctr">
                <a:spcBef>
                  <a:spcPct val="0"/>
                </a:spcBef>
                <a:buClrTx/>
                <a:buSzPct val="100000"/>
                <a:buFont typeface="Arial" panose="020B0604020202090204" pitchFamily="34" charset="0"/>
                <a:buNone/>
              </a:pPr>
              <a:r>
                <a:rPr lang="en-US" altLang="zh-CN" sz="1500" dirty="0">
                  <a:latin typeface="Times New Roman" panose="02020503050405090304" pitchFamily="18" charset="0"/>
                  <a:ea typeface="宋体" pitchFamily="2" charset="-122"/>
                </a:rPr>
                <a:t>o  t</a:t>
              </a:r>
              <a:r>
                <a:rPr lang="en-US" altLang="zh-CN" sz="1500" baseline="-30000" dirty="0">
                  <a:latin typeface="Times New Roman" panose="02020503050405090304" pitchFamily="18" charset="0"/>
                  <a:ea typeface="宋体" pitchFamily="2" charset="-122"/>
                </a:rPr>
                <a:t> 1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2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3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4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5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6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7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8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9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10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11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12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13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14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15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16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17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18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19 </a:t>
              </a:r>
              <a:r>
                <a:rPr lang="en-US" altLang="zh-CN" sz="1500" dirty="0">
                  <a:latin typeface="Times New Roman" panose="02020503050405090304" pitchFamily="18" charset="0"/>
                  <a:ea typeface="宋体" pitchFamily="2" charset="-122"/>
                </a:rPr>
                <a:t> t</a:t>
              </a:r>
              <a:r>
                <a:rPr lang="en-US" altLang="zh-CN" sz="1500" baseline="-30000" dirty="0">
                  <a:latin typeface="Times New Roman" panose="02020503050405090304" pitchFamily="18" charset="0"/>
                  <a:ea typeface="宋体" pitchFamily="2" charset="-122"/>
                </a:rPr>
                <a:t>20</a:t>
              </a:r>
              <a:endParaRPr lang="en-US" altLang="zh-CN" sz="1500" dirty="0">
                <a:ea typeface="宋体" pitchFamily="2" charset="-122"/>
              </a:endParaRPr>
            </a:p>
          </p:txBody>
        </p:sp>
        <p:sp>
          <p:nvSpPr>
            <p:cNvPr id="470029" name="Rectangle 302"/>
            <p:cNvSpPr/>
            <p:nvPr/>
          </p:nvSpPr>
          <p:spPr>
            <a:xfrm>
              <a:off x="3307" y="611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2</a:t>
              </a:r>
              <a:endParaRPr lang="en-US" altLang="zh-CN" sz="1600" dirty="0">
                <a:ea typeface="宋体" pitchFamily="2" charset="-122"/>
              </a:endParaRPr>
            </a:p>
          </p:txBody>
        </p:sp>
        <p:sp>
          <p:nvSpPr>
            <p:cNvPr id="470030" name="Rectangle 301"/>
            <p:cNvSpPr/>
            <p:nvPr/>
          </p:nvSpPr>
          <p:spPr>
            <a:xfrm>
              <a:off x="3620" y="611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3</a:t>
              </a:r>
              <a:endParaRPr lang="en-US" altLang="zh-CN" sz="1600" dirty="0">
                <a:ea typeface="宋体" pitchFamily="2" charset="-122"/>
              </a:endParaRPr>
            </a:p>
          </p:txBody>
        </p:sp>
        <p:sp>
          <p:nvSpPr>
            <p:cNvPr id="470031" name="Rectangle 300"/>
            <p:cNvSpPr/>
            <p:nvPr/>
          </p:nvSpPr>
          <p:spPr>
            <a:xfrm>
              <a:off x="3933" y="6115"/>
              <a:ext cx="315"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4</a:t>
              </a:r>
              <a:endParaRPr lang="en-US" altLang="zh-CN" sz="1600" dirty="0">
                <a:ea typeface="宋体" pitchFamily="2" charset="-122"/>
              </a:endParaRPr>
            </a:p>
          </p:txBody>
        </p:sp>
        <p:sp>
          <p:nvSpPr>
            <p:cNvPr id="470032" name="Rectangle 299"/>
            <p:cNvSpPr/>
            <p:nvPr/>
          </p:nvSpPr>
          <p:spPr>
            <a:xfrm>
              <a:off x="4246" y="611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5</a:t>
              </a:r>
              <a:endParaRPr lang="en-US" altLang="zh-CN" sz="1600" dirty="0">
                <a:ea typeface="宋体" pitchFamily="2" charset="-122"/>
              </a:endParaRPr>
            </a:p>
          </p:txBody>
        </p:sp>
        <p:sp>
          <p:nvSpPr>
            <p:cNvPr id="470033" name="Rectangle 298"/>
            <p:cNvSpPr/>
            <p:nvPr/>
          </p:nvSpPr>
          <p:spPr>
            <a:xfrm>
              <a:off x="4559" y="611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6</a:t>
              </a:r>
              <a:endParaRPr lang="en-US" altLang="zh-CN" sz="1600" dirty="0">
                <a:ea typeface="宋体" pitchFamily="2" charset="-122"/>
              </a:endParaRPr>
            </a:p>
          </p:txBody>
        </p:sp>
        <p:sp>
          <p:nvSpPr>
            <p:cNvPr id="470034" name="Rectangle 297"/>
            <p:cNvSpPr/>
            <p:nvPr/>
          </p:nvSpPr>
          <p:spPr>
            <a:xfrm>
              <a:off x="4872" y="611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7</a:t>
              </a:r>
              <a:endParaRPr lang="en-US" altLang="zh-CN" sz="1600" dirty="0">
                <a:ea typeface="宋体" pitchFamily="2" charset="-122"/>
              </a:endParaRPr>
            </a:p>
          </p:txBody>
        </p:sp>
        <p:sp>
          <p:nvSpPr>
            <p:cNvPr id="470035" name="Rectangle 296"/>
            <p:cNvSpPr/>
            <p:nvPr/>
          </p:nvSpPr>
          <p:spPr>
            <a:xfrm>
              <a:off x="5185" y="611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8</a:t>
              </a:r>
              <a:endParaRPr lang="en-US" altLang="zh-CN" sz="1600" dirty="0">
                <a:ea typeface="宋体" pitchFamily="2" charset="-122"/>
              </a:endParaRPr>
            </a:p>
          </p:txBody>
        </p:sp>
        <p:sp>
          <p:nvSpPr>
            <p:cNvPr id="470036" name="Rectangle 295"/>
            <p:cNvSpPr/>
            <p:nvPr/>
          </p:nvSpPr>
          <p:spPr>
            <a:xfrm>
              <a:off x="5498" y="6115"/>
              <a:ext cx="315"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37" name="Rectangle 294"/>
            <p:cNvSpPr/>
            <p:nvPr/>
          </p:nvSpPr>
          <p:spPr>
            <a:xfrm>
              <a:off x="5811" y="6115"/>
              <a:ext cx="314"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38" name="Rectangle 293"/>
            <p:cNvSpPr/>
            <p:nvPr/>
          </p:nvSpPr>
          <p:spPr>
            <a:xfrm>
              <a:off x="6125" y="611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39" name="Rectangle 292"/>
            <p:cNvSpPr/>
            <p:nvPr/>
          </p:nvSpPr>
          <p:spPr>
            <a:xfrm>
              <a:off x="6438" y="611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40" name="Rectangle 291"/>
            <p:cNvSpPr/>
            <p:nvPr/>
          </p:nvSpPr>
          <p:spPr>
            <a:xfrm>
              <a:off x="7064" y="5707"/>
              <a:ext cx="313" cy="407"/>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41" name="Rectangle 290"/>
            <p:cNvSpPr/>
            <p:nvPr/>
          </p:nvSpPr>
          <p:spPr>
            <a:xfrm>
              <a:off x="7377" y="611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42" name="Rectangle 289"/>
            <p:cNvSpPr/>
            <p:nvPr/>
          </p:nvSpPr>
          <p:spPr>
            <a:xfrm>
              <a:off x="7064" y="6115"/>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43" name="Rectangle 288"/>
            <p:cNvSpPr/>
            <p:nvPr/>
          </p:nvSpPr>
          <p:spPr>
            <a:xfrm>
              <a:off x="7690" y="6115"/>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44" name="Rectangle 287"/>
            <p:cNvSpPr/>
            <p:nvPr/>
          </p:nvSpPr>
          <p:spPr>
            <a:xfrm>
              <a:off x="8942" y="6115"/>
              <a:ext cx="315"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45" name="Rectangle 286"/>
            <p:cNvSpPr/>
            <p:nvPr/>
          </p:nvSpPr>
          <p:spPr>
            <a:xfrm>
              <a:off x="8629" y="6115"/>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46" name="Rectangle 285"/>
            <p:cNvSpPr/>
            <p:nvPr/>
          </p:nvSpPr>
          <p:spPr>
            <a:xfrm>
              <a:off x="8316" y="6115"/>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47" name="Rectangle 284"/>
            <p:cNvSpPr/>
            <p:nvPr/>
          </p:nvSpPr>
          <p:spPr>
            <a:xfrm>
              <a:off x="8003" y="6115"/>
              <a:ext cx="313"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48" name="Rectangle 283"/>
            <p:cNvSpPr/>
            <p:nvPr/>
          </p:nvSpPr>
          <p:spPr>
            <a:xfrm>
              <a:off x="4401" y="4890"/>
              <a:ext cx="315"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49" name="Rectangle 282"/>
            <p:cNvSpPr/>
            <p:nvPr/>
          </p:nvSpPr>
          <p:spPr>
            <a:xfrm>
              <a:off x="4716" y="4890"/>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50" name="Rectangle 281"/>
            <p:cNvSpPr/>
            <p:nvPr/>
          </p:nvSpPr>
          <p:spPr>
            <a:xfrm>
              <a:off x="5029" y="4890"/>
              <a:ext cx="311"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51" name="Rectangle 280"/>
            <p:cNvSpPr/>
            <p:nvPr/>
          </p:nvSpPr>
          <p:spPr>
            <a:xfrm>
              <a:off x="5341" y="4890"/>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52" name="Rectangle 279"/>
            <p:cNvSpPr/>
            <p:nvPr/>
          </p:nvSpPr>
          <p:spPr>
            <a:xfrm>
              <a:off x="5811" y="4892"/>
              <a:ext cx="314"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7</a:t>
              </a:r>
              <a:endParaRPr lang="en-US" altLang="zh-CN" sz="1600" dirty="0">
                <a:ea typeface="宋体" pitchFamily="2" charset="-122"/>
              </a:endParaRPr>
            </a:p>
          </p:txBody>
        </p:sp>
        <p:sp>
          <p:nvSpPr>
            <p:cNvPr id="470053" name="Rectangle 278"/>
            <p:cNvSpPr/>
            <p:nvPr/>
          </p:nvSpPr>
          <p:spPr>
            <a:xfrm>
              <a:off x="6125" y="4892"/>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8</a:t>
              </a:r>
              <a:endParaRPr lang="en-US" altLang="zh-CN" sz="1600" dirty="0">
                <a:ea typeface="宋体" pitchFamily="2" charset="-122"/>
              </a:endParaRPr>
            </a:p>
          </p:txBody>
        </p:sp>
        <p:sp>
          <p:nvSpPr>
            <p:cNvPr id="470054" name="Rectangle 277"/>
            <p:cNvSpPr/>
            <p:nvPr/>
          </p:nvSpPr>
          <p:spPr>
            <a:xfrm>
              <a:off x="7690" y="4892"/>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55" name="Rectangle 276"/>
            <p:cNvSpPr/>
            <p:nvPr/>
          </p:nvSpPr>
          <p:spPr>
            <a:xfrm>
              <a:off x="7219" y="4890"/>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56" name="Rectangle 275"/>
            <p:cNvSpPr/>
            <p:nvPr/>
          </p:nvSpPr>
          <p:spPr>
            <a:xfrm>
              <a:off x="8942" y="5707"/>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57" name="Rectangle 274"/>
            <p:cNvSpPr/>
            <p:nvPr/>
          </p:nvSpPr>
          <p:spPr>
            <a:xfrm>
              <a:off x="8316" y="5707"/>
              <a:ext cx="313" cy="41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58" name="Rectangle 273"/>
            <p:cNvSpPr/>
            <p:nvPr/>
          </p:nvSpPr>
          <p:spPr>
            <a:xfrm>
              <a:off x="7690" y="5300"/>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59" name="Rectangle 272"/>
            <p:cNvSpPr/>
            <p:nvPr/>
          </p:nvSpPr>
          <p:spPr>
            <a:xfrm>
              <a:off x="3620" y="5707"/>
              <a:ext cx="314"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2</a:t>
              </a:r>
              <a:endParaRPr lang="en-US" altLang="zh-CN" sz="1600" dirty="0">
                <a:ea typeface="宋体" pitchFamily="2" charset="-122"/>
              </a:endParaRPr>
            </a:p>
          </p:txBody>
        </p:sp>
        <p:sp>
          <p:nvSpPr>
            <p:cNvPr id="470060" name="Rectangle 271"/>
            <p:cNvSpPr/>
            <p:nvPr/>
          </p:nvSpPr>
          <p:spPr>
            <a:xfrm>
              <a:off x="3934" y="5707"/>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61" name="Rectangle 270"/>
            <p:cNvSpPr/>
            <p:nvPr/>
          </p:nvSpPr>
          <p:spPr>
            <a:xfrm>
              <a:off x="4247" y="5707"/>
              <a:ext cx="312"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4</a:t>
              </a:r>
              <a:endParaRPr lang="en-US" altLang="zh-CN" sz="1600" dirty="0">
                <a:ea typeface="宋体" pitchFamily="2" charset="-122"/>
              </a:endParaRPr>
            </a:p>
          </p:txBody>
        </p:sp>
        <p:sp>
          <p:nvSpPr>
            <p:cNvPr id="470062" name="Rectangle 269"/>
            <p:cNvSpPr/>
            <p:nvPr/>
          </p:nvSpPr>
          <p:spPr>
            <a:xfrm>
              <a:off x="8003" y="5707"/>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63" name="Rectangle 268"/>
            <p:cNvSpPr/>
            <p:nvPr/>
          </p:nvSpPr>
          <p:spPr>
            <a:xfrm>
              <a:off x="5185" y="5707"/>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64" name="Rectangle 267"/>
            <p:cNvSpPr/>
            <p:nvPr/>
          </p:nvSpPr>
          <p:spPr>
            <a:xfrm>
              <a:off x="4872" y="5707"/>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65" name="Rectangle 266"/>
            <p:cNvSpPr/>
            <p:nvPr/>
          </p:nvSpPr>
          <p:spPr>
            <a:xfrm>
              <a:off x="5498" y="5707"/>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66" name="Rectangle 265"/>
            <p:cNvSpPr/>
            <p:nvPr/>
          </p:nvSpPr>
          <p:spPr>
            <a:xfrm>
              <a:off x="6751" y="5707"/>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67" name="Rectangle 264"/>
            <p:cNvSpPr/>
            <p:nvPr/>
          </p:nvSpPr>
          <p:spPr>
            <a:xfrm>
              <a:off x="6438" y="5707"/>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68" name="Rectangle 263"/>
            <p:cNvSpPr/>
            <p:nvPr/>
          </p:nvSpPr>
          <p:spPr>
            <a:xfrm>
              <a:off x="6125" y="5707"/>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69" name="Rectangle 262"/>
            <p:cNvSpPr/>
            <p:nvPr/>
          </p:nvSpPr>
          <p:spPr>
            <a:xfrm>
              <a:off x="5811" y="5707"/>
              <a:ext cx="313" cy="41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70" name="Rectangle 261"/>
            <p:cNvSpPr/>
            <p:nvPr/>
          </p:nvSpPr>
          <p:spPr>
            <a:xfrm>
              <a:off x="3933" y="4893"/>
              <a:ext cx="316"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1</a:t>
              </a:r>
              <a:endParaRPr lang="en-US" altLang="zh-CN" sz="1600" dirty="0">
                <a:ea typeface="宋体" pitchFamily="2" charset="-122"/>
              </a:endParaRPr>
            </a:p>
          </p:txBody>
        </p:sp>
        <p:sp>
          <p:nvSpPr>
            <p:cNvPr id="470071" name="Rectangle 260"/>
            <p:cNvSpPr/>
            <p:nvPr/>
          </p:nvSpPr>
          <p:spPr>
            <a:xfrm>
              <a:off x="4246" y="4892"/>
              <a:ext cx="314"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2</a:t>
              </a:r>
              <a:endParaRPr lang="en-US" altLang="zh-CN" sz="1600" dirty="0">
                <a:ea typeface="宋体" pitchFamily="2" charset="-122"/>
              </a:endParaRPr>
            </a:p>
          </p:txBody>
        </p:sp>
        <p:sp>
          <p:nvSpPr>
            <p:cNvPr id="470072" name="Rectangle 259"/>
            <p:cNvSpPr/>
            <p:nvPr/>
          </p:nvSpPr>
          <p:spPr>
            <a:xfrm>
              <a:off x="4560" y="4892"/>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3</a:t>
              </a:r>
              <a:endParaRPr lang="en-US" altLang="zh-CN" sz="1600" dirty="0">
                <a:ea typeface="宋体" pitchFamily="2" charset="-122"/>
              </a:endParaRPr>
            </a:p>
          </p:txBody>
        </p:sp>
        <p:sp>
          <p:nvSpPr>
            <p:cNvPr id="470073" name="Rectangle 258"/>
            <p:cNvSpPr/>
            <p:nvPr/>
          </p:nvSpPr>
          <p:spPr>
            <a:xfrm>
              <a:off x="4873" y="4892"/>
              <a:ext cx="312"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4</a:t>
              </a:r>
              <a:endParaRPr lang="en-US" altLang="zh-CN" sz="1600" dirty="0">
                <a:ea typeface="宋体" pitchFamily="2" charset="-122"/>
              </a:endParaRPr>
            </a:p>
          </p:txBody>
        </p:sp>
        <p:sp>
          <p:nvSpPr>
            <p:cNvPr id="470074" name="Rectangle 257"/>
            <p:cNvSpPr/>
            <p:nvPr/>
          </p:nvSpPr>
          <p:spPr>
            <a:xfrm>
              <a:off x="5185" y="4892"/>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5</a:t>
              </a:r>
              <a:endParaRPr lang="en-US" altLang="zh-CN" sz="1600" dirty="0">
                <a:ea typeface="宋体" pitchFamily="2" charset="-122"/>
              </a:endParaRPr>
            </a:p>
          </p:txBody>
        </p:sp>
        <p:sp>
          <p:nvSpPr>
            <p:cNvPr id="470075" name="Rectangle 256"/>
            <p:cNvSpPr/>
            <p:nvPr/>
          </p:nvSpPr>
          <p:spPr>
            <a:xfrm>
              <a:off x="4872" y="5300"/>
              <a:ext cx="315" cy="407"/>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5</a:t>
              </a:r>
              <a:endParaRPr lang="en-US" altLang="zh-CN" sz="1600" dirty="0">
                <a:ea typeface="宋体" pitchFamily="2" charset="-122"/>
              </a:endParaRPr>
            </a:p>
          </p:txBody>
        </p:sp>
        <p:sp>
          <p:nvSpPr>
            <p:cNvPr id="470076" name="Rectangle 255"/>
            <p:cNvSpPr/>
            <p:nvPr/>
          </p:nvSpPr>
          <p:spPr>
            <a:xfrm>
              <a:off x="5498" y="4892"/>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6</a:t>
              </a:r>
              <a:endParaRPr lang="en-US" altLang="zh-CN" sz="1600" dirty="0">
                <a:ea typeface="宋体" pitchFamily="2" charset="-122"/>
              </a:endParaRPr>
            </a:p>
          </p:txBody>
        </p:sp>
        <p:sp>
          <p:nvSpPr>
            <p:cNvPr id="470077" name="Rectangle 254"/>
            <p:cNvSpPr/>
            <p:nvPr/>
          </p:nvSpPr>
          <p:spPr>
            <a:xfrm>
              <a:off x="7377" y="4892"/>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78" name="Rectangle 253"/>
            <p:cNvSpPr/>
            <p:nvPr/>
          </p:nvSpPr>
          <p:spPr>
            <a:xfrm>
              <a:off x="7064" y="4892"/>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79" name="Rectangle 252"/>
            <p:cNvSpPr/>
            <p:nvPr/>
          </p:nvSpPr>
          <p:spPr>
            <a:xfrm>
              <a:off x="8629" y="5707"/>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80" name="Rectangle 251"/>
            <p:cNvSpPr/>
            <p:nvPr/>
          </p:nvSpPr>
          <p:spPr>
            <a:xfrm>
              <a:off x="6438" y="4892"/>
              <a:ext cx="313"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81" name="Rectangle 250"/>
            <p:cNvSpPr/>
            <p:nvPr/>
          </p:nvSpPr>
          <p:spPr>
            <a:xfrm>
              <a:off x="3307" y="5707"/>
              <a:ext cx="316"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1</a:t>
              </a:r>
              <a:endParaRPr lang="en-US" altLang="zh-CN" sz="1600" dirty="0">
                <a:ea typeface="宋体" pitchFamily="2" charset="-122"/>
              </a:endParaRPr>
            </a:p>
          </p:txBody>
        </p:sp>
        <p:sp>
          <p:nvSpPr>
            <p:cNvPr id="470082" name="Rectangle 249"/>
            <p:cNvSpPr/>
            <p:nvPr/>
          </p:nvSpPr>
          <p:spPr>
            <a:xfrm>
              <a:off x="4559" y="5707"/>
              <a:ext cx="315"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5</a:t>
              </a:r>
              <a:endParaRPr lang="en-US" altLang="zh-CN" sz="1600" dirty="0">
                <a:ea typeface="宋体" pitchFamily="2" charset="-122"/>
              </a:endParaRPr>
            </a:p>
          </p:txBody>
        </p:sp>
        <p:sp>
          <p:nvSpPr>
            <p:cNvPr id="470083" name="Rectangle 248"/>
            <p:cNvSpPr/>
            <p:nvPr/>
          </p:nvSpPr>
          <p:spPr>
            <a:xfrm>
              <a:off x="3935" y="5708"/>
              <a:ext cx="313" cy="407"/>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3</a:t>
              </a:r>
              <a:endParaRPr lang="en-US" altLang="zh-CN" sz="1600" dirty="0">
                <a:ea typeface="宋体" pitchFamily="2" charset="-122"/>
              </a:endParaRPr>
            </a:p>
          </p:txBody>
        </p:sp>
        <p:sp>
          <p:nvSpPr>
            <p:cNvPr id="470084" name="Rectangle 247"/>
            <p:cNvSpPr/>
            <p:nvPr/>
          </p:nvSpPr>
          <p:spPr>
            <a:xfrm>
              <a:off x="7377" y="5707"/>
              <a:ext cx="313"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85" name="Rectangle 246"/>
            <p:cNvSpPr/>
            <p:nvPr/>
          </p:nvSpPr>
          <p:spPr>
            <a:xfrm>
              <a:off x="7690" y="5707"/>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86" name="Rectangle 245"/>
            <p:cNvSpPr/>
            <p:nvPr/>
          </p:nvSpPr>
          <p:spPr>
            <a:xfrm>
              <a:off x="5186" y="5708"/>
              <a:ext cx="312"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7</a:t>
              </a:r>
              <a:endParaRPr lang="en-US" altLang="zh-CN" sz="1600" dirty="0">
                <a:ea typeface="宋体" pitchFamily="2" charset="-122"/>
              </a:endParaRPr>
            </a:p>
          </p:txBody>
        </p:sp>
        <p:sp>
          <p:nvSpPr>
            <p:cNvPr id="470087" name="Rectangle 244"/>
            <p:cNvSpPr/>
            <p:nvPr/>
          </p:nvSpPr>
          <p:spPr>
            <a:xfrm>
              <a:off x="4873" y="5708"/>
              <a:ext cx="313"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6</a:t>
              </a:r>
              <a:endParaRPr lang="en-US" altLang="zh-CN" sz="1600" dirty="0">
                <a:ea typeface="宋体" pitchFamily="2" charset="-122"/>
              </a:endParaRPr>
            </a:p>
          </p:txBody>
        </p:sp>
        <p:sp>
          <p:nvSpPr>
            <p:cNvPr id="470088" name="Rectangle 243"/>
            <p:cNvSpPr/>
            <p:nvPr/>
          </p:nvSpPr>
          <p:spPr>
            <a:xfrm>
              <a:off x="5498" y="5708"/>
              <a:ext cx="313"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8</a:t>
              </a:r>
              <a:endParaRPr lang="en-US" altLang="zh-CN" sz="1600" dirty="0">
                <a:ea typeface="宋体" pitchFamily="2" charset="-122"/>
              </a:endParaRPr>
            </a:p>
          </p:txBody>
        </p:sp>
        <p:sp>
          <p:nvSpPr>
            <p:cNvPr id="470089" name="Rectangle 242"/>
            <p:cNvSpPr/>
            <p:nvPr/>
          </p:nvSpPr>
          <p:spPr>
            <a:xfrm>
              <a:off x="6751" y="5708"/>
              <a:ext cx="315"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90" name="Rectangle 241"/>
            <p:cNvSpPr/>
            <p:nvPr/>
          </p:nvSpPr>
          <p:spPr>
            <a:xfrm>
              <a:off x="6439" y="5708"/>
              <a:ext cx="312"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91" name="Rectangle 240"/>
            <p:cNvSpPr/>
            <p:nvPr/>
          </p:nvSpPr>
          <p:spPr>
            <a:xfrm>
              <a:off x="6126" y="5708"/>
              <a:ext cx="313"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92" name="Rectangle 239"/>
            <p:cNvSpPr/>
            <p:nvPr/>
          </p:nvSpPr>
          <p:spPr>
            <a:xfrm>
              <a:off x="5811" y="5708"/>
              <a:ext cx="314" cy="41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93" name="Rectangle 238"/>
            <p:cNvSpPr/>
            <p:nvPr/>
          </p:nvSpPr>
          <p:spPr>
            <a:xfrm>
              <a:off x="3620" y="5300"/>
              <a:ext cx="317" cy="407"/>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1</a:t>
              </a:r>
              <a:endParaRPr lang="en-US" altLang="zh-CN" sz="1600" dirty="0">
                <a:ea typeface="宋体" pitchFamily="2" charset="-122"/>
              </a:endParaRPr>
            </a:p>
          </p:txBody>
        </p:sp>
        <p:sp>
          <p:nvSpPr>
            <p:cNvPr id="470094" name="Rectangle 237"/>
            <p:cNvSpPr/>
            <p:nvPr/>
          </p:nvSpPr>
          <p:spPr>
            <a:xfrm>
              <a:off x="3933" y="5300"/>
              <a:ext cx="315" cy="407"/>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2</a:t>
              </a:r>
              <a:endParaRPr lang="en-US" altLang="zh-CN" sz="1600" dirty="0">
                <a:ea typeface="宋体" pitchFamily="2" charset="-122"/>
              </a:endParaRPr>
            </a:p>
          </p:txBody>
        </p:sp>
        <p:sp>
          <p:nvSpPr>
            <p:cNvPr id="470095" name="Rectangle 236"/>
            <p:cNvSpPr/>
            <p:nvPr/>
          </p:nvSpPr>
          <p:spPr>
            <a:xfrm>
              <a:off x="4247" y="5300"/>
              <a:ext cx="313" cy="407"/>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3</a:t>
              </a:r>
              <a:endParaRPr lang="en-US" altLang="zh-CN" sz="1600" dirty="0">
                <a:ea typeface="宋体" pitchFamily="2" charset="-122"/>
              </a:endParaRPr>
            </a:p>
          </p:txBody>
        </p:sp>
        <p:sp>
          <p:nvSpPr>
            <p:cNvPr id="470096" name="Rectangle 235"/>
            <p:cNvSpPr/>
            <p:nvPr/>
          </p:nvSpPr>
          <p:spPr>
            <a:xfrm>
              <a:off x="4559" y="5300"/>
              <a:ext cx="313" cy="407"/>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4</a:t>
              </a:r>
              <a:endParaRPr lang="en-US" altLang="zh-CN" sz="1600" dirty="0">
                <a:ea typeface="宋体" pitchFamily="2" charset="-122"/>
              </a:endParaRPr>
            </a:p>
          </p:txBody>
        </p:sp>
        <p:sp>
          <p:nvSpPr>
            <p:cNvPr id="470097" name="Rectangle 234"/>
            <p:cNvSpPr/>
            <p:nvPr/>
          </p:nvSpPr>
          <p:spPr>
            <a:xfrm>
              <a:off x="7377" y="5300"/>
              <a:ext cx="313" cy="406"/>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098" name="Rectangle 233"/>
            <p:cNvSpPr/>
            <p:nvPr/>
          </p:nvSpPr>
          <p:spPr>
            <a:xfrm>
              <a:off x="5498" y="5300"/>
              <a:ext cx="313" cy="407"/>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7</a:t>
              </a:r>
              <a:endParaRPr lang="en-US" altLang="zh-CN" sz="1600" dirty="0">
                <a:ea typeface="宋体" pitchFamily="2" charset="-122"/>
              </a:endParaRPr>
            </a:p>
          </p:txBody>
        </p:sp>
        <p:sp>
          <p:nvSpPr>
            <p:cNvPr id="470099" name="Rectangle 232"/>
            <p:cNvSpPr/>
            <p:nvPr/>
          </p:nvSpPr>
          <p:spPr>
            <a:xfrm>
              <a:off x="5185" y="5300"/>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6</a:t>
              </a:r>
              <a:endParaRPr lang="en-US" altLang="zh-CN" sz="1600" dirty="0">
                <a:ea typeface="宋体" pitchFamily="2" charset="-122"/>
              </a:endParaRPr>
            </a:p>
          </p:txBody>
        </p:sp>
        <p:sp>
          <p:nvSpPr>
            <p:cNvPr id="470100" name="Rectangle 231"/>
            <p:cNvSpPr/>
            <p:nvPr/>
          </p:nvSpPr>
          <p:spPr>
            <a:xfrm>
              <a:off x="5811" y="5300"/>
              <a:ext cx="314"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8</a:t>
              </a:r>
              <a:endParaRPr lang="en-US" altLang="zh-CN" sz="1600" dirty="0">
                <a:ea typeface="宋体" pitchFamily="2" charset="-122"/>
              </a:endParaRPr>
            </a:p>
          </p:txBody>
        </p:sp>
        <p:sp>
          <p:nvSpPr>
            <p:cNvPr id="470101" name="Rectangle 230"/>
            <p:cNvSpPr/>
            <p:nvPr/>
          </p:nvSpPr>
          <p:spPr>
            <a:xfrm>
              <a:off x="7064" y="5300"/>
              <a:ext cx="314"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02" name="Rectangle 229"/>
            <p:cNvSpPr/>
            <p:nvPr/>
          </p:nvSpPr>
          <p:spPr>
            <a:xfrm>
              <a:off x="6751" y="5300"/>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03" name="Rectangle 228"/>
            <p:cNvSpPr/>
            <p:nvPr/>
          </p:nvSpPr>
          <p:spPr>
            <a:xfrm>
              <a:off x="6751" y="611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04" name="Rectangle 227"/>
            <p:cNvSpPr/>
            <p:nvPr/>
          </p:nvSpPr>
          <p:spPr>
            <a:xfrm>
              <a:off x="6125" y="5300"/>
              <a:ext cx="313"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05" name="Rectangle 226"/>
            <p:cNvSpPr/>
            <p:nvPr/>
          </p:nvSpPr>
          <p:spPr>
            <a:xfrm>
              <a:off x="8003" y="5300"/>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06" name="Rectangle 225"/>
            <p:cNvSpPr/>
            <p:nvPr/>
          </p:nvSpPr>
          <p:spPr>
            <a:xfrm>
              <a:off x="8316" y="5300"/>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07" name="Rectangle 224"/>
            <p:cNvSpPr/>
            <p:nvPr/>
          </p:nvSpPr>
          <p:spPr>
            <a:xfrm>
              <a:off x="8629" y="5300"/>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08" name="Rectangle 223"/>
            <p:cNvSpPr/>
            <p:nvPr/>
          </p:nvSpPr>
          <p:spPr>
            <a:xfrm>
              <a:off x="8942" y="5300"/>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09" name="Rectangle 222"/>
            <p:cNvSpPr/>
            <p:nvPr/>
          </p:nvSpPr>
          <p:spPr>
            <a:xfrm>
              <a:off x="8942" y="4892"/>
              <a:ext cx="314"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10" name="Rectangle 221"/>
            <p:cNvSpPr/>
            <p:nvPr/>
          </p:nvSpPr>
          <p:spPr>
            <a:xfrm>
              <a:off x="8629" y="4892"/>
              <a:ext cx="314"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11" name="Rectangle 220"/>
            <p:cNvSpPr/>
            <p:nvPr/>
          </p:nvSpPr>
          <p:spPr>
            <a:xfrm>
              <a:off x="8316" y="4892"/>
              <a:ext cx="314"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12" name="Rectangle 219"/>
            <p:cNvSpPr/>
            <p:nvPr/>
          </p:nvSpPr>
          <p:spPr>
            <a:xfrm>
              <a:off x="8003" y="4892"/>
              <a:ext cx="314"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13" name="Rectangle 218"/>
            <p:cNvSpPr/>
            <p:nvPr/>
          </p:nvSpPr>
          <p:spPr>
            <a:xfrm>
              <a:off x="6751" y="4892"/>
              <a:ext cx="314" cy="41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14" name="Rectangle 217"/>
            <p:cNvSpPr/>
            <p:nvPr/>
          </p:nvSpPr>
          <p:spPr>
            <a:xfrm>
              <a:off x="8942" y="4485"/>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15" name="Rectangle 216"/>
            <p:cNvSpPr/>
            <p:nvPr/>
          </p:nvSpPr>
          <p:spPr>
            <a:xfrm>
              <a:off x="8629" y="4485"/>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16" name="Rectangle 215"/>
            <p:cNvSpPr/>
            <p:nvPr/>
          </p:nvSpPr>
          <p:spPr>
            <a:xfrm>
              <a:off x="8316" y="4485"/>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17" name="Rectangle 214"/>
            <p:cNvSpPr/>
            <p:nvPr/>
          </p:nvSpPr>
          <p:spPr>
            <a:xfrm>
              <a:off x="8003" y="4485"/>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18" name="Rectangle 213"/>
            <p:cNvSpPr/>
            <p:nvPr/>
          </p:nvSpPr>
          <p:spPr>
            <a:xfrm>
              <a:off x="7690" y="4485"/>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19" name="Rectangle 212"/>
            <p:cNvSpPr/>
            <p:nvPr/>
          </p:nvSpPr>
          <p:spPr>
            <a:xfrm>
              <a:off x="7377" y="4485"/>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20" name="Rectangle 211"/>
            <p:cNvSpPr/>
            <p:nvPr/>
          </p:nvSpPr>
          <p:spPr>
            <a:xfrm>
              <a:off x="7064" y="4485"/>
              <a:ext cx="314" cy="409"/>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21" name="Rectangle 210"/>
            <p:cNvSpPr/>
            <p:nvPr/>
          </p:nvSpPr>
          <p:spPr>
            <a:xfrm>
              <a:off x="6751" y="4485"/>
              <a:ext cx="314"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0122" name="Rectangle 209"/>
            <p:cNvSpPr/>
            <p:nvPr/>
          </p:nvSpPr>
          <p:spPr>
            <a:xfrm>
              <a:off x="6438" y="4485"/>
              <a:ext cx="314"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8</a:t>
              </a:r>
              <a:endParaRPr lang="en-US" altLang="zh-CN" sz="1600" dirty="0">
                <a:ea typeface="宋体" pitchFamily="2" charset="-122"/>
              </a:endParaRPr>
            </a:p>
          </p:txBody>
        </p:sp>
        <p:sp>
          <p:nvSpPr>
            <p:cNvPr id="470123" name="Rectangle 208"/>
            <p:cNvSpPr/>
            <p:nvPr/>
          </p:nvSpPr>
          <p:spPr>
            <a:xfrm>
              <a:off x="6125" y="4485"/>
              <a:ext cx="314"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7</a:t>
              </a:r>
              <a:endParaRPr lang="en-US" altLang="zh-CN" sz="1600" dirty="0">
                <a:ea typeface="宋体" pitchFamily="2" charset="-122"/>
              </a:endParaRPr>
            </a:p>
          </p:txBody>
        </p:sp>
        <p:sp>
          <p:nvSpPr>
            <p:cNvPr id="470124" name="Rectangle 207"/>
            <p:cNvSpPr/>
            <p:nvPr/>
          </p:nvSpPr>
          <p:spPr>
            <a:xfrm>
              <a:off x="5811" y="4485"/>
              <a:ext cx="315"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6</a:t>
              </a:r>
              <a:endParaRPr lang="en-US" altLang="zh-CN" sz="1600" dirty="0">
                <a:ea typeface="宋体" pitchFamily="2" charset="-122"/>
              </a:endParaRPr>
            </a:p>
          </p:txBody>
        </p:sp>
        <p:sp>
          <p:nvSpPr>
            <p:cNvPr id="470125" name="Rectangle 206"/>
            <p:cNvSpPr/>
            <p:nvPr/>
          </p:nvSpPr>
          <p:spPr>
            <a:xfrm>
              <a:off x="5498" y="448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5</a:t>
              </a:r>
              <a:endParaRPr lang="en-US" altLang="zh-CN" sz="1600" dirty="0">
                <a:ea typeface="宋体" pitchFamily="2" charset="-122"/>
              </a:endParaRPr>
            </a:p>
          </p:txBody>
        </p:sp>
        <p:sp>
          <p:nvSpPr>
            <p:cNvPr id="470126" name="Rectangle 205"/>
            <p:cNvSpPr/>
            <p:nvPr/>
          </p:nvSpPr>
          <p:spPr>
            <a:xfrm>
              <a:off x="5185" y="4485"/>
              <a:ext cx="313"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4</a:t>
              </a:r>
              <a:endParaRPr lang="en-US" altLang="zh-CN" sz="1600" dirty="0">
                <a:ea typeface="宋体" pitchFamily="2" charset="-122"/>
              </a:endParaRPr>
            </a:p>
          </p:txBody>
        </p:sp>
        <p:sp>
          <p:nvSpPr>
            <p:cNvPr id="470127" name="Rectangle 204"/>
            <p:cNvSpPr/>
            <p:nvPr/>
          </p:nvSpPr>
          <p:spPr>
            <a:xfrm>
              <a:off x="4872" y="4485"/>
              <a:ext cx="315"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3</a:t>
              </a:r>
              <a:endParaRPr lang="en-US" altLang="zh-CN" sz="1600" dirty="0">
                <a:ea typeface="宋体" pitchFamily="2" charset="-122"/>
              </a:endParaRPr>
            </a:p>
          </p:txBody>
        </p:sp>
        <p:sp>
          <p:nvSpPr>
            <p:cNvPr id="470128" name="Rectangle 203"/>
            <p:cNvSpPr/>
            <p:nvPr/>
          </p:nvSpPr>
          <p:spPr>
            <a:xfrm>
              <a:off x="4559" y="4485"/>
              <a:ext cx="315"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2</a:t>
              </a:r>
              <a:endParaRPr lang="en-US" altLang="zh-CN" sz="1600" dirty="0">
                <a:ea typeface="宋体" pitchFamily="2" charset="-122"/>
              </a:endParaRPr>
            </a:p>
          </p:txBody>
        </p:sp>
        <p:sp>
          <p:nvSpPr>
            <p:cNvPr id="470129" name="Rectangle 202"/>
            <p:cNvSpPr/>
            <p:nvPr/>
          </p:nvSpPr>
          <p:spPr>
            <a:xfrm>
              <a:off x="4246" y="4485"/>
              <a:ext cx="315" cy="408"/>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000" dirty="0">
                  <a:latin typeface="Times New Roman" panose="02020503050405090304" pitchFamily="18" charset="0"/>
                  <a:ea typeface="宋体" pitchFamily="2" charset="-122"/>
                </a:rPr>
                <a:t>1</a:t>
              </a:r>
              <a:endParaRPr lang="en-US" altLang="zh-CN" sz="1600" dirty="0">
                <a:ea typeface="宋体" pitchFamily="2" charset="-122"/>
              </a:endParaRPr>
            </a:p>
          </p:txBody>
        </p:sp>
        <p:sp>
          <p:nvSpPr>
            <p:cNvPr id="470130" name="Line 201"/>
            <p:cNvSpPr/>
            <p:nvPr/>
          </p:nvSpPr>
          <p:spPr>
            <a:xfrm flipH="1">
              <a:off x="6107" y="5301"/>
              <a:ext cx="313" cy="0"/>
            </a:xfrm>
            <a:prstGeom prst="line">
              <a:avLst/>
            </a:prstGeom>
            <a:ln w="9525" cap="rnd" cmpd="sng">
              <a:solidFill>
                <a:srgbClr val="000000"/>
              </a:solidFill>
              <a:prstDash val="sysDot"/>
              <a:headEnd type="none" w="med" len="med"/>
              <a:tailEnd type="none" w="med" len="med"/>
            </a:ln>
          </p:spPr>
        </p:sp>
        <p:sp>
          <p:nvSpPr>
            <p:cNvPr id="470131" name="Text Box 200"/>
            <p:cNvSpPr txBox="1"/>
            <p:nvPr/>
          </p:nvSpPr>
          <p:spPr>
            <a:xfrm>
              <a:off x="2064" y="3941"/>
              <a:ext cx="930" cy="2446"/>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spcAft>
                  <a:spcPts val="600"/>
                </a:spcAft>
                <a:buClrTx/>
                <a:buSzPct val="100000"/>
                <a:buFont typeface="Arial" panose="020B0604020202090204" pitchFamily="34" charset="0"/>
                <a:buNone/>
              </a:pPr>
              <a:r>
                <a:rPr lang="zh-CN" altLang="en-AU" sz="1400" dirty="0">
                  <a:latin typeface="Times New Roman" panose="02020503050405090304" pitchFamily="18" charset="0"/>
                  <a:ea typeface="宋体" pitchFamily="2" charset="-122"/>
                </a:rPr>
                <a:t>空间</a:t>
              </a:r>
              <a:r>
                <a:rPr lang="en-US" altLang="zh-CN" sz="1400" dirty="0">
                  <a:latin typeface="Times New Roman" panose="02020503050405090304" pitchFamily="18" charset="0"/>
                  <a:ea typeface="宋体" pitchFamily="2" charset="-122"/>
                </a:rPr>
                <a:t>S</a:t>
              </a:r>
              <a:endParaRPr lang="en-AU" altLang="zh-CN" sz="1400" dirty="0">
                <a:ea typeface="宋体" pitchFamily="2" charset="-122"/>
              </a:endParaRPr>
            </a:p>
            <a:p>
              <a:pPr marL="0" lvl="0" indent="0">
                <a:spcBef>
                  <a:spcPts val="600"/>
                </a:spcBef>
                <a:buClrTx/>
                <a:buSzPct val="100000"/>
                <a:buNone/>
              </a:pPr>
              <a:r>
                <a:rPr lang="en-US" altLang="zh-CN" sz="1400" dirty="0">
                  <a:latin typeface="Times New Roman" panose="02020503050405090304" pitchFamily="18" charset="0"/>
                  <a:ea typeface="宋体" pitchFamily="2" charset="-122"/>
                </a:rPr>
                <a:t>WB</a:t>
              </a:r>
              <a:endParaRPr lang="en-AU" altLang="zh-CN" sz="1400" dirty="0">
                <a:ea typeface="宋体" pitchFamily="2" charset="-122"/>
              </a:endParaRPr>
            </a:p>
            <a:p>
              <a:pPr marL="0" lvl="0" indent="0">
                <a:spcBef>
                  <a:spcPts val="600"/>
                </a:spcBef>
                <a:buClrTx/>
                <a:buSzPct val="100000"/>
                <a:buNone/>
              </a:pPr>
              <a:r>
                <a:rPr lang="en-US" altLang="zh-CN" sz="1400" dirty="0">
                  <a:latin typeface="Times New Roman" panose="02020503050405090304" pitchFamily="18" charset="0"/>
                  <a:ea typeface="宋体" pitchFamily="2" charset="-122"/>
                </a:rPr>
                <a:t>MEM</a:t>
              </a:r>
              <a:endParaRPr lang="en-AU" altLang="zh-CN" sz="1400" dirty="0">
                <a:ea typeface="宋体" pitchFamily="2" charset="-122"/>
              </a:endParaRPr>
            </a:p>
            <a:p>
              <a:pPr marL="0" lvl="0" indent="0">
                <a:spcBef>
                  <a:spcPts val="600"/>
                </a:spcBef>
                <a:buClrTx/>
                <a:buSzPct val="100000"/>
                <a:buNone/>
              </a:pPr>
              <a:r>
                <a:rPr lang="en-US" altLang="zh-CN" sz="1400" dirty="0">
                  <a:latin typeface="Times New Roman" panose="02020503050405090304" pitchFamily="18" charset="0"/>
                  <a:ea typeface="宋体" pitchFamily="2" charset="-122"/>
                </a:rPr>
                <a:t>EX</a:t>
              </a:r>
              <a:endParaRPr lang="en-AU" altLang="zh-CN" sz="1400" dirty="0">
                <a:ea typeface="宋体" pitchFamily="2" charset="-122"/>
              </a:endParaRPr>
            </a:p>
            <a:p>
              <a:pPr marL="0" lvl="0" indent="0">
                <a:spcBef>
                  <a:spcPts val="600"/>
                </a:spcBef>
                <a:buClrTx/>
                <a:buSzPct val="100000"/>
                <a:buNone/>
              </a:pPr>
              <a:r>
                <a:rPr lang="en-US" altLang="zh-CN" sz="1400" dirty="0">
                  <a:latin typeface="Times New Roman" panose="02020503050405090304" pitchFamily="18" charset="0"/>
                  <a:ea typeface="宋体" pitchFamily="2" charset="-122"/>
                </a:rPr>
                <a:t>ID</a:t>
              </a:r>
              <a:endParaRPr lang="en-AU" altLang="zh-CN" sz="1400" dirty="0">
                <a:ea typeface="宋体" pitchFamily="2" charset="-122"/>
              </a:endParaRPr>
            </a:p>
            <a:p>
              <a:pPr marL="0" lvl="0" indent="0">
                <a:spcBef>
                  <a:spcPts val="600"/>
                </a:spcBef>
                <a:buClrTx/>
                <a:buSzPct val="100000"/>
                <a:buNone/>
              </a:pPr>
              <a:r>
                <a:rPr lang="en-US" altLang="zh-CN" sz="1400" dirty="0">
                  <a:latin typeface="Times New Roman" panose="02020503050405090304" pitchFamily="18" charset="0"/>
                  <a:ea typeface="宋体" pitchFamily="2" charset="-122"/>
                </a:rPr>
                <a:t>IF</a:t>
              </a:r>
              <a:endParaRPr lang="en-US" altLang="zh-CN" sz="1400" dirty="0">
                <a:ea typeface="宋体" pitchFamily="2" charset="-122"/>
              </a:endParaRPr>
            </a:p>
          </p:txBody>
        </p:sp>
        <p:sp>
          <p:nvSpPr>
            <p:cNvPr id="470132" name="Line 199"/>
            <p:cNvSpPr/>
            <p:nvPr/>
          </p:nvSpPr>
          <p:spPr>
            <a:xfrm flipV="1">
              <a:off x="4559" y="4213"/>
              <a:ext cx="0" cy="272"/>
            </a:xfrm>
            <a:prstGeom prst="line">
              <a:avLst/>
            </a:prstGeom>
            <a:ln w="9525" cap="flat" cmpd="sng">
              <a:solidFill>
                <a:srgbClr val="000000"/>
              </a:solidFill>
              <a:prstDash val="solid"/>
              <a:headEnd type="none" w="med" len="med"/>
              <a:tailEnd type="triangle" w="med" len="med"/>
            </a:ln>
          </p:spPr>
        </p:sp>
        <p:sp>
          <p:nvSpPr>
            <p:cNvPr id="470133" name="Line 198"/>
            <p:cNvSpPr/>
            <p:nvPr/>
          </p:nvSpPr>
          <p:spPr>
            <a:xfrm flipV="1">
              <a:off x="4872" y="4213"/>
              <a:ext cx="1" cy="272"/>
            </a:xfrm>
            <a:prstGeom prst="line">
              <a:avLst/>
            </a:prstGeom>
            <a:ln w="9525" cap="flat" cmpd="sng">
              <a:solidFill>
                <a:srgbClr val="000000"/>
              </a:solidFill>
              <a:prstDash val="solid"/>
              <a:headEnd type="none" w="med" len="med"/>
              <a:tailEnd type="triangle" w="med" len="med"/>
            </a:ln>
          </p:spPr>
        </p:sp>
        <p:sp>
          <p:nvSpPr>
            <p:cNvPr id="470134" name="Line 197"/>
            <p:cNvSpPr/>
            <p:nvPr/>
          </p:nvSpPr>
          <p:spPr>
            <a:xfrm flipV="1">
              <a:off x="5185" y="4213"/>
              <a:ext cx="1" cy="272"/>
            </a:xfrm>
            <a:prstGeom prst="line">
              <a:avLst/>
            </a:prstGeom>
            <a:ln w="9525" cap="flat" cmpd="sng">
              <a:solidFill>
                <a:srgbClr val="000000"/>
              </a:solidFill>
              <a:prstDash val="solid"/>
              <a:headEnd type="none" w="med" len="med"/>
              <a:tailEnd type="triangle" w="med" len="med"/>
            </a:ln>
          </p:spPr>
        </p:sp>
        <p:sp>
          <p:nvSpPr>
            <p:cNvPr id="470135" name="Line 196"/>
            <p:cNvSpPr/>
            <p:nvPr/>
          </p:nvSpPr>
          <p:spPr>
            <a:xfrm flipV="1">
              <a:off x="5498" y="4213"/>
              <a:ext cx="1" cy="272"/>
            </a:xfrm>
            <a:prstGeom prst="line">
              <a:avLst/>
            </a:prstGeom>
            <a:ln w="9525" cap="flat" cmpd="sng">
              <a:solidFill>
                <a:srgbClr val="000000"/>
              </a:solidFill>
              <a:prstDash val="solid"/>
              <a:headEnd type="none" w="med" len="med"/>
              <a:tailEnd type="triangle" w="med" len="med"/>
            </a:ln>
          </p:spPr>
        </p:sp>
        <p:sp>
          <p:nvSpPr>
            <p:cNvPr id="470136" name="Line 195"/>
            <p:cNvSpPr/>
            <p:nvPr/>
          </p:nvSpPr>
          <p:spPr>
            <a:xfrm flipV="1">
              <a:off x="6125" y="4213"/>
              <a:ext cx="1" cy="272"/>
            </a:xfrm>
            <a:prstGeom prst="line">
              <a:avLst/>
            </a:prstGeom>
            <a:ln w="9525" cap="flat" cmpd="sng">
              <a:solidFill>
                <a:srgbClr val="000000"/>
              </a:solidFill>
              <a:prstDash val="solid"/>
              <a:headEnd type="none" w="med" len="med"/>
              <a:tailEnd type="triangle" w="med" len="med"/>
            </a:ln>
          </p:spPr>
        </p:sp>
        <p:sp>
          <p:nvSpPr>
            <p:cNvPr id="470137" name="Line 194"/>
            <p:cNvSpPr/>
            <p:nvPr/>
          </p:nvSpPr>
          <p:spPr>
            <a:xfrm flipV="1">
              <a:off x="6438" y="4213"/>
              <a:ext cx="1" cy="272"/>
            </a:xfrm>
            <a:prstGeom prst="line">
              <a:avLst/>
            </a:prstGeom>
            <a:ln w="9525" cap="flat" cmpd="sng">
              <a:solidFill>
                <a:srgbClr val="000000"/>
              </a:solidFill>
              <a:prstDash val="solid"/>
              <a:headEnd type="none" w="med" len="med"/>
              <a:tailEnd type="triangle" w="med" len="med"/>
            </a:ln>
          </p:spPr>
        </p:sp>
        <p:sp>
          <p:nvSpPr>
            <p:cNvPr id="470138" name="Line 193"/>
            <p:cNvSpPr/>
            <p:nvPr/>
          </p:nvSpPr>
          <p:spPr>
            <a:xfrm flipV="1">
              <a:off x="6751" y="4213"/>
              <a:ext cx="1" cy="272"/>
            </a:xfrm>
            <a:prstGeom prst="line">
              <a:avLst/>
            </a:prstGeom>
            <a:ln w="9525" cap="flat" cmpd="sng">
              <a:solidFill>
                <a:srgbClr val="000000"/>
              </a:solidFill>
              <a:prstDash val="solid"/>
              <a:headEnd type="none" w="med" len="med"/>
              <a:tailEnd type="triangle" w="med" len="med"/>
            </a:ln>
          </p:spPr>
        </p:sp>
        <p:sp>
          <p:nvSpPr>
            <p:cNvPr id="470139" name="Line 192"/>
            <p:cNvSpPr/>
            <p:nvPr/>
          </p:nvSpPr>
          <p:spPr>
            <a:xfrm flipV="1">
              <a:off x="7064" y="4213"/>
              <a:ext cx="1" cy="272"/>
            </a:xfrm>
            <a:prstGeom prst="line">
              <a:avLst/>
            </a:prstGeom>
            <a:ln w="9525" cap="flat" cmpd="sng">
              <a:solidFill>
                <a:srgbClr val="000000"/>
              </a:solidFill>
              <a:prstDash val="solid"/>
              <a:headEnd type="none" w="med" len="med"/>
              <a:tailEnd type="triangle" w="med" len="med"/>
            </a:ln>
          </p:spPr>
        </p:sp>
        <p:sp>
          <p:nvSpPr>
            <p:cNvPr id="470140" name="Line 191"/>
            <p:cNvSpPr/>
            <p:nvPr/>
          </p:nvSpPr>
          <p:spPr>
            <a:xfrm flipV="1">
              <a:off x="7377" y="4213"/>
              <a:ext cx="1" cy="272"/>
            </a:xfrm>
            <a:prstGeom prst="line">
              <a:avLst/>
            </a:prstGeom>
            <a:ln w="9525" cap="flat" cmpd="sng">
              <a:solidFill>
                <a:srgbClr val="000000"/>
              </a:solidFill>
              <a:prstDash val="solid"/>
              <a:headEnd type="none" w="med" len="med"/>
              <a:tailEnd type="triangle" w="med" len="med"/>
            </a:ln>
          </p:spPr>
        </p:sp>
        <p:sp>
          <p:nvSpPr>
            <p:cNvPr id="470141" name="Line 190"/>
            <p:cNvSpPr/>
            <p:nvPr/>
          </p:nvSpPr>
          <p:spPr>
            <a:xfrm flipV="1">
              <a:off x="5811" y="4213"/>
              <a:ext cx="1" cy="272"/>
            </a:xfrm>
            <a:prstGeom prst="line">
              <a:avLst/>
            </a:prstGeom>
            <a:ln w="9525" cap="flat" cmpd="sng">
              <a:solidFill>
                <a:srgbClr val="000000"/>
              </a:solidFill>
              <a:prstDash val="solid"/>
              <a:headEnd type="none" w="med" len="med"/>
              <a:tailEnd type="triangle" w="med" len="med"/>
            </a:ln>
          </p:spPr>
        </p:sp>
        <p:sp>
          <p:nvSpPr>
            <p:cNvPr id="470142" name="Line 189"/>
            <p:cNvSpPr/>
            <p:nvPr/>
          </p:nvSpPr>
          <p:spPr>
            <a:xfrm flipV="1">
              <a:off x="9255" y="4213"/>
              <a:ext cx="1" cy="272"/>
            </a:xfrm>
            <a:prstGeom prst="line">
              <a:avLst/>
            </a:prstGeom>
            <a:ln w="9525" cap="flat" cmpd="sng">
              <a:solidFill>
                <a:srgbClr val="000000"/>
              </a:solidFill>
              <a:prstDash val="solid"/>
              <a:headEnd type="none" w="med" len="med"/>
              <a:tailEnd type="triangle" w="med" len="med"/>
            </a:ln>
          </p:spPr>
        </p:sp>
        <p:sp>
          <p:nvSpPr>
            <p:cNvPr id="470143" name="Line 188"/>
            <p:cNvSpPr/>
            <p:nvPr/>
          </p:nvSpPr>
          <p:spPr>
            <a:xfrm flipV="1">
              <a:off x="8942" y="4213"/>
              <a:ext cx="1" cy="272"/>
            </a:xfrm>
            <a:prstGeom prst="line">
              <a:avLst/>
            </a:prstGeom>
            <a:ln w="9525" cap="flat" cmpd="sng">
              <a:solidFill>
                <a:srgbClr val="000000"/>
              </a:solidFill>
              <a:prstDash val="solid"/>
              <a:headEnd type="none" w="med" len="med"/>
              <a:tailEnd type="triangle" w="med" len="med"/>
            </a:ln>
          </p:spPr>
        </p:sp>
        <p:sp>
          <p:nvSpPr>
            <p:cNvPr id="470144" name="Line 187"/>
            <p:cNvSpPr/>
            <p:nvPr/>
          </p:nvSpPr>
          <p:spPr>
            <a:xfrm flipV="1">
              <a:off x="8629" y="4213"/>
              <a:ext cx="1" cy="272"/>
            </a:xfrm>
            <a:prstGeom prst="line">
              <a:avLst/>
            </a:prstGeom>
            <a:ln w="9525" cap="flat" cmpd="sng">
              <a:solidFill>
                <a:srgbClr val="000000"/>
              </a:solidFill>
              <a:prstDash val="solid"/>
              <a:headEnd type="none" w="med" len="med"/>
              <a:tailEnd type="triangle" w="med" len="med"/>
            </a:ln>
          </p:spPr>
        </p:sp>
        <p:sp>
          <p:nvSpPr>
            <p:cNvPr id="470145" name="Line 186"/>
            <p:cNvSpPr/>
            <p:nvPr/>
          </p:nvSpPr>
          <p:spPr>
            <a:xfrm flipV="1">
              <a:off x="8316" y="4213"/>
              <a:ext cx="1" cy="272"/>
            </a:xfrm>
            <a:prstGeom prst="line">
              <a:avLst/>
            </a:prstGeom>
            <a:ln w="9525" cap="flat" cmpd="sng">
              <a:solidFill>
                <a:srgbClr val="000000"/>
              </a:solidFill>
              <a:prstDash val="solid"/>
              <a:headEnd type="none" w="med" len="med"/>
              <a:tailEnd type="triangle" w="med" len="med"/>
            </a:ln>
          </p:spPr>
        </p:sp>
        <p:sp>
          <p:nvSpPr>
            <p:cNvPr id="470146" name="Line 185"/>
            <p:cNvSpPr/>
            <p:nvPr/>
          </p:nvSpPr>
          <p:spPr>
            <a:xfrm flipV="1">
              <a:off x="8003" y="4213"/>
              <a:ext cx="1" cy="272"/>
            </a:xfrm>
            <a:prstGeom prst="line">
              <a:avLst/>
            </a:prstGeom>
            <a:ln w="9525" cap="flat" cmpd="sng">
              <a:solidFill>
                <a:srgbClr val="000000"/>
              </a:solidFill>
              <a:prstDash val="solid"/>
              <a:headEnd type="none" w="med" len="med"/>
              <a:tailEnd type="triangle" w="med" len="med"/>
            </a:ln>
          </p:spPr>
        </p:sp>
        <p:sp>
          <p:nvSpPr>
            <p:cNvPr id="470147" name="Line 184"/>
            <p:cNvSpPr/>
            <p:nvPr/>
          </p:nvSpPr>
          <p:spPr>
            <a:xfrm flipV="1">
              <a:off x="7690" y="4213"/>
              <a:ext cx="1" cy="272"/>
            </a:xfrm>
            <a:prstGeom prst="line">
              <a:avLst/>
            </a:prstGeom>
            <a:ln w="9525" cap="flat" cmpd="sng">
              <a:solidFill>
                <a:srgbClr val="000000"/>
              </a:solidFill>
              <a:prstDash val="solid"/>
              <a:headEnd type="none" w="med" len="med"/>
              <a:tailEnd type="triangle" w="med" len="med"/>
            </a:ln>
          </p:spPr>
        </p:sp>
        <p:sp>
          <p:nvSpPr>
            <p:cNvPr id="470148" name="Rectangle 183"/>
            <p:cNvSpPr/>
            <p:nvPr/>
          </p:nvSpPr>
          <p:spPr>
            <a:xfrm>
              <a:off x="4246" y="3805"/>
              <a:ext cx="5322" cy="407"/>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latin typeface="Times New Roman" panose="02020503050405090304" pitchFamily="18" charset="0"/>
                  <a:ea typeface="宋体" pitchFamily="2" charset="-122"/>
                </a:rPr>
                <a:t>1  2  3   4  5   6   7   8   9   10  11  12  13  14  15  16</a:t>
              </a:r>
              <a:endParaRPr lang="en-US" altLang="zh-CN" sz="1400" dirty="0">
                <a:ea typeface="宋体" pitchFamily="2" charset="-122"/>
              </a:endParaRPr>
            </a:p>
          </p:txBody>
        </p:sp>
        <p:sp>
          <p:nvSpPr>
            <p:cNvPr id="470149" name="Line 182"/>
            <p:cNvSpPr/>
            <p:nvPr/>
          </p:nvSpPr>
          <p:spPr>
            <a:xfrm flipH="1">
              <a:off x="2994" y="4485"/>
              <a:ext cx="1252" cy="0"/>
            </a:xfrm>
            <a:prstGeom prst="line">
              <a:avLst/>
            </a:prstGeom>
            <a:ln w="9525" cap="flat" cmpd="sng">
              <a:solidFill>
                <a:srgbClr val="000000"/>
              </a:solidFill>
              <a:prstDash val="dash"/>
              <a:headEnd type="none" w="med" len="med"/>
              <a:tailEnd type="none" w="med" len="med"/>
            </a:ln>
          </p:spPr>
        </p:sp>
        <p:sp>
          <p:nvSpPr>
            <p:cNvPr id="470150" name="Line 181"/>
            <p:cNvSpPr/>
            <p:nvPr/>
          </p:nvSpPr>
          <p:spPr>
            <a:xfrm flipH="1">
              <a:off x="2994" y="4893"/>
              <a:ext cx="940" cy="1"/>
            </a:xfrm>
            <a:prstGeom prst="line">
              <a:avLst/>
            </a:prstGeom>
            <a:ln w="9525" cap="flat" cmpd="sng">
              <a:solidFill>
                <a:srgbClr val="000000"/>
              </a:solidFill>
              <a:prstDash val="dash"/>
              <a:headEnd type="none" w="med" len="med"/>
              <a:tailEnd type="none" w="med" len="med"/>
            </a:ln>
          </p:spPr>
        </p:sp>
        <p:sp>
          <p:nvSpPr>
            <p:cNvPr id="470151" name="Line 180"/>
            <p:cNvSpPr/>
            <p:nvPr/>
          </p:nvSpPr>
          <p:spPr>
            <a:xfrm flipH="1">
              <a:off x="2994" y="5300"/>
              <a:ext cx="625" cy="1"/>
            </a:xfrm>
            <a:prstGeom prst="line">
              <a:avLst/>
            </a:prstGeom>
            <a:ln w="9525" cap="flat" cmpd="sng">
              <a:solidFill>
                <a:srgbClr val="000000"/>
              </a:solidFill>
              <a:prstDash val="dash"/>
              <a:headEnd type="none" w="med" len="med"/>
              <a:tailEnd type="none" w="med" len="med"/>
            </a:ln>
          </p:spPr>
        </p:sp>
        <p:sp>
          <p:nvSpPr>
            <p:cNvPr id="470152" name="Line 179"/>
            <p:cNvSpPr/>
            <p:nvPr/>
          </p:nvSpPr>
          <p:spPr>
            <a:xfrm flipH="1">
              <a:off x="2994" y="5708"/>
              <a:ext cx="313" cy="1"/>
            </a:xfrm>
            <a:prstGeom prst="line">
              <a:avLst/>
            </a:prstGeom>
            <a:ln w="9525" cap="flat" cmpd="sng">
              <a:solidFill>
                <a:srgbClr val="000000"/>
              </a:solidFill>
              <a:prstDash val="dash"/>
              <a:headEnd type="none" w="med" len="med"/>
              <a:tailEnd type="none" w="med" len="med"/>
            </a:ln>
          </p:spPr>
        </p:sp>
        <p:sp>
          <p:nvSpPr>
            <p:cNvPr id="470153" name="Line 178"/>
            <p:cNvSpPr/>
            <p:nvPr/>
          </p:nvSpPr>
          <p:spPr>
            <a:xfrm flipV="1">
              <a:off x="2994" y="3942"/>
              <a:ext cx="0" cy="2581"/>
            </a:xfrm>
            <a:prstGeom prst="line">
              <a:avLst/>
            </a:prstGeom>
            <a:ln w="9525" cap="flat" cmpd="sng">
              <a:solidFill>
                <a:srgbClr val="000000"/>
              </a:solidFill>
              <a:prstDash val="solid"/>
              <a:headEnd type="none" w="med" len="med"/>
              <a:tailEnd type="triangle" w="med" len="med"/>
            </a:ln>
          </p:spPr>
        </p:sp>
      </p:grpSp>
      <p:sp>
        <p:nvSpPr>
          <p:cNvPr id="470022" name="Rectangle 351"/>
          <p:cNvSpPr/>
          <p:nvPr/>
        </p:nvSpPr>
        <p:spPr>
          <a:xfrm>
            <a:off x="574674" y="5354172"/>
            <a:ext cx="6373589" cy="523220"/>
          </a:xfrm>
          <a:prstGeom prst="rect">
            <a:avLst/>
          </a:prstGeom>
          <a:noFill/>
          <a:ln w="9525">
            <a:noFill/>
          </a:ln>
        </p:spPr>
        <p:txBody>
          <a:bodyPr wrap="squar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355600">
              <a:spcBef>
                <a:spcPct val="0"/>
              </a:spcBef>
              <a:buClrTx/>
              <a:buSzPct val="100000"/>
              <a:buFont typeface="Arial" panose="020B0604020202090204" pitchFamily="34" charset="0"/>
              <a:buNone/>
            </a:pPr>
            <a:r>
              <a:rPr lang="en-AU" altLang="zh-CN" sz="1400" b="1" dirty="0">
                <a:solidFill>
                  <a:srgbClr val="333399"/>
                </a:solidFill>
                <a:latin typeface="华文中宋" pitchFamily="2" charset="-122"/>
                <a:ea typeface="华文中宋" pitchFamily="2" charset="-122"/>
              </a:rPr>
              <a:t>⑵</a:t>
            </a:r>
            <a:r>
              <a:rPr lang="zh-CN" altLang="en-AU" sz="1400" b="1" dirty="0">
                <a:solidFill>
                  <a:srgbClr val="333399"/>
                </a:solidFill>
                <a:latin typeface="华文中宋" pitchFamily="2" charset="-122"/>
                <a:ea typeface="华文中宋" pitchFamily="2" charset="-122"/>
              </a:rPr>
              <a:t>流水线在</a:t>
            </a:r>
            <a:r>
              <a:rPr lang="en-US" altLang="zh-CN" sz="1400" b="1" dirty="0">
                <a:solidFill>
                  <a:srgbClr val="333399"/>
                </a:solidFill>
                <a:latin typeface="华文中宋" pitchFamily="2" charset="-122"/>
                <a:ea typeface="华文中宋" pitchFamily="2" charset="-122"/>
              </a:rPr>
              <a:t>20</a:t>
            </a:r>
            <a:r>
              <a:rPr lang="zh-CN" altLang="en-AU" sz="1400" b="1" dirty="0">
                <a:solidFill>
                  <a:srgbClr val="333399"/>
                </a:solidFill>
                <a:latin typeface="华文中宋" pitchFamily="2" charset="-122"/>
                <a:ea typeface="华文中宋" pitchFamily="2" charset="-122"/>
              </a:rPr>
              <a:t>个时钟周期中执行完</a:t>
            </a:r>
            <a:r>
              <a:rPr lang="en-US" altLang="zh-CN" sz="1400" b="1" dirty="0">
                <a:solidFill>
                  <a:srgbClr val="333399"/>
                </a:solidFill>
                <a:latin typeface="华文中宋" pitchFamily="2" charset="-122"/>
                <a:ea typeface="华文中宋" pitchFamily="2" charset="-122"/>
              </a:rPr>
              <a:t>16</a:t>
            </a:r>
            <a:r>
              <a:rPr lang="zh-CN" altLang="en-US" sz="1400" b="1" dirty="0">
                <a:solidFill>
                  <a:srgbClr val="333399"/>
                </a:solidFill>
                <a:latin typeface="华文中宋" pitchFamily="2" charset="-122"/>
                <a:ea typeface="华文中宋" pitchFamily="2" charset="-122"/>
              </a:rPr>
              <a:t>（</a:t>
            </a:r>
            <a:r>
              <a:rPr lang="en-US" altLang="zh-CN" sz="1400" b="1" dirty="0">
                <a:solidFill>
                  <a:srgbClr val="333399"/>
                </a:solidFill>
                <a:latin typeface="华文中宋" pitchFamily="2" charset="-122"/>
                <a:ea typeface="华文中宋" pitchFamily="2" charset="-122"/>
              </a:rPr>
              <a:t>20-4</a:t>
            </a:r>
            <a:r>
              <a:rPr lang="zh-CN" altLang="en-US" sz="1400" b="1" dirty="0">
                <a:solidFill>
                  <a:srgbClr val="333399"/>
                </a:solidFill>
                <a:latin typeface="华文中宋" pitchFamily="2" charset="-122"/>
                <a:ea typeface="华文中宋" pitchFamily="2" charset="-122"/>
              </a:rPr>
              <a:t>）</a:t>
            </a:r>
            <a:r>
              <a:rPr lang="zh-CN" altLang="en-AU" sz="1400" b="1" dirty="0">
                <a:solidFill>
                  <a:srgbClr val="333399"/>
                </a:solidFill>
                <a:latin typeface="华文中宋" pitchFamily="2" charset="-122"/>
                <a:ea typeface="华文中宋" pitchFamily="2" charset="-122"/>
              </a:rPr>
              <a:t>条指令，故实际吞吐率为</a:t>
            </a:r>
            <a:endParaRPr lang="zh-CN" altLang="en-AU" sz="600" dirty="0">
              <a:ea typeface="华文中宋" pitchFamily="2" charset="-122"/>
            </a:endParaRPr>
          </a:p>
          <a:p>
            <a:pPr marL="0" lvl="0" indent="355600">
              <a:spcBef>
                <a:spcPct val="0"/>
              </a:spcBef>
              <a:buClrTx/>
              <a:buSzPct val="100000"/>
              <a:buNone/>
            </a:pPr>
            <a:r>
              <a:rPr lang="en-US" altLang="zh-CN" sz="1400" b="1" dirty="0">
                <a:solidFill>
                  <a:srgbClr val="333399"/>
                </a:solidFill>
                <a:latin typeface="华文中宋" pitchFamily="2" charset="-122"/>
                <a:ea typeface="华文中宋" pitchFamily="2" charset="-122"/>
              </a:rPr>
              <a:t>16/20</a:t>
            </a:r>
            <a:r>
              <a:rPr lang="en-AU" altLang="zh-CN" sz="1400" b="1" dirty="0">
                <a:solidFill>
                  <a:srgbClr val="333399"/>
                </a:solidFill>
                <a:latin typeface="华文中宋" pitchFamily="2" charset="-122"/>
                <a:ea typeface="华文中宋" pitchFamily="2" charset="-122"/>
              </a:rPr>
              <a:t>×</a:t>
            </a:r>
            <a:r>
              <a:rPr lang="en-US" altLang="zh-CN" sz="1400" b="1" dirty="0">
                <a:solidFill>
                  <a:srgbClr val="333399"/>
                </a:solidFill>
                <a:latin typeface="华文中宋" pitchFamily="2" charset="-122"/>
                <a:ea typeface="华文中宋" pitchFamily="2" charset="-122"/>
              </a:rPr>
              <a:t>100ns=4/5</a:t>
            </a:r>
            <a:r>
              <a:rPr lang="en-AU" altLang="zh-CN" sz="1400" b="1" dirty="0">
                <a:solidFill>
                  <a:srgbClr val="333399"/>
                </a:solidFill>
                <a:latin typeface="华文中宋" pitchFamily="2" charset="-122"/>
                <a:ea typeface="华文中宋" pitchFamily="2" charset="-122"/>
              </a:rPr>
              <a:t>×</a:t>
            </a:r>
            <a:r>
              <a:rPr lang="en-US" altLang="zh-CN" sz="1400" b="1" dirty="0">
                <a:solidFill>
                  <a:srgbClr val="333399"/>
                </a:solidFill>
                <a:latin typeface="华文中宋" pitchFamily="2" charset="-122"/>
                <a:ea typeface="华文中宋" pitchFamily="2" charset="-122"/>
              </a:rPr>
              <a:t>10</a:t>
            </a:r>
            <a:r>
              <a:rPr lang="en-US" altLang="zh-CN" sz="1400" b="1" baseline="30000" dirty="0">
                <a:solidFill>
                  <a:srgbClr val="333399"/>
                </a:solidFill>
                <a:latin typeface="华文中宋" pitchFamily="2" charset="-122"/>
                <a:ea typeface="华文中宋" pitchFamily="2" charset="-122"/>
              </a:rPr>
              <a:t>7</a:t>
            </a:r>
            <a:r>
              <a:rPr lang="zh-CN" altLang="en-AU" sz="1400" b="1" dirty="0">
                <a:solidFill>
                  <a:srgbClr val="333399"/>
                </a:solidFill>
                <a:latin typeface="华文中宋" pitchFamily="2" charset="-122"/>
                <a:ea typeface="华文中宋" pitchFamily="2" charset="-122"/>
              </a:rPr>
              <a:t>条指令</a:t>
            </a:r>
            <a:r>
              <a:rPr lang="en-US" altLang="zh-CN" sz="1400" b="1" dirty="0">
                <a:solidFill>
                  <a:srgbClr val="333399"/>
                </a:solidFill>
                <a:latin typeface="华文中宋" pitchFamily="2" charset="-122"/>
                <a:ea typeface="华文中宋" pitchFamily="2" charset="-122"/>
              </a:rPr>
              <a:t>/S</a:t>
            </a:r>
            <a:endParaRPr lang="en-US" altLang="zh-CN" sz="1600" dirty="0">
              <a:ea typeface="宋体" pitchFamily="2" charset="-122"/>
            </a:endParaRPr>
          </a:p>
        </p:txBody>
      </p:sp>
      <p:cxnSp>
        <p:nvCxnSpPr>
          <p:cNvPr id="470023" name="直接连接符 267"/>
          <p:cNvCxnSpPr/>
          <p:nvPr/>
        </p:nvCxnSpPr>
        <p:spPr>
          <a:xfrm>
            <a:off x="1146175" y="4929188"/>
            <a:ext cx="228600" cy="0"/>
          </a:xfrm>
          <a:prstGeom prst="line">
            <a:avLst/>
          </a:prstGeom>
          <a:ln w="9525" cap="flat" cmpd="sng">
            <a:solidFill>
              <a:schemeClr val="tx1"/>
            </a:solidFill>
            <a:prstDash val="solid"/>
            <a:headEnd type="none" w="med" len="med"/>
            <a:tailEnd type="none" w="med" len="med"/>
          </a:ln>
        </p:spPr>
      </p:cxnSp>
      <p:sp>
        <p:nvSpPr>
          <p:cNvPr id="470024" name="Rectangle 352"/>
          <p:cNvSpPr/>
          <p:nvPr/>
        </p:nvSpPr>
        <p:spPr>
          <a:xfrm>
            <a:off x="6059488" y="2837201"/>
            <a:ext cx="2881312" cy="2031325"/>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355600">
              <a:spcBef>
                <a:spcPct val="0"/>
              </a:spcBef>
              <a:buClrTx/>
              <a:buSzPct val="100000"/>
              <a:buFont typeface="Arial" panose="020B0604020202090204" pitchFamily="34" charset="0"/>
              <a:buNone/>
            </a:pPr>
            <a:r>
              <a:rPr lang="en-AU" altLang="zh-CN" sz="1400" b="1" dirty="0">
                <a:solidFill>
                  <a:srgbClr val="333399"/>
                </a:solidFill>
                <a:latin typeface="华文中宋" pitchFamily="2" charset="-122"/>
                <a:ea typeface="华文中宋" pitchFamily="2" charset="-122"/>
              </a:rPr>
              <a:t>⑶</a:t>
            </a:r>
            <a:r>
              <a:rPr lang="en-US" altLang="zh-CN" sz="1400" b="1" dirty="0">
                <a:solidFill>
                  <a:srgbClr val="FF0000"/>
                </a:solidFill>
                <a:latin typeface="华文中宋" pitchFamily="2" charset="-122"/>
                <a:ea typeface="华文中宋" pitchFamily="2" charset="-122"/>
              </a:rPr>
              <a:t>k</a:t>
            </a:r>
            <a:r>
              <a:rPr lang="zh-CN" altLang="en-AU" sz="1400" b="1" dirty="0">
                <a:solidFill>
                  <a:srgbClr val="FF0000"/>
                </a:solidFill>
                <a:latin typeface="华文中宋" pitchFamily="2" charset="-122"/>
                <a:ea typeface="华文中宋" pitchFamily="2" charset="-122"/>
              </a:rPr>
              <a:t>级流水线</a:t>
            </a:r>
            <a:r>
              <a:rPr lang="zh-CN" altLang="en-AU" sz="1400" b="1" dirty="0">
                <a:solidFill>
                  <a:srgbClr val="333399"/>
                </a:solidFill>
                <a:latin typeface="华文中宋" pitchFamily="2" charset="-122"/>
                <a:ea typeface="华文中宋" pitchFamily="2" charset="-122"/>
              </a:rPr>
              <a:t>处理</a:t>
            </a:r>
            <a:r>
              <a:rPr lang="en-US" altLang="zh-CN" sz="1400" b="1" dirty="0">
                <a:solidFill>
                  <a:srgbClr val="333399"/>
                </a:solidFill>
                <a:latin typeface="华文中宋" pitchFamily="2" charset="-122"/>
                <a:ea typeface="华文中宋" pitchFamily="2" charset="-122"/>
              </a:rPr>
              <a:t>n</a:t>
            </a:r>
            <a:r>
              <a:rPr lang="zh-CN" altLang="en-AU" sz="1400" b="1" dirty="0">
                <a:solidFill>
                  <a:srgbClr val="333399"/>
                </a:solidFill>
                <a:latin typeface="华文中宋" pitchFamily="2" charset="-122"/>
                <a:ea typeface="华文中宋" pitchFamily="2" charset="-122"/>
              </a:rPr>
              <a:t>个任务所需时钟周期数为</a:t>
            </a:r>
            <a:r>
              <a:rPr lang="zh-CN" altLang="en-US" sz="1400" b="1" dirty="0">
                <a:solidFill>
                  <a:srgbClr val="333399"/>
                </a:solidFill>
                <a:latin typeface="华文中宋" pitchFamily="2" charset="-122"/>
                <a:ea typeface="华文中宋" pitchFamily="2" charset="-122"/>
              </a:rPr>
              <a:t>  </a:t>
            </a:r>
            <a:r>
              <a:rPr lang="en-US" altLang="zh-CN" sz="1400" b="1" dirty="0">
                <a:solidFill>
                  <a:srgbClr val="333399"/>
                </a:solidFill>
                <a:latin typeface="华文中宋" pitchFamily="2" charset="-122"/>
                <a:ea typeface="华文中宋" pitchFamily="2" charset="-122"/>
              </a:rPr>
              <a:t>T</a:t>
            </a:r>
            <a:r>
              <a:rPr lang="en-US" altLang="zh-CN" sz="1400" b="1" baseline="-30000" dirty="0">
                <a:solidFill>
                  <a:srgbClr val="333399"/>
                </a:solidFill>
                <a:latin typeface="华文中宋" pitchFamily="2" charset="-122"/>
                <a:ea typeface="华文中宋" pitchFamily="2" charset="-122"/>
              </a:rPr>
              <a:t>k</a:t>
            </a:r>
            <a:r>
              <a:rPr lang="en-US" altLang="zh-CN" sz="1400" b="1" dirty="0">
                <a:solidFill>
                  <a:srgbClr val="333399"/>
                </a:solidFill>
                <a:latin typeface="华文中宋" pitchFamily="2" charset="-122"/>
                <a:ea typeface="华文中宋" pitchFamily="2" charset="-122"/>
              </a:rPr>
              <a:t>=k+(n-1)</a:t>
            </a:r>
            <a:endParaRPr lang="zh-CN" altLang="en-AU" sz="600" dirty="0">
              <a:ea typeface="华文中宋" pitchFamily="2" charset="-122"/>
            </a:endParaRPr>
          </a:p>
          <a:p>
            <a:pPr marL="0" lvl="0" indent="355600">
              <a:spcBef>
                <a:spcPct val="0"/>
              </a:spcBef>
              <a:buClrTx/>
              <a:buSzPct val="100000"/>
              <a:buNone/>
            </a:pPr>
            <a:r>
              <a:rPr lang="zh-CN" altLang="en-AU" sz="1400" b="1" dirty="0">
                <a:solidFill>
                  <a:srgbClr val="333399"/>
                </a:solidFill>
                <a:latin typeface="华文中宋" pitchFamily="2" charset="-122"/>
                <a:ea typeface="华文中宋" pitchFamily="2" charset="-122"/>
              </a:rPr>
              <a:t>非流水线处理器</a:t>
            </a:r>
            <a:r>
              <a:rPr lang="zh-CN" altLang="en-AU" sz="1400" b="1" dirty="0">
                <a:solidFill>
                  <a:srgbClr val="FF0000"/>
                </a:solidFill>
                <a:latin typeface="华文中宋" pitchFamily="2" charset="-122"/>
                <a:ea typeface="华文中宋" pitchFamily="2" charset="-122"/>
              </a:rPr>
              <a:t>处理</a:t>
            </a:r>
            <a:r>
              <a:rPr lang="en-US" altLang="zh-CN" sz="1400" b="1" dirty="0">
                <a:solidFill>
                  <a:srgbClr val="FF0000"/>
                </a:solidFill>
                <a:latin typeface="华文中宋" pitchFamily="2" charset="-122"/>
                <a:ea typeface="华文中宋" pitchFamily="2" charset="-122"/>
              </a:rPr>
              <a:t>n</a:t>
            </a:r>
            <a:r>
              <a:rPr lang="zh-CN" altLang="en-AU" sz="1400" b="1" dirty="0">
                <a:solidFill>
                  <a:srgbClr val="FF0000"/>
                </a:solidFill>
                <a:latin typeface="华文中宋" pitchFamily="2" charset="-122"/>
                <a:ea typeface="华文中宋" pitchFamily="2" charset="-122"/>
              </a:rPr>
              <a:t>个任务</a:t>
            </a:r>
            <a:r>
              <a:rPr lang="zh-CN" altLang="en-US" sz="1400" b="1" dirty="0">
                <a:solidFill>
                  <a:srgbClr val="FF0000"/>
                </a:solidFill>
                <a:latin typeface="华文中宋" pitchFamily="2" charset="-122"/>
                <a:ea typeface="华文中宋" pitchFamily="2" charset="-122"/>
              </a:rPr>
              <a:t>（</a:t>
            </a:r>
            <a:r>
              <a:rPr lang="en-US" altLang="zh-CN" sz="1400" b="1" dirty="0">
                <a:solidFill>
                  <a:srgbClr val="FF0000"/>
                </a:solidFill>
                <a:latin typeface="华文中宋" pitchFamily="2" charset="-122"/>
                <a:ea typeface="华文中宋" pitchFamily="2" charset="-122"/>
              </a:rPr>
              <a:t>n</a:t>
            </a:r>
            <a:r>
              <a:rPr lang="zh-CN" altLang="en-US" sz="1400" b="1" dirty="0">
                <a:solidFill>
                  <a:srgbClr val="FF0000"/>
                </a:solidFill>
                <a:latin typeface="华文中宋" pitchFamily="2" charset="-122"/>
                <a:ea typeface="华文中宋" pitchFamily="2" charset="-122"/>
              </a:rPr>
              <a:t>条指令）</a:t>
            </a:r>
            <a:r>
              <a:rPr lang="zh-CN" altLang="en-AU" sz="1400" b="1" dirty="0">
                <a:solidFill>
                  <a:srgbClr val="333399"/>
                </a:solidFill>
                <a:latin typeface="华文中宋" pitchFamily="2" charset="-122"/>
                <a:ea typeface="华文中宋" pitchFamily="2" charset="-122"/>
              </a:rPr>
              <a:t>所需时钟周期数为 </a:t>
            </a:r>
            <a:r>
              <a:rPr lang="en-US" altLang="zh-CN" sz="1400" b="1" dirty="0">
                <a:solidFill>
                  <a:srgbClr val="333399"/>
                </a:solidFill>
                <a:latin typeface="华文中宋" pitchFamily="2" charset="-122"/>
                <a:ea typeface="华文中宋" pitchFamily="2" charset="-122"/>
              </a:rPr>
              <a:t>T</a:t>
            </a:r>
            <a:r>
              <a:rPr lang="en-US" altLang="zh-CN" sz="1400" b="1" baseline="-30000" dirty="0">
                <a:solidFill>
                  <a:srgbClr val="333399"/>
                </a:solidFill>
                <a:latin typeface="华文中宋" pitchFamily="2" charset="-122"/>
                <a:ea typeface="华文中宋" pitchFamily="2" charset="-122"/>
              </a:rPr>
              <a:t>e</a:t>
            </a:r>
            <a:r>
              <a:rPr lang="en-US" altLang="zh-CN" sz="1400" b="1" dirty="0">
                <a:solidFill>
                  <a:srgbClr val="333399"/>
                </a:solidFill>
                <a:latin typeface="华文中宋" pitchFamily="2" charset="-122"/>
                <a:ea typeface="华文中宋" pitchFamily="2" charset="-122"/>
              </a:rPr>
              <a:t>=nk</a:t>
            </a:r>
            <a:endParaRPr lang="en-AU" altLang="zh-CN" sz="600" dirty="0">
              <a:ea typeface="宋体" pitchFamily="2" charset="-122"/>
            </a:endParaRPr>
          </a:p>
          <a:p>
            <a:pPr marL="0" lvl="0" indent="355600">
              <a:spcBef>
                <a:spcPct val="0"/>
              </a:spcBef>
              <a:buClrTx/>
              <a:buSzPct val="100000"/>
              <a:buNone/>
            </a:pPr>
            <a:r>
              <a:rPr lang="en-US" altLang="zh-CN" sz="1400" b="1" dirty="0">
                <a:solidFill>
                  <a:srgbClr val="FF0000"/>
                </a:solidFill>
                <a:latin typeface="华文中宋" pitchFamily="2" charset="-122"/>
                <a:ea typeface="华文中宋" pitchFamily="2" charset="-122"/>
              </a:rPr>
              <a:t>k</a:t>
            </a:r>
            <a:r>
              <a:rPr lang="zh-CN" altLang="en-AU" sz="1400" b="1" dirty="0">
                <a:solidFill>
                  <a:srgbClr val="FF0000"/>
                </a:solidFill>
                <a:latin typeface="华文中宋" pitchFamily="2" charset="-122"/>
                <a:ea typeface="华文中宋" pitchFamily="2" charset="-122"/>
              </a:rPr>
              <a:t>级流水线处理器的加速比为</a:t>
            </a:r>
            <a:r>
              <a:rPr lang="en-US" altLang="zh-CN" sz="1400" b="1" dirty="0">
                <a:solidFill>
                  <a:srgbClr val="FF0000"/>
                </a:solidFill>
                <a:latin typeface="华文中宋" pitchFamily="2" charset="-122"/>
                <a:ea typeface="华文中宋" pitchFamily="2" charset="-122"/>
              </a:rPr>
              <a:t>C</a:t>
            </a:r>
            <a:r>
              <a:rPr lang="en-US" altLang="zh-CN" sz="1400" b="1" baseline="-30000" dirty="0">
                <a:solidFill>
                  <a:srgbClr val="FF0000"/>
                </a:solidFill>
                <a:latin typeface="华文中宋" pitchFamily="2" charset="-122"/>
                <a:ea typeface="华文中宋" pitchFamily="2" charset="-122"/>
              </a:rPr>
              <a:t>k</a:t>
            </a:r>
            <a:r>
              <a:rPr lang="en-US" altLang="zh-CN" sz="1400" b="1" dirty="0">
                <a:solidFill>
                  <a:srgbClr val="FF0000"/>
                </a:solidFill>
                <a:latin typeface="华文中宋" pitchFamily="2" charset="-122"/>
                <a:ea typeface="华文中宋" pitchFamily="2" charset="-122"/>
              </a:rPr>
              <a:t>=T</a:t>
            </a:r>
            <a:r>
              <a:rPr lang="en-US" altLang="zh-CN" sz="1400" b="1" baseline="-30000" dirty="0">
                <a:solidFill>
                  <a:srgbClr val="FF0000"/>
                </a:solidFill>
                <a:latin typeface="华文中宋" pitchFamily="2" charset="-122"/>
                <a:ea typeface="华文中宋" pitchFamily="2" charset="-122"/>
              </a:rPr>
              <a:t>e</a:t>
            </a:r>
            <a:r>
              <a:rPr lang="en-US" altLang="zh-CN" sz="1400" b="1" dirty="0">
                <a:solidFill>
                  <a:srgbClr val="FF0000"/>
                </a:solidFill>
                <a:latin typeface="华文中宋" pitchFamily="2" charset="-122"/>
                <a:ea typeface="华文中宋" pitchFamily="2" charset="-122"/>
              </a:rPr>
              <a:t>/T</a:t>
            </a:r>
            <a:r>
              <a:rPr lang="en-US" altLang="zh-CN" sz="1400" b="1" baseline="-30000" dirty="0">
                <a:solidFill>
                  <a:srgbClr val="FF0000"/>
                </a:solidFill>
                <a:latin typeface="华文中宋" pitchFamily="2" charset="-122"/>
                <a:ea typeface="华文中宋" pitchFamily="2" charset="-122"/>
              </a:rPr>
              <a:t>k</a:t>
            </a:r>
            <a:r>
              <a:rPr lang="en-US" altLang="zh-CN" sz="1400" b="1" dirty="0">
                <a:solidFill>
                  <a:srgbClr val="FF0000"/>
                </a:solidFill>
                <a:latin typeface="华文中宋" pitchFamily="2" charset="-122"/>
                <a:ea typeface="华文中宋" pitchFamily="2" charset="-122"/>
              </a:rPr>
              <a:t>=</a:t>
            </a:r>
            <a:r>
              <a:rPr lang="en-US" altLang="zh-CN" sz="1400" b="1" dirty="0" err="1">
                <a:solidFill>
                  <a:srgbClr val="FF0000"/>
                </a:solidFill>
                <a:latin typeface="华文中宋" pitchFamily="2" charset="-122"/>
                <a:ea typeface="华文中宋" pitchFamily="2" charset="-122"/>
              </a:rPr>
              <a:t>nk</a:t>
            </a:r>
            <a:r>
              <a:rPr lang="en-US" altLang="zh-CN" sz="1400" b="1" dirty="0">
                <a:solidFill>
                  <a:srgbClr val="FF0000"/>
                </a:solidFill>
                <a:latin typeface="华文中宋" pitchFamily="2" charset="-122"/>
                <a:ea typeface="华文中宋" pitchFamily="2" charset="-122"/>
              </a:rPr>
              <a:t>/k+(n-1)</a:t>
            </a:r>
            <a:r>
              <a:rPr lang="zh-CN" altLang="en-AU" sz="1400" b="1" dirty="0">
                <a:solidFill>
                  <a:srgbClr val="333399"/>
                </a:solidFill>
                <a:latin typeface="华文中宋" pitchFamily="2" charset="-122"/>
                <a:ea typeface="华文中宋" pitchFamily="2" charset="-122"/>
              </a:rPr>
              <a:t>代入已知数据</a:t>
            </a:r>
            <a:r>
              <a:rPr lang="en-US" altLang="zh-CN" sz="1400" b="1" dirty="0">
                <a:solidFill>
                  <a:srgbClr val="333399"/>
                </a:solidFill>
                <a:latin typeface="华文中宋" pitchFamily="2" charset="-122"/>
                <a:ea typeface="华文中宋" pitchFamily="2" charset="-122"/>
              </a:rPr>
              <a:t>n=20</a:t>
            </a:r>
            <a:r>
              <a:rPr lang="zh-CN" altLang="en-AU" sz="1400" b="1" dirty="0">
                <a:solidFill>
                  <a:srgbClr val="333399"/>
                </a:solidFill>
                <a:latin typeface="华文中宋" pitchFamily="2" charset="-122"/>
                <a:ea typeface="华文中宋" pitchFamily="2" charset="-122"/>
              </a:rPr>
              <a:t>，</a:t>
            </a:r>
            <a:r>
              <a:rPr lang="en-US" altLang="zh-CN" sz="1400" b="1" dirty="0">
                <a:solidFill>
                  <a:srgbClr val="333399"/>
                </a:solidFill>
                <a:latin typeface="华文中宋" pitchFamily="2" charset="-122"/>
                <a:ea typeface="华文中宋" pitchFamily="2" charset="-122"/>
              </a:rPr>
              <a:t>k=5</a:t>
            </a:r>
            <a:r>
              <a:rPr lang="zh-CN" altLang="en-AU" sz="1400" b="1" dirty="0">
                <a:solidFill>
                  <a:srgbClr val="333399"/>
                </a:solidFill>
                <a:latin typeface="华文中宋" pitchFamily="2" charset="-122"/>
                <a:ea typeface="华文中宋" pitchFamily="2" charset="-122"/>
              </a:rPr>
              <a:t>，</a:t>
            </a:r>
            <a:r>
              <a:rPr lang="en-US" altLang="zh-CN" sz="1400" b="1" dirty="0">
                <a:solidFill>
                  <a:srgbClr val="333399"/>
                </a:solidFill>
                <a:latin typeface="华文中宋" pitchFamily="2" charset="-122"/>
                <a:ea typeface="华文中宋" pitchFamily="2" charset="-122"/>
              </a:rPr>
              <a:t>C</a:t>
            </a:r>
            <a:r>
              <a:rPr lang="en-US" altLang="zh-CN" sz="1400" b="1" baseline="-30000" dirty="0">
                <a:solidFill>
                  <a:srgbClr val="333399"/>
                </a:solidFill>
                <a:latin typeface="华文中宋" pitchFamily="2" charset="-122"/>
                <a:ea typeface="华文中宋" pitchFamily="2" charset="-122"/>
              </a:rPr>
              <a:t>k</a:t>
            </a:r>
            <a:r>
              <a:rPr lang="en-US" altLang="zh-CN" sz="1400" b="1" dirty="0">
                <a:solidFill>
                  <a:srgbClr val="333399"/>
                </a:solidFill>
                <a:latin typeface="华文中宋" pitchFamily="2" charset="-122"/>
                <a:ea typeface="华文中宋" pitchFamily="2" charset="-122"/>
              </a:rPr>
              <a:t>=20</a:t>
            </a:r>
            <a:r>
              <a:rPr lang="en-AU" altLang="zh-CN" sz="1400" b="1" dirty="0">
                <a:solidFill>
                  <a:srgbClr val="333399"/>
                </a:solidFill>
                <a:latin typeface="华文中宋" pitchFamily="2" charset="-122"/>
                <a:ea typeface="华文中宋" pitchFamily="2" charset="-122"/>
              </a:rPr>
              <a:t>×</a:t>
            </a:r>
            <a:r>
              <a:rPr lang="en-US" altLang="zh-CN" sz="1400" b="1" dirty="0">
                <a:solidFill>
                  <a:srgbClr val="333399"/>
                </a:solidFill>
                <a:latin typeface="华文中宋" pitchFamily="2" charset="-122"/>
                <a:ea typeface="华文中宋" pitchFamily="2" charset="-122"/>
              </a:rPr>
              <a:t>5/5+19=100/24=4.16</a:t>
            </a:r>
            <a:endParaRPr lang="en-US" altLang="zh-CN" sz="1600" dirty="0">
              <a:ea typeface="宋体" pitchFamily="2" charset="-122"/>
            </a:endParaRPr>
          </a:p>
        </p:txBody>
      </p:sp>
      <p:sp>
        <p:nvSpPr>
          <p:cNvPr id="140" name="Rectangle 352">
            <a:extLst>
              <a:ext uri="{FF2B5EF4-FFF2-40B4-BE49-F238E27FC236}">
                <a16:creationId xmlns:a16="http://schemas.microsoft.com/office/drawing/2014/main" id="{C37B0A0A-62B9-4272-AEF0-09D3A960436D}"/>
              </a:ext>
            </a:extLst>
          </p:cNvPr>
          <p:cNvSpPr/>
          <p:nvPr/>
        </p:nvSpPr>
        <p:spPr>
          <a:xfrm>
            <a:off x="3779912" y="1701186"/>
            <a:ext cx="4906577" cy="307777"/>
          </a:xfrm>
          <a:prstGeom prst="rect">
            <a:avLst/>
          </a:prstGeom>
          <a:noFill/>
          <a:ln w="9525">
            <a:noFill/>
          </a:ln>
        </p:spPr>
        <p:txBody>
          <a:bodyPr wrap="square"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indent="0">
              <a:buClrTx/>
              <a:buSzPct val="100000"/>
              <a:buNone/>
            </a:pPr>
            <a:r>
              <a:rPr lang="zh-CN" altLang="en-US" sz="1400" b="1" dirty="0">
                <a:solidFill>
                  <a:srgbClr val="FF0000"/>
                </a:solidFill>
                <a:latin typeface="华文中宋" pitchFamily="2" charset="-122"/>
                <a:ea typeface="华文中宋" pitchFamily="2" charset="-122"/>
              </a:rPr>
              <a:t>指令执行时间</a:t>
            </a:r>
            <a:r>
              <a:rPr lang="zh-CN" altLang="en-US" sz="1400" b="1" dirty="0">
                <a:solidFill>
                  <a:srgbClr val="333399"/>
                </a:solidFill>
                <a:latin typeface="华文中宋" pitchFamily="2" charset="-122"/>
                <a:ea typeface="华文中宋" pitchFamily="2" charset="-122"/>
              </a:rPr>
              <a:t>：指令执行时间（非流水线）</a:t>
            </a:r>
            <a:r>
              <a:rPr lang="en-US" altLang="zh-CN" sz="1400" b="1" dirty="0">
                <a:solidFill>
                  <a:srgbClr val="333399"/>
                </a:solidFill>
                <a:latin typeface="华文中宋" pitchFamily="2" charset="-122"/>
                <a:ea typeface="华文中宋" pitchFamily="2" charset="-122"/>
              </a:rPr>
              <a:t>/</a:t>
            </a:r>
            <a:r>
              <a:rPr lang="zh-CN" altLang="en-US" sz="1400" b="1" dirty="0">
                <a:solidFill>
                  <a:srgbClr val="333399"/>
                </a:solidFill>
                <a:latin typeface="华文中宋" pitchFamily="2" charset="-122"/>
                <a:ea typeface="华文中宋" pitchFamily="2" charset="-122"/>
              </a:rPr>
              <a:t>流水线级数</a:t>
            </a:r>
            <a:endParaRPr lang="en-US" altLang="zh-CN" sz="1400" b="1" dirty="0">
              <a:solidFill>
                <a:srgbClr val="333399"/>
              </a:solidFill>
              <a:latin typeface="华文中宋" pitchFamily="2" charset="-122"/>
              <a:ea typeface="华文中宋"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4" name="Rectangle 139"/>
          <p:cNvSpPr>
            <a:spLocks noChangeArrowheads="1"/>
          </p:cNvSpPr>
          <p:nvPr/>
        </p:nvSpPr>
        <p:spPr bwMode="auto">
          <a:xfrm>
            <a:off x="4318000" y="4760913"/>
            <a:ext cx="9001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a:spcBef>
                <a:spcPct val="20000"/>
              </a:spcBef>
              <a:buClr>
                <a:schemeClr val="folHlink"/>
              </a:buClr>
              <a:buSzPct val="60000"/>
              <a:buFont typeface="Wingdings" panose="05000000000000000000" pitchFamily="2" charset="2"/>
              <a:buChar char="n"/>
              <a:defRPr sz="3200">
                <a:solidFill>
                  <a:schemeClr val="tx1"/>
                </a:solidFill>
                <a:latin typeface="Franklin Gothic Book" pitchFamily="34" charset="0"/>
              </a:defRPr>
            </a:lvl1pPr>
            <a:lvl2pPr marL="742950" indent="-285750" algn="l">
              <a:spcBef>
                <a:spcPct val="20000"/>
              </a:spcBef>
              <a:buClr>
                <a:schemeClr val="folHlink"/>
              </a:buClr>
              <a:buSzPct val="60000"/>
              <a:buFont typeface="Wingdings" panose="05000000000000000000" pitchFamily="2" charset="2"/>
              <a:buChar char="n"/>
              <a:defRPr sz="2800">
                <a:solidFill>
                  <a:schemeClr val="tx1"/>
                </a:solidFill>
                <a:latin typeface="Franklin Gothic Book" pitchFamily="34" charset="0"/>
              </a:defRPr>
            </a:lvl2pPr>
            <a:lvl3pPr marL="1143000" indent="-228600" algn="l">
              <a:spcBef>
                <a:spcPct val="20000"/>
              </a:spcBef>
              <a:buClr>
                <a:schemeClr val="folHlink"/>
              </a:buClr>
              <a:buSzPct val="60000"/>
              <a:buFont typeface="Wingdings" panose="05000000000000000000" pitchFamily="2" charset="2"/>
              <a:buChar char="n"/>
              <a:defRPr sz="2400">
                <a:solidFill>
                  <a:schemeClr val="tx1"/>
                </a:solidFill>
                <a:latin typeface="Franklin Gothic Book" pitchFamily="34" charset="0"/>
              </a:defRPr>
            </a:lvl3pPr>
            <a:lvl4pPr marL="1600200" indent="-228600" algn="l">
              <a:spcBef>
                <a:spcPct val="20000"/>
              </a:spcBef>
              <a:buClr>
                <a:schemeClr val="folHlink"/>
              </a:buClr>
              <a:buSzPct val="60000"/>
              <a:buFont typeface="Wingdings" panose="05000000000000000000" pitchFamily="2" charset="2"/>
              <a:buChar char="n"/>
              <a:defRPr sz="2000">
                <a:solidFill>
                  <a:schemeClr val="tx1"/>
                </a:solidFill>
                <a:latin typeface="Franklin Gothic Book" pitchFamily="34" charset="0"/>
              </a:defRPr>
            </a:lvl4pPr>
            <a:lvl5pPr marL="2057400" indent="-228600" algn="l">
              <a:spcBef>
                <a:spcPct val="20000"/>
              </a:spcBef>
              <a:buClr>
                <a:schemeClr val="folHlink"/>
              </a:buClr>
              <a:buSzPct val="60000"/>
              <a:buFont typeface="Wingdings" panose="05000000000000000000" pitchFamily="2" charset="2"/>
              <a:buChar char="n"/>
              <a:defRPr sz="2000">
                <a:solidFill>
                  <a:schemeClr val="tx1"/>
                </a:solidFill>
                <a:latin typeface="Franklin Gothic Book"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r>
              <a:rPr kumimoji="0" lang="en-US" altLang="zh-CN" sz="1600" b="1" i="0" u="none" strike="noStrike" kern="1200" cap="none" spc="0" normalizeH="0" baseline="0" noProof="0" dirty="0">
                <a:ln>
                  <a:noFill/>
                </a:ln>
                <a:solidFill>
                  <a:schemeClr val="tx2">
                    <a:lumMod val="60000"/>
                    <a:lumOff val="40000"/>
                  </a:schemeClr>
                </a:solidFill>
                <a:effectLst/>
                <a:uLnTx/>
                <a:uFillTx/>
                <a:latin typeface="Arial" panose="020B0604020202090204" pitchFamily="34" charset="0"/>
                <a:ea typeface="宋体" pitchFamily="2" charset="-122"/>
                <a:cs typeface="+mn-cs"/>
              </a:rPr>
              <a:t>End of</a:t>
            </a:r>
          </a:p>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r>
              <a:rPr kumimoji="0" lang="en-US" altLang="zh-CN" sz="1600" b="1" i="0" u="none" strike="noStrike" kern="1200" cap="none" spc="0" normalizeH="0" baseline="0" noProof="0" dirty="0">
                <a:ln>
                  <a:noFill/>
                </a:ln>
                <a:solidFill>
                  <a:schemeClr val="tx2">
                    <a:lumMod val="60000"/>
                    <a:lumOff val="40000"/>
                  </a:schemeClr>
                </a:solidFill>
                <a:effectLst/>
                <a:uLnTx/>
                <a:uFillTx/>
                <a:latin typeface="Arial" panose="020B0604020202090204" pitchFamily="34" charset="0"/>
                <a:ea typeface="宋体" pitchFamily="2" charset="-122"/>
                <a:cs typeface="+mn-cs"/>
              </a:rPr>
              <a:t>Cycle 4</a:t>
            </a:r>
          </a:p>
        </p:txBody>
      </p:sp>
      <p:sp>
        <p:nvSpPr>
          <p:cNvPr id="10245" name="Rectangle 140"/>
          <p:cNvSpPr>
            <a:spLocks noChangeArrowheads="1"/>
          </p:cNvSpPr>
          <p:nvPr/>
        </p:nvSpPr>
        <p:spPr bwMode="auto">
          <a:xfrm>
            <a:off x="5230813" y="4760913"/>
            <a:ext cx="9017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a:spcBef>
                <a:spcPct val="20000"/>
              </a:spcBef>
              <a:buClr>
                <a:schemeClr val="folHlink"/>
              </a:buClr>
              <a:buSzPct val="60000"/>
              <a:buFont typeface="Wingdings" panose="05000000000000000000" pitchFamily="2" charset="2"/>
              <a:buChar char="n"/>
              <a:defRPr sz="3200">
                <a:solidFill>
                  <a:schemeClr val="tx1"/>
                </a:solidFill>
                <a:latin typeface="Franklin Gothic Book" pitchFamily="34" charset="0"/>
              </a:defRPr>
            </a:lvl1pPr>
            <a:lvl2pPr marL="742950" indent="-285750" algn="l">
              <a:spcBef>
                <a:spcPct val="20000"/>
              </a:spcBef>
              <a:buClr>
                <a:schemeClr val="folHlink"/>
              </a:buClr>
              <a:buSzPct val="60000"/>
              <a:buFont typeface="Wingdings" panose="05000000000000000000" pitchFamily="2" charset="2"/>
              <a:buChar char="n"/>
              <a:defRPr sz="2800">
                <a:solidFill>
                  <a:schemeClr val="tx1"/>
                </a:solidFill>
                <a:latin typeface="Franklin Gothic Book" pitchFamily="34" charset="0"/>
              </a:defRPr>
            </a:lvl2pPr>
            <a:lvl3pPr marL="1143000" indent="-228600" algn="l">
              <a:spcBef>
                <a:spcPct val="20000"/>
              </a:spcBef>
              <a:buClr>
                <a:schemeClr val="folHlink"/>
              </a:buClr>
              <a:buSzPct val="60000"/>
              <a:buFont typeface="Wingdings" panose="05000000000000000000" pitchFamily="2" charset="2"/>
              <a:buChar char="n"/>
              <a:defRPr sz="2400">
                <a:solidFill>
                  <a:schemeClr val="tx1"/>
                </a:solidFill>
                <a:latin typeface="Franklin Gothic Book" pitchFamily="34" charset="0"/>
              </a:defRPr>
            </a:lvl3pPr>
            <a:lvl4pPr marL="1600200" indent="-228600" algn="l">
              <a:spcBef>
                <a:spcPct val="20000"/>
              </a:spcBef>
              <a:buClr>
                <a:schemeClr val="folHlink"/>
              </a:buClr>
              <a:buSzPct val="60000"/>
              <a:buFont typeface="Wingdings" panose="05000000000000000000" pitchFamily="2" charset="2"/>
              <a:buChar char="n"/>
              <a:defRPr sz="2000">
                <a:solidFill>
                  <a:schemeClr val="tx1"/>
                </a:solidFill>
                <a:latin typeface="Franklin Gothic Book" pitchFamily="34" charset="0"/>
              </a:defRPr>
            </a:lvl4pPr>
            <a:lvl5pPr marL="2057400" indent="-228600" algn="l">
              <a:spcBef>
                <a:spcPct val="20000"/>
              </a:spcBef>
              <a:buClr>
                <a:schemeClr val="folHlink"/>
              </a:buClr>
              <a:buSzPct val="60000"/>
              <a:buFont typeface="Wingdings" panose="05000000000000000000" pitchFamily="2" charset="2"/>
              <a:buChar char="n"/>
              <a:defRPr sz="2000">
                <a:solidFill>
                  <a:schemeClr val="tx1"/>
                </a:solidFill>
                <a:latin typeface="Franklin Gothic Book"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r>
              <a:rPr kumimoji="0" lang="en-US" altLang="zh-CN" sz="1600" b="1" i="0" u="none" strike="noStrike" kern="1200" cap="none" spc="0" normalizeH="0" baseline="0" noProof="0" dirty="0">
                <a:ln>
                  <a:noFill/>
                </a:ln>
                <a:solidFill>
                  <a:schemeClr val="tx2">
                    <a:lumMod val="60000"/>
                    <a:lumOff val="40000"/>
                  </a:schemeClr>
                </a:solidFill>
                <a:effectLst/>
                <a:uLnTx/>
                <a:uFillTx/>
                <a:latin typeface="Arial" panose="020B0604020202090204" pitchFamily="34" charset="0"/>
                <a:ea typeface="宋体" pitchFamily="2" charset="-122"/>
                <a:cs typeface="+mn-cs"/>
              </a:rPr>
              <a:t>End of</a:t>
            </a:r>
          </a:p>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r>
              <a:rPr kumimoji="0" lang="en-US" altLang="zh-CN" sz="1600" b="1" i="0" u="none" strike="noStrike" kern="1200" cap="none" spc="0" normalizeH="0" baseline="0" noProof="0" dirty="0">
                <a:ln>
                  <a:noFill/>
                </a:ln>
                <a:solidFill>
                  <a:schemeClr val="tx2">
                    <a:lumMod val="60000"/>
                    <a:lumOff val="40000"/>
                  </a:schemeClr>
                </a:solidFill>
                <a:effectLst/>
                <a:uLnTx/>
                <a:uFillTx/>
                <a:latin typeface="Arial" panose="020B0604020202090204" pitchFamily="34" charset="0"/>
                <a:ea typeface="宋体" pitchFamily="2" charset="-122"/>
                <a:cs typeface="+mn-cs"/>
              </a:rPr>
              <a:t>Cycle 5</a:t>
            </a:r>
          </a:p>
        </p:txBody>
      </p:sp>
      <p:sp>
        <p:nvSpPr>
          <p:cNvPr id="10246" name="Rectangle 141"/>
          <p:cNvSpPr>
            <a:spLocks noChangeArrowheads="1"/>
          </p:cNvSpPr>
          <p:nvPr/>
        </p:nvSpPr>
        <p:spPr bwMode="auto">
          <a:xfrm>
            <a:off x="6146800" y="4760913"/>
            <a:ext cx="9017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a:spcBef>
                <a:spcPct val="20000"/>
              </a:spcBef>
              <a:buClr>
                <a:schemeClr val="folHlink"/>
              </a:buClr>
              <a:buSzPct val="60000"/>
              <a:buFont typeface="Wingdings" panose="05000000000000000000" pitchFamily="2" charset="2"/>
              <a:buChar char="n"/>
              <a:defRPr sz="3200">
                <a:solidFill>
                  <a:schemeClr val="tx1"/>
                </a:solidFill>
                <a:latin typeface="Franklin Gothic Book" pitchFamily="34" charset="0"/>
              </a:defRPr>
            </a:lvl1pPr>
            <a:lvl2pPr marL="742950" indent="-285750" algn="l">
              <a:spcBef>
                <a:spcPct val="20000"/>
              </a:spcBef>
              <a:buClr>
                <a:schemeClr val="folHlink"/>
              </a:buClr>
              <a:buSzPct val="60000"/>
              <a:buFont typeface="Wingdings" panose="05000000000000000000" pitchFamily="2" charset="2"/>
              <a:buChar char="n"/>
              <a:defRPr sz="2800">
                <a:solidFill>
                  <a:schemeClr val="tx1"/>
                </a:solidFill>
                <a:latin typeface="Franklin Gothic Book" pitchFamily="34" charset="0"/>
              </a:defRPr>
            </a:lvl2pPr>
            <a:lvl3pPr marL="1143000" indent="-228600" algn="l">
              <a:spcBef>
                <a:spcPct val="20000"/>
              </a:spcBef>
              <a:buClr>
                <a:schemeClr val="folHlink"/>
              </a:buClr>
              <a:buSzPct val="60000"/>
              <a:buFont typeface="Wingdings" panose="05000000000000000000" pitchFamily="2" charset="2"/>
              <a:buChar char="n"/>
              <a:defRPr sz="2400">
                <a:solidFill>
                  <a:schemeClr val="tx1"/>
                </a:solidFill>
                <a:latin typeface="Franklin Gothic Book" pitchFamily="34" charset="0"/>
              </a:defRPr>
            </a:lvl3pPr>
            <a:lvl4pPr marL="1600200" indent="-228600" algn="l">
              <a:spcBef>
                <a:spcPct val="20000"/>
              </a:spcBef>
              <a:buClr>
                <a:schemeClr val="folHlink"/>
              </a:buClr>
              <a:buSzPct val="60000"/>
              <a:buFont typeface="Wingdings" panose="05000000000000000000" pitchFamily="2" charset="2"/>
              <a:buChar char="n"/>
              <a:defRPr sz="2000">
                <a:solidFill>
                  <a:schemeClr val="tx1"/>
                </a:solidFill>
                <a:latin typeface="Franklin Gothic Book" pitchFamily="34" charset="0"/>
              </a:defRPr>
            </a:lvl4pPr>
            <a:lvl5pPr marL="2057400" indent="-228600" algn="l">
              <a:spcBef>
                <a:spcPct val="20000"/>
              </a:spcBef>
              <a:buClr>
                <a:schemeClr val="folHlink"/>
              </a:buClr>
              <a:buSzPct val="60000"/>
              <a:buFont typeface="Wingdings" panose="05000000000000000000" pitchFamily="2" charset="2"/>
              <a:buChar char="n"/>
              <a:defRPr sz="2000">
                <a:solidFill>
                  <a:schemeClr val="tx1"/>
                </a:solidFill>
                <a:latin typeface="Franklin Gothic Book"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r>
              <a:rPr kumimoji="0" lang="en-US" altLang="zh-CN" sz="1600" b="1" i="0" u="none" strike="noStrike" kern="1200" cap="none" spc="0" normalizeH="0" baseline="0" noProof="0" dirty="0">
                <a:ln>
                  <a:noFill/>
                </a:ln>
                <a:solidFill>
                  <a:schemeClr val="tx2">
                    <a:lumMod val="60000"/>
                    <a:lumOff val="40000"/>
                  </a:schemeClr>
                </a:solidFill>
                <a:effectLst/>
                <a:uLnTx/>
                <a:uFillTx/>
                <a:latin typeface="Arial" panose="020B0604020202090204" pitchFamily="34" charset="0"/>
                <a:ea typeface="宋体" pitchFamily="2" charset="-122"/>
                <a:cs typeface="+mn-cs"/>
              </a:rPr>
              <a:t>End of</a:t>
            </a:r>
          </a:p>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r>
              <a:rPr kumimoji="0" lang="en-US" altLang="zh-CN" sz="1600" b="1" i="0" u="none" strike="noStrike" kern="1200" cap="none" spc="0" normalizeH="0" baseline="0" noProof="0" dirty="0">
                <a:ln>
                  <a:noFill/>
                </a:ln>
                <a:solidFill>
                  <a:schemeClr val="tx2">
                    <a:lumMod val="60000"/>
                    <a:lumOff val="40000"/>
                  </a:schemeClr>
                </a:solidFill>
                <a:effectLst/>
                <a:uLnTx/>
                <a:uFillTx/>
                <a:latin typeface="Arial" panose="020B0604020202090204" pitchFamily="34" charset="0"/>
                <a:ea typeface="宋体" pitchFamily="2" charset="-122"/>
                <a:cs typeface="+mn-cs"/>
              </a:rPr>
              <a:t>Cycle 6</a:t>
            </a:r>
          </a:p>
        </p:txBody>
      </p:sp>
      <p:sp>
        <p:nvSpPr>
          <p:cNvPr id="10247" name="Rectangle 142"/>
          <p:cNvSpPr>
            <a:spLocks noChangeArrowheads="1"/>
          </p:cNvSpPr>
          <p:nvPr/>
        </p:nvSpPr>
        <p:spPr bwMode="auto">
          <a:xfrm>
            <a:off x="6983413" y="4760913"/>
            <a:ext cx="9017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gn="l">
              <a:spcBef>
                <a:spcPct val="20000"/>
              </a:spcBef>
              <a:buClr>
                <a:schemeClr val="folHlink"/>
              </a:buClr>
              <a:buSzPct val="60000"/>
              <a:buFont typeface="Wingdings" panose="05000000000000000000" pitchFamily="2" charset="2"/>
              <a:buChar char="n"/>
              <a:defRPr sz="3200">
                <a:solidFill>
                  <a:schemeClr val="tx1"/>
                </a:solidFill>
                <a:latin typeface="Franklin Gothic Book" pitchFamily="34" charset="0"/>
              </a:defRPr>
            </a:lvl1pPr>
            <a:lvl2pPr marL="742950" indent="-285750" algn="l">
              <a:spcBef>
                <a:spcPct val="20000"/>
              </a:spcBef>
              <a:buClr>
                <a:schemeClr val="folHlink"/>
              </a:buClr>
              <a:buSzPct val="60000"/>
              <a:buFont typeface="Wingdings" panose="05000000000000000000" pitchFamily="2" charset="2"/>
              <a:buChar char="n"/>
              <a:defRPr sz="2800">
                <a:solidFill>
                  <a:schemeClr val="tx1"/>
                </a:solidFill>
                <a:latin typeface="Franklin Gothic Book" pitchFamily="34" charset="0"/>
              </a:defRPr>
            </a:lvl2pPr>
            <a:lvl3pPr marL="1143000" indent="-228600" algn="l">
              <a:spcBef>
                <a:spcPct val="20000"/>
              </a:spcBef>
              <a:buClr>
                <a:schemeClr val="folHlink"/>
              </a:buClr>
              <a:buSzPct val="60000"/>
              <a:buFont typeface="Wingdings" panose="05000000000000000000" pitchFamily="2" charset="2"/>
              <a:buChar char="n"/>
              <a:defRPr sz="2400">
                <a:solidFill>
                  <a:schemeClr val="tx1"/>
                </a:solidFill>
                <a:latin typeface="Franklin Gothic Book" pitchFamily="34" charset="0"/>
              </a:defRPr>
            </a:lvl3pPr>
            <a:lvl4pPr marL="1600200" indent="-228600" algn="l">
              <a:spcBef>
                <a:spcPct val="20000"/>
              </a:spcBef>
              <a:buClr>
                <a:schemeClr val="folHlink"/>
              </a:buClr>
              <a:buSzPct val="60000"/>
              <a:buFont typeface="Wingdings" panose="05000000000000000000" pitchFamily="2" charset="2"/>
              <a:buChar char="n"/>
              <a:defRPr sz="2000">
                <a:solidFill>
                  <a:schemeClr val="tx1"/>
                </a:solidFill>
                <a:latin typeface="Franklin Gothic Book" pitchFamily="34" charset="0"/>
              </a:defRPr>
            </a:lvl4pPr>
            <a:lvl5pPr marL="2057400" indent="-228600" algn="l">
              <a:spcBef>
                <a:spcPct val="20000"/>
              </a:spcBef>
              <a:buClr>
                <a:schemeClr val="folHlink"/>
              </a:buClr>
              <a:buSzPct val="60000"/>
              <a:buFont typeface="Wingdings" panose="05000000000000000000" pitchFamily="2" charset="2"/>
              <a:buChar char="n"/>
              <a:defRPr sz="2000">
                <a:solidFill>
                  <a:schemeClr val="tx1"/>
                </a:solidFill>
                <a:latin typeface="Franklin Gothic Book"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r>
              <a:rPr kumimoji="0" lang="en-US" altLang="zh-CN" sz="1600" b="1" i="0" u="none" strike="noStrike" kern="1200" cap="none" spc="0" normalizeH="0" baseline="0" noProof="0" dirty="0">
                <a:ln>
                  <a:noFill/>
                </a:ln>
                <a:solidFill>
                  <a:schemeClr val="tx2">
                    <a:lumMod val="60000"/>
                    <a:lumOff val="40000"/>
                  </a:schemeClr>
                </a:solidFill>
                <a:effectLst/>
                <a:uLnTx/>
                <a:uFillTx/>
                <a:latin typeface="Arial" panose="020B0604020202090204" pitchFamily="34" charset="0"/>
                <a:ea typeface="宋体" pitchFamily="2" charset="-122"/>
                <a:cs typeface="+mn-cs"/>
              </a:rPr>
              <a:t>End of</a:t>
            </a:r>
          </a:p>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r>
              <a:rPr kumimoji="0" lang="en-US" altLang="zh-CN" sz="1600" b="1" i="0" u="none" strike="noStrike" kern="1200" cap="none" spc="0" normalizeH="0" baseline="0" noProof="0" dirty="0">
                <a:ln>
                  <a:noFill/>
                </a:ln>
                <a:solidFill>
                  <a:schemeClr val="tx2">
                    <a:lumMod val="60000"/>
                    <a:lumOff val="40000"/>
                  </a:schemeClr>
                </a:solidFill>
                <a:effectLst/>
                <a:uLnTx/>
                <a:uFillTx/>
                <a:latin typeface="Arial" panose="020B0604020202090204" pitchFamily="34" charset="0"/>
                <a:ea typeface="宋体" pitchFamily="2" charset="-122"/>
                <a:cs typeface="+mn-cs"/>
              </a:rPr>
              <a:t>Cycle 7</a:t>
            </a:r>
          </a:p>
        </p:txBody>
      </p:sp>
      <p:grpSp>
        <p:nvGrpSpPr>
          <p:cNvPr id="4" name="组合 3"/>
          <p:cNvGrpSpPr/>
          <p:nvPr/>
        </p:nvGrpSpPr>
        <p:grpSpPr>
          <a:xfrm>
            <a:off x="0" y="1560513"/>
            <a:ext cx="8966200" cy="714375"/>
            <a:chOff x="0" y="1560041"/>
            <a:chExt cx="8966200" cy="714375"/>
          </a:xfrm>
        </p:grpSpPr>
        <p:grpSp>
          <p:nvGrpSpPr>
            <p:cNvPr id="471131" name="Group 155"/>
            <p:cNvGrpSpPr/>
            <p:nvPr/>
          </p:nvGrpSpPr>
          <p:grpSpPr>
            <a:xfrm>
              <a:off x="876300" y="1560041"/>
              <a:ext cx="7556500" cy="317500"/>
              <a:chOff x="624" y="424"/>
              <a:chExt cx="4224" cy="208"/>
            </a:xfrm>
          </p:grpSpPr>
          <p:sp>
            <p:nvSpPr>
              <p:cNvPr id="471184" name="Line 47"/>
              <p:cNvSpPr/>
              <p:nvPr/>
            </p:nvSpPr>
            <p:spPr>
              <a:xfrm flipV="1">
                <a:off x="624" y="424"/>
                <a:ext cx="0" cy="208"/>
              </a:xfrm>
              <a:prstGeom prst="line">
                <a:avLst/>
              </a:prstGeom>
              <a:ln w="25400" cap="flat" cmpd="sng">
                <a:solidFill>
                  <a:schemeClr val="tx1"/>
                </a:solidFill>
                <a:prstDash val="sysDot"/>
                <a:headEnd type="none" w="med" len="med"/>
                <a:tailEnd type="none" w="med" len="med"/>
              </a:ln>
            </p:spPr>
          </p:sp>
          <p:sp>
            <p:nvSpPr>
              <p:cNvPr id="471185" name="Line 48"/>
              <p:cNvSpPr/>
              <p:nvPr/>
            </p:nvSpPr>
            <p:spPr>
              <a:xfrm flipV="1">
                <a:off x="1152" y="424"/>
                <a:ext cx="0" cy="208"/>
              </a:xfrm>
              <a:prstGeom prst="line">
                <a:avLst/>
              </a:prstGeom>
              <a:ln w="25400" cap="flat" cmpd="sng">
                <a:solidFill>
                  <a:schemeClr val="tx1"/>
                </a:solidFill>
                <a:prstDash val="sysDot"/>
                <a:headEnd type="none" w="med" len="med"/>
                <a:tailEnd type="none" w="med" len="med"/>
              </a:ln>
            </p:spPr>
          </p:sp>
          <p:sp>
            <p:nvSpPr>
              <p:cNvPr id="471186" name="Line 51"/>
              <p:cNvSpPr/>
              <p:nvPr/>
            </p:nvSpPr>
            <p:spPr>
              <a:xfrm flipV="1">
                <a:off x="1680" y="424"/>
                <a:ext cx="0" cy="208"/>
              </a:xfrm>
              <a:prstGeom prst="line">
                <a:avLst/>
              </a:prstGeom>
              <a:ln w="25400" cap="flat" cmpd="sng">
                <a:solidFill>
                  <a:schemeClr val="tx1"/>
                </a:solidFill>
                <a:prstDash val="sysDot"/>
                <a:headEnd type="none" w="med" len="med"/>
                <a:tailEnd type="none" w="med" len="med"/>
              </a:ln>
            </p:spPr>
          </p:sp>
          <p:sp>
            <p:nvSpPr>
              <p:cNvPr id="471187" name="Line 52"/>
              <p:cNvSpPr/>
              <p:nvPr/>
            </p:nvSpPr>
            <p:spPr>
              <a:xfrm flipV="1">
                <a:off x="2208" y="424"/>
                <a:ext cx="0" cy="208"/>
              </a:xfrm>
              <a:prstGeom prst="line">
                <a:avLst/>
              </a:prstGeom>
              <a:ln w="25400" cap="flat" cmpd="sng">
                <a:solidFill>
                  <a:schemeClr val="tx1"/>
                </a:solidFill>
                <a:prstDash val="sysDot"/>
                <a:headEnd type="none" w="med" len="med"/>
                <a:tailEnd type="none" w="med" len="med"/>
              </a:ln>
            </p:spPr>
          </p:sp>
          <p:sp>
            <p:nvSpPr>
              <p:cNvPr id="471188" name="Line 53"/>
              <p:cNvSpPr/>
              <p:nvPr/>
            </p:nvSpPr>
            <p:spPr>
              <a:xfrm flipV="1">
                <a:off x="2736" y="424"/>
                <a:ext cx="0" cy="208"/>
              </a:xfrm>
              <a:prstGeom prst="line">
                <a:avLst/>
              </a:prstGeom>
              <a:ln w="25400" cap="flat" cmpd="sng">
                <a:solidFill>
                  <a:schemeClr val="tx1"/>
                </a:solidFill>
                <a:prstDash val="sysDot"/>
                <a:headEnd type="none" w="med" len="med"/>
                <a:tailEnd type="none" w="med" len="med"/>
              </a:ln>
            </p:spPr>
          </p:sp>
          <p:sp>
            <p:nvSpPr>
              <p:cNvPr id="471189" name="Line 54"/>
              <p:cNvSpPr/>
              <p:nvPr/>
            </p:nvSpPr>
            <p:spPr>
              <a:xfrm flipV="1">
                <a:off x="3264" y="424"/>
                <a:ext cx="0" cy="208"/>
              </a:xfrm>
              <a:prstGeom prst="line">
                <a:avLst/>
              </a:prstGeom>
              <a:ln w="25400" cap="flat" cmpd="sng">
                <a:solidFill>
                  <a:schemeClr val="tx1"/>
                </a:solidFill>
                <a:prstDash val="sysDot"/>
                <a:headEnd type="none" w="med" len="med"/>
                <a:tailEnd type="none" w="med" len="med"/>
              </a:ln>
            </p:spPr>
          </p:sp>
          <p:sp>
            <p:nvSpPr>
              <p:cNvPr id="471190" name="Line 55"/>
              <p:cNvSpPr/>
              <p:nvPr/>
            </p:nvSpPr>
            <p:spPr>
              <a:xfrm flipV="1">
                <a:off x="3792" y="424"/>
                <a:ext cx="0" cy="208"/>
              </a:xfrm>
              <a:prstGeom prst="line">
                <a:avLst/>
              </a:prstGeom>
              <a:ln w="25400" cap="flat" cmpd="sng">
                <a:solidFill>
                  <a:schemeClr val="tx1"/>
                </a:solidFill>
                <a:prstDash val="sysDot"/>
                <a:headEnd type="none" w="med" len="med"/>
                <a:tailEnd type="none" w="med" len="med"/>
              </a:ln>
            </p:spPr>
          </p:sp>
          <p:sp>
            <p:nvSpPr>
              <p:cNvPr id="471191" name="Line 56"/>
              <p:cNvSpPr/>
              <p:nvPr/>
            </p:nvSpPr>
            <p:spPr>
              <a:xfrm flipV="1">
                <a:off x="4320" y="424"/>
                <a:ext cx="0" cy="208"/>
              </a:xfrm>
              <a:prstGeom prst="line">
                <a:avLst/>
              </a:prstGeom>
              <a:ln w="25400" cap="flat" cmpd="sng">
                <a:solidFill>
                  <a:schemeClr val="tx1"/>
                </a:solidFill>
                <a:prstDash val="sysDot"/>
                <a:headEnd type="none" w="med" len="med"/>
                <a:tailEnd type="none" w="med" len="med"/>
              </a:ln>
            </p:spPr>
          </p:sp>
          <p:sp>
            <p:nvSpPr>
              <p:cNvPr id="471192" name="Line 57"/>
              <p:cNvSpPr/>
              <p:nvPr/>
            </p:nvSpPr>
            <p:spPr>
              <a:xfrm flipV="1">
                <a:off x="4848" y="424"/>
                <a:ext cx="0" cy="208"/>
              </a:xfrm>
              <a:prstGeom prst="line">
                <a:avLst/>
              </a:prstGeom>
              <a:ln w="25400" cap="flat" cmpd="sng">
                <a:solidFill>
                  <a:schemeClr val="tx1"/>
                </a:solidFill>
                <a:prstDash val="sysDot"/>
                <a:headEnd type="none" w="med" len="med"/>
                <a:tailEnd type="none" w="med" len="med"/>
              </a:ln>
            </p:spPr>
          </p:sp>
        </p:grpSp>
        <p:sp>
          <p:nvSpPr>
            <p:cNvPr id="471132" name="Rectangle 3"/>
            <p:cNvSpPr/>
            <p:nvPr/>
          </p:nvSpPr>
          <p:spPr>
            <a:xfrm>
              <a:off x="0" y="1941041"/>
              <a:ext cx="732668"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Clock</a:t>
              </a:r>
            </a:p>
          </p:txBody>
        </p:sp>
        <p:grpSp>
          <p:nvGrpSpPr>
            <p:cNvPr id="471133" name="Group 8"/>
            <p:cNvGrpSpPr/>
            <p:nvPr/>
          </p:nvGrpSpPr>
          <p:grpSpPr>
            <a:xfrm>
              <a:off x="878124" y="1928341"/>
              <a:ext cx="933792" cy="254000"/>
              <a:chOff x="624" y="664"/>
              <a:chExt cx="520" cy="160"/>
            </a:xfrm>
          </p:grpSpPr>
          <p:sp>
            <p:nvSpPr>
              <p:cNvPr id="471180" name="Line 4"/>
              <p:cNvSpPr/>
              <p:nvPr/>
            </p:nvSpPr>
            <p:spPr>
              <a:xfrm>
                <a:off x="632" y="816"/>
                <a:ext cx="272" cy="0"/>
              </a:xfrm>
              <a:prstGeom prst="line">
                <a:avLst/>
              </a:prstGeom>
              <a:ln w="25400" cap="flat" cmpd="sng">
                <a:solidFill>
                  <a:schemeClr val="tx1"/>
                </a:solidFill>
                <a:prstDash val="solid"/>
                <a:headEnd type="none" w="med" len="med"/>
                <a:tailEnd type="none" w="med" len="med"/>
              </a:ln>
            </p:spPr>
          </p:sp>
          <p:sp>
            <p:nvSpPr>
              <p:cNvPr id="471181" name="Line 5"/>
              <p:cNvSpPr/>
              <p:nvPr/>
            </p:nvSpPr>
            <p:spPr>
              <a:xfrm>
                <a:off x="624" y="680"/>
                <a:ext cx="0" cy="128"/>
              </a:xfrm>
              <a:prstGeom prst="line">
                <a:avLst/>
              </a:prstGeom>
              <a:ln w="25400" cap="flat" cmpd="sng">
                <a:solidFill>
                  <a:schemeClr val="tx1"/>
                </a:solidFill>
                <a:prstDash val="solid"/>
                <a:headEnd type="none" w="med" len="med"/>
                <a:tailEnd type="none" w="med" len="med"/>
              </a:ln>
            </p:spPr>
          </p:sp>
          <p:sp>
            <p:nvSpPr>
              <p:cNvPr id="471182" name="Line 6"/>
              <p:cNvSpPr/>
              <p:nvPr/>
            </p:nvSpPr>
            <p:spPr>
              <a:xfrm flipV="1">
                <a:off x="912" y="664"/>
                <a:ext cx="0" cy="160"/>
              </a:xfrm>
              <a:prstGeom prst="line">
                <a:avLst/>
              </a:prstGeom>
              <a:ln w="25400" cap="flat" cmpd="sng">
                <a:solidFill>
                  <a:schemeClr val="tx1"/>
                </a:solidFill>
                <a:prstDash val="solid"/>
                <a:headEnd type="none" w="med" len="med"/>
                <a:tailEnd type="none" w="med" len="med"/>
              </a:ln>
            </p:spPr>
          </p:sp>
          <p:sp>
            <p:nvSpPr>
              <p:cNvPr id="471183" name="Line 7"/>
              <p:cNvSpPr/>
              <p:nvPr/>
            </p:nvSpPr>
            <p:spPr>
              <a:xfrm>
                <a:off x="920" y="672"/>
                <a:ext cx="224" cy="0"/>
              </a:xfrm>
              <a:prstGeom prst="line">
                <a:avLst/>
              </a:prstGeom>
              <a:ln w="25400" cap="flat" cmpd="sng">
                <a:solidFill>
                  <a:schemeClr val="tx1"/>
                </a:solidFill>
                <a:prstDash val="solid"/>
                <a:headEnd type="none" w="med" len="med"/>
                <a:tailEnd type="none" w="med" len="med"/>
              </a:ln>
            </p:spPr>
          </p:sp>
        </p:grpSp>
        <p:grpSp>
          <p:nvGrpSpPr>
            <p:cNvPr id="471134" name="Group 13"/>
            <p:cNvGrpSpPr/>
            <p:nvPr/>
          </p:nvGrpSpPr>
          <p:grpSpPr>
            <a:xfrm>
              <a:off x="1826282" y="1928341"/>
              <a:ext cx="933792" cy="254000"/>
              <a:chOff x="1152" y="664"/>
              <a:chExt cx="520" cy="160"/>
            </a:xfrm>
          </p:grpSpPr>
          <p:sp>
            <p:nvSpPr>
              <p:cNvPr id="471176" name="Line 9"/>
              <p:cNvSpPr/>
              <p:nvPr/>
            </p:nvSpPr>
            <p:spPr>
              <a:xfrm>
                <a:off x="1160" y="816"/>
                <a:ext cx="272" cy="0"/>
              </a:xfrm>
              <a:prstGeom prst="line">
                <a:avLst/>
              </a:prstGeom>
              <a:ln w="25400" cap="flat" cmpd="sng">
                <a:solidFill>
                  <a:schemeClr val="tx1"/>
                </a:solidFill>
                <a:prstDash val="solid"/>
                <a:headEnd type="none" w="med" len="med"/>
                <a:tailEnd type="none" w="med" len="med"/>
              </a:ln>
            </p:spPr>
          </p:sp>
          <p:sp>
            <p:nvSpPr>
              <p:cNvPr id="471177" name="Line 10"/>
              <p:cNvSpPr/>
              <p:nvPr/>
            </p:nvSpPr>
            <p:spPr>
              <a:xfrm>
                <a:off x="1152" y="680"/>
                <a:ext cx="0" cy="128"/>
              </a:xfrm>
              <a:prstGeom prst="line">
                <a:avLst/>
              </a:prstGeom>
              <a:ln w="25400" cap="flat" cmpd="sng">
                <a:solidFill>
                  <a:schemeClr val="tx1"/>
                </a:solidFill>
                <a:prstDash val="solid"/>
                <a:headEnd type="none" w="med" len="med"/>
                <a:tailEnd type="none" w="med" len="med"/>
              </a:ln>
            </p:spPr>
          </p:sp>
          <p:sp>
            <p:nvSpPr>
              <p:cNvPr id="471178" name="Line 11"/>
              <p:cNvSpPr/>
              <p:nvPr/>
            </p:nvSpPr>
            <p:spPr>
              <a:xfrm flipV="1">
                <a:off x="1440" y="664"/>
                <a:ext cx="0" cy="160"/>
              </a:xfrm>
              <a:prstGeom prst="line">
                <a:avLst/>
              </a:prstGeom>
              <a:ln w="25400" cap="flat" cmpd="sng">
                <a:solidFill>
                  <a:schemeClr val="tx1"/>
                </a:solidFill>
                <a:prstDash val="solid"/>
                <a:headEnd type="none" w="med" len="med"/>
                <a:tailEnd type="none" w="med" len="med"/>
              </a:ln>
            </p:spPr>
          </p:sp>
          <p:sp>
            <p:nvSpPr>
              <p:cNvPr id="471179" name="Line 12"/>
              <p:cNvSpPr/>
              <p:nvPr/>
            </p:nvSpPr>
            <p:spPr>
              <a:xfrm>
                <a:off x="1448" y="672"/>
                <a:ext cx="224" cy="0"/>
              </a:xfrm>
              <a:prstGeom prst="line">
                <a:avLst/>
              </a:prstGeom>
              <a:ln w="25400" cap="flat" cmpd="sng">
                <a:solidFill>
                  <a:schemeClr val="tx1"/>
                </a:solidFill>
                <a:prstDash val="solid"/>
                <a:headEnd type="none" w="med" len="med"/>
                <a:tailEnd type="none" w="med" len="med"/>
              </a:ln>
            </p:spPr>
          </p:sp>
        </p:grpSp>
        <p:grpSp>
          <p:nvGrpSpPr>
            <p:cNvPr id="471135" name="Group 18"/>
            <p:cNvGrpSpPr/>
            <p:nvPr/>
          </p:nvGrpSpPr>
          <p:grpSpPr>
            <a:xfrm>
              <a:off x="2774440" y="1928341"/>
              <a:ext cx="933792" cy="254000"/>
              <a:chOff x="1680" y="664"/>
              <a:chExt cx="520" cy="160"/>
            </a:xfrm>
          </p:grpSpPr>
          <p:sp>
            <p:nvSpPr>
              <p:cNvPr id="471172" name="Line 14"/>
              <p:cNvSpPr/>
              <p:nvPr/>
            </p:nvSpPr>
            <p:spPr>
              <a:xfrm>
                <a:off x="1688" y="816"/>
                <a:ext cx="272" cy="0"/>
              </a:xfrm>
              <a:prstGeom prst="line">
                <a:avLst/>
              </a:prstGeom>
              <a:ln w="25400" cap="flat" cmpd="sng">
                <a:solidFill>
                  <a:schemeClr val="tx1"/>
                </a:solidFill>
                <a:prstDash val="solid"/>
                <a:headEnd type="none" w="med" len="med"/>
                <a:tailEnd type="none" w="med" len="med"/>
              </a:ln>
            </p:spPr>
          </p:sp>
          <p:sp>
            <p:nvSpPr>
              <p:cNvPr id="471173" name="Line 15"/>
              <p:cNvSpPr/>
              <p:nvPr/>
            </p:nvSpPr>
            <p:spPr>
              <a:xfrm>
                <a:off x="1680" y="680"/>
                <a:ext cx="0" cy="128"/>
              </a:xfrm>
              <a:prstGeom prst="line">
                <a:avLst/>
              </a:prstGeom>
              <a:ln w="25400" cap="flat" cmpd="sng">
                <a:solidFill>
                  <a:schemeClr val="tx1"/>
                </a:solidFill>
                <a:prstDash val="solid"/>
                <a:headEnd type="none" w="med" len="med"/>
                <a:tailEnd type="none" w="med" len="med"/>
              </a:ln>
            </p:spPr>
          </p:sp>
          <p:sp>
            <p:nvSpPr>
              <p:cNvPr id="471174" name="Line 16"/>
              <p:cNvSpPr/>
              <p:nvPr/>
            </p:nvSpPr>
            <p:spPr>
              <a:xfrm flipV="1">
                <a:off x="1968" y="664"/>
                <a:ext cx="0" cy="160"/>
              </a:xfrm>
              <a:prstGeom prst="line">
                <a:avLst/>
              </a:prstGeom>
              <a:ln w="25400" cap="flat" cmpd="sng">
                <a:solidFill>
                  <a:schemeClr val="tx1"/>
                </a:solidFill>
                <a:prstDash val="solid"/>
                <a:headEnd type="none" w="med" len="med"/>
                <a:tailEnd type="none" w="med" len="med"/>
              </a:ln>
            </p:spPr>
          </p:sp>
          <p:sp>
            <p:nvSpPr>
              <p:cNvPr id="471175" name="Line 17"/>
              <p:cNvSpPr/>
              <p:nvPr/>
            </p:nvSpPr>
            <p:spPr>
              <a:xfrm>
                <a:off x="1976" y="672"/>
                <a:ext cx="224" cy="0"/>
              </a:xfrm>
              <a:prstGeom prst="line">
                <a:avLst/>
              </a:prstGeom>
              <a:ln w="25400" cap="flat" cmpd="sng">
                <a:solidFill>
                  <a:schemeClr val="tx1"/>
                </a:solidFill>
                <a:prstDash val="solid"/>
                <a:headEnd type="none" w="med" len="med"/>
                <a:tailEnd type="none" w="med" len="med"/>
              </a:ln>
            </p:spPr>
          </p:sp>
        </p:grpSp>
        <p:grpSp>
          <p:nvGrpSpPr>
            <p:cNvPr id="471136" name="Group 23"/>
            <p:cNvGrpSpPr/>
            <p:nvPr/>
          </p:nvGrpSpPr>
          <p:grpSpPr>
            <a:xfrm>
              <a:off x="3722598" y="1928341"/>
              <a:ext cx="933792" cy="254000"/>
              <a:chOff x="2208" y="664"/>
              <a:chExt cx="520" cy="160"/>
            </a:xfrm>
          </p:grpSpPr>
          <p:sp>
            <p:nvSpPr>
              <p:cNvPr id="471168" name="Line 19"/>
              <p:cNvSpPr/>
              <p:nvPr/>
            </p:nvSpPr>
            <p:spPr>
              <a:xfrm>
                <a:off x="2216" y="816"/>
                <a:ext cx="272" cy="0"/>
              </a:xfrm>
              <a:prstGeom prst="line">
                <a:avLst/>
              </a:prstGeom>
              <a:ln w="25400" cap="flat" cmpd="sng">
                <a:solidFill>
                  <a:schemeClr val="tx1"/>
                </a:solidFill>
                <a:prstDash val="solid"/>
                <a:headEnd type="none" w="med" len="med"/>
                <a:tailEnd type="none" w="med" len="med"/>
              </a:ln>
            </p:spPr>
          </p:sp>
          <p:sp>
            <p:nvSpPr>
              <p:cNvPr id="471169" name="Line 20"/>
              <p:cNvSpPr/>
              <p:nvPr/>
            </p:nvSpPr>
            <p:spPr>
              <a:xfrm>
                <a:off x="2208" y="680"/>
                <a:ext cx="0" cy="128"/>
              </a:xfrm>
              <a:prstGeom prst="line">
                <a:avLst/>
              </a:prstGeom>
              <a:ln w="25400" cap="flat" cmpd="sng">
                <a:solidFill>
                  <a:schemeClr val="tx1"/>
                </a:solidFill>
                <a:prstDash val="solid"/>
                <a:headEnd type="none" w="med" len="med"/>
                <a:tailEnd type="none" w="med" len="med"/>
              </a:ln>
            </p:spPr>
          </p:sp>
          <p:sp>
            <p:nvSpPr>
              <p:cNvPr id="471170" name="Line 21"/>
              <p:cNvSpPr/>
              <p:nvPr/>
            </p:nvSpPr>
            <p:spPr>
              <a:xfrm flipV="1">
                <a:off x="2496" y="664"/>
                <a:ext cx="0" cy="160"/>
              </a:xfrm>
              <a:prstGeom prst="line">
                <a:avLst/>
              </a:prstGeom>
              <a:ln w="25400" cap="flat" cmpd="sng">
                <a:solidFill>
                  <a:schemeClr val="tx1"/>
                </a:solidFill>
                <a:prstDash val="solid"/>
                <a:headEnd type="none" w="med" len="med"/>
                <a:tailEnd type="none" w="med" len="med"/>
              </a:ln>
            </p:spPr>
          </p:sp>
          <p:sp>
            <p:nvSpPr>
              <p:cNvPr id="471171" name="Line 22"/>
              <p:cNvSpPr/>
              <p:nvPr/>
            </p:nvSpPr>
            <p:spPr>
              <a:xfrm>
                <a:off x="2504" y="672"/>
                <a:ext cx="224" cy="0"/>
              </a:xfrm>
              <a:prstGeom prst="line">
                <a:avLst/>
              </a:prstGeom>
              <a:ln w="25400" cap="flat" cmpd="sng">
                <a:solidFill>
                  <a:schemeClr val="tx1"/>
                </a:solidFill>
                <a:prstDash val="solid"/>
                <a:headEnd type="none" w="med" len="med"/>
                <a:tailEnd type="none" w="med" len="med"/>
              </a:ln>
            </p:spPr>
          </p:sp>
        </p:grpSp>
        <p:grpSp>
          <p:nvGrpSpPr>
            <p:cNvPr id="471137" name="Group 28"/>
            <p:cNvGrpSpPr/>
            <p:nvPr/>
          </p:nvGrpSpPr>
          <p:grpSpPr>
            <a:xfrm>
              <a:off x="4670756" y="1928341"/>
              <a:ext cx="933792" cy="254000"/>
              <a:chOff x="2736" y="664"/>
              <a:chExt cx="520" cy="160"/>
            </a:xfrm>
          </p:grpSpPr>
          <p:sp>
            <p:nvSpPr>
              <p:cNvPr id="471164" name="Line 24"/>
              <p:cNvSpPr/>
              <p:nvPr/>
            </p:nvSpPr>
            <p:spPr>
              <a:xfrm>
                <a:off x="2744" y="816"/>
                <a:ext cx="272" cy="0"/>
              </a:xfrm>
              <a:prstGeom prst="line">
                <a:avLst/>
              </a:prstGeom>
              <a:ln w="25400" cap="flat" cmpd="sng">
                <a:solidFill>
                  <a:schemeClr val="tx1"/>
                </a:solidFill>
                <a:prstDash val="solid"/>
                <a:headEnd type="none" w="med" len="med"/>
                <a:tailEnd type="none" w="med" len="med"/>
              </a:ln>
            </p:spPr>
          </p:sp>
          <p:sp>
            <p:nvSpPr>
              <p:cNvPr id="471165" name="Line 25"/>
              <p:cNvSpPr/>
              <p:nvPr/>
            </p:nvSpPr>
            <p:spPr>
              <a:xfrm>
                <a:off x="2736" y="680"/>
                <a:ext cx="0" cy="128"/>
              </a:xfrm>
              <a:prstGeom prst="line">
                <a:avLst/>
              </a:prstGeom>
              <a:ln w="25400" cap="flat" cmpd="sng">
                <a:solidFill>
                  <a:schemeClr val="tx1"/>
                </a:solidFill>
                <a:prstDash val="solid"/>
                <a:headEnd type="none" w="med" len="med"/>
                <a:tailEnd type="none" w="med" len="med"/>
              </a:ln>
            </p:spPr>
          </p:sp>
          <p:sp>
            <p:nvSpPr>
              <p:cNvPr id="471166" name="Line 26"/>
              <p:cNvSpPr/>
              <p:nvPr/>
            </p:nvSpPr>
            <p:spPr>
              <a:xfrm flipV="1">
                <a:off x="3024" y="664"/>
                <a:ext cx="0" cy="160"/>
              </a:xfrm>
              <a:prstGeom prst="line">
                <a:avLst/>
              </a:prstGeom>
              <a:ln w="25400" cap="flat" cmpd="sng">
                <a:solidFill>
                  <a:schemeClr val="tx1"/>
                </a:solidFill>
                <a:prstDash val="solid"/>
                <a:headEnd type="none" w="med" len="med"/>
                <a:tailEnd type="none" w="med" len="med"/>
              </a:ln>
            </p:spPr>
          </p:sp>
          <p:sp>
            <p:nvSpPr>
              <p:cNvPr id="471167" name="Line 27"/>
              <p:cNvSpPr/>
              <p:nvPr/>
            </p:nvSpPr>
            <p:spPr>
              <a:xfrm>
                <a:off x="3032" y="672"/>
                <a:ext cx="224" cy="0"/>
              </a:xfrm>
              <a:prstGeom prst="line">
                <a:avLst/>
              </a:prstGeom>
              <a:ln w="25400" cap="flat" cmpd="sng">
                <a:solidFill>
                  <a:schemeClr val="tx1"/>
                </a:solidFill>
                <a:prstDash val="solid"/>
                <a:headEnd type="none" w="med" len="med"/>
                <a:tailEnd type="none" w="med" len="med"/>
              </a:ln>
            </p:spPr>
          </p:sp>
        </p:grpSp>
        <p:grpSp>
          <p:nvGrpSpPr>
            <p:cNvPr id="471138" name="Group 33"/>
            <p:cNvGrpSpPr/>
            <p:nvPr/>
          </p:nvGrpSpPr>
          <p:grpSpPr>
            <a:xfrm>
              <a:off x="5618914" y="1928341"/>
              <a:ext cx="933792" cy="254000"/>
              <a:chOff x="3264" y="664"/>
              <a:chExt cx="520" cy="160"/>
            </a:xfrm>
          </p:grpSpPr>
          <p:sp>
            <p:nvSpPr>
              <p:cNvPr id="471160" name="Line 29"/>
              <p:cNvSpPr/>
              <p:nvPr/>
            </p:nvSpPr>
            <p:spPr>
              <a:xfrm>
                <a:off x="3272" y="816"/>
                <a:ext cx="272" cy="0"/>
              </a:xfrm>
              <a:prstGeom prst="line">
                <a:avLst/>
              </a:prstGeom>
              <a:ln w="25400" cap="flat" cmpd="sng">
                <a:solidFill>
                  <a:schemeClr val="tx1"/>
                </a:solidFill>
                <a:prstDash val="solid"/>
                <a:headEnd type="none" w="med" len="med"/>
                <a:tailEnd type="none" w="med" len="med"/>
              </a:ln>
            </p:spPr>
          </p:sp>
          <p:sp>
            <p:nvSpPr>
              <p:cNvPr id="471161" name="Line 30"/>
              <p:cNvSpPr/>
              <p:nvPr/>
            </p:nvSpPr>
            <p:spPr>
              <a:xfrm>
                <a:off x="3264" y="680"/>
                <a:ext cx="0" cy="128"/>
              </a:xfrm>
              <a:prstGeom prst="line">
                <a:avLst/>
              </a:prstGeom>
              <a:ln w="25400" cap="flat" cmpd="sng">
                <a:solidFill>
                  <a:schemeClr val="tx1"/>
                </a:solidFill>
                <a:prstDash val="solid"/>
                <a:headEnd type="none" w="med" len="med"/>
                <a:tailEnd type="none" w="med" len="med"/>
              </a:ln>
            </p:spPr>
          </p:sp>
          <p:sp>
            <p:nvSpPr>
              <p:cNvPr id="471162" name="Line 31"/>
              <p:cNvSpPr/>
              <p:nvPr/>
            </p:nvSpPr>
            <p:spPr>
              <a:xfrm flipV="1">
                <a:off x="3552" y="664"/>
                <a:ext cx="0" cy="160"/>
              </a:xfrm>
              <a:prstGeom prst="line">
                <a:avLst/>
              </a:prstGeom>
              <a:ln w="25400" cap="flat" cmpd="sng">
                <a:solidFill>
                  <a:schemeClr val="tx1"/>
                </a:solidFill>
                <a:prstDash val="solid"/>
                <a:headEnd type="none" w="med" len="med"/>
                <a:tailEnd type="none" w="med" len="med"/>
              </a:ln>
            </p:spPr>
          </p:sp>
          <p:sp>
            <p:nvSpPr>
              <p:cNvPr id="471163" name="Line 32"/>
              <p:cNvSpPr/>
              <p:nvPr/>
            </p:nvSpPr>
            <p:spPr>
              <a:xfrm>
                <a:off x="3560" y="672"/>
                <a:ext cx="224" cy="0"/>
              </a:xfrm>
              <a:prstGeom prst="line">
                <a:avLst/>
              </a:prstGeom>
              <a:ln w="25400" cap="flat" cmpd="sng">
                <a:solidFill>
                  <a:schemeClr val="tx1"/>
                </a:solidFill>
                <a:prstDash val="solid"/>
                <a:headEnd type="none" w="med" len="med"/>
                <a:tailEnd type="none" w="med" len="med"/>
              </a:ln>
            </p:spPr>
          </p:sp>
        </p:grpSp>
        <p:grpSp>
          <p:nvGrpSpPr>
            <p:cNvPr id="471139" name="Group 38"/>
            <p:cNvGrpSpPr/>
            <p:nvPr/>
          </p:nvGrpSpPr>
          <p:grpSpPr>
            <a:xfrm>
              <a:off x="6567073" y="1928341"/>
              <a:ext cx="933792" cy="254000"/>
              <a:chOff x="3792" y="664"/>
              <a:chExt cx="520" cy="160"/>
            </a:xfrm>
          </p:grpSpPr>
          <p:sp>
            <p:nvSpPr>
              <p:cNvPr id="471156" name="Line 34"/>
              <p:cNvSpPr/>
              <p:nvPr/>
            </p:nvSpPr>
            <p:spPr>
              <a:xfrm>
                <a:off x="3800" y="816"/>
                <a:ext cx="272" cy="0"/>
              </a:xfrm>
              <a:prstGeom prst="line">
                <a:avLst/>
              </a:prstGeom>
              <a:ln w="25400" cap="flat" cmpd="sng">
                <a:solidFill>
                  <a:schemeClr val="tx1"/>
                </a:solidFill>
                <a:prstDash val="solid"/>
                <a:headEnd type="none" w="med" len="med"/>
                <a:tailEnd type="none" w="med" len="med"/>
              </a:ln>
            </p:spPr>
          </p:sp>
          <p:sp>
            <p:nvSpPr>
              <p:cNvPr id="471157" name="Line 35"/>
              <p:cNvSpPr/>
              <p:nvPr/>
            </p:nvSpPr>
            <p:spPr>
              <a:xfrm>
                <a:off x="3792" y="680"/>
                <a:ext cx="0" cy="128"/>
              </a:xfrm>
              <a:prstGeom prst="line">
                <a:avLst/>
              </a:prstGeom>
              <a:ln w="25400" cap="flat" cmpd="sng">
                <a:solidFill>
                  <a:schemeClr val="tx1"/>
                </a:solidFill>
                <a:prstDash val="solid"/>
                <a:headEnd type="none" w="med" len="med"/>
                <a:tailEnd type="none" w="med" len="med"/>
              </a:ln>
            </p:spPr>
          </p:sp>
          <p:sp>
            <p:nvSpPr>
              <p:cNvPr id="471158" name="Line 36"/>
              <p:cNvSpPr/>
              <p:nvPr/>
            </p:nvSpPr>
            <p:spPr>
              <a:xfrm flipV="1">
                <a:off x="4080" y="664"/>
                <a:ext cx="0" cy="160"/>
              </a:xfrm>
              <a:prstGeom prst="line">
                <a:avLst/>
              </a:prstGeom>
              <a:ln w="25400" cap="flat" cmpd="sng">
                <a:solidFill>
                  <a:schemeClr val="tx1"/>
                </a:solidFill>
                <a:prstDash val="solid"/>
                <a:headEnd type="none" w="med" len="med"/>
                <a:tailEnd type="none" w="med" len="med"/>
              </a:ln>
            </p:spPr>
          </p:sp>
          <p:sp>
            <p:nvSpPr>
              <p:cNvPr id="471159" name="Line 37"/>
              <p:cNvSpPr/>
              <p:nvPr/>
            </p:nvSpPr>
            <p:spPr>
              <a:xfrm>
                <a:off x="4088" y="672"/>
                <a:ext cx="224" cy="0"/>
              </a:xfrm>
              <a:prstGeom prst="line">
                <a:avLst/>
              </a:prstGeom>
              <a:ln w="25400" cap="flat" cmpd="sng">
                <a:solidFill>
                  <a:schemeClr val="tx1"/>
                </a:solidFill>
                <a:prstDash val="solid"/>
                <a:headEnd type="none" w="med" len="med"/>
                <a:tailEnd type="none" w="med" len="med"/>
              </a:ln>
            </p:spPr>
          </p:sp>
        </p:grpSp>
        <p:grpSp>
          <p:nvGrpSpPr>
            <p:cNvPr id="471140" name="Group 43"/>
            <p:cNvGrpSpPr/>
            <p:nvPr/>
          </p:nvGrpSpPr>
          <p:grpSpPr>
            <a:xfrm>
              <a:off x="7515231" y="1928341"/>
              <a:ext cx="933792" cy="254000"/>
              <a:chOff x="4320" y="664"/>
              <a:chExt cx="520" cy="160"/>
            </a:xfrm>
          </p:grpSpPr>
          <p:sp>
            <p:nvSpPr>
              <p:cNvPr id="471152" name="Line 39"/>
              <p:cNvSpPr/>
              <p:nvPr/>
            </p:nvSpPr>
            <p:spPr>
              <a:xfrm>
                <a:off x="4328" y="816"/>
                <a:ext cx="272" cy="0"/>
              </a:xfrm>
              <a:prstGeom prst="line">
                <a:avLst/>
              </a:prstGeom>
              <a:ln w="25400" cap="flat" cmpd="sng">
                <a:solidFill>
                  <a:schemeClr val="tx1"/>
                </a:solidFill>
                <a:prstDash val="solid"/>
                <a:headEnd type="none" w="med" len="med"/>
                <a:tailEnd type="none" w="med" len="med"/>
              </a:ln>
            </p:spPr>
          </p:sp>
          <p:sp>
            <p:nvSpPr>
              <p:cNvPr id="471153" name="Line 40"/>
              <p:cNvSpPr/>
              <p:nvPr/>
            </p:nvSpPr>
            <p:spPr>
              <a:xfrm>
                <a:off x="4320" y="680"/>
                <a:ext cx="0" cy="128"/>
              </a:xfrm>
              <a:prstGeom prst="line">
                <a:avLst/>
              </a:prstGeom>
              <a:ln w="25400" cap="flat" cmpd="sng">
                <a:solidFill>
                  <a:schemeClr val="tx1"/>
                </a:solidFill>
                <a:prstDash val="solid"/>
                <a:headEnd type="none" w="med" len="med"/>
                <a:tailEnd type="none" w="med" len="med"/>
              </a:ln>
            </p:spPr>
          </p:sp>
          <p:sp>
            <p:nvSpPr>
              <p:cNvPr id="471154" name="Line 41"/>
              <p:cNvSpPr/>
              <p:nvPr/>
            </p:nvSpPr>
            <p:spPr>
              <a:xfrm flipV="1">
                <a:off x="4608" y="664"/>
                <a:ext cx="0" cy="160"/>
              </a:xfrm>
              <a:prstGeom prst="line">
                <a:avLst/>
              </a:prstGeom>
              <a:ln w="25400" cap="flat" cmpd="sng">
                <a:solidFill>
                  <a:schemeClr val="tx1"/>
                </a:solidFill>
                <a:prstDash val="solid"/>
                <a:headEnd type="none" w="med" len="med"/>
                <a:tailEnd type="none" w="med" len="med"/>
              </a:ln>
            </p:spPr>
          </p:sp>
          <p:sp>
            <p:nvSpPr>
              <p:cNvPr id="471155" name="Line 42"/>
              <p:cNvSpPr/>
              <p:nvPr/>
            </p:nvSpPr>
            <p:spPr>
              <a:xfrm>
                <a:off x="4616" y="672"/>
                <a:ext cx="224" cy="0"/>
              </a:xfrm>
              <a:prstGeom prst="line">
                <a:avLst/>
              </a:prstGeom>
              <a:ln w="25400" cap="flat" cmpd="sng">
                <a:solidFill>
                  <a:schemeClr val="tx1"/>
                </a:solidFill>
                <a:prstDash val="solid"/>
                <a:headEnd type="none" w="med" len="med"/>
                <a:tailEnd type="none" w="med" len="med"/>
              </a:ln>
            </p:spPr>
          </p:sp>
        </p:grpSp>
        <p:sp>
          <p:nvSpPr>
            <p:cNvPr id="471141" name="Line 44"/>
            <p:cNvSpPr/>
            <p:nvPr/>
          </p:nvSpPr>
          <p:spPr>
            <a:xfrm>
              <a:off x="461509" y="1941041"/>
              <a:ext cx="402249" cy="0"/>
            </a:xfrm>
            <a:prstGeom prst="line">
              <a:avLst/>
            </a:prstGeom>
            <a:ln w="25400" cap="flat" cmpd="sng">
              <a:solidFill>
                <a:schemeClr val="tx1"/>
              </a:solidFill>
              <a:prstDash val="solid"/>
              <a:headEnd type="none" w="med" len="med"/>
              <a:tailEnd type="none" w="med" len="med"/>
            </a:ln>
          </p:spPr>
        </p:sp>
        <p:sp>
          <p:nvSpPr>
            <p:cNvPr id="471142" name="Line 45"/>
            <p:cNvSpPr/>
            <p:nvPr/>
          </p:nvSpPr>
          <p:spPr>
            <a:xfrm>
              <a:off x="8477755" y="2169641"/>
              <a:ext cx="488445" cy="0"/>
            </a:xfrm>
            <a:prstGeom prst="line">
              <a:avLst/>
            </a:prstGeom>
            <a:ln w="25400" cap="flat" cmpd="sng">
              <a:solidFill>
                <a:schemeClr val="tx1"/>
              </a:solidFill>
              <a:prstDash val="solid"/>
              <a:headEnd type="none" w="med" len="med"/>
              <a:tailEnd type="none" w="med" len="med"/>
            </a:ln>
          </p:spPr>
        </p:sp>
        <p:sp>
          <p:nvSpPr>
            <p:cNvPr id="471143" name="Line 46"/>
            <p:cNvSpPr/>
            <p:nvPr/>
          </p:nvSpPr>
          <p:spPr>
            <a:xfrm>
              <a:off x="8463389" y="1953741"/>
              <a:ext cx="0" cy="203200"/>
            </a:xfrm>
            <a:prstGeom prst="line">
              <a:avLst/>
            </a:prstGeom>
            <a:ln w="25400" cap="flat" cmpd="sng">
              <a:solidFill>
                <a:schemeClr val="tx1"/>
              </a:solidFill>
              <a:prstDash val="solid"/>
              <a:headEnd type="none" w="med" len="med"/>
              <a:tailEnd type="none" w="med" len="med"/>
            </a:ln>
          </p:spPr>
        </p:sp>
        <p:sp>
          <p:nvSpPr>
            <p:cNvPr id="471144" name="Rectangle 49"/>
            <p:cNvSpPr/>
            <p:nvPr/>
          </p:nvSpPr>
          <p:spPr>
            <a:xfrm>
              <a:off x="948158" y="1560041"/>
              <a:ext cx="818864"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1</a:t>
              </a:r>
            </a:p>
          </p:txBody>
        </p:sp>
        <p:sp>
          <p:nvSpPr>
            <p:cNvPr id="471145" name="Rectangle 50"/>
            <p:cNvSpPr/>
            <p:nvPr/>
          </p:nvSpPr>
          <p:spPr>
            <a:xfrm>
              <a:off x="1810120" y="1560041"/>
              <a:ext cx="818864"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2</a:t>
              </a:r>
            </a:p>
          </p:txBody>
        </p:sp>
        <p:sp>
          <p:nvSpPr>
            <p:cNvPr id="471146" name="Rectangle 58"/>
            <p:cNvSpPr/>
            <p:nvPr/>
          </p:nvSpPr>
          <p:spPr>
            <a:xfrm>
              <a:off x="2844474" y="1560041"/>
              <a:ext cx="818864"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3</a:t>
              </a:r>
            </a:p>
          </p:txBody>
        </p:sp>
        <p:sp>
          <p:nvSpPr>
            <p:cNvPr id="471147" name="Rectangle 59"/>
            <p:cNvSpPr/>
            <p:nvPr/>
          </p:nvSpPr>
          <p:spPr>
            <a:xfrm>
              <a:off x="3706436" y="1560041"/>
              <a:ext cx="818864"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4</a:t>
              </a:r>
            </a:p>
          </p:txBody>
        </p:sp>
        <p:sp>
          <p:nvSpPr>
            <p:cNvPr id="471148" name="Rectangle 60"/>
            <p:cNvSpPr/>
            <p:nvPr/>
          </p:nvSpPr>
          <p:spPr>
            <a:xfrm>
              <a:off x="4654595" y="1560041"/>
              <a:ext cx="818864"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5</a:t>
              </a:r>
            </a:p>
          </p:txBody>
        </p:sp>
        <p:sp>
          <p:nvSpPr>
            <p:cNvPr id="471149" name="Rectangle 61"/>
            <p:cNvSpPr/>
            <p:nvPr/>
          </p:nvSpPr>
          <p:spPr>
            <a:xfrm>
              <a:off x="5602753" y="1560041"/>
              <a:ext cx="818864"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6</a:t>
              </a:r>
            </a:p>
          </p:txBody>
        </p:sp>
        <p:sp>
          <p:nvSpPr>
            <p:cNvPr id="471150" name="Rectangle 62"/>
            <p:cNvSpPr/>
            <p:nvPr/>
          </p:nvSpPr>
          <p:spPr>
            <a:xfrm>
              <a:off x="6550911" y="1560041"/>
              <a:ext cx="82066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7</a:t>
              </a:r>
            </a:p>
          </p:txBody>
        </p:sp>
        <p:sp>
          <p:nvSpPr>
            <p:cNvPr id="471151" name="Rectangle 63"/>
            <p:cNvSpPr/>
            <p:nvPr/>
          </p:nvSpPr>
          <p:spPr>
            <a:xfrm>
              <a:off x="7499069" y="1560041"/>
              <a:ext cx="963894" cy="3333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Cycle 8</a:t>
              </a:r>
            </a:p>
          </p:txBody>
        </p:sp>
      </p:grpSp>
      <p:sp>
        <p:nvSpPr>
          <p:cNvPr id="10275" name="Rectangle 80"/>
          <p:cNvSpPr/>
          <p:nvPr/>
        </p:nvSpPr>
        <p:spPr>
          <a:xfrm>
            <a:off x="0" y="2398713"/>
            <a:ext cx="8858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0: </a:t>
            </a:r>
            <a:r>
              <a:rPr lang="en-US" altLang="zh-CN" sz="1600" b="1" dirty="0">
                <a:ea typeface="宋体" pitchFamily="2" charset="-122"/>
              </a:rPr>
              <a:t>Load</a:t>
            </a:r>
          </a:p>
        </p:txBody>
      </p:sp>
      <p:sp>
        <p:nvSpPr>
          <p:cNvPr id="10277" name="Rectangle 97"/>
          <p:cNvSpPr/>
          <p:nvPr/>
        </p:nvSpPr>
        <p:spPr>
          <a:xfrm>
            <a:off x="776288" y="2855913"/>
            <a:ext cx="10334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4: </a:t>
            </a:r>
            <a:r>
              <a:rPr lang="en-US" altLang="zh-CN" sz="1600" b="1" dirty="0">
                <a:ea typeface="宋体" pitchFamily="2" charset="-122"/>
              </a:rPr>
              <a:t>R-type</a:t>
            </a:r>
          </a:p>
        </p:txBody>
      </p:sp>
      <p:sp>
        <p:nvSpPr>
          <p:cNvPr id="10279" name="Rectangle 114"/>
          <p:cNvSpPr/>
          <p:nvPr/>
        </p:nvSpPr>
        <p:spPr>
          <a:xfrm>
            <a:off x="1863725" y="3313113"/>
            <a:ext cx="9207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8: </a:t>
            </a:r>
            <a:r>
              <a:rPr lang="en-US" altLang="zh-CN" sz="1600" b="1" dirty="0">
                <a:ea typeface="宋体" pitchFamily="2" charset="-122"/>
              </a:rPr>
              <a:t>Store</a:t>
            </a:r>
          </a:p>
        </p:txBody>
      </p:sp>
      <p:sp>
        <p:nvSpPr>
          <p:cNvPr id="10281" name="Rectangle 131"/>
          <p:cNvSpPr/>
          <p:nvPr/>
        </p:nvSpPr>
        <p:spPr>
          <a:xfrm>
            <a:off x="1292225" y="3770313"/>
            <a:ext cx="2724150" cy="3333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12: </a:t>
            </a:r>
            <a:r>
              <a:rPr lang="en-US" altLang="zh-CN" sz="1600" b="1" dirty="0">
                <a:ea typeface="宋体" pitchFamily="2" charset="-122"/>
              </a:rPr>
              <a:t>Beq (target is 1000)</a:t>
            </a:r>
          </a:p>
        </p:txBody>
      </p:sp>
      <p:sp>
        <p:nvSpPr>
          <p:cNvPr id="10282" name="Line 132"/>
          <p:cNvSpPr/>
          <p:nvPr/>
        </p:nvSpPr>
        <p:spPr>
          <a:xfrm flipV="1">
            <a:off x="6567488" y="2233613"/>
            <a:ext cx="0" cy="558800"/>
          </a:xfrm>
          <a:prstGeom prst="line">
            <a:avLst/>
          </a:prstGeom>
          <a:ln w="25400" cap="flat" cmpd="sng">
            <a:solidFill>
              <a:schemeClr val="tx1"/>
            </a:solidFill>
            <a:prstDash val="sysDot"/>
            <a:headEnd type="none" w="med" len="med"/>
            <a:tailEnd type="none" w="med" len="med"/>
          </a:ln>
        </p:spPr>
      </p:sp>
      <p:sp>
        <p:nvSpPr>
          <p:cNvPr id="10283" name="Line 133"/>
          <p:cNvSpPr/>
          <p:nvPr/>
        </p:nvSpPr>
        <p:spPr>
          <a:xfrm flipV="1">
            <a:off x="7515225" y="2233613"/>
            <a:ext cx="0" cy="1016000"/>
          </a:xfrm>
          <a:prstGeom prst="line">
            <a:avLst/>
          </a:prstGeom>
          <a:ln w="25400" cap="flat" cmpd="sng">
            <a:solidFill>
              <a:schemeClr val="tx1"/>
            </a:solidFill>
            <a:prstDash val="sysDot"/>
            <a:headEnd type="none" w="med" len="med"/>
            <a:tailEnd type="none" w="med" len="med"/>
          </a:ln>
        </p:spPr>
      </p:sp>
      <p:sp>
        <p:nvSpPr>
          <p:cNvPr id="10284" name="Line 134"/>
          <p:cNvSpPr/>
          <p:nvPr/>
        </p:nvSpPr>
        <p:spPr>
          <a:xfrm flipV="1">
            <a:off x="8462963" y="2233613"/>
            <a:ext cx="0" cy="1473200"/>
          </a:xfrm>
          <a:prstGeom prst="line">
            <a:avLst/>
          </a:prstGeom>
          <a:ln w="25400" cap="flat" cmpd="sng">
            <a:solidFill>
              <a:schemeClr val="tx1"/>
            </a:solidFill>
            <a:prstDash val="sysDot"/>
            <a:headEnd type="none" w="med" len="med"/>
            <a:tailEnd type="none" w="med" len="med"/>
          </a:ln>
        </p:spPr>
      </p:sp>
      <p:sp>
        <p:nvSpPr>
          <p:cNvPr id="10285" name="Oval 135"/>
          <p:cNvSpPr/>
          <p:nvPr/>
        </p:nvSpPr>
        <p:spPr>
          <a:xfrm>
            <a:off x="4591050" y="1871663"/>
            <a:ext cx="158750" cy="2501900"/>
          </a:xfrm>
          <a:prstGeom prst="ellipse">
            <a:avLst/>
          </a:prstGeom>
          <a:no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10286" name="Oval 136"/>
          <p:cNvSpPr/>
          <p:nvPr/>
        </p:nvSpPr>
        <p:spPr>
          <a:xfrm>
            <a:off x="5540375" y="1871663"/>
            <a:ext cx="157163" cy="2501900"/>
          </a:xfrm>
          <a:prstGeom prst="ellipse">
            <a:avLst/>
          </a:prstGeom>
          <a:no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10287" name="Oval 137"/>
          <p:cNvSpPr/>
          <p:nvPr/>
        </p:nvSpPr>
        <p:spPr>
          <a:xfrm>
            <a:off x="6488113" y="1871663"/>
            <a:ext cx="158750" cy="2501900"/>
          </a:xfrm>
          <a:prstGeom prst="ellipse">
            <a:avLst/>
          </a:prstGeom>
          <a:no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10288" name="Oval 138"/>
          <p:cNvSpPr/>
          <p:nvPr/>
        </p:nvSpPr>
        <p:spPr>
          <a:xfrm>
            <a:off x="7435850" y="1871663"/>
            <a:ext cx="158750" cy="2501900"/>
          </a:xfrm>
          <a:prstGeom prst="ellipse">
            <a:avLst/>
          </a:prstGeom>
          <a:no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10289" name="Line 143"/>
          <p:cNvSpPr/>
          <p:nvPr/>
        </p:nvSpPr>
        <p:spPr>
          <a:xfrm flipV="1">
            <a:off x="4670425" y="4367213"/>
            <a:ext cx="0" cy="406400"/>
          </a:xfrm>
          <a:prstGeom prst="line">
            <a:avLst/>
          </a:prstGeom>
          <a:ln w="25400" cap="flat" cmpd="sng">
            <a:solidFill>
              <a:schemeClr val="tx1"/>
            </a:solidFill>
            <a:prstDash val="solid"/>
            <a:headEnd type="none" w="med" len="med"/>
            <a:tailEnd type="triangle" w="med" len="med"/>
          </a:ln>
        </p:spPr>
      </p:sp>
      <p:sp>
        <p:nvSpPr>
          <p:cNvPr id="10290" name="Line 144"/>
          <p:cNvSpPr/>
          <p:nvPr/>
        </p:nvSpPr>
        <p:spPr>
          <a:xfrm flipV="1">
            <a:off x="5618163" y="4367213"/>
            <a:ext cx="0" cy="406400"/>
          </a:xfrm>
          <a:prstGeom prst="line">
            <a:avLst/>
          </a:prstGeom>
          <a:ln w="25400" cap="flat" cmpd="sng">
            <a:solidFill>
              <a:schemeClr val="tx1"/>
            </a:solidFill>
            <a:prstDash val="solid"/>
            <a:headEnd type="none" w="med" len="med"/>
            <a:tailEnd type="triangle" w="med" len="med"/>
          </a:ln>
        </p:spPr>
      </p:sp>
      <p:sp>
        <p:nvSpPr>
          <p:cNvPr id="10291" name="Line 145"/>
          <p:cNvSpPr/>
          <p:nvPr/>
        </p:nvSpPr>
        <p:spPr>
          <a:xfrm flipV="1">
            <a:off x="6567488" y="4367213"/>
            <a:ext cx="0" cy="406400"/>
          </a:xfrm>
          <a:prstGeom prst="line">
            <a:avLst/>
          </a:prstGeom>
          <a:ln w="25400" cap="flat" cmpd="sng">
            <a:solidFill>
              <a:schemeClr val="tx1"/>
            </a:solidFill>
            <a:prstDash val="solid"/>
            <a:headEnd type="none" w="med" len="med"/>
            <a:tailEnd type="triangle" w="med" len="med"/>
          </a:ln>
        </p:spPr>
      </p:sp>
      <p:sp>
        <p:nvSpPr>
          <p:cNvPr id="10292" name="Line 146"/>
          <p:cNvSpPr/>
          <p:nvPr/>
        </p:nvSpPr>
        <p:spPr>
          <a:xfrm flipV="1">
            <a:off x="7515225" y="4367213"/>
            <a:ext cx="0" cy="406400"/>
          </a:xfrm>
          <a:prstGeom prst="line">
            <a:avLst/>
          </a:prstGeom>
          <a:ln w="25400" cap="flat" cmpd="sng">
            <a:solidFill>
              <a:schemeClr val="tx1"/>
            </a:solidFill>
            <a:prstDash val="solid"/>
            <a:headEnd type="none" w="med" len="med"/>
            <a:tailEnd type="triangle" w="med" len="med"/>
          </a:ln>
        </p:spPr>
      </p:sp>
      <p:sp>
        <p:nvSpPr>
          <p:cNvPr id="10250" name="Rectangle 148"/>
          <p:cNvSpPr/>
          <p:nvPr/>
        </p:nvSpPr>
        <p:spPr>
          <a:xfrm>
            <a:off x="2022475" y="4778375"/>
            <a:ext cx="5862638" cy="595313"/>
          </a:xfrm>
          <a:prstGeom prst="rect">
            <a:avLst/>
          </a:prstGeom>
          <a:noFill/>
          <a:ln w="12700" cap="flat" cmpd="sng">
            <a:solidFill>
              <a:schemeClr val="accent2"/>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solidFill>
                <a:srgbClr val="FF0000"/>
              </a:solidFill>
              <a:ea typeface="宋体" pitchFamily="2" charset="-122"/>
            </a:endParaRPr>
          </a:p>
        </p:txBody>
      </p:sp>
      <p:sp>
        <p:nvSpPr>
          <p:cNvPr id="10251" name="Text Box 149"/>
          <p:cNvSpPr txBox="1"/>
          <p:nvPr/>
        </p:nvSpPr>
        <p:spPr>
          <a:xfrm>
            <a:off x="2065338" y="4895850"/>
            <a:ext cx="2598737"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FF0000"/>
                </a:solidFill>
                <a:ea typeface="宋体" pitchFamily="2" charset="-122"/>
              </a:rPr>
              <a:t>考察以下几个点的情况：</a:t>
            </a:r>
          </a:p>
        </p:txBody>
      </p:sp>
      <p:sp>
        <p:nvSpPr>
          <p:cNvPr id="10252" name="Rectangle 152"/>
          <p:cNvSpPr/>
          <p:nvPr/>
        </p:nvSpPr>
        <p:spPr>
          <a:xfrm>
            <a:off x="4356100" y="4303713"/>
            <a:ext cx="4000500" cy="27940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065" name="Line 153"/>
          <p:cNvSpPr/>
          <p:nvPr/>
        </p:nvSpPr>
        <p:spPr>
          <a:xfrm flipH="1">
            <a:off x="7683500" y="4316413"/>
            <a:ext cx="0" cy="254000"/>
          </a:xfrm>
          <a:prstGeom prst="line">
            <a:avLst/>
          </a:prstGeom>
          <a:ln w="12700" cap="flat" cmpd="sng">
            <a:solidFill>
              <a:schemeClr val="tx1"/>
            </a:solidFill>
            <a:prstDash val="solid"/>
            <a:headEnd type="none" w="med" len="med"/>
            <a:tailEnd type="none" w="med" len="med"/>
          </a:ln>
        </p:spPr>
      </p:sp>
      <p:grpSp>
        <p:nvGrpSpPr>
          <p:cNvPr id="154" name="Group 79"/>
          <p:cNvGrpSpPr/>
          <p:nvPr/>
        </p:nvGrpSpPr>
        <p:grpSpPr>
          <a:xfrm>
            <a:off x="892175" y="2398713"/>
            <a:ext cx="4711700" cy="336550"/>
            <a:chOff x="632" y="960"/>
            <a:chExt cx="2624" cy="212"/>
          </a:xfrm>
        </p:grpSpPr>
        <p:grpSp>
          <p:nvGrpSpPr>
            <p:cNvPr id="471116" name="Group 66"/>
            <p:cNvGrpSpPr/>
            <p:nvPr/>
          </p:nvGrpSpPr>
          <p:grpSpPr>
            <a:xfrm>
              <a:off x="632" y="960"/>
              <a:ext cx="512" cy="212"/>
              <a:chOff x="632" y="960"/>
              <a:chExt cx="512" cy="212"/>
            </a:xfrm>
          </p:grpSpPr>
          <p:sp>
            <p:nvSpPr>
              <p:cNvPr id="471129" name="Rectangle 64"/>
              <p:cNvSpPr/>
              <p:nvPr/>
            </p:nvSpPr>
            <p:spPr>
              <a:xfrm>
                <a:off x="632"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130" name="Rectangle 65"/>
              <p:cNvSpPr/>
              <p:nvPr/>
            </p:nvSpPr>
            <p:spPr>
              <a:xfrm>
                <a:off x="763" y="960"/>
                <a:ext cx="20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71117" name="Group 69"/>
            <p:cNvGrpSpPr/>
            <p:nvPr/>
          </p:nvGrpSpPr>
          <p:grpSpPr>
            <a:xfrm>
              <a:off x="1160" y="960"/>
              <a:ext cx="512" cy="212"/>
              <a:chOff x="1160" y="960"/>
              <a:chExt cx="512" cy="212"/>
            </a:xfrm>
          </p:grpSpPr>
          <p:sp>
            <p:nvSpPr>
              <p:cNvPr id="471127" name="Rectangle 67"/>
              <p:cNvSpPr/>
              <p:nvPr/>
            </p:nvSpPr>
            <p:spPr>
              <a:xfrm>
                <a:off x="1160"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128" name="Rectangle 68"/>
              <p:cNvSpPr/>
              <p:nvPr/>
            </p:nvSpPr>
            <p:spPr>
              <a:xfrm>
                <a:off x="1287" y="960"/>
                <a:ext cx="216"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71118" name="Group 72"/>
            <p:cNvGrpSpPr/>
            <p:nvPr/>
          </p:nvGrpSpPr>
          <p:grpSpPr>
            <a:xfrm>
              <a:off x="1688" y="960"/>
              <a:ext cx="512" cy="212"/>
              <a:chOff x="1688" y="960"/>
              <a:chExt cx="512" cy="212"/>
            </a:xfrm>
          </p:grpSpPr>
          <p:sp>
            <p:nvSpPr>
              <p:cNvPr id="471125" name="Rectangle 70"/>
              <p:cNvSpPr/>
              <p:nvPr/>
            </p:nvSpPr>
            <p:spPr>
              <a:xfrm>
                <a:off x="1688"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126" name="Rectangle 71"/>
              <p:cNvSpPr/>
              <p:nvPr/>
            </p:nvSpPr>
            <p:spPr>
              <a:xfrm>
                <a:off x="1806" y="960"/>
                <a:ext cx="25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71119" name="Group 75"/>
            <p:cNvGrpSpPr/>
            <p:nvPr/>
          </p:nvGrpSpPr>
          <p:grpSpPr>
            <a:xfrm>
              <a:off x="2216" y="960"/>
              <a:ext cx="512" cy="212"/>
              <a:chOff x="2216" y="960"/>
              <a:chExt cx="512" cy="212"/>
            </a:xfrm>
          </p:grpSpPr>
          <p:sp>
            <p:nvSpPr>
              <p:cNvPr id="471123" name="Rectangle 73"/>
              <p:cNvSpPr/>
              <p:nvPr/>
            </p:nvSpPr>
            <p:spPr>
              <a:xfrm>
                <a:off x="2216"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124" name="Rectangle 74"/>
              <p:cNvSpPr/>
              <p:nvPr/>
            </p:nvSpPr>
            <p:spPr>
              <a:xfrm>
                <a:off x="2287" y="960"/>
                <a:ext cx="369"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grpSp>
          <p:nvGrpSpPr>
            <p:cNvPr id="471120" name="Group 78"/>
            <p:cNvGrpSpPr/>
            <p:nvPr/>
          </p:nvGrpSpPr>
          <p:grpSpPr>
            <a:xfrm>
              <a:off x="2744" y="960"/>
              <a:ext cx="512" cy="212"/>
              <a:chOff x="2744" y="960"/>
              <a:chExt cx="512" cy="212"/>
            </a:xfrm>
          </p:grpSpPr>
          <p:sp>
            <p:nvSpPr>
              <p:cNvPr id="471121" name="Rectangle 76"/>
              <p:cNvSpPr/>
              <p:nvPr/>
            </p:nvSpPr>
            <p:spPr>
              <a:xfrm>
                <a:off x="2744"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122" name="Rectangle 77"/>
              <p:cNvSpPr/>
              <p:nvPr/>
            </p:nvSpPr>
            <p:spPr>
              <a:xfrm>
                <a:off x="2809" y="960"/>
                <a:ext cx="292"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WR</a:t>
                </a:r>
              </a:p>
            </p:txBody>
          </p:sp>
        </p:grpSp>
      </p:grpSp>
      <p:grpSp>
        <p:nvGrpSpPr>
          <p:cNvPr id="170" name="Group 79"/>
          <p:cNvGrpSpPr/>
          <p:nvPr/>
        </p:nvGrpSpPr>
        <p:grpSpPr>
          <a:xfrm>
            <a:off x="1846263" y="2833688"/>
            <a:ext cx="4711700" cy="336550"/>
            <a:chOff x="632" y="960"/>
            <a:chExt cx="2624" cy="212"/>
          </a:xfrm>
        </p:grpSpPr>
        <p:grpSp>
          <p:nvGrpSpPr>
            <p:cNvPr id="471101" name="Group 66"/>
            <p:cNvGrpSpPr/>
            <p:nvPr/>
          </p:nvGrpSpPr>
          <p:grpSpPr>
            <a:xfrm>
              <a:off x="632" y="960"/>
              <a:ext cx="512" cy="212"/>
              <a:chOff x="632" y="960"/>
              <a:chExt cx="512" cy="212"/>
            </a:xfrm>
          </p:grpSpPr>
          <p:sp>
            <p:nvSpPr>
              <p:cNvPr id="471114" name="Rectangle 64"/>
              <p:cNvSpPr/>
              <p:nvPr/>
            </p:nvSpPr>
            <p:spPr>
              <a:xfrm>
                <a:off x="632"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115" name="Rectangle 65"/>
              <p:cNvSpPr/>
              <p:nvPr/>
            </p:nvSpPr>
            <p:spPr>
              <a:xfrm>
                <a:off x="763" y="960"/>
                <a:ext cx="20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71102" name="Group 69"/>
            <p:cNvGrpSpPr/>
            <p:nvPr/>
          </p:nvGrpSpPr>
          <p:grpSpPr>
            <a:xfrm>
              <a:off x="1160" y="960"/>
              <a:ext cx="512" cy="212"/>
              <a:chOff x="1160" y="960"/>
              <a:chExt cx="512" cy="212"/>
            </a:xfrm>
          </p:grpSpPr>
          <p:sp>
            <p:nvSpPr>
              <p:cNvPr id="471112" name="Rectangle 67"/>
              <p:cNvSpPr/>
              <p:nvPr/>
            </p:nvSpPr>
            <p:spPr>
              <a:xfrm>
                <a:off x="1160"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113" name="Rectangle 68"/>
              <p:cNvSpPr/>
              <p:nvPr/>
            </p:nvSpPr>
            <p:spPr>
              <a:xfrm>
                <a:off x="1287" y="960"/>
                <a:ext cx="216"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71103" name="Group 72"/>
            <p:cNvGrpSpPr/>
            <p:nvPr/>
          </p:nvGrpSpPr>
          <p:grpSpPr>
            <a:xfrm>
              <a:off x="1688" y="960"/>
              <a:ext cx="512" cy="212"/>
              <a:chOff x="1688" y="960"/>
              <a:chExt cx="512" cy="212"/>
            </a:xfrm>
          </p:grpSpPr>
          <p:sp>
            <p:nvSpPr>
              <p:cNvPr id="471110" name="Rectangle 70"/>
              <p:cNvSpPr/>
              <p:nvPr/>
            </p:nvSpPr>
            <p:spPr>
              <a:xfrm>
                <a:off x="1688"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111" name="Rectangle 71"/>
              <p:cNvSpPr/>
              <p:nvPr/>
            </p:nvSpPr>
            <p:spPr>
              <a:xfrm>
                <a:off x="1806" y="960"/>
                <a:ext cx="25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71104" name="Group 75"/>
            <p:cNvGrpSpPr/>
            <p:nvPr/>
          </p:nvGrpSpPr>
          <p:grpSpPr>
            <a:xfrm>
              <a:off x="2216" y="960"/>
              <a:ext cx="512" cy="212"/>
              <a:chOff x="2216" y="960"/>
              <a:chExt cx="512" cy="212"/>
            </a:xfrm>
          </p:grpSpPr>
          <p:sp>
            <p:nvSpPr>
              <p:cNvPr id="471108" name="Rectangle 73"/>
              <p:cNvSpPr/>
              <p:nvPr/>
            </p:nvSpPr>
            <p:spPr>
              <a:xfrm>
                <a:off x="2216"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109" name="Rectangle 74"/>
              <p:cNvSpPr/>
              <p:nvPr/>
            </p:nvSpPr>
            <p:spPr>
              <a:xfrm>
                <a:off x="2287" y="960"/>
                <a:ext cx="369"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grpSp>
          <p:nvGrpSpPr>
            <p:cNvPr id="471105" name="Group 78"/>
            <p:cNvGrpSpPr/>
            <p:nvPr/>
          </p:nvGrpSpPr>
          <p:grpSpPr>
            <a:xfrm>
              <a:off x="2744" y="960"/>
              <a:ext cx="512" cy="212"/>
              <a:chOff x="2744" y="960"/>
              <a:chExt cx="512" cy="212"/>
            </a:xfrm>
          </p:grpSpPr>
          <p:sp>
            <p:nvSpPr>
              <p:cNvPr id="471106" name="Rectangle 76"/>
              <p:cNvSpPr/>
              <p:nvPr/>
            </p:nvSpPr>
            <p:spPr>
              <a:xfrm>
                <a:off x="2744"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107" name="Rectangle 77"/>
              <p:cNvSpPr/>
              <p:nvPr/>
            </p:nvSpPr>
            <p:spPr>
              <a:xfrm>
                <a:off x="2809" y="960"/>
                <a:ext cx="292"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WR</a:t>
                </a:r>
              </a:p>
            </p:txBody>
          </p:sp>
        </p:grpSp>
      </p:grpSp>
      <p:grpSp>
        <p:nvGrpSpPr>
          <p:cNvPr id="186" name="Group 79"/>
          <p:cNvGrpSpPr/>
          <p:nvPr/>
        </p:nvGrpSpPr>
        <p:grpSpPr>
          <a:xfrm>
            <a:off x="2794000" y="3313113"/>
            <a:ext cx="4713288" cy="336550"/>
            <a:chOff x="632" y="960"/>
            <a:chExt cx="2624" cy="212"/>
          </a:xfrm>
        </p:grpSpPr>
        <p:grpSp>
          <p:nvGrpSpPr>
            <p:cNvPr id="471086" name="Group 66"/>
            <p:cNvGrpSpPr/>
            <p:nvPr/>
          </p:nvGrpSpPr>
          <p:grpSpPr>
            <a:xfrm>
              <a:off x="632" y="960"/>
              <a:ext cx="512" cy="212"/>
              <a:chOff x="632" y="960"/>
              <a:chExt cx="512" cy="212"/>
            </a:xfrm>
          </p:grpSpPr>
          <p:sp>
            <p:nvSpPr>
              <p:cNvPr id="471099" name="Rectangle 64"/>
              <p:cNvSpPr/>
              <p:nvPr/>
            </p:nvSpPr>
            <p:spPr>
              <a:xfrm>
                <a:off x="632"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100" name="Rectangle 65"/>
              <p:cNvSpPr/>
              <p:nvPr/>
            </p:nvSpPr>
            <p:spPr>
              <a:xfrm>
                <a:off x="763" y="960"/>
                <a:ext cx="20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71087" name="Group 69"/>
            <p:cNvGrpSpPr/>
            <p:nvPr/>
          </p:nvGrpSpPr>
          <p:grpSpPr>
            <a:xfrm>
              <a:off x="1160" y="960"/>
              <a:ext cx="512" cy="212"/>
              <a:chOff x="1160" y="960"/>
              <a:chExt cx="512" cy="212"/>
            </a:xfrm>
          </p:grpSpPr>
          <p:sp>
            <p:nvSpPr>
              <p:cNvPr id="471097" name="Rectangle 67"/>
              <p:cNvSpPr/>
              <p:nvPr/>
            </p:nvSpPr>
            <p:spPr>
              <a:xfrm>
                <a:off x="1160"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098" name="Rectangle 68"/>
              <p:cNvSpPr/>
              <p:nvPr/>
            </p:nvSpPr>
            <p:spPr>
              <a:xfrm>
                <a:off x="1287" y="960"/>
                <a:ext cx="216"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71088" name="Group 72"/>
            <p:cNvGrpSpPr/>
            <p:nvPr/>
          </p:nvGrpSpPr>
          <p:grpSpPr>
            <a:xfrm>
              <a:off x="1688" y="960"/>
              <a:ext cx="512" cy="212"/>
              <a:chOff x="1688" y="960"/>
              <a:chExt cx="512" cy="212"/>
            </a:xfrm>
          </p:grpSpPr>
          <p:sp>
            <p:nvSpPr>
              <p:cNvPr id="471095" name="Rectangle 70"/>
              <p:cNvSpPr/>
              <p:nvPr/>
            </p:nvSpPr>
            <p:spPr>
              <a:xfrm>
                <a:off x="1688"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096" name="Rectangle 71"/>
              <p:cNvSpPr/>
              <p:nvPr/>
            </p:nvSpPr>
            <p:spPr>
              <a:xfrm>
                <a:off x="1806" y="960"/>
                <a:ext cx="25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71089" name="Group 75"/>
            <p:cNvGrpSpPr/>
            <p:nvPr/>
          </p:nvGrpSpPr>
          <p:grpSpPr>
            <a:xfrm>
              <a:off x="2216" y="960"/>
              <a:ext cx="512" cy="212"/>
              <a:chOff x="2216" y="960"/>
              <a:chExt cx="512" cy="212"/>
            </a:xfrm>
          </p:grpSpPr>
          <p:sp>
            <p:nvSpPr>
              <p:cNvPr id="471093" name="Rectangle 73"/>
              <p:cNvSpPr/>
              <p:nvPr/>
            </p:nvSpPr>
            <p:spPr>
              <a:xfrm>
                <a:off x="2216"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094" name="Rectangle 74"/>
              <p:cNvSpPr/>
              <p:nvPr/>
            </p:nvSpPr>
            <p:spPr>
              <a:xfrm>
                <a:off x="2287" y="960"/>
                <a:ext cx="369"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grpSp>
          <p:nvGrpSpPr>
            <p:cNvPr id="471090" name="Group 78"/>
            <p:cNvGrpSpPr/>
            <p:nvPr/>
          </p:nvGrpSpPr>
          <p:grpSpPr>
            <a:xfrm>
              <a:off x="2744" y="960"/>
              <a:ext cx="512" cy="212"/>
              <a:chOff x="2744" y="960"/>
              <a:chExt cx="512" cy="212"/>
            </a:xfrm>
          </p:grpSpPr>
          <p:sp>
            <p:nvSpPr>
              <p:cNvPr id="471091" name="Rectangle 76"/>
              <p:cNvSpPr/>
              <p:nvPr/>
            </p:nvSpPr>
            <p:spPr>
              <a:xfrm>
                <a:off x="2744"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092" name="Rectangle 77"/>
              <p:cNvSpPr/>
              <p:nvPr/>
            </p:nvSpPr>
            <p:spPr>
              <a:xfrm>
                <a:off x="2809" y="960"/>
                <a:ext cx="292"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WR</a:t>
                </a:r>
              </a:p>
            </p:txBody>
          </p:sp>
        </p:grpSp>
      </p:grpSp>
      <p:grpSp>
        <p:nvGrpSpPr>
          <p:cNvPr id="218" name="Group 79"/>
          <p:cNvGrpSpPr/>
          <p:nvPr/>
        </p:nvGrpSpPr>
        <p:grpSpPr>
          <a:xfrm>
            <a:off x="3765550" y="3770313"/>
            <a:ext cx="4711700" cy="336550"/>
            <a:chOff x="632" y="960"/>
            <a:chExt cx="2624" cy="212"/>
          </a:xfrm>
        </p:grpSpPr>
        <p:grpSp>
          <p:nvGrpSpPr>
            <p:cNvPr id="471071" name="Group 66"/>
            <p:cNvGrpSpPr/>
            <p:nvPr/>
          </p:nvGrpSpPr>
          <p:grpSpPr>
            <a:xfrm>
              <a:off x="632" y="960"/>
              <a:ext cx="512" cy="212"/>
              <a:chOff x="632" y="960"/>
              <a:chExt cx="512" cy="212"/>
            </a:xfrm>
          </p:grpSpPr>
          <p:sp>
            <p:nvSpPr>
              <p:cNvPr id="471084" name="Rectangle 64"/>
              <p:cNvSpPr/>
              <p:nvPr/>
            </p:nvSpPr>
            <p:spPr>
              <a:xfrm>
                <a:off x="632"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085" name="Rectangle 65"/>
              <p:cNvSpPr/>
              <p:nvPr/>
            </p:nvSpPr>
            <p:spPr>
              <a:xfrm>
                <a:off x="763" y="960"/>
                <a:ext cx="20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a:t>
                </a:r>
              </a:p>
            </p:txBody>
          </p:sp>
        </p:grpSp>
        <p:grpSp>
          <p:nvGrpSpPr>
            <p:cNvPr id="471072" name="Group 69"/>
            <p:cNvGrpSpPr/>
            <p:nvPr/>
          </p:nvGrpSpPr>
          <p:grpSpPr>
            <a:xfrm>
              <a:off x="1160" y="960"/>
              <a:ext cx="512" cy="212"/>
              <a:chOff x="1160" y="960"/>
              <a:chExt cx="512" cy="212"/>
            </a:xfrm>
          </p:grpSpPr>
          <p:sp>
            <p:nvSpPr>
              <p:cNvPr id="471082" name="Rectangle 67"/>
              <p:cNvSpPr/>
              <p:nvPr/>
            </p:nvSpPr>
            <p:spPr>
              <a:xfrm>
                <a:off x="1160"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083" name="Rectangle 68"/>
              <p:cNvSpPr/>
              <p:nvPr/>
            </p:nvSpPr>
            <p:spPr>
              <a:xfrm>
                <a:off x="1287" y="960"/>
                <a:ext cx="216"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a:t>
                </a:r>
              </a:p>
            </p:txBody>
          </p:sp>
        </p:grpSp>
        <p:grpSp>
          <p:nvGrpSpPr>
            <p:cNvPr id="471073" name="Group 72"/>
            <p:cNvGrpSpPr/>
            <p:nvPr/>
          </p:nvGrpSpPr>
          <p:grpSpPr>
            <a:xfrm>
              <a:off x="1688" y="960"/>
              <a:ext cx="512" cy="212"/>
              <a:chOff x="1688" y="960"/>
              <a:chExt cx="512" cy="212"/>
            </a:xfrm>
          </p:grpSpPr>
          <p:sp>
            <p:nvSpPr>
              <p:cNvPr id="471080" name="Rectangle 70"/>
              <p:cNvSpPr/>
              <p:nvPr/>
            </p:nvSpPr>
            <p:spPr>
              <a:xfrm>
                <a:off x="1688"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081" name="Rectangle 71"/>
              <p:cNvSpPr/>
              <p:nvPr/>
            </p:nvSpPr>
            <p:spPr>
              <a:xfrm>
                <a:off x="1806" y="960"/>
                <a:ext cx="254"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a:t>
                </a:r>
              </a:p>
            </p:txBody>
          </p:sp>
        </p:grpSp>
        <p:grpSp>
          <p:nvGrpSpPr>
            <p:cNvPr id="471074" name="Group 75"/>
            <p:cNvGrpSpPr/>
            <p:nvPr/>
          </p:nvGrpSpPr>
          <p:grpSpPr>
            <a:xfrm>
              <a:off x="2216" y="960"/>
              <a:ext cx="512" cy="212"/>
              <a:chOff x="2216" y="960"/>
              <a:chExt cx="512" cy="212"/>
            </a:xfrm>
          </p:grpSpPr>
          <p:sp>
            <p:nvSpPr>
              <p:cNvPr id="471078" name="Rectangle 73"/>
              <p:cNvSpPr/>
              <p:nvPr/>
            </p:nvSpPr>
            <p:spPr>
              <a:xfrm>
                <a:off x="2216"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079" name="Rectangle 74"/>
              <p:cNvSpPr/>
              <p:nvPr/>
            </p:nvSpPr>
            <p:spPr>
              <a:xfrm>
                <a:off x="2287" y="960"/>
                <a:ext cx="369"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grpSp>
          <p:nvGrpSpPr>
            <p:cNvPr id="471075" name="Group 78"/>
            <p:cNvGrpSpPr/>
            <p:nvPr/>
          </p:nvGrpSpPr>
          <p:grpSpPr>
            <a:xfrm>
              <a:off x="2744" y="960"/>
              <a:ext cx="512" cy="212"/>
              <a:chOff x="2744" y="960"/>
              <a:chExt cx="512" cy="212"/>
            </a:xfrm>
          </p:grpSpPr>
          <p:sp>
            <p:nvSpPr>
              <p:cNvPr id="471076" name="Rectangle 76"/>
              <p:cNvSpPr/>
              <p:nvPr/>
            </p:nvSpPr>
            <p:spPr>
              <a:xfrm>
                <a:off x="2744" y="968"/>
                <a:ext cx="512" cy="176"/>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1077" name="Rectangle 77"/>
              <p:cNvSpPr/>
              <p:nvPr/>
            </p:nvSpPr>
            <p:spPr>
              <a:xfrm>
                <a:off x="2809" y="960"/>
                <a:ext cx="292" cy="212"/>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WR</a:t>
                </a:r>
              </a:p>
            </p:txBody>
          </p:sp>
        </p:grpSp>
      </p:grpSp>
      <p:sp>
        <p:nvSpPr>
          <p:cNvPr id="235" name="Rectangle 2"/>
          <p:cNvSpPr txBox="1">
            <a:spLocks noChangeArrowheads="1"/>
          </p:cNvSpPr>
          <p:nvPr/>
        </p:nvSpPr>
        <p:spPr bwMode="auto">
          <a:xfrm>
            <a:off x="541514" y="336178"/>
            <a:ext cx="88003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Franklin Gothic Medium" pitchFamily="34" charset="0"/>
              </a:defRPr>
            </a:lvl2pPr>
            <a:lvl3pPr algn="l" rtl="0" eaLnBrk="0" fontAlgn="base" hangingPunct="0">
              <a:spcBef>
                <a:spcPct val="0"/>
              </a:spcBef>
              <a:spcAft>
                <a:spcPct val="0"/>
              </a:spcAft>
              <a:defRPr sz="4400" b="1">
                <a:solidFill>
                  <a:schemeClr val="tx2"/>
                </a:solidFill>
                <a:latin typeface="Franklin Gothic Medium" pitchFamily="34" charset="0"/>
              </a:defRPr>
            </a:lvl3pPr>
            <a:lvl4pPr algn="l" rtl="0" eaLnBrk="0" fontAlgn="base" hangingPunct="0">
              <a:spcBef>
                <a:spcPct val="0"/>
              </a:spcBef>
              <a:spcAft>
                <a:spcPct val="0"/>
              </a:spcAft>
              <a:defRPr sz="4400" b="1">
                <a:solidFill>
                  <a:schemeClr val="tx2"/>
                </a:solidFill>
                <a:latin typeface="Franklin Gothic Medium" pitchFamily="34" charset="0"/>
              </a:defRPr>
            </a:lvl4pPr>
            <a:lvl5pPr algn="l" rtl="0" eaLnBrk="0" fontAlgn="base" hangingPunct="0">
              <a:spcBef>
                <a:spcPct val="0"/>
              </a:spcBef>
              <a:spcAft>
                <a:spcPct val="0"/>
              </a:spcAft>
              <a:defRPr sz="4400" b="1">
                <a:solidFill>
                  <a:schemeClr val="tx2"/>
                </a:solidFill>
                <a:latin typeface="Franklin Gothic Medium" pitchFamily="34" charset="0"/>
              </a:defRPr>
            </a:lvl5pPr>
            <a:lvl6pPr marL="457200" algn="l" rtl="0" eaLnBrk="0" fontAlgn="base" hangingPunct="0">
              <a:spcBef>
                <a:spcPct val="0"/>
              </a:spcBef>
              <a:spcAft>
                <a:spcPct val="0"/>
              </a:spcAft>
              <a:defRPr sz="4400" b="1">
                <a:solidFill>
                  <a:schemeClr val="tx2"/>
                </a:solidFill>
                <a:latin typeface="Arial" panose="020B0604020202090204" pitchFamily="34" charset="0"/>
              </a:defRPr>
            </a:lvl6pPr>
            <a:lvl7pPr marL="914400" algn="l" rtl="0" eaLnBrk="0" fontAlgn="base" hangingPunct="0">
              <a:spcBef>
                <a:spcPct val="0"/>
              </a:spcBef>
              <a:spcAft>
                <a:spcPct val="0"/>
              </a:spcAft>
              <a:defRPr sz="4400" b="1">
                <a:solidFill>
                  <a:schemeClr val="tx2"/>
                </a:solidFill>
                <a:latin typeface="Arial" panose="020B0604020202090204" pitchFamily="34" charset="0"/>
              </a:defRPr>
            </a:lvl7pPr>
            <a:lvl8pPr marL="1371600" algn="l" rtl="0" eaLnBrk="0" fontAlgn="base" hangingPunct="0">
              <a:spcBef>
                <a:spcPct val="0"/>
              </a:spcBef>
              <a:spcAft>
                <a:spcPct val="0"/>
              </a:spcAft>
              <a:defRPr sz="4400" b="1">
                <a:solidFill>
                  <a:schemeClr val="tx2"/>
                </a:solidFill>
                <a:latin typeface="Arial" panose="020B0604020202090204" pitchFamily="34" charset="0"/>
              </a:defRPr>
            </a:lvl8pPr>
            <a:lvl9pPr marL="1828800" algn="l" rtl="0" eaLnBrk="0" fontAlgn="base" hangingPunct="0">
              <a:spcBef>
                <a:spcPct val="0"/>
              </a:spcBef>
              <a:spcAft>
                <a:spcPct val="0"/>
              </a:spcAft>
              <a:defRPr sz="4400" b="1">
                <a:solidFill>
                  <a:schemeClr val="tx2"/>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none" spc="0" normalizeH="0" baseline="0" noProof="0" dirty="0">
                <a:ln>
                  <a:noFill/>
                </a:ln>
                <a:solidFill>
                  <a:schemeClr val="tx2"/>
                </a:solidFill>
                <a:effectLst/>
                <a:uLnTx/>
                <a:uFillTx/>
                <a:latin typeface="+mj-lt"/>
                <a:ea typeface="宋体" pitchFamily="2" charset="-122"/>
                <a:cs typeface="+mj-cs"/>
              </a:rPr>
              <a:t>Ex:</a:t>
            </a:r>
            <a:r>
              <a:rPr kumimoji="0" lang="zh-CN" altLang="en-US" sz="3600" b="1" i="0" u="none" strike="noStrike" kern="0" cap="none" spc="0" normalizeH="0" baseline="0" noProof="0" dirty="0">
                <a:ln>
                  <a:noFill/>
                </a:ln>
                <a:solidFill>
                  <a:schemeClr val="tx2"/>
                </a:solidFill>
                <a:effectLst/>
                <a:uLnTx/>
                <a:uFillTx/>
                <a:latin typeface="+mj-lt"/>
                <a:ea typeface="宋体" pitchFamily="2" charset="-122"/>
                <a:cs typeface="+mj-cs"/>
              </a:rPr>
              <a:t>考察流水线</a:t>
            </a:r>
            <a:r>
              <a:rPr kumimoji="0" lang="en-US" altLang="zh-CN" sz="3600" b="1" i="0" u="none" strike="noStrike" kern="0" cap="none" spc="0" normalizeH="0" baseline="0" noProof="0" dirty="0" err="1">
                <a:ln>
                  <a:noFill/>
                </a:ln>
                <a:solidFill>
                  <a:schemeClr val="tx2"/>
                </a:solidFill>
                <a:effectLst/>
                <a:uLnTx/>
                <a:uFillTx/>
                <a:latin typeface="+mj-lt"/>
                <a:ea typeface="宋体" pitchFamily="2" charset="-122"/>
                <a:cs typeface="+mj-cs"/>
              </a:rPr>
              <a:t>DataPath</a:t>
            </a:r>
            <a:r>
              <a:rPr kumimoji="0" lang="zh-CN" altLang="en-US" sz="3600" b="1" i="0" u="none" strike="noStrike" kern="0" cap="none" spc="0" normalizeH="0" baseline="0" noProof="0" dirty="0">
                <a:ln>
                  <a:noFill/>
                </a:ln>
                <a:solidFill>
                  <a:schemeClr val="tx2"/>
                </a:solidFill>
                <a:effectLst/>
                <a:uLnTx/>
                <a:uFillTx/>
                <a:latin typeface="+mj-lt"/>
                <a:ea typeface="宋体" pitchFamily="2" charset="-122"/>
                <a:cs typeface="+mj-cs"/>
              </a:rPr>
              <a:t>的数据流动情况</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2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2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2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2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2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2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2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8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9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9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29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10245" grpId="0"/>
      <p:bldP spid="10246" grpId="0"/>
      <p:bldP spid="10247" grpId="0"/>
      <p:bldP spid="10275" grpId="0"/>
      <p:bldP spid="10277" grpId="0"/>
      <p:bldP spid="10279" grpId="0"/>
      <p:bldP spid="10281" grpId="0"/>
      <p:bldP spid="10285" grpId="0" animBg="1"/>
      <p:bldP spid="10286" grpId="0" animBg="1"/>
      <p:bldP spid="10287" grpId="0" animBg="1"/>
      <p:bldP spid="10288" grpId="0" animBg="1"/>
      <p:bldP spid="10250" grpId="0" animBg="1"/>
      <p:bldP spid="10251" grpId="0"/>
      <p:bldP spid="10252" grpId="0" animBg="1"/>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90" name="Rectangle 37"/>
          <p:cNvSpPr/>
          <p:nvPr/>
        </p:nvSpPr>
        <p:spPr>
          <a:xfrm>
            <a:off x="4889500" y="3517900"/>
            <a:ext cx="584200" cy="1498600"/>
          </a:xfrm>
          <a:prstGeom prst="rect">
            <a:avLst/>
          </a:prstGeom>
          <a:solidFill>
            <a:srgbClr val="FFFF00"/>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091" name="Rectangle 2"/>
          <p:cNvSpPr>
            <a:spLocks noGrp="1"/>
          </p:cNvSpPr>
          <p:nvPr>
            <p:ph type="title"/>
          </p:nvPr>
        </p:nvSpPr>
        <p:spPr>
          <a:xfrm>
            <a:off x="800100" y="43518"/>
            <a:ext cx="7886700" cy="523220"/>
          </a:xfrm>
          <a:ln/>
        </p:spPr>
        <p:txBody>
          <a:bodyPr vert="horz" wrap="square" lIns="91440" tIns="45720" rIns="91440" bIns="45720" anchor="b">
            <a:spAutoFit/>
          </a:bodyPr>
          <a:lstStyle/>
          <a:p>
            <a:r>
              <a:rPr lang="en-US" altLang="zh-CN" sz="2800" dirty="0">
                <a:ea typeface="宋体" pitchFamily="2" charset="-122"/>
              </a:rPr>
              <a:t>A Pipelined Datapath</a:t>
            </a:r>
            <a:r>
              <a:rPr lang="zh-CN" altLang="en-US" sz="2800" dirty="0">
                <a:ea typeface="宋体" pitchFamily="2" charset="-122"/>
              </a:rPr>
              <a:t>（五阶段流水线数据通）</a:t>
            </a:r>
          </a:p>
        </p:txBody>
      </p:sp>
      <p:sp>
        <p:nvSpPr>
          <p:cNvPr id="473092" name="Rectangle 3"/>
          <p:cNvSpPr/>
          <p:nvPr/>
        </p:nvSpPr>
        <p:spPr>
          <a:xfrm>
            <a:off x="2212975" y="3517900"/>
            <a:ext cx="288925" cy="2305050"/>
          </a:xfrm>
          <a:prstGeom prst="rect">
            <a:avLst/>
          </a:prstGeom>
          <a:noFill/>
          <a:ln w="25400" cap="flat" cmpd="sng">
            <a:solidFill>
              <a:srgbClr val="CC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093" name="Rectangle 4"/>
          <p:cNvSpPr/>
          <p:nvPr/>
        </p:nvSpPr>
        <p:spPr>
          <a:xfrm rot="5400000">
            <a:off x="1604963" y="4600575"/>
            <a:ext cx="14922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IF/ID</a:t>
            </a:r>
            <a:r>
              <a:rPr lang="en-US" altLang="zh-CN" sz="1600" b="1" dirty="0">
                <a:ea typeface="宋体" pitchFamily="2" charset="-122"/>
              </a:rPr>
              <a:t> </a:t>
            </a:r>
            <a:r>
              <a:rPr lang="en-US" altLang="zh-CN" sz="1600" b="1" dirty="0">
                <a:solidFill>
                  <a:schemeClr val="accent2"/>
                </a:solidFill>
                <a:ea typeface="宋体" pitchFamily="2" charset="-122"/>
              </a:rPr>
              <a:t>Register</a:t>
            </a:r>
          </a:p>
        </p:txBody>
      </p:sp>
      <p:sp>
        <p:nvSpPr>
          <p:cNvPr id="473094" name="Line 5"/>
          <p:cNvSpPr/>
          <p:nvPr/>
        </p:nvSpPr>
        <p:spPr>
          <a:xfrm>
            <a:off x="2362200" y="3213100"/>
            <a:ext cx="0" cy="127000"/>
          </a:xfrm>
          <a:prstGeom prst="line">
            <a:avLst/>
          </a:prstGeom>
          <a:ln w="25400" cap="flat" cmpd="sng">
            <a:solidFill>
              <a:schemeClr val="tx1"/>
            </a:solidFill>
            <a:prstDash val="solid"/>
            <a:headEnd type="none" w="med" len="med"/>
            <a:tailEnd type="none" w="med" len="med"/>
          </a:ln>
        </p:spPr>
      </p:sp>
      <p:sp>
        <p:nvSpPr>
          <p:cNvPr id="473095" name="Rectangle 6"/>
          <p:cNvSpPr/>
          <p:nvPr/>
        </p:nvSpPr>
        <p:spPr>
          <a:xfrm>
            <a:off x="4041775" y="3517900"/>
            <a:ext cx="288925" cy="2305050"/>
          </a:xfrm>
          <a:prstGeom prst="rect">
            <a:avLst/>
          </a:prstGeom>
          <a:noFill/>
          <a:ln w="25400" cap="flat" cmpd="sng">
            <a:solidFill>
              <a:srgbClr val="CC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096" name="Rectangle 7"/>
          <p:cNvSpPr/>
          <p:nvPr/>
        </p:nvSpPr>
        <p:spPr>
          <a:xfrm rot="5400000">
            <a:off x="3403600" y="4603750"/>
            <a:ext cx="15589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ID/Ex Register</a:t>
            </a:r>
          </a:p>
        </p:txBody>
      </p:sp>
      <p:sp>
        <p:nvSpPr>
          <p:cNvPr id="473097" name="Rectangle 8"/>
          <p:cNvSpPr/>
          <p:nvPr/>
        </p:nvSpPr>
        <p:spPr>
          <a:xfrm>
            <a:off x="5870575" y="3517900"/>
            <a:ext cx="288925" cy="2305050"/>
          </a:xfrm>
          <a:prstGeom prst="rect">
            <a:avLst/>
          </a:prstGeom>
          <a:noFill/>
          <a:ln w="25400" cap="flat" cmpd="sng">
            <a:solidFill>
              <a:srgbClr val="CC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098" name="Rectangle 9"/>
          <p:cNvSpPr/>
          <p:nvPr/>
        </p:nvSpPr>
        <p:spPr>
          <a:xfrm rot="5400000">
            <a:off x="5103813" y="4600575"/>
            <a:ext cx="18129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Ex/Mem</a:t>
            </a:r>
            <a:r>
              <a:rPr lang="en-US" altLang="zh-CN" sz="1600" b="1" dirty="0">
                <a:ea typeface="宋体" pitchFamily="2" charset="-122"/>
              </a:rPr>
              <a:t> </a:t>
            </a:r>
            <a:r>
              <a:rPr lang="en-US" altLang="zh-CN" sz="1600" b="1" dirty="0">
                <a:solidFill>
                  <a:schemeClr val="accent2"/>
                </a:solidFill>
                <a:ea typeface="宋体" pitchFamily="2" charset="-122"/>
              </a:rPr>
              <a:t>Register</a:t>
            </a:r>
          </a:p>
        </p:txBody>
      </p:sp>
      <p:sp>
        <p:nvSpPr>
          <p:cNvPr id="473099" name="Rectangle 10"/>
          <p:cNvSpPr/>
          <p:nvPr/>
        </p:nvSpPr>
        <p:spPr>
          <a:xfrm>
            <a:off x="7775575" y="3517900"/>
            <a:ext cx="288925" cy="2305050"/>
          </a:xfrm>
          <a:prstGeom prst="rect">
            <a:avLst/>
          </a:prstGeom>
          <a:noFill/>
          <a:ln w="25400" cap="flat" cmpd="sng">
            <a:solidFill>
              <a:srgbClr val="CC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100" name="Rectangle 11"/>
          <p:cNvSpPr/>
          <p:nvPr/>
        </p:nvSpPr>
        <p:spPr>
          <a:xfrm rot="5400000">
            <a:off x="6996113" y="4598988"/>
            <a:ext cx="18367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Mem/Wr</a:t>
            </a:r>
            <a:r>
              <a:rPr lang="en-US" altLang="zh-CN" sz="1600" b="1" dirty="0">
                <a:ea typeface="宋体" pitchFamily="2" charset="-122"/>
              </a:rPr>
              <a:t> </a:t>
            </a:r>
            <a:r>
              <a:rPr lang="en-US" altLang="zh-CN" sz="1600" b="1" dirty="0">
                <a:solidFill>
                  <a:schemeClr val="accent2"/>
                </a:solidFill>
                <a:ea typeface="宋体" pitchFamily="2" charset="-122"/>
              </a:rPr>
              <a:t>Register</a:t>
            </a:r>
          </a:p>
        </p:txBody>
      </p:sp>
      <p:sp>
        <p:nvSpPr>
          <p:cNvPr id="473101" name="Rectangle 12"/>
          <p:cNvSpPr/>
          <p:nvPr/>
        </p:nvSpPr>
        <p:spPr>
          <a:xfrm>
            <a:off x="688975" y="3517900"/>
            <a:ext cx="288925" cy="11176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102" name="Rectangle 13"/>
          <p:cNvSpPr/>
          <p:nvPr/>
        </p:nvSpPr>
        <p:spPr>
          <a:xfrm rot="5400000">
            <a:off x="595313" y="3676650"/>
            <a:ext cx="4619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PC</a:t>
            </a:r>
          </a:p>
        </p:txBody>
      </p:sp>
      <p:sp>
        <p:nvSpPr>
          <p:cNvPr id="473103" name="Rectangle 14"/>
          <p:cNvSpPr/>
          <p:nvPr/>
        </p:nvSpPr>
        <p:spPr>
          <a:xfrm>
            <a:off x="6784975" y="3975100"/>
            <a:ext cx="622300" cy="1270000"/>
          </a:xfrm>
          <a:prstGeom prst="rect">
            <a:avLst/>
          </a:prstGeom>
          <a:solidFill>
            <a:srgbClr val="FFFF00"/>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104" name="Rectangle 15"/>
          <p:cNvSpPr/>
          <p:nvPr/>
        </p:nvSpPr>
        <p:spPr>
          <a:xfrm>
            <a:off x="6761163" y="3983038"/>
            <a:ext cx="695325" cy="57785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Data</a:t>
            </a:r>
          </a:p>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Mem</a:t>
            </a:r>
          </a:p>
        </p:txBody>
      </p:sp>
      <p:sp>
        <p:nvSpPr>
          <p:cNvPr id="473105" name="Rectangle 16"/>
          <p:cNvSpPr/>
          <p:nvPr/>
        </p:nvSpPr>
        <p:spPr>
          <a:xfrm>
            <a:off x="6767513" y="4748213"/>
            <a:ext cx="47783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WA</a:t>
            </a:r>
          </a:p>
        </p:txBody>
      </p:sp>
      <p:sp>
        <p:nvSpPr>
          <p:cNvPr id="473106" name="Rectangle 17"/>
          <p:cNvSpPr/>
          <p:nvPr/>
        </p:nvSpPr>
        <p:spPr>
          <a:xfrm>
            <a:off x="6764338" y="4964113"/>
            <a:ext cx="3841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Di</a:t>
            </a:r>
          </a:p>
        </p:txBody>
      </p:sp>
      <p:sp>
        <p:nvSpPr>
          <p:cNvPr id="473107" name="Rectangle 18"/>
          <p:cNvSpPr/>
          <p:nvPr/>
        </p:nvSpPr>
        <p:spPr>
          <a:xfrm>
            <a:off x="6745288" y="4519613"/>
            <a:ext cx="4730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RA</a:t>
            </a:r>
          </a:p>
        </p:txBody>
      </p:sp>
      <p:sp>
        <p:nvSpPr>
          <p:cNvPr id="473108" name="Rectangle 19"/>
          <p:cNvSpPr/>
          <p:nvPr/>
        </p:nvSpPr>
        <p:spPr>
          <a:xfrm>
            <a:off x="7046913" y="4519613"/>
            <a:ext cx="4508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Do</a:t>
            </a:r>
          </a:p>
        </p:txBody>
      </p:sp>
      <p:sp>
        <p:nvSpPr>
          <p:cNvPr id="473109" name="Rectangle 20"/>
          <p:cNvSpPr/>
          <p:nvPr/>
        </p:nvSpPr>
        <p:spPr>
          <a:xfrm>
            <a:off x="1374775" y="3517900"/>
            <a:ext cx="365125" cy="2032000"/>
          </a:xfrm>
          <a:prstGeom prst="rect">
            <a:avLst/>
          </a:prstGeom>
          <a:solidFill>
            <a:srgbClr val="FFFF00"/>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110" name="Rectangle 21"/>
          <p:cNvSpPr/>
          <p:nvPr/>
        </p:nvSpPr>
        <p:spPr>
          <a:xfrm rot="5400000">
            <a:off x="1273175" y="4589463"/>
            <a:ext cx="6334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IUnit</a:t>
            </a:r>
          </a:p>
        </p:txBody>
      </p:sp>
      <p:sp>
        <p:nvSpPr>
          <p:cNvPr id="473111" name="Rectangle 22"/>
          <p:cNvSpPr/>
          <p:nvPr/>
        </p:nvSpPr>
        <p:spPr>
          <a:xfrm>
            <a:off x="1357313" y="4138613"/>
            <a:ext cx="309562"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A</a:t>
            </a:r>
          </a:p>
        </p:txBody>
      </p:sp>
      <p:sp>
        <p:nvSpPr>
          <p:cNvPr id="473112" name="Rectangle 23"/>
          <p:cNvSpPr/>
          <p:nvPr/>
        </p:nvSpPr>
        <p:spPr>
          <a:xfrm>
            <a:off x="1509713" y="5281613"/>
            <a:ext cx="2301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I</a:t>
            </a:r>
          </a:p>
        </p:txBody>
      </p:sp>
      <p:sp>
        <p:nvSpPr>
          <p:cNvPr id="473113" name="Rectangle 24"/>
          <p:cNvSpPr/>
          <p:nvPr/>
        </p:nvSpPr>
        <p:spPr>
          <a:xfrm>
            <a:off x="3051175" y="4051300"/>
            <a:ext cx="593725" cy="1270000"/>
          </a:xfrm>
          <a:prstGeom prst="rect">
            <a:avLst/>
          </a:prstGeom>
          <a:solidFill>
            <a:srgbClr val="FFFF00"/>
          </a:solid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114" name="Rectangle 25"/>
          <p:cNvSpPr/>
          <p:nvPr/>
        </p:nvSpPr>
        <p:spPr>
          <a:xfrm>
            <a:off x="3005138" y="4814888"/>
            <a:ext cx="6778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RFile</a:t>
            </a:r>
          </a:p>
        </p:txBody>
      </p:sp>
      <p:sp>
        <p:nvSpPr>
          <p:cNvPr id="473115" name="Rectangle 26"/>
          <p:cNvSpPr/>
          <p:nvPr/>
        </p:nvSpPr>
        <p:spPr>
          <a:xfrm>
            <a:off x="3325813" y="5103813"/>
            <a:ext cx="3841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Di</a:t>
            </a:r>
          </a:p>
        </p:txBody>
      </p:sp>
      <p:sp>
        <p:nvSpPr>
          <p:cNvPr id="473116" name="Rectangle 27"/>
          <p:cNvSpPr/>
          <p:nvPr/>
        </p:nvSpPr>
        <p:spPr>
          <a:xfrm>
            <a:off x="3003550" y="4192588"/>
            <a:ext cx="439738"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Ra</a:t>
            </a:r>
          </a:p>
        </p:txBody>
      </p:sp>
      <p:sp>
        <p:nvSpPr>
          <p:cNvPr id="473117" name="Rectangle 28"/>
          <p:cNvSpPr/>
          <p:nvPr/>
        </p:nvSpPr>
        <p:spPr>
          <a:xfrm>
            <a:off x="3003550" y="4522788"/>
            <a:ext cx="4508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Rb</a:t>
            </a:r>
          </a:p>
        </p:txBody>
      </p:sp>
      <p:sp>
        <p:nvSpPr>
          <p:cNvPr id="473118" name="Rectangle 29"/>
          <p:cNvSpPr/>
          <p:nvPr/>
        </p:nvSpPr>
        <p:spPr>
          <a:xfrm>
            <a:off x="3005138" y="5084763"/>
            <a:ext cx="4857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Rw</a:t>
            </a:r>
          </a:p>
        </p:txBody>
      </p:sp>
      <p:sp>
        <p:nvSpPr>
          <p:cNvPr id="473119" name="Line 30"/>
          <p:cNvSpPr/>
          <p:nvPr/>
        </p:nvSpPr>
        <p:spPr>
          <a:xfrm>
            <a:off x="7086600" y="5245100"/>
            <a:ext cx="0" cy="965200"/>
          </a:xfrm>
          <a:prstGeom prst="line">
            <a:avLst/>
          </a:prstGeom>
          <a:ln w="25400" cap="flat" cmpd="sng">
            <a:solidFill>
              <a:schemeClr val="accent2"/>
            </a:solidFill>
            <a:prstDash val="solid"/>
            <a:headEnd type="none" w="med" len="med"/>
            <a:tailEnd type="none" w="med" len="med"/>
          </a:ln>
        </p:spPr>
      </p:sp>
      <p:sp>
        <p:nvSpPr>
          <p:cNvPr id="473120" name="Rectangle 31"/>
          <p:cNvSpPr/>
          <p:nvPr/>
        </p:nvSpPr>
        <p:spPr>
          <a:xfrm>
            <a:off x="6218238" y="6113463"/>
            <a:ext cx="1011237" cy="3333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1"/>
                </a:solidFill>
                <a:ea typeface="宋体" pitchFamily="2" charset="-122"/>
              </a:rPr>
              <a:t>MemWr</a:t>
            </a:r>
          </a:p>
        </p:txBody>
      </p:sp>
      <p:sp>
        <p:nvSpPr>
          <p:cNvPr id="473121" name="Rectangle 32"/>
          <p:cNvSpPr/>
          <p:nvPr/>
        </p:nvSpPr>
        <p:spPr>
          <a:xfrm>
            <a:off x="2560638" y="2379663"/>
            <a:ext cx="8350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1"/>
                </a:solidFill>
                <a:ea typeface="宋体" pitchFamily="2" charset="-122"/>
              </a:rPr>
              <a:t>RegWr</a:t>
            </a:r>
          </a:p>
        </p:txBody>
      </p:sp>
      <p:sp>
        <p:nvSpPr>
          <p:cNvPr id="473122" name="Line 33"/>
          <p:cNvSpPr/>
          <p:nvPr/>
        </p:nvSpPr>
        <p:spPr>
          <a:xfrm>
            <a:off x="5181600" y="5016500"/>
            <a:ext cx="0" cy="1193800"/>
          </a:xfrm>
          <a:prstGeom prst="line">
            <a:avLst/>
          </a:prstGeom>
          <a:ln w="25400" cap="flat" cmpd="sng">
            <a:solidFill>
              <a:schemeClr val="accent2"/>
            </a:solidFill>
            <a:prstDash val="solid"/>
            <a:headEnd type="none" w="med" len="med"/>
            <a:tailEnd type="none" w="med" len="med"/>
          </a:ln>
        </p:spPr>
      </p:sp>
      <p:sp>
        <p:nvSpPr>
          <p:cNvPr id="473123" name="Line 35"/>
          <p:cNvSpPr/>
          <p:nvPr/>
        </p:nvSpPr>
        <p:spPr>
          <a:xfrm>
            <a:off x="5499100" y="4648200"/>
            <a:ext cx="355600" cy="0"/>
          </a:xfrm>
          <a:prstGeom prst="line">
            <a:avLst/>
          </a:prstGeom>
          <a:ln w="25400" cap="flat" cmpd="sng">
            <a:solidFill>
              <a:schemeClr val="tx1"/>
            </a:solidFill>
            <a:prstDash val="solid"/>
            <a:headEnd type="none" w="med" len="med"/>
            <a:tailEnd type="triangle" w="med" len="med"/>
          </a:ln>
        </p:spPr>
      </p:sp>
      <p:sp>
        <p:nvSpPr>
          <p:cNvPr id="473124" name="Rectangle 36"/>
          <p:cNvSpPr/>
          <p:nvPr/>
        </p:nvSpPr>
        <p:spPr>
          <a:xfrm>
            <a:off x="4846638" y="4510088"/>
            <a:ext cx="654050" cy="57785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Exec</a:t>
            </a:r>
          </a:p>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Unit</a:t>
            </a:r>
          </a:p>
        </p:txBody>
      </p:sp>
      <p:sp>
        <p:nvSpPr>
          <p:cNvPr id="473125" name="Rectangle 38"/>
          <p:cNvSpPr/>
          <p:nvPr/>
        </p:nvSpPr>
        <p:spPr>
          <a:xfrm>
            <a:off x="4797425" y="4040188"/>
            <a:ext cx="687388"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busA</a:t>
            </a:r>
          </a:p>
        </p:txBody>
      </p:sp>
      <p:sp>
        <p:nvSpPr>
          <p:cNvPr id="473126" name="Rectangle 39"/>
          <p:cNvSpPr/>
          <p:nvPr/>
        </p:nvSpPr>
        <p:spPr>
          <a:xfrm>
            <a:off x="4792663" y="4294188"/>
            <a:ext cx="6873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busB</a:t>
            </a:r>
          </a:p>
        </p:txBody>
      </p:sp>
      <p:sp>
        <p:nvSpPr>
          <p:cNvPr id="473127" name="Rectangle 41"/>
          <p:cNvSpPr/>
          <p:nvPr/>
        </p:nvSpPr>
        <p:spPr>
          <a:xfrm>
            <a:off x="4832350" y="3789363"/>
            <a:ext cx="6000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Imm</a:t>
            </a:r>
          </a:p>
        </p:txBody>
      </p:sp>
      <p:sp>
        <p:nvSpPr>
          <p:cNvPr id="473128" name="Line 42"/>
          <p:cNvSpPr/>
          <p:nvPr/>
        </p:nvSpPr>
        <p:spPr>
          <a:xfrm>
            <a:off x="5219700" y="2692400"/>
            <a:ext cx="0" cy="812800"/>
          </a:xfrm>
          <a:prstGeom prst="line">
            <a:avLst/>
          </a:prstGeom>
          <a:ln w="25400" cap="flat" cmpd="sng">
            <a:solidFill>
              <a:schemeClr val="accent2"/>
            </a:solidFill>
            <a:prstDash val="solid"/>
            <a:headEnd type="none" w="med" len="med"/>
            <a:tailEnd type="none" w="med" len="med"/>
          </a:ln>
        </p:spPr>
      </p:sp>
      <p:sp>
        <p:nvSpPr>
          <p:cNvPr id="473129" name="Rectangle 43"/>
          <p:cNvSpPr/>
          <p:nvPr/>
        </p:nvSpPr>
        <p:spPr>
          <a:xfrm>
            <a:off x="4859338" y="2362200"/>
            <a:ext cx="8794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1"/>
                </a:solidFill>
                <a:ea typeface="宋体" pitchFamily="2" charset="-122"/>
              </a:rPr>
              <a:t>ALUOp</a:t>
            </a:r>
          </a:p>
        </p:txBody>
      </p:sp>
      <p:sp>
        <p:nvSpPr>
          <p:cNvPr id="473130" name="Rectangle 44"/>
          <p:cNvSpPr/>
          <p:nvPr/>
        </p:nvSpPr>
        <p:spPr>
          <a:xfrm>
            <a:off x="5167313" y="6096000"/>
            <a:ext cx="9239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1"/>
                </a:solidFill>
                <a:ea typeface="宋体" pitchFamily="2" charset="-122"/>
              </a:rPr>
              <a:t>ALUSrc</a:t>
            </a:r>
          </a:p>
        </p:txBody>
      </p:sp>
      <p:sp>
        <p:nvSpPr>
          <p:cNvPr id="473131" name="Line 45"/>
          <p:cNvSpPr/>
          <p:nvPr/>
        </p:nvSpPr>
        <p:spPr>
          <a:xfrm>
            <a:off x="3670300" y="4191000"/>
            <a:ext cx="355600" cy="0"/>
          </a:xfrm>
          <a:prstGeom prst="line">
            <a:avLst/>
          </a:prstGeom>
          <a:ln w="25400" cap="flat" cmpd="sng">
            <a:solidFill>
              <a:schemeClr val="tx1"/>
            </a:solidFill>
            <a:prstDash val="solid"/>
            <a:headEnd type="none" w="med" len="med"/>
            <a:tailEnd type="triangle" w="med" len="med"/>
          </a:ln>
        </p:spPr>
      </p:sp>
      <p:sp>
        <p:nvSpPr>
          <p:cNvPr id="473132" name="Line 46"/>
          <p:cNvSpPr/>
          <p:nvPr/>
        </p:nvSpPr>
        <p:spPr>
          <a:xfrm>
            <a:off x="4356100" y="3962400"/>
            <a:ext cx="508000" cy="0"/>
          </a:xfrm>
          <a:prstGeom prst="line">
            <a:avLst/>
          </a:prstGeom>
          <a:ln w="25400" cap="flat" cmpd="sng">
            <a:solidFill>
              <a:schemeClr val="tx1"/>
            </a:solidFill>
            <a:prstDash val="solid"/>
            <a:headEnd type="none" w="med" len="med"/>
            <a:tailEnd type="triangle" w="med" len="med"/>
          </a:ln>
        </p:spPr>
      </p:sp>
      <p:sp>
        <p:nvSpPr>
          <p:cNvPr id="473133" name="Line 47"/>
          <p:cNvSpPr/>
          <p:nvPr/>
        </p:nvSpPr>
        <p:spPr>
          <a:xfrm>
            <a:off x="4356100" y="4495800"/>
            <a:ext cx="508000" cy="0"/>
          </a:xfrm>
          <a:prstGeom prst="line">
            <a:avLst/>
          </a:prstGeom>
          <a:ln w="25400" cap="flat" cmpd="sng">
            <a:solidFill>
              <a:schemeClr val="tx1"/>
            </a:solidFill>
            <a:prstDash val="solid"/>
            <a:headEnd type="none" w="med" len="med"/>
            <a:tailEnd type="triangle" w="med" len="med"/>
          </a:ln>
        </p:spPr>
      </p:sp>
      <p:sp>
        <p:nvSpPr>
          <p:cNvPr id="473134" name="Line 48"/>
          <p:cNvSpPr/>
          <p:nvPr/>
        </p:nvSpPr>
        <p:spPr>
          <a:xfrm>
            <a:off x="4356100" y="4191000"/>
            <a:ext cx="508000" cy="0"/>
          </a:xfrm>
          <a:prstGeom prst="line">
            <a:avLst/>
          </a:prstGeom>
          <a:ln w="25400" cap="flat" cmpd="sng">
            <a:solidFill>
              <a:schemeClr val="tx1"/>
            </a:solidFill>
            <a:prstDash val="solid"/>
            <a:headEnd type="none" w="med" len="med"/>
            <a:tailEnd type="triangle" w="med" len="med"/>
          </a:ln>
        </p:spPr>
      </p:sp>
      <p:sp>
        <p:nvSpPr>
          <p:cNvPr id="473135" name="Line 49"/>
          <p:cNvSpPr/>
          <p:nvPr/>
        </p:nvSpPr>
        <p:spPr>
          <a:xfrm>
            <a:off x="3670300" y="4495800"/>
            <a:ext cx="355600" cy="0"/>
          </a:xfrm>
          <a:prstGeom prst="line">
            <a:avLst/>
          </a:prstGeom>
          <a:ln w="25400" cap="flat" cmpd="sng">
            <a:solidFill>
              <a:schemeClr val="tx1"/>
            </a:solidFill>
            <a:prstDash val="solid"/>
            <a:headEnd type="none" w="med" len="med"/>
            <a:tailEnd type="triangle" w="med" len="med"/>
          </a:ln>
        </p:spPr>
      </p:sp>
      <p:sp>
        <p:nvSpPr>
          <p:cNvPr id="473136" name="Line 50"/>
          <p:cNvSpPr/>
          <p:nvPr/>
        </p:nvSpPr>
        <p:spPr>
          <a:xfrm>
            <a:off x="2679700" y="4343400"/>
            <a:ext cx="355600" cy="0"/>
          </a:xfrm>
          <a:prstGeom prst="line">
            <a:avLst/>
          </a:prstGeom>
          <a:ln w="25400" cap="flat" cmpd="sng">
            <a:solidFill>
              <a:schemeClr val="tx1"/>
            </a:solidFill>
            <a:prstDash val="solid"/>
            <a:headEnd type="none" w="med" len="med"/>
            <a:tailEnd type="triangle" w="med" len="med"/>
          </a:ln>
        </p:spPr>
      </p:sp>
      <p:sp>
        <p:nvSpPr>
          <p:cNvPr id="473137" name="Line 51"/>
          <p:cNvSpPr/>
          <p:nvPr/>
        </p:nvSpPr>
        <p:spPr>
          <a:xfrm>
            <a:off x="2679700" y="4648200"/>
            <a:ext cx="355600" cy="0"/>
          </a:xfrm>
          <a:prstGeom prst="line">
            <a:avLst/>
          </a:prstGeom>
          <a:ln w="25400" cap="flat" cmpd="sng">
            <a:solidFill>
              <a:schemeClr val="tx1"/>
            </a:solidFill>
            <a:prstDash val="solid"/>
            <a:headEnd type="none" w="med" len="med"/>
            <a:tailEnd type="triangle" w="med" len="med"/>
          </a:ln>
        </p:spPr>
      </p:sp>
      <p:sp>
        <p:nvSpPr>
          <p:cNvPr id="473138" name="Line 52"/>
          <p:cNvSpPr/>
          <p:nvPr/>
        </p:nvSpPr>
        <p:spPr>
          <a:xfrm>
            <a:off x="6184900" y="4648200"/>
            <a:ext cx="584200" cy="0"/>
          </a:xfrm>
          <a:prstGeom prst="line">
            <a:avLst/>
          </a:prstGeom>
          <a:ln w="25400" cap="flat" cmpd="sng">
            <a:solidFill>
              <a:schemeClr val="tx1"/>
            </a:solidFill>
            <a:prstDash val="solid"/>
            <a:headEnd type="none" w="med" len="med"/>
            <a:tailEnd type="triangle" w="med" len="med"/>
          </a:ln>
        </p:spPr>
      </p:sp>
      <p:sp>
        <p:nvSpPr>
          <p:cNvPr id="473139" name="Line 53"/>
          <p:cNvSpPr/>
          <p:nvPr/>
        </p:nvSpPr>
        <p:spPr>
          <a:xfrm>
            <a:off x="4495800" y="4508500"/>
            <a:ext cx="0" cy="660400"/>
          </a:xfrm>
          <a:prstGeom prst="line">
            <a:avLst/>
          </a:prstGeom>
          <a:ln w="25400" cap="flat" cmpd="sng">
            <a:solidFill>
              <a:schemeClr val="tx1"/>
            </a:solidFill>
            <a:prstDash val="solid"/>
            <a:headEnd type="none" w="med" len="med"/>
            <a:tailEnd type="none" w="med" len="med"/>
          </a:ln>
        </p:spPr>
      </p:sp>
      <p:sp>
        <p:nvSpPr>
          <p:cNvPr id="473140" name="Line 54"/>
          <p:cNvSpPr/>
          <p:nvPr/>
        </p:nvSpPr>
        <p:spPr>
          <a:xfrm>
            <a:off x="4508500" y="5181600"/>
            <a:ext cx="1346200" cy="0"/>
          </a:xfrm>
          <a:prstGeom prst="line">
            <a:avLst/>
          </a:prstGeom>
          <a:ln w="25400" cap="flat" cmpd="sng">
            <a:solidFill>
              <a:schemeClr val="tx1"/>
            </a:solidFill>
            <a:prstDash val="solid"/>
            <a:headEnd type="none" w="med" len="med"/>
            <a:tailEnd type="triangle" w="med" len="med"/>
          </a:ln>
        </p:spPr>
      </p:sp>
      <p:sp>
        <p:nvSpPr>
          <p:cNvPr id="473141" name="Line 55"/>
          <p:cNvSpPr/>
          <p:nvPr/>
        </p:nvSpPr>
        <p:spPr>
          <a:xfrm>
            <a:off x="6184900" y="5181600"/>
            <a:ext cx="584200" cy="0"/>
          </a:xfrm>
          <a:prstGeom prst="line">
            <a:avLst/>
          </a:prstGeom>
          <a:ln w="25400" cap="flat" cmpd="sng">
            <a:solidFill>
              <a:schemeClr val="tx1"/>
            </a:solidFill>
            <a:prstDash val="solid"/>
            <a:headEnd type="none" w="med" len="med"/>
            <a:tailEnd type="triangle" w="med" len="med"/>
          </a:ln>
        </p:spPr>
      </p:sp>
      <p:sp>
        <p:nvSpPr>
          <p:cNvPr id="473142" name="Line 56"/>
          <p:cNvSpPr/>
          <p:nvPr/>
        </p:nvSpPr>
        <p:spPr>
          <a:xfrm>
            <a:off x="6413500" y="4876800"/>
            <a:ext cx="355600" cy="0"/>
          </a:xfrm>
          <a:prstGeom prst="line">
            <a:avLst/>
          </a:prstGeom>
          <a:ln w="25400" cap="flat" cmpd="sng">
            <a:solidFill>
              <a:schemeClr val="tx1"/>
            </a:solidFill>
            <a:prstDash val="solid"/>
            <a:headEnd type="none" w="med" len="med"/>
            <a:tailEnd type="triangle" w="med" len="med"/>
          </a:ln>
        </p:spPr>
      </p:sp>
      <p:sp>
        <p:nvSpPr>
          <p:cNvPr id="473143" name="Line 57"/>
          <p:cNvSpPr/>
          <p:nvPr/>
        </p:nvSpPr>
        <p:spPr>
          <a:xfrm>
            <a:off x="6400800" y="4660900"/>
            <a:ext cx="0" cy="660400"/>
          </a:xfrm>
          <a:prstGeom prst="line">
            <a:avLst/>
          </a:prstGeom>
          <a:ln w="25400" cap="flat" cmpd="sng">
            <a:solidFill>
              <a:schemeClr val="tx1"/>
            </a:solidFill>
            <a:prstDash val="solid"/>
            <a:headEnd type="none" w="med" len="med"/>
            <a:tailEnd type="none" w="med" len="med"/>
          </a:ln>
        </p:spPr>
      </p:sp>
      <p:sp>
        <p:nvSpPr>
          <p:cNvPr id="473144" name="Line 58"/>
          <p:cNvSpPr/>
          <p:nvPr/>
        </p:nvSpPr>
        <p:spPr>
          <a:xfrm>
            <a:off x="7404100" y="4724400"/>
            <a:ext cx="355600" cy="0"/>
          </a:xfrm>
          <a:prstGeom prst="line">
            <a:avLst/>
          </a:prstGeom>
          <a:ln w="25400" cap="flat" cmpd="sng">
            <a:solidFill>
              <a:schemeClr val="tx1"/>
            </a:solidFill>
            <a:prstDash val="solid"/>
            <a:headEnd type="none" w="med" len="med"/>
            <a:tailEnd type="triangle" w="med" len="med"/>
          </a:ln>
        </p:spPr>
      </p:sp>
      <p:sp>
        <p:nvSpPr>
          <p:cNvPr id="473145" name="Line 59"/>
          <p:cNvSpPr/>
          <p:nvPr/>
        </p:nvSpPr>
        <p:spPr>
          <a:xfrm>
            <a:off x="6413500" y="5334000"/>
            <a:ext cx="1346200" cy="0"/>
          </a:xfrm>
          <a:prstGeom prst="line">
            <a:avLst/>
          </a:prstGeom>
          <a:ln w="25400" cap="flat" cmpd="sng">
            <a:solidFill>
              <a:schemeClr val="tx1"/>
            </a:solidFill>
            <a:prstDash val="solid"/>
            <a:headEnd type="none" w="med" len="med"/>
            <a:tailEnd type="triangle" w="med" len="med"/>
          </a:ln>
        </p:spPr>
      </p:sp>
      <p:grpSp>
        <p:nvGrpSpPr>
          <p:cNvPr id="473146" name="Group 67"/>
          <p:cNvGrpSpPr/>
          <p:nvPr/>
        </p:nvGrpSpPr>
        <p:grpSpPr>
          <a:xfrm>
            <a:off x="8397875" y="4584700"/>
            <a:ext cx="333375" cy="946150"/>
            <a:chOff x="5290" y="2888"/>
            <a:chExt cx="210" cy="596"/>
          </a:xfrm>
        </p:grpSpPr>
        <p:sp>
          <p:nvSpPr>
            <p:cNvPr id="473275" name="Line 60"/>
            <p:cNvSpPr/>
            <p:nvPr/>
          </p:nvSpPr>
          <p:spPr>
            <a:xfrm>
              <a:off x="5328" y="2888"/>
              <a:ext cx="0" cy="561"/>
            </a:xfrm>
            <a:prstGeom prst="line">
              <a:avLst/>
            </a:prstGeom>
            <a:ln w="25400" cap="flat" cmpd="sng">
              <a:solidFill>
                <a:schemeClr val="tx1"/>
              </a:solidFill>
              <a:prstDash val="solid"/>
              <a:headEnd type="none" w="med" len="med"/>
              <a:tailEnd type="none" w="med" len="med"/>
            </a:ln>
          </p:spPr>
        </p:sp>
        <p:sp>
          <p:nvSpPr>
            <p:cNvPr id="473276" name="Line 61"/>
            <p:cNvSpPr/>
            <p:nvPr/>
          </p:nvSpPr>
          <p:spPr>
            <a:xfrm>
              <a:off x="5336" y="2888"/>
              <a:ext cx="128" cy="36"/>
            </a:xfrm>
            <a:prstGeom prst="line">
              <a:avLst/>
            </a:prstGeom>
            <a:ln w="25400" cap="flat" cmpd="sng">
              <a:solidFill>
                <a:schemeClr val="tx1"/>
              </a:solidFill>
              <a:prstDash val="solid"/>
              <a:headEnd type="none" w="med" len="med"/>
              <a:tailEnd type="none" w="med" len="med"/>
            </a:ln>
          </p:spPr>
        </p:sp>
        <p:sp>
          <p:nvSpPr>
            <p:cNvPr id="473277" name="Line 62"/>
            <p:cNvSpPr/>
            <p:nvPr/>
          </p:nvSpPr>
          <p:spPr>
            <a:xfrm flipV="1">
              <a:off x="5336" y="3379"/>
              <a:ext cx="128" cy="86"/>
            </a:xfrm>
            <a:prstGeom prst="line">
              <a:avLst/>
            </a:prstGeom>
            <a:ln w="25400" cap="flat" cmpd="sng">
              <a:solidFill>
                <a:schemeClr val="tx1"/>
              </a:solidFill>
              <a:prstDash val="solid"/>
              <a:headEnd type="none" w="med" len="med"/>
              <a:tailEnd type="none" w="med" len="med"/>
            </a:ln>
          </p:spPr>
        </p:sp>
        <p:sp>
          <p:nvSpPr>
            <p:cNvPr id="473278" name="Line 63"/>
            <p:cNvSpPr/>
            <p:nvPr/>
          </p:nvSpPr>
          <p:spPr>
            <a:xfrm>
              <a:off x="5472" y="2940"/>
              <a:ext cx="0" cy="432"/>
            </a:xfrm>
            <a:prstGeom prst="line">
              <a:avLst/>
            </a:prstGeom>
            <a:ln w="25400" cap="flat" cmpd="sng">
              <a:solidFill>
                <a:schemeClr val="tx1"/>
              </a:solidFill>
              <a:prstDash val="solid"/>
              <a:headEnd type="none" w="med" len="med"/>
              <a:tailEnd type="none" w="med" len="med"/>
            </a:ln>
          </p:spPr>
        </p:sp>
        <p:sp>
          <p:nvSpPr>
            <p:cNvPr id="473279" name="Rectangle 64"/>
            <p:cNvSpPr/>
            <p:nvPr/>
          </p:nvSpPr>
          <p:spPr>
            <a:xfrm rot="5400000">
              <a:off x="5210" y="3072"/>
              <a:ext cx="370"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Mux</a:t>
              </a:r>
            </a:p>
          </p:txBody>
        </p:sp>
        <p:sp>
          <p:nvSpPr>
            <p:cNvPr id="473280" name="Rectangle 65"/>
            <p:cNvSpPr/>
            <p:nvPr/>
          </p:nvSpPr>
          <p:spPr>
            <a:xfrm>
              <a:off x="5303" y="2900"/>
              <a:ext cx="170" cy="19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3281" name="Rectangle 66"/>
            <p:cNvSpPr/>
            <p:nvPr/>
          </p:nvSpPr>
          <p:spPr>
            <a:xfrm>
              <a:off x="5303" y="3294"/>
              <a:ext cx="170" cy="19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grpSp>
      <p:sp>
        <p:nvSpPr>
          <p:cNvPr id="473147" name="Line 68"/>
          <p:cNvSpPr/>
          <p:nvPr/>
        </p:nvSpPr>
        <p:spPr>
          <a:xfrm>
            <a:off x="8089900" y="4724400"/>
            <a:ext cx="355600" cy="0"/>
          </a:xfrm>
          <a:prstGeom prst="line">
            <a:avLst/>
          </a:prstGeom>
          <a:ln w="25400" cap="flat" cmpd="sng">
            <a:solidFill>
              <a:schemeClr val="tx1"/>
            </a:solidFill>
            <a:prstDash val="solid"/>
            <a:headEnd type="none" w="med" len="med"/>
            <a:tailEnd type="triangle" w="med" len="med"/>
          </a:ln>
        </p:spPr>
      </p:sp>
      <p:sp>
        <p:nvSpPr>
          <p:cNvPr id="473148" name="Line 69"/>
          <p:cNvSpPr/>
          <p:nvPr/>
        </p:nvSpPr>
        <p:spPr>
          <a:xfrm>
            <a:off x="8089900" y="5334000"/>
            <a:ext cx="355600" cy="0"/>
          </a:xfrm>
          <a:prstGeom prst="line">
            <a:avLst/>
          </a:prstGeom>
          <a:ln w="25400" cap="flat" cmpd="sng">
            <a:solidFill>
              <a:schemeClr val="tx1"/>
            </a:solidFill>
            <a:prstDash val="solid"/>
            <a:headEnd type="none" w="med" len="med"/>
            <a:tailEnd type="triangle" w="med" len="med"/>
          </a:ln>
        </p:spPr>
      </p:sp>
      <p:sp>
        <p:nvSpPr>
          <p:cNvPr id="473149" name="Line 70"/>
          <p:cNvSpPr/>
          <p:nvPr/>
        </p:nvSpPr>
        <p:spPr>
          <a:xfrm>
            <a:off x="3352800" y="2717800"/>
            <a:ext cx="0" cy="1346200"/>
          </a:xfrm>
          <a:prstGeom prst="line">
            <a:avLst/>
          </a:prstGeom>
          <a:ln w="25400" cap="flat" cmpd="sng">
            <a:solidFill>
              <a:schemeClr val="accent2"/>
            </a:solidFill>
            <a:prstDash val="solid"/>
            <a:headEnd type="none" w="med" len="med"/>
            <a:tailEnd type="none" w="med" len="med"/>
          </a:ln>
        </p:spPr>
      </p:sp>
      <p:sp>
        <p:nvSpPr>
          <p:cNvPr id="473150" name="Line 71"/>
          <p:cNvSpPr/>
          <p:nvPr/>
        </p:nvSpPr>
        <p:spPr>
          <a:xfrm>
            <a:off x="2679700" y="3962400"/>
            <a:ext cx="1346200" cy="0"/>
          </a:xfrm>
          <a:prstGeom prst="line">
            <a:avLst/>
          </a:prstGeom>
          <a:ln w="25400" cap="flat" cmpd="sng">
            <a:solidFill>
              <a:schemeClr val="tx1"/>
            </a:solidFill>
            <a:prstDash val="solid"/>
            <a:headEnd type="none" w="med" len="med"/>
            <a:tailEnd type="triangle" w="med" len="med"/>
          </a:ln>
        </p:spPr>
      </p:sp>
      <p:sp>
        <p:nvSpPr>
          <p:cNvPr id="473151" name="Line 72"/>
          <p:cNvSpPr/>
          <p:nvPr/>
        </p:nvSpPr>
        <p:spPr>
          <a:xfrm>
            <a:off x="2679700" y="5715000"/>
            <a:ext cx="1346200" cy="0"/>
          </a:xfrm>
          <a:prstGeom prst="line">
            <a:avLst/>
          </a:prstGeom>
          <a:ln w="25400" cap="flat" cmpd="sng">
            <a:solidFill>
              <a:schemeClr val="tx1"/>
            </a:solidFill>
            <a:prstDash val="solid"/>
            <a:headEnd type="none" w="med" len="med"/>
            <a:tailEnd type="triangle" w="med" len="med"/>
          </a:ln>
        </p:spPr>
      </p:sp>
      <p:sp>
        <p:nvSpPr>
          <p:cNvPr id="473152" name="Line 73"/>
          <p:cNvSpPr/>
          <p:nvPr/>
        </p:nvSpPr>
        <p:spPr>
          <a:xfrm>
            <a:off x="2679700" y="5410200"/>
            <a:ext cx="1346200" cy="0"/>
          </a:xfrm>
          <a:prstGeom prst="line">
            <a:avLst/>
          </a:prstGeom>
          <a:ln w="25400" cap="flat" cmpd="sng">
            <a:solidFill>
              <a:schemeClr val="tx1"/>
            </a:solidFill>
            <a:prstDash val="solid"/>
            <a:headEnd type="none" w="med" len="med"/>
            <a:tailEnd type="triangle" w="med" len="med"/>
          </a:ln>
        </p:spPr>
      </p:sp>
      <p:sp>
        <p:nvSpPr>
          <p:cNvPr id="473153" name="Line 74"/>
          <p:cNvSpPr/>
          <p:nvPr/>
        </p:nvSpPr>
        <p:spPr>
          <a:xfrm>
            <a:off x="5499100" y="3657600"/>
            <a:ext cx="355600" cy="0"/>
          </a:xfrm>
          <a:prstGeom prst="line">
            <a:avLst/>
          </a:prstGeom>
          <a:ln w="25400" cap="flat" cmpd="sng">
            <a:solidFill>
              <a:schemeClr val="tx1"/>
            </a:solidFill>
            <a:prstDash val="solid"/>
            <a:headEnd type="none" w="med" len="med"/>
            <a:tailEnd type="triangle" w="med" len="med"/>
          </a:ln>
        </p:spPr>
      </p:sp>
      <p:sp>
        <p:nvSpPr>
          <p:cNvPr id="473154" name="Line 75"/>
          <p:cNvSpPr/>
          <p:nvPr/>
        </p:nvSpPr>
        <p:spPr>
          <a:xfrm>
            <a:off x="4813300" y="5562600"/>
            <a:ext cx="1041400" cy="0"/>
          </a:xfrm>
          <a:prstGeom prst="line">
            <a:avLst/>
          </a:prstGeom>
          <a:ln w="25400" cap="flat" cmpd="sng">
            <a:solidFill>
              <a:schemeClr val="tx1"/>
            </a:solidFill>
            <a:prstDash val="solid"/>
            <a:headEnd type="none" w="med" len="med"/>
            <a:tailEnd type="triangle" w="med" len="med"/>
          </a:ln>
        </p:spPr>
      </p:sp>
      <p:sp>
        <p:nvSpPr>
          <p:cNvPr id="473155" name="Line 76"/>
          <p:cNvSpPr/>
          <p:nvPr/>
        </p:nvSpPr>
        <p:spPr>
          <a:xfrm>
            <a:off x="8534400" y="5461000"/>
            <a:ext cx="0" cy="736600"/>
          </a:xfrm>
          <a:prstGeom prst="line">
            <a:avLst/>
          </a:prstGeom>
          <a:ln w="25400" cap="flat" cmpd="sng">
            <a:solidFill>
              <a:schemeClr val="accent2"/>
            </a:solidFill>
            <a:prstDash val="solid"/>
            <a:headEnd type="none" w="med" len="med"/>
            <a:tailEnd type="none" w="med" len="med"/>
          </a:ln>
        </p:spPr>
      </p:sp>
      <p:sp>
        <p:nvSpPr>
          <p:cNvPr id="473156" name="Rectangle 77"/>
          <p:cNvSpPr/>
          <p:nvPr/>
        </p:nvSpPr>
        <p:spPr>
          <a:xfrm>
            <a:off x="7437438" y="6113463"/>
            <a:ext cx="12192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1"/>
                </a:solidFill>
                <a:ea typeface="宋体" pitchFamily="2" charset="-122"/>
              </a:rPr>
              <a:t>MemtoReg</a:t>
            </a:r>
          </a:p>
        </p:txBody>
      </p:sp>
      <p:grpSp>
        <p:nvGrpSpPr>
          <p:cNvPr id="473157" name="Group 82"/>
          <p:cNvGrpSpPr/>
          <p:nvPr/>
        </p:nvGrpSpPr>
        <p:grpSpPr>
          <a:xfrm>
            <a:off x="4572000" y="5270500"/>
            <a:ext cx="228600" cy="533400"/>
            <a:chOff x="2880" y="3320"/>
            <a:chExt cx="144" cy="336"/>
          </a:xfrm>
        </p:grpSpPr>
        <p:sp>
          <p:nvSpPr>
            <p:cNvPr id="473271" name="Line 78"/>
            <p:cNvSpPr/>
            <p:nvPr/>
          </p:nvSpPr>
          <p:spPr>
            <a:xfrm>
              <a:off x="2880" y="3320"/>
              <a:ext cx="0" cy="320"/>
            </a:xfrm>
            <a:prstGeom prst="line">
              <a:avLst/>
            </a:prstGeom>
            <a:ln w="25400" cap="flat" cmpd="sng">
              <a:solidFill>
                <a:schemeClr val="tx1"/>
              </a:solidFill>
              <a:prstDash val="solid"/>
              <a:headEnd type="none" w="med" len="med"/>
              <a:tailEnd type="none" w="med" len="med"/>
            </a:ln>
          </p:spPr>
        </p:sp>
        <p:sp>
          <p:nvSpPr>
            <p:cNvPr id="473272" name="Line 79"/>
            <p:cNvSpPr/>
            <p:nvPr/>
          </p:nvSpPr>
          <p:spPr>
            <a:xfrm>
              <a:off x="2888" y="3320"/>
              <a:ext cx="128" cy="15"/>
            </a:xfrm>
            <a:prstGeom prst="line">
              <a:avLst/>
            </a:prstGeom>
            <a:ln w="25400" cap="flat" cmpd="sng">
              <a:solidFill>
                <a:schemeClr val="tx1"/>
              </a:solidFill>
              <a:prstDash val="solid"/>
              <a:headEnd type="none" w="med" len="med"/>
              <a:tailEnd type="none" w="med" len="med"/>
            </a:ln>
          </p:spPr>
        </p:sp>
        <p:sp>
          <p:nvSpPr>
            <p:cNvPr id="473273" name="Line 80"/>
            <p:cNvSpPr/>
            <p:nvPr/>
          </p:nvSpPr>
          <p:spPr>
            <a:xfrm flipV="1">
              <a:off x="2888" y="3599"/>
              <a:ext cx="128" cy="57"/>
            </a:xfrm>
            <a:prstGeom prst="line">
              <a:avLst/>
            </a:prstGeom>
            <a:ln w="25400" cap="flat" cmpd="sng">
              <a:solidFill>
                <a:schemeClr val="tx1"/>
              </a:solidFill>
              <a:prstDash val="solid"/>
              <a:headEnd type="none" w="med" len="med"/>
              <a:tailEnd type="none" w="med" len="med"/>
            </a:ln>
          </p:spPr>
        </p:sp>
        <p:sp>
          <p:nvSpPr>
            <p:cNvPr id="473274" name="Line 81"/>
            <p:cNvSpPr/>
            <p:nvPr/>
          </p:nvSpPr>
          <p:spPr>
            <a:xfrm>
              <a:off x="3024" y="3351"/>
              <a:ext cx="0" cy="244"/>
            </a:xfrm>
            <a:prstGeom prst="line">
              <a:avLst/>
            </a:prstGeom>
            <a:ln w="25400" cap="flat" cmpd="sng">
              <a:solidFill>
                <a:schemeClr val="tx1"/>
              </a:solidFill>
              <a:prstDash val="solid"/>
              <a:headEnd type="none" w="med" len="med"/>
              <a:tailEnd type="none" w="med" len="med"/>
            </a:ln>
          </p:spPr>
        </p:sp>
      </p:grpSp>
      <p:sp>
        <p:nvSpPr>
          <p:cNvPr id="473158" name="Rectangle 83"/>
          <p:cNvSpPr/>
          <p:nvPr/>
        </p:nvSpPr>
        <p:spPr>
          <a:xfrm>
            <a:off x="4532313" y="5518150"/>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3159" name="Rectangle 84"/>
          <p:cNvSpPr/>
          <p:nvPr/>
        </p:nvSpPr>
        <p:spPr>
          <a:xfrm>
            <a:off x="4532313" y="5229225"/>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sp>
        <p:nvSpPr>
          <p:cNvPr id="473160" name="Line 85"/>
          <p:cNvSpPr/>
          <p:nvPr/>
        </p:nvSpPr>
        <p:spPr>
          <a:xfrm>
            <a:off x="4648200" y="5803900"/>
            <a:ext cx="0" cy="431800"/>
          </a:xfrm>
          <a:prstGeom prst="line">
            <a:avLst/>
          </a:prstGeom>
          <a:ln w="25400" cap="flat" cmpd="sng">
            <a:solidFill>
              <a:schemeClr val="accent2"/>
            </a:solidFill>
            <a:prstDash val="solid"/>
            <a:headEnd type="none" w="med" len="med"/>
            <a:tailEnd type="none" w="med" len="med"/>
          </a:ln>
        </p:spPr>
      </p:sp>
      <p:sp>
        <p:nvSpPr>
          <p:cNvPr id="473161" name="Rectangle 86"/>
          <p:cNvSpPr/>
          <p:nvPr/>
        </p:nvSpPr>
        <p:spPr>
          <a:xfrm>
            <a:off x="3856038" y="6113463"/>
            <a:ext cx="8905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1"/>
                </a:solidFill>
                <a:ea typeface="宋体" pitchFamily="2" charset="-122"/>
              </a:rPr>
              <a:t>RegDst</a:t>
            </a:r>
          </a:p>
        </p:txBody>
      </p:sp>
      <p:sp>
        <p:nvSpPr>
          <p:cNvPr id="473162" name="Rectangle 87"/>
          <p:cNvSpPr/>
          <p:nvPr/>
        </p:nvSpPr>
        <p:spPr>
          <a:xfrm>
            <a:off x="2630488" y="5129213"/>
            <a:ext cx="3952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Rt</a:t>
            </a:r>
          </a:p>
        </p:txBody>
      </p:sp>
      <p:sp>
        <p:nvSpPr>
          <p:cNvPr id="473163" name="Rectangle 88"/>
          <p:cNvSpPr/>
          <p:nvPr/>
        </p:nvSpPr>
        <p:spPr>
          <a:xfrm>
            <a:off x="2622550" y="5434013"/>
            <a:ext cx="4508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Rd</a:t>
            </a:r>
          </a:p>
        </p:txBody>
      </p:sp>
      <p:sp>
        <p:nvSpPr>
          <p:cNvPr id="473164" name="Rectangle 89"/>
          <p:cNvSpPr/>
          <p:nvPr/>
        </p:nvSpPr>
        <p:spPr>
          <a:xfrm>
            <a:off x="2533650" y="3681413"/>
            <a:ext cx="6000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Imm</a:t>
            </a:r>
          </a:p>
        </p:txBody>
      </p:sp>
      <p:sp>
        <p:nvSpPr>
          <p:cNvPr id="473165" name="Line 90"/>
          <p:cNvSpPr/>
          <p:nvPr/>
        </p:nvSpPr>
        <p:spPr>
          <a:xfrm>
            <a:off x="1765300" y="5410200"/>
            <a:ext cx="431800" cy="0"/>
          </a:xfrm>
          <a:prstGeom prst="line">
            <a:avLst/>
          </a:prstGeom>
          <a:ln w="25400" cap="flat" cmpd="sng">
            <a:solidFill>
              <a:schemeClr val="tx1"/>
            </a:solidFill>
            <a:prstDash val="solid"/>
            <a:headEnd type="none" w="med" len="med"/>
            <a:tailEnd type="triangle" w="med" len="med"/>
          </a:ln>
        </p:spPr>
      </p:sp>
      <p:sp>
        <p:nvSpPr>
          <p:cNvPr id="473166" name="Line 91"/>
          <p:cNvSpPr/>
          <p:nvPr/>
        </p:nvSpPr>
        <p:spPr>
          <a:xfrm>
            <a:off x="2527300" y="3657600"/>
            <a:ext cx="1498600" cy="0"/>
          </a:xfrm>
          <a:prstGeom prst="line">
            <a:avLst/>
          </a:prstGeom>
          <a:ln w="25400" cap="flat" cmpd="sng">
            <a:solidFill>
              <a:schemeClr val="tx1"/>
            </a:solidFill>
            <a:prstDash val="solid"/>
            <a:headEnd type="none" w="med" len="med"/>
            <a:tailEnd type="triangle" w="med" len="med"/>
          </a:ln>
        </p:spPr>
      </p:sp>
      <p:sp>
        <p:nvSpPr>
          <p:cNvPr id="473167" name="Rectangle 92"/>
          <p:cNvSpPr/>
          <p:nvPr/>
        </p:nvSpPr>
        <p:spPr>
          <a:xfrm>
            <a:off x="2524125" y="3376613"/>
            <a:ext cx="693738"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PC+4</a:t>
            </a:r>
          </a:p>
        </p:txBody>
      </p:sp>
      <p:sp>
        <p:nvSpPr>
          <p:cNvPr id="473168" name="Line 93"/>
          <p:cNvSpPr/>
          <p:nvPr/>
        </p:nvSpPr>
        <p:spPr>
          <a:xfrm>
            <a:off x="4356100" y="3657600"/>
            <a:ext cx="508000" cy="0"/>
          </a:xfrm>
          <a:prstGeom prst="line">
            <a:avLst/>
          </a:prstGeom>
          <a:ln w="25400" cap="flat" cmpd="sng">
            <a:solidFill>
              <a:schemeClr val="tx1"/>
            </a:solidFill>
            <a:prstDash val="solid"/>
            <a:headEnd type="none" w="med" len="med"/>
            <a:tailEnd type="triangle" w="med" len="med"/>
          </a:ln>
        </p:spPr>
      </p:sp>
      <p:sp>
        <p:nvSpPr>
          <p:cNvPr id="473169" name="Rectangle 94"/>
          <p:cNvSpPr/>
          <p:nvPr/>
        </p:nvSpPr>
        <p:spPr>
          <a:xfrm>
            <a:off x="4810125" y="3484563"/>
            <a:ext cx="693738"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PC+4</a:t>
            </a:r>
          </a:p>
        </p:txBody>
      </p:sp>
      <p:sp>
        <p:nvSpPr>
          <p:cNvPr id="473170" name="Rectangle 95"/>
          <p:cNvSpPr/>
          <p:nvPr/>
        </p:nvSpPr>
        <p:spPr>
          <a:xfrm>
            <a:off x="2617788" y="3986213"/>
            <a:ext cx="4397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Rs</a:t>
            </a:r>
          </a:p>
        </p:txBody>
      </p:sp>
      <p:sp>
        <p:nvSpPr>
          <p:cNvPr id="473171" name="Rectangle 96"/>
          <p:cNvSpPr/>
          <p:nvPr/>
        </p:nvSpPr>
        <p:spPr>
          <a:xfrm>
            <a:off x="2630488" y="4672013"/>
            <a:ext cx="3952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Rt</a:t>
            </a:r>
          </a:p>
        </p:txBody>
      </p:sp>
      <p:sp>
        <p:nvSpPr>
          <p:cNvPr id="473172" name="Line 97"/>
          <p:cNvSpPr/>
          <p:nvPr/>
        </p:nvSpPr>
        <p:spPr>
          <a:xfrm flipV="1">
            <a:off x="2667000" y="3949700"/>
            <a:ext cx="0" cy="1778000"/>
          </a:xfrm>
          <a:prstGeom prst="line">
            <a:avLst/>
          </a:prstGeom>
          <a:ln w="25400" cap="flat" cmpd="sng">
            <a:solidFill>
              <a:schemeClr val="tx1"/>
            </a:solidFill>
            <a:prstDash val="solid"/>
            <a:headEnd type="none" w="med" len="med"/>
            <a:tailEnd type="none" w="med" len="med"/>
          </a:ln>
        </p:spPr>
      </p:sp>
      <p:sp>
        <p:nvSpPr>
          <p:cNvPr id="473173" name="Line 98"/>
          <p:cNvSpPr/>
          <p:nvPr/>
        </p:nvSpPr>
        <p:spPr>
          <a:xfrm>
            <a:off x="4356100" y="5715000"/>
            <a:ext cx="203200" cy="0"/>
          </a:xfrm>
          <a:prstGeom prst="line">
            <a:avLst/>
          </a:prstGeom>
          <a:ln w="25400" cap="flat" cmpd="sng">
            <a:solidFill>
              <a:schemeClr val="tx1"/>
            </a:solidFill>
            <a:prstDash val="solid"/>
            <a:headEnd type="none" w="med" len="med"/>
            <a:tailEnd type="none" w="med" len="med"/>
          </a:ln>
        </p:spPr>
      </p:sp>
      <p:sp>
        <p:nvSpPr>
          <p:cNvPr id="473174" name="Line 99"/>
          <p:cNvSpPr/>
          <p:nvPr/>
        </p:nvSpPr>
        <p:spPr>
          <a:xfrm>
            <a:off x="4356100" y="5410200"/>
            <a:ext cx="203200" cy="0"/>
          </a:xfrm>
          <a:prstGeom prst="line">
            <a:avLst/>
          </a:prstGeom>
          <a:ln w="25400" cap="flat" cmpd="sng">
            <a:solidFill>
              <a:schemeClr val="tx1"/>
            </a:solidFill>
            <a:prstDash val="solid"/>
            <a:headEnd type="none" w="med" len="med"/>
            <a:tailEnd type="none" w="med" len="med"/>
          </a:ln>
        </p:spPr>
      </p:sp>
      <p:sp>
        <p:nvSpPr>
          <p:cNvPr id="473175" name="Line 100"/>
          <p:cNvSpPr/>
          <p:nvPr/>
        </p:nvSpPr>
        <p:spPr>
          <a:xfrm>
            <a:off x="6184900" y="5562600"/>
            <a:ext cx="1574800" cy="0"/>
          </a:xfrm>
          <a:prstGeom prst="line">
            <a:avLst/>
          </a:prstGeom>
          <a:ln w="25400" cap="flat" cmpd="sng">
            <a:solidFill>
              <a:schemeClr val="tx1"/>
            </a:solidFill>
            <a:prstDash val="solid"/>
            <a:headEnd type="none" w="med" len="med"/>
            <a:tailEnd type="triangle" w="med" len="med"/>
          </a:ln>
        </p:spPr>
      </p:sp>
      <p:sp>
        <p:nvSpPr>
          <p:cNvPr id="473176" name="Line 101"/>
          <p:cNvSpPr/>
          <p:nvPr/>
        </p:nvSpPr>
        <p:spPr>
          <a:xfrm>
            <a:off x="8089900" y="5562600"/>
            <a:ext cx="203200" cy="0"/>
          </a:xfrm>
          <a:prstGeom prst="line">
            <a:avLst/>
          </a:prstGeom>
          <a:ln w="25400" cap="flat" cmpd="sng">
            <a:solidFill>
              <a:schemeClr val="tx1"/>
            </a:solidFill>
            <a:prstDash val="solid"/>
            <a:headEnd type="none" w="med" len="med"/>
            <a:tailEnd type="none" w="med" len="med"/>
          </a:ln>
        </p:spPr>
      </p:sp>
      <p:sp>
        <p:nvSpPr>
          <p:cNvPr id="473177" name="Line 102"/>
          <p:cNvSpPr/>
          <p:nvPr/>
        </p:nvSpPr>
        <p:spPr>
          <a:xfrm>
            <a:off x="8305800" y="5575300"/>
            <a:ext cx="0" cy="355600"/>
          </a:xfrm>
          <a:prstGeom prst="line">
            <a:avLst/>
          </a:prstGeom>
          <a:ln w="25400" cap="flat" cmpd="sng">
            <a:solidFill>
              <a:schemeClr val="tx1"/>
            </a:solidFill>
            <a:prstDash val="solid"/>
            <a:headEnd type="none" w="med" len="med"/>
            <a:tailEnd type="none" w="med" len="med"/>
          </a:ln>
        </p:spPr>
      </p:sp>
      <p:sp>
        <p:nvSpPr>
          <p:cNvPr id="473178" name="Line 103"/>
          <p:cNvSpPr/>
          <p:nvPr/>
        </p:nvSpPr>
        <p:spPr>
          <a:xfrm flipH="1">
            <a:off x="3187700" y="5943600"/>
            <a:ext cx="5130800" cy="0"/>
          </a:xfrm>
          <a:prstGeom prst="line">
            <a:avLst/>
          </a:prstGeom>
          <a:ln w="25400" cap="flat" cmpd="sng">
            <a:solidFill>
              <a:schemeClr val="tx1"/>
            </a:solidFill>
            <a:prstDash val="solid"/>
            <a:headEnd type="none" w="med" len="med"/>
            <a:tailEnd type="none" w="med" len="med"/>
          </a:ln>
        </p:spPr>
      </p:sp>
      <p:sp>
        <p:nvSpPr>
          <p:cNvPr id="473179" name="Line 104"/>
          <p:cNvSpPr/>
          <p:nvPr/>
        </p:nvSpPr>
        <p:spPr>
          <a:xfrm flipV="1">
            <a:off x="3200400" y="5321300"/>
            <a:ext cx="0" cy="635000"/>
          </a:xfrm>
          <a:prstGeom prst="line">
            <a:avLst/>
          </a:prstGeom>
          <a:ln w="25400" cap="flat" cmpd="sng">
            <a:solidFill>
              <a:schemeClr val="tx1"/>
            </a:solidFill>
            <a:prstDash val="solid"/>
            <a:headEnd type="none" w="med" len="med"/>
            <a:tailEnd type="triangle" w="med" len="med"/>
          </a:ln>
        </p:spPr>
      </p:sp>
      <p:sp>
        <p:nvSpPr>
          <p:cNvPr id="473180" name="Line 105"/>
          <p:cNvSpPr/>
          <p:nvPr/>
        </p:nvSpPr>
        <p:spPr>
          <a:xfrm>
            <a:off x="8699500" y="5105400"/>
            <a:ext cx="127000" cy="0"/>
          </a:xfrm>
          <a:prstGeom prst="line">
            <a:avLst/>
          </a:prstGeom>
          <a:ln w="25400" cap="flat" cmpd="sng">
            <a:solidFill>
              <a:schemeClr val="tx1"/>
            </a:solidFill>
            <a:prstDash val="solid"/>
            <a:headEnd type="none" w="med" len="med"/>
            <a:tailEnd type="none" w="med" len="med"/>
          </a:ln>
        </p:spPr>
      </p:sp>
      <p:sp>
        <p:nvSpPr>
          <p:cNvPr id="473181" name="Line 106"/>
          <p:cNvSpPr/>
          <p:nvPr/>
        </p:nvSpPr>
        <p:spPr>
          <a:xfrm>
            <a:off x="8839200" y="5118100"/>
            <a:ext cx="0" cy="965200"/>
          </a:xfrm>
          <a:prstGeom prst="line">
            <a:avLst/>
          </a:prstGeom>
          <a:ln w="25400" cap="flat" cmpd="sng">
            <a:solidFill>
              <a:schemeClr val="tx1"/>
            </a:solidFill>
            <a:prstDash val="solid"/>
            <a:headEnd type="none" w="med" len="med"/>
            <a:tailEnd type="none" w="med" len="med"/>
          </a:ln>
        </p:spPr>
      </p:sp>
      <p:sp>
        <p:nvSpPr>
          <p:cNvPr id="473182" name="Line 107"/>
          <p:cNvSpPr/>
          <p:nvPr/>
        </p:nvSpPr>
        <p:spPr>
          <a:xfrm flipH="1">
            <a:off x="3492500" y="6096000"/>
            <a:ext cx="5359400" cy="0"/>
          </a:xfrm>
          <a:prstGeom prst="line">
            <a:avLst/>
          </a:prstGeom>
          <a:ln w="25400" cap="flat" cmpd="sng">
            <a:solidFill>
              <a:schemeClr val="tx1"/>
            </a:solidFill>
            <a:prstDash val="solid"/>
            <a:headEnd type="none" w="med" len="med"/>
            <a:tailEnd type="none" w="med" len="med"/>
          </a:ln>
        </p:spPr>
      </p:sp>
      <p:sp>
        <p:nvSpPr>
          <p:cNvPr id="473183" name="Line 108"/>
          <p:cNvSpPr/>
          <p:nvPr/>
        </p:nvSpPr>
        <p:spPr>
          <a:xfrm flipV="1">
            <a:off x="3505200" y="5321300"/>
            <a:ext cx="0" cy="787400"/>
          </a:xfrm>
          <a:prstGeom prst="line">
            <a:avLst/>
          </a:prstGeom>
          <a:ln w="25400" cap="flat" cmpd="sng">
            <a:solidFill>
              <a:schemeClr val="tx1"/>
            </a:solidFill>
            <a:prstDash val="solid"/>
            <a:headEnd type="none" w="med" len="med"/>
            <a:tailEnd type="triangle" w="med" len="med"/>
          </a:ln>
        </p:spPr>
      </p:sp>
      <p:sp>
        <p:nvSpPr>
          <p:cNvPr id="473184" name="Line 109"/>
          <p:cNvSpPr/>
          <p:nvPr/>
        </p:nvSpPr>
        <p:spPr>
          <a:xfrm>
            <a:off x="2527300" y="5410200"/>
            <a:ext cx="127000" cy="0"/>
          </a:xfrm>
          <a:prstGeom prst="line">
            <a:avLst/>
          </a:prstGeom>
          <a:ln w="25400" cap="flat" cmpd="sng">
            <a:solidFill>
              <a:schemeClr val="tx1"/>
            </a:solidFill>
            <a:prstDash val="solid"/>
            <a:headEnd type="none" w="med" len="med"/>
            <a:tailEnd type="none" w="med" len="med"/>
          </a:ln>
        </p:spPr>
      </p:sp>
      <p:sp>
        <p:nvSpPr>
          <p:cNvPr id="473185" name="Line 110"/>
          <p:cNvSpPr/>
          <p:nvPr/>
        </p:nvSpPr>
        <p:spPr>
          <a:xfrm>
            <a:off x="1765300" y="3657600"/>
            <a:ext cx="431800" cy="0"/>
          </a:xfrm>
          <a:prstGeom prst="line">
            <a:avLst/>
          </a:prstGeom>
          <a:ln w="25400" cap="flat" cmpd="sng">
            <a:solidFill>
              <a:schemeClr val="tx1"/>
            </a:solidFill>
            <a:prstDash val="solid"/>
            <a:headEnd type="none" w="med" len="med"/>
            <a:tailEnd type="triangle" w="med" len="med"/>
          </a:ln>
        </p:spPr>
      </p:sp>
      <p:sp>
        <p:nvSpPr>
          <p:cNvPr id="473186" name="Rectangle 111"/>
          <p:cNvSpPr/>
          <p:nvPr/>
        </p:nvSpPr>
        <p:spPr>
          <a:xfrm rot="5400000">
            <a:off x="1209675" y="3663950"/>
            <a:ext cx="693738"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PC+4</a:t>
            </a:r>
          </a:p>
        </p:txBody>
      </p:sp>
      <p:sp>
        <p:nvSpPr>
          <p:cNvPr id="473187" name="Line 112"/>
          <p:cNvSpPr/>
          <p:nvPr/>
        </p:nvSpPr>
        <p:spPr>
          <a:xfrm>
            <a:off x="1003300" y="4267200"/>
            <a:ext cx="355600" cy="0"/>
          </a:xfrm>
          <a:prstGeom prst="line">
            <a:avLst/>
          </a:prstGeom>
          <a:ln w="25400" cap="flat" cmpd="sng">
            <a:solidFill>
              <a:schemeClr val="tx1"/>
            </a:solidFill>
            <a:prstDash val="solid"/>
            <a:headEnd type="none" w="med" len="med"/>
            <a:tailEnd type="triangle" w="med" len="med"/>
          </a:ln>
        </p:spPr>
      </p:sp>
      <p:sp>
        <p:nvSpPr>
          <p:cNvPr id="473188" name="Line 113"/>
          <p:cNvSpPr/>
          <p:nvPr/>
        </p:nvSpPr>
        <p:spPr>
          <a:xfrm>
            <a:off x="5499100" y="4267200"/>
            <a:ext cx="355600" cy="0"/>
          </a:xfrm>
          <a:prstGeom prst="line">
            <a:avLst/>
          </a:prstGeom>
          <a:ln w="25400" cap="flat" cmpd="sng">
            <a:solidFill>
              <a:schemeClr val="tx1"/>
            </a:solidFill>
            <a:prstDash val="solid"/>
            <a:headEnd type="none" w="med" len="med"/>
            <a:tailEnd type="triangle" w="med" len="med"/>
          </a:ln>
        </p:spPr>
      </p:sp>
      <p:sp>
        <p:nvSpPr>
          <p:cNvPr id="473189" name="Line 114"/>
          <p:cNvSpPr/>
          <p:nvPr/>
        </p:nvSpPr>
        <p:spPr>
          <a:xfrm flipH="1">
            <a:off x="6616700" y="3657600"/>
            <a:ext cx="257175" cy="0"/>
          </a:xfrm>
          <a:prstGeom prst="line">
            <a:avLst/>
          </a:prstGeom>
          <a:ln w="25400" cap="flat" cmpd="sng">
            <a:solidFill>
              <a:schemeClr val="accent2"/>
            </a:solidFill>
            <a:prstDash val="solid"/>
            <a:headEnd type="none" w="med" len="med"/>
            <a:tailEnd type="none" w="med" len="med"/>
          </a:ln>
        </p:spPr>
      </p:sp>
      <p:sp>
        <p:nvSpPr>
          <p:cNvPr id="473190" name="Line 115"/>
          <p:cNvSpPr/>
          <p:nvPr/>
        </p:nvSpPr>
        <p:spPr>
          <a:xfrm flipH="1">
            <a:off x="6616700" y="3810000"/>
            <a:ext cx="257175" cy="0"/>
          </a:xfrm>
          <a:prstGeom prst="line">
            <a:avLst/>
          </a:prstGeom>
          <a:ln w="25400" cap="flat" cmpd="sng">
            <a:solidFill>
              <a:schemeClr val="tx1"/>
            </a:solidFill>
            <a:prstDash val="solid"/>
            <a:headEnd type="none" w="med" len="med"/>
            <a:tailEnd type="none" w="med" len="med"/>
          </a:ln>
        </p:spPr>
      </p:sp>
      <p:grpSp>
        <p:nvGrpSpPr>
          <p:cNvPr id="473191" name="Group 121"/>
          <p:cNvGrpSpPr/>
          <p:nvPr/>
        </p:nvGrpSpPr>
        <p:grpSpPr>
          <a:xfrm>
            <a:off x="6848475" y="3581400"/>
            <a:ext cx="395288" cy="306388"/>
            <a:chOff x="4314" y="2256"/>
            <a:chExt cx="249" cy="193"/>
          </a:xfrm>
        </p:grpSpPr>
        <p:sp>
          <p:nvSpPr>
            <p:cNvPr id="473266" name="Arc 116"/>
            <p:cNvSpPr/>
            <p:nvPr/>
          </p:nvSpPr>
          <p:spPr>
            <a:xfrm>
              <a:off x="4466" y="2265"/>
              <a:ext cx="89" cy="88"/>
            </a:xfrm>
            <a:custGeom>
              <a:avLst/>
              <a:gdLst>
                <a:gd name="txL" fmla="*/ 0 w 21845"/>
                <a:gd name="txT" fmla="*/ 0 h 21600"/>
                <a:gd name="txR" fmla="*/ 21845 w 21845"/>
                <a:gd name="txB" fmla="*/ 21600 h 21600"/>
              </a:gdLst>
              <a:ahLst/>
              <a:cxnLst>
                <a:cxn ang="0">
                  <a:pos x="0" y="0"/>
                </a:cxn>
                <a:cxn ang="0">
                  <a:pos x="0" y="0"/>
                </a:cxn>
                <a:cxn ang="0">
                  <a:pos x="0" y="0"/>
                </a:cxn>
              </a:cxnLst>
              <a:rect l="txL" t="txT" r="txR" b="txB"/>
              <a:pathLst>
                <a:path w="21845" h="21600" fill="none">
                  <a:moveTo>
                    <a:pt x="0" y="1"/>
                  </a:moveTo>
                  <a:cubicBezTo>
                    <a:pt x="81" y="0"/>
                    <a:pt x="163" y="-1"/>
                    <a:pt x="245" y="0"/>
                  </a:cubicBezTo>
                  <a:cubicBezTo>
                    <a:pt x="12174" y="0"/>
                    <a:pt x="21845" y="9670"/>
                    <a:pt x="21845" y="21600"/>
                  </a:cubicBezTo>
                </a:path>
                <a:path w="21845" h="21600" stroke="0">
                  <a:moveTo>
                    <a:pt x="0" y="1"/>
                  </a:moveTo>
                  <a:cubicBezTo>
                    <a:pt x="81" y="0"/>
                    <a:pt x="163" y="-1"/>
                    <a:pt x="245" y="0"/>
                  </a:cubicBezTo>
                  <a:cubicBezTo>
                    <a:pt x="12174" y="0"/>
                    <a:pt x="21845" y="9670"/>
                    <a:pt x="21845" y="21600"/>
                  </a:cubicBezTo>
                  <a:lnTo>
                    <a:pt x="245"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3267" name="Arc 117"/>
            <p:cNvSpPr/>
            <p:nvPr/>
          </p:nvSpPr>
          <p:spPr>
            <a:xfrm rot="10800000">
              <a:off x="4475" y="2361"/>
              <a:ext cx="88" cy="88"/>
            </a:xfrm>
            <a:custGeom>
              <a:avLst/>
              <a:gdLst>
                <a:gd name="txL" fmla="*/ 0 w 21600"/>
                <a:gd name="txT" fmla="*/ 0 h 21599"/>
                <a:gd name="txR" fmla="*/ 21600 w 21600"/>
                <a:gd name="txB" fmla="*/ 21599 h 21599"/>
              </a:gdLst>
              <a:ahLst/>
              <a:cxnLst>
                <a:cxn ang="0">
                  <a:pos x="0" y="0"/>
                </a:cxn>
                <a:cxn ang="0">
                  <a:pos x="0" y="0"/>
                </a:cxn>
                <a:cxn ang="0">
                  <a:pos x="0" y="0"/>
                </a:cxn>
              </a:cxnLst>
              <a:rect l="txL" t="txT" r="txR" b="txB"/>
              <a:pathLst>
                <a:path w="21600" h="21599" fill="none">
                  <a:moveTo>
                    <a:pt x="0" y="21599"/>
                  </a:moveTo>
                  <a:cubicBezTo>
                    <a:pt x="0" y="9765"/>
                    <a:pt x="9521" y="134"/>
                    <a:pt x="21355" y="0"/>
                  </a:cubicBezTo>
                </a:path>
                <a:path w="21600" h="21599" stroke="0">
                  <a:moveTo>
                    <a:pt x="0" y="21599"/>
                  </a:moveTo>
                  <a:cubicBezTo>
                    <a:pt x="0" y="9765"/>
                    <a:pt x="9521" y="134"/>
                    <a:pt x="21355" y="0"/>
                  </a:cubicBezTo>
                  <a:lnTo>
                    <a:pt x="21600" y="21599"/>
                  </a:lnTo>
                  <a:lnTo>
                    <a:pt x="0" y="21599"/>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3268" name="Line 118"/>
            <p:cNvSpPr/>
            <p:nvPr/>
          </p:nvSpPr>
          <p:spPr>
            <a:xfrm flipH="1">
              <a:off x="4314" y="2256"/>
              <a:ext cx="160" cy="0"/>
            </a:xfrm>
            <a:prstGeom prst="line">
              <a:avLst/>
            </a:prstGeom>
            <a:ln w="25400" cap="flat" cmpd="sng">
              <a:solidFill>
                <a:schemeClr val="tx1"/>
              </a:solidFill>
              <a:prstDash val="solid"/>
              <a:headEnd type="none" w="med" len="med"/>
              <a:tailEnd type="none" w="med" len="med"/>
            </a:ln>
          </p:spPr>
        </p:sp>
        <p:sp>
          <p:nvSpPr>
            <p:cNvPr id="473269" name="Line 119"/>
            <p:cNvSpPr/>
            <p:nvPr/>
          </p:nvSpPr>
          <p:spPr>
            <a:xfrm flipH="1">
              <a:off x="4314" y="2448"/>
              <a:ext cx="160" cy="0"/>
            </a:xfrm>
            <a:prstGeom prst="line">
              <a:avLst/>
            </a:prstGeom>
            <a:ln w="25400" cap="flat" cmpd="sng">
              <a:solidFill>
                <a:schemeClr val="tx1"/>
              </a:solidFill>
              <a:prstDash val="solid"/>
              <a:headEnd type="none" w="med" len="med"/>
              <a:tailEnd type="none" w="med" len="med"/>
            </a:ln>
          </p:spPr>
        </p:sp>
        <p:sp>
          <p:nvSpPr>
            <p:cNvPr id="473270" name="Line 120"/>
            <p:cNvSpPr/>
            <p:nvPr/>
          </p:nvSpPr>
          <p:spPr>
            <a:xfrm>
              <a:off x="4322" y="2264"/>
              <a:ext cx="0" cy="176"/>
            </a:xfrm>
            <a:prstGeom prst="line">
              <a:avLst/>
            </a:prstGeom>
            <a:ln w="25400" cap="flat" cmpd="sng">
              <a:solidFill>
                <a:schemeClr val="tx1"/>
              </a:solidFill>
              <a:prstDash val="solid"/>
              <a:headEnd type="none" w="med" len="med"/>
              <a:tailEnd type="none" w="med" len="med"/>
            </a:ln>
          </p:spPr>
        </p:sp>
      </p:grpSp>
      <p:sp>
        <p:nvSpPr>
          <p:cNvPr id="473192" name="Rectangle 122"/>
          <p:cNvSpPr/>
          <p:nvPr/>
        </p:nvSpPr>
        <p:spPr>
          <a:xfrm flipH="1">
            <a:off x="6083300" y="3979863"/>
            <a:ext cx="6207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Zero</a:t>
            </a:r>
          </a:p>
        </p:txBody>
      </p:sp>
      <p:sp>
        <p:nvSpPr>
          <p:cNvPr id="473193" name="Rectangle 123"/>
          <p:cNvSpPr/>
          <p:nvPr/>
        </p:nvSpPr>
        <p:spPr>
          <a:xfrm flipH="1">
            <a:off x="6508750" y="2362200"/>
            <a:ext cx="8794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1"/>
                </a:solidFill>
                <a:ea typeface="宋体" pitchFamily="2" charset="-122"/>
              </a:rPr>
              <a:t>Branch</a:t>
            </a:r>
          </a:p>
        </p:txBody>
      </p:sp>
      <p:sp>
        <p:nvSpPr>
          <p:cNvPr id="473194" name="Line 124"/>
          <p:cNvSpPr/>
          <p:nvPr/>
        </p:nvSpPr>
        <p:spPr>
          <a:xfrm flipV="1">
            <a:off x="6629400" y="3797300"/>
            <a:ext cx="0" cy="482600"/>
          </a:xfrm>
          <a:prstGeom prst="line">
            <a:avLst/>
          </a:prstGeom>
          <a:ln w="25400" cap="flat" cmpd="sng">
            <a:solidFill>
              <a:schemeClr val="tx1"/>
            </a:solidFill>
            <a:prstDash val="solid"/>
            <a:headEnd type="none" w="med" len="med"/>
            <a:tailEnd type="none" w="med" len="med"/>
          </a:ln>
        </p:spPr>
      </p:sp>
      <p:sp>
        <p:nvSpPr>
          <p:cNvPr id="473195" name="Line 125"/>
          <p:cNvSpPr/>
          <p:nvPr/>
        </p:nvSpPr>
        <p:spPr>
          <a:xfrm flipH="1" flipV="1">
            <a:off x="6629400" y="2679700"/>
            <a:ext cx="1588" cy="976313"/>
          </a:xfrm>
          <a:prstGeom prst="line">
            <a:avLst/>
          </a:prstGeom>
          <a:ln w="25400" cap="flat" cmpd="sng">
            <a:solidFill>
              <a:schemeClr val="accent2"/>
            </a:solidFill>
            <a:prstDash val="solid"/>
            <a:headEnd type="none" w="med" len="med"/>
            <a:tailEnd type="none" w="med" len="med"/>
          </a:ln>
        </p:spPr>
      </p:sp>
      <p:sp>
        <p:nvSpPr>
          <p:cNvPr id="473196" name="Line 126"/>
          <p:cNvSpPr/>
          <p:nvPr/>
        </p:nvSpPr>
        <p:spPr>
          <a:xfrm>
            <a:off x="6184900" y="4267200"/>
            <a:ext cx="431800" cy="0"/>
          </a:xfrm>
          <a:prstGeom prst="line">
            <a:avLst/>
          </a:prstGeom>
          <a:ln w="25400" cap="flat" cmpd="sng">
            <a:solidFill>
              <a:schemeClr val="tx1"/>
            </a:solidFill>
            <a:prstDash val="solid"/>
            <a:headEnd type="none" w="med" len="med"/>
            <a:tailEnd type="none" w="med" len="med"/>
          </a:ln>
        </p:spPr>
      </p:sp>
      <p:sp>
        <p:nvSpPr>
          <p:cNvPr id="473197" name="Line 127"/>
          <p:cNvSpPr/>
          <p:nvPr/>
        </p:nvSpPr>
        <p:spPr>
          <a:xfrm>
            <a:off x="6184900" y="3657600"/>
            <a:ext cx="203200" cy="0"/>
          </a:xfrm>
          <a:prstGeom prst="line">
            <a:avLst/>
          </a:prstGeom>
          <a:ln w="25400" cap="flat" cmpd="sng">
            <a:solidFill>
              <a:schemeClr val="tx1"/>
            </a:solidFill>
            <a:prstDash val="solid"/>
            <a:headEnd type="none" w="med" len="med"/>
            <a:tailEnd type="none" w="med" len="med"/>
          </a:ln>
        </p:spPr>
      </p:sp>
      <p:grpSp>
        <p:nvGrpSpPr>
          <p:cNvPr id="473198" name="Group 132"/>
          <p:cNvGrpSpPr/>
          <p:nvPr/>
        </p:nvGrpSpPr>
        <p:grpSpPr>
          <a:xfrm>
            <a:off x="1092200" y="2984500"/>
            <a:ext cx="254000" cy="533400"/>
            <a:chOff x="688" y="1880"/>
            <a:chExt cx="160" cy="336"/>
          </a:xfrm>
        </p:grpSpPr>
        <p:sp>
          <p:nvSpPr>
            <p:cNvPr id="473262" name="Line 128"/>
            <p:cNvSpPr/>
            <p:nvPr/>
          </p:nvSpPr>
          <p:spPr>
            <a:xfrm>
              <a:off x="840" y="1880"/>
              <a:ext cx="0" cy="320"/>
            </a:xfrm>
            <a:prstGeom prst="line">
              <a:avLst/>
            </a:prstGeom>
            <a:ln w="25400" cap="flat" cmpd="sng">
              <a:solidFill>
                <a:schemeClr val="tx1"/>
              </a:solidFill>
              <a:prstDash val="solid"/>
              <a:headEnd type="none" w="med" len="med"/>
              <a:tailEnd type="none" w="med" len="med"/>
            </a:ln>
          </p:spPr>
        </p:sp>
        <p:sp>
          <p:nvSpPr>
            <p:cNvPr id="473263" name="Line 129"/>
            <p:cNvSpPr/>
            <p:nvPr/>
          </p:nvSpPr>
          <p:spPr>
            <a:xfrm flipH="1">
              <a:off x="688" y="1880"/>
              <a:ext cx="160" cy="15"/>
            </a:xfrm>
            <a:prstGeom prst="line">
              <a:avLst/>
            </a:prstGeom>
            <a:ln w="25400" cap="flat" cmpd="sng">
              <a:solidFill>
                <a:schemeClr val="tx1"/>
              </a:solidFill>
              <a:prstDash val="solid"/>
              <a:headEnd type="none" w="med" len="med"/>
              <a:tailEnd type="none" w="med" len="med"/>
            </a:ln>
          </p:spPr>
        </p:sp>
        <p:sp>
          <p:nvSpPr>
            <p:cNvPr id="473264" name="Line 130"/>
            <p:cNvSpPr/>
            <p:nvPr/>
          </p:nvSpPr>
          <p:spPr>
            <a:xfrm flipH="1" flipV="1">
              <a:off x="688" y="2159"/>
              <a:ext cx="160" cy="57"/>
            </a:xfrm>
            <a:prstGeom prst="line">
              <a:avLst/>
            </a:prstGeom>
            <a:ln w="25400" cap="flat" cmpd="sng">
              <a:solidFill>
                <a:schemeClr val="tx1"/>
              </a:solidFill>
              <a:prstDash val="solid"/>
              <a:headEnd type="none" w="med" len="med"/>
              <a:tailEnd type="none" w="med" len="med"/>
            </a:ln>
          </p:spPr>
        </p:sp>
        <p:sp>
          <p:nvSpPr>
            <p:cNvPr id="473265" name="Line 131"/>
            <p:cNvSpPr/>
            <p:nvPr/>
          </p:nvSpPr>
          <p:spPr>
            <a:xfrm>
              <a:off x="696" y="1911"/>
              <a:ext cx="0" cy="244"/>
            </a:xfrm>
            <a:prstGeom prst="line">
              <a:avLst/>
            </a:prstGeom>
            <a:ln w="25400" cap="flat" cmpd="sng">
              <a:solidFill>
                <a:schemeClr val="tx1"/>
              </a:solidFill>
              <a:prstDash val="solid"/>
              <a:headEnd type="none" w="med" len="med"/>
              <a:tailEnd type="none" w="med" len="med"/>
            </a:ln>
          </p:spPr>
        </p:sp>
      </p:grpSp>
      <p:sp>
        <p:nvSpPr>
          <p:cNvPr id="473199" name="Rectangle 133"/>
          <p:cNvSpPr/>
          <p:nvPr/>
        </p:nvSpPr>
        <p:spPr>
          <a:xfrm flipH="1">
            <a:off x="1103313" y="3003550"/>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3200" name="Rectangle 134"/>
          <p:cNvSpPr/>
          <p:nvPr/>
        </p:nvSpPr>
        <p:spPr>
          <a:xfrm flipH="1">
            <a:off x="1103313" y="3171825"/>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sp>
        <p:nvSpPr>
          <p:cNvPr id="473201" name="Line 135"/>
          <p:cNvSpPr/>
          <p:nvPr/>
        </p:nvSpPr>
        <p:spPr>
          <a:xfrm>
            <a:off x="1308100" y="3352800"/>
            <a:ext cx="584200" cy="0"/>
          </a:xfrm>
          <a:prstGeom prst="line">
            <a:avLst/>
          </a:prstGeom>
          <a:ln w="25400" cap="flat" cmpd="sng">
            <a:solidFill>
              <a:schemeClr val="tx1"/>
            </a:solidFill>
            <a:prstDash val="solid"/>
            <a:headEnd type="triangle" w="med" len="med"/>
            <a:tailEnd type="none" w="med" len="med"/>
          </a:ln>
        </p:spPr>
      </p:sp>
      <p:sp>
        <p:nvSpPr>
          <p:cNvPr id="473202" name="Line 136"/>
          <p:cNvSpPr/>
          <p:nvPr/>
        </p:nvSpPr>
        <p:spPr>
          <a:xfrm>
            <a:off x="1905000" y="3365500"/>
            <a:ext cx="0" cy="279400"/>
          </a:xfrm>
          <a:prstGeom prst="line">
            <a:avLst/>
          </a:prstGeom>
          <a:ln w="25400" cap="flat" cmpd="sng">
            <a:solidFill>
              <a:schemeClr val="tx1"/>
            </a:solidFill>
            <a:prstDash val="solid"/>
            <a:headEnd type="none" w="med" len="med"/>
            <a:tailEnd type="none" w="med" len="med"/>
          </a:ln>
        </p:spPr>
      </p:sp>
      <p:sp>
        <p:nvSpPr>
          <p:cNvPr id="473203" name="Oval 137"/>
          <p:cNvSpPr/>
          <p:nvPr/>
        </p:nvSpPr>
        <p:spPr>
          <a:xfrm>
            <a:off x="2298700" y="3365500"/>
            <a:ext cx="127000" cy="127000"/>
          </a:xfrm>
          <a:prstGeom prst="ellipse">
            <a:avLst/>
          </a:prstGeom>
          <a:noFill/>
          <a:ln w="25400"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204" name="Line 138"/>
          <p:cNvSpPr/>
          <p:nvPr/>
        </p:nvSpPr>
        <p:spPr>
          <a:xfrm>
            <a:off x="838200" y="3213100"/>
            <a:ext cx="0" cy="127000"/>
          </a:xfrm>
          <a:prstGeom prst="line">
            <a:avLst/>
          </a:prstGeom>
          <a:ln w="25400" cap="flat" cmpd="sng">
            <a:solidFill>
              <a:schemeClr val="tx1"/>
            </a:solidFill>
            <a:prstDash val="solid"/>
            <a:headEnd type="none" w="med" len="med"/>
            <a:tailEnd type="none" w="med" len="med"/>
          </a:ln>
        </p:spPr>
      </p:sp>
      <p:sp>
        <p:nvSpPr>
          <p:cNvPr id="473205" name="Oval 139"/>
          <p:cNvSpPr/>
          <p:nvPr/>
        </p:nvSpPr>
        <p:spPr>
          <a:xfrm>
            <a:off x="774700" y="33655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206" name="Line 140"/>
          <p:cNvSpPr/>
          <p:nvPr/>
        </p:nvSpPr>
        <p:spPr>
          <a:xfrm flipH="1">
            <a:off x="292100" y="3124200"/>
            <a:ext cx="787400" cy="0"/>
          </a:xfrm>
          <a:prstGeom prst="line">
            <a:avLst/>
          </a:prstGeom>
          <a:ln w="25400" cap="flat" cmpd="sng">
            <a:solidFill>
              <a:schemeClr val="tx1"/>
            </a:solidFill>
            <a:prstDash val="solid"/>
            <a:headEnd type="none" w="med" len="med"/>
            <a:tailEnd type="none" w="med" len="med"/>
          </a:ln>
        </p:spPr>
      </p:sp>
      <p:sp>
        <p:nvSpPr>
          <p:cNvPr id="473207" name="Line 141"/>
          <p:cNvSpPr/>
          <p:nvPr/>
        </p:nvSpPr>
        <p:spPr>
          <a:xfrm>
            <a:off x="317500" y="4267200"/>
            <a:ext cx="355600" cy="0"/>
          </a:xfrm>
          <a:prstGeom prst="line">
            <a:avLst/>
          </a:prstGeom>
          <a:ln w="25400" cap="flat" cmpd="sng">
            <a:solidFill>
              <a:schemeClr val="tx1"/>
            </a:solidFill>
            <a:prstDash val="solid"/>
            <a:headEnd type="none" w="med" len="med"/>
            <a:tailEnd type="triangle" w="med" len="med"/>
          </a:ln>
        </p:spPr>
      </p:sp>
      <p:sp>
        <p:nvSpPr>
          <p:cNvPr id="473208" name="Line 142"/>
          <p:cNvSpPr/>
          <p:nvPr/>
        </p:nvSpPr>
        <p:spPr>
          <a:xfrm>
            <a:off x="304800" y="3136900"/>
            <a:ext cx="0" cy="1117600"/>
          </a:xfrm>
          <a:prstGeom prst="line">
            <a:avLst/>
          </a:prstGeom>
          <a:ln w="25400" cap="flat" cmpd="sng">
            <a:solidFill>
              <a:schemeClr val="tx1"/>
            </a:solidFill>
            <a:prstDash val="solid"/>
            <a:headEnd type="none" w="med" len="med"/>
            <a:tailEnd type="none" w="med" len="med"/>
          </a:ln>
        </p:spPr>
      </p:sp>
      <p:sp>
        <p:nvSpPr>
          <p:cNvPr id="473209" name="Line 143"/>
          <p:cNvSpPr/>
          <p:nvPr/>
        </p:nvSpPr>
        <p:spPr>
          <a:xfrm flipH="1">
            <a:off x="1282700" y="3124200"/>
            <a:ext cx="5130800" cy="0"/>
          </a:xfrm>
          <a:prstGeom prst="line">
            <a:avLst/>
          </a:prstGeom>
          <a:ln w="25400" cap="flat" cmpd="sng">
            <a:solidFill>
              <a:schemeClr val="tx1"/>
            </a:solidFill>
            <a:prstDash val="solid"/>
            <a:headEnd type="none" w="med" len="med"/>
            <a:tailEnd type="triangle" w="med" len="med"/>
          </a:ln>
        </p:spPr>
      </p:sp>
      <p:sp>
        <p:nvSpPr>
          <p:cNvPr id="473210" name="Line 144"/>
          <p:cNvSpPr/>
          <p:nvPr/>
        </p:nvSpPr>
        <p:spPr>
          <a:xfrm flipV="1">
            <a:off x="6400800" y="3111500"/>
            <a:ext cx="0" cy="558800"/>
          </a:xfrm>
          <a:prstGeom prst="line">
            <a:avLst/>
          </a:prstGeom>
          <a:ln w="25400" cap="flat" cmpd="sng">
            <a:solidFill>
              <a:schemeClr val="tx1"/>
            </a:solidFill>
            <a:prstDash val="solid"/>
            <a:headEnd type="none" w="med" len="med"/>
            <a:tailEnd type="none" w="med" len="med"/>
          </a:ln>
        </p:spPr>
      </p:sp>
      <p:sp>
        <p:nvSpPr>
          <p:cNvPr id="473211" name="Line 145"/>
          <p:cNvSpPr/>
          <p:nvPr/>
        </p:nvSpPr>
        <p:spPr>
          <a:xfrm>
            <a:off x="7251700" y="3733800"/>
            <a:ext cx="279400" cy="0"/>
          </a:xfrm>
          <a:prstGeom prst="line">
            <a:avLst/>
          </a:prstGeom>
          <a:ln w="25400" cap="flat" cmpd="sng">
            <a:solidFill>
              <a:schemeClr val="tx1"/>
            </a:solidFill>
            <a:prstDash val="solid"/>
            <a:headEnd type="none" w="med" len="med"/>
            <a:tailEnd type="none" w="med" len="med"/>
          </a:ln>
        </p:spPr>
      </p:sp>
      <p:sp>
        <p:nvSpPr>
          <p:cNvPr id="473212" name="Line 146"/>
          <p:cNvSpPr/>
          <p:nvPr/>
        </p:nvSpPr>
        <p:spPr>
          <a:xfrm>
            <a:off x="1231900" y="2819400"/>
            <a:ext cx="6299200" cy="0"/>
          </a:xfrm>
          <a:prstGeom prst="line">
            <a:avLst/>
          </a:prstGeom>
          <a:ln w="25400" cap="flat" cmpd="sng">
            <a:solidFill>
              <a:schemeClr val="tx1"/>
            </a:solidFill>
            <a:prstDash val="solid"/>
            <a:headEnd type="none" w="med" len="med"/>
            <a:tailEnd type="none" w="med" len="med"/>
          </a:ln>
        </p:spPr>
      </p:sp>
      <p:sp>
        <p:nvSpPr>
          <p:cNvPr id="473213" name="Line 147"/>
          <p:cNvSpPr/>
          <p:nvPr/>
        </p:nvSpPr>
        <p:spPr>
          <a:xfrm>
            <a:off x="7543800" y="2832100"/>
            <a:ext cx="0" cy="889000"/>
          </a:xfrm>
          <a:prstGeom prst="line">
            <a:avLst/>
          </a:prstGeom>
          <a:ln w="25400" cap="flat" cmpd="sng">
            <a:solidFill>
              <a:schemeClr val="tx1"/>
            </a:solidFill>
            <a:prstDash val="solid"/>
            <a:headEnd type="none" w="med" len="med"/>
            <a:tailEnd type="none" w="med" len="med"/>
          </a:ln>
        </p:spPr>
      </p:sp>
      <p:sp>
        <p:nvSpPr>
          <p:cNvPr id="473214" name="Line 148"/>
          <p:cNvSpPr/>
          <p:nvPr/>
        </p:nvSpPr>
        <p:spPr>
          <a:xfrm>
            <a:off x="1219200" y="2832100"/>
            <a:ext cx="0" cy="127000"/>
          </a:xfrm>
          <a:prstGeom prst="line">
            <a:avLst/>
          </a:prstGeom>
          <a:ln w="25400" cap="flat" cmpd="sng">
            <a:solidFill>
              <a:schemeClr val="tx1"/>
            </a:solidFill>
            <a:prstDash val="solid"/>
            <a:headEnd type="none" w="med" len="med"/>
            <a:tailEnd type="none" w="med" len="med"/>
          </a:ln>
        </p:spPr>
      </p:sp>
      <p:sp>
        <p:nvSpPr>
          <p:cNvPr id="473215" name="Line 149"/>
          <p:cNvSpPr/>
          <p:nvPr/>
        </p:nvSpPr>
        <p:spPr>
          <a:xfrm>
            <a:off x="4191000" y="3213100"/>
            <a:ext cx="0" cy="127000"/>
          </a:xfrm>
          <a:prstGeom prst="line">
            <a:avLst/>
          </a:prstGeom>
          <a:ln w="25400" cap="flat" cmpd="sng">
            <a:solidFill>
              <a:schemeClr val="tx1"/>
            </a:solidFill>
            <a:prstDash val="solid"/>
            <a:headEnd type="none" w="med" len="med"/>
            <a:tailEnd type="none" w="med" len="med"/>
          </a:ln>
        </p:spPr>
      </p:sp>
      <p:sp>
        <p:nvSpPr>
          <p:cNvPr id="473216" name="Oval 150"/>
          <p:cNvSpPr/>
          <p:nvPr/>
        </p:nvSpPr>
        <p:spPr>
          <a:xfrm>
            <a:off x="4127500" y="3365500"/>
            <a:ext cx="127000" cy="127000"/>
          </a:xfrm>
          <a:prstGeom prst="ellipse">
            <a:avLst/>
          </a:prstGeom>
          <a:noFill/>
          <a:ln w="25400"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217" name="Line 151"/>
          <p:cNvSpPr/>
          <p:nvPr/>
        </p:nvSpPr>
        <p:spPr>
          <a:xfrm>
            <a:off x="6019800" y="3213100"/>
            <a:ext cx="0" cy="127000"/>
          </a:xfrm>
          <a:prstGeom prst="line">
            <a:avLst/>
          </a:prstGeom>
          <a:ln w="25400" cap="flat" cmpd="sng">
            <a:solidFill>
              <a:schemeClr val="tx1"/>
            </a:solidFill>
            <a:prstDash val="solid"/>
            <a:headEnd type="none" w="med" len="med"/>
            <a:tailEnd type="none" w="med" len="med"/>
          </a:ln>
        </p:spPr>
      </p:sp>
      <p:sp>
        <p:nvSpPr>
          <p:cNvPr id="473218" name="Oval 152"/>
          <p:cNvSpPr/>
          <p:nvPr/>
        </p:nvSpPr>
        <p:spPr>
          <a:xfrm>
            <a:off x="5956300" y="3365500"/>
            <a:ext cx="127000" cy="127000"/>
          </a:xfrm>
          <a:prstGeom prst="ellipse">
            <a:avLst/>
          </a:prstGeom>
          <a:noFill/>
          <a:ln w="25400"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219" name="Line 153"/>
          <p:cNvSpPr/>
          <p:nvPr/>
        </p:nvSpPr>
        <p:spPr>
          <a:xfrm>
            <a:off x="7924800" y="3213100"/>
            <a:ext cx="0" cy="127000"/>
          </a:xfrm>
          <a:prstGeom prst="line">
            <a:avLst/>
          </a:prstGeom>
          <a:ln w="25400" cap="flat" cmpd="sng">
            <a:solidFill>
              <a:schemeClr val="tx1"/>
            </a:solidFill>
            <a:prstDash val="solid"/>
            <a:headEnd type="none" w="med" len="med"/>
            <a:tailEnd type="none" w="med" len="med"/>
          </a:ln>
        </p:spPr>
      </p:sp>
      <p:sp>
        <p:nvSpPr>
          <p:cNvPr id="473220" name="Oval 154"/>
          <p:cNvSpPr/>
          <p:nvPr/>
        </p:nvSpPr>
        <p:spPr>
          <a:xfrm>
            <a:off x="7861300" y="3365500"/>
            <a:ext cx="127000" cy="127000"/>
          </a:xfrm>
          <a:prstGeom prst="ellipse">
            <a:avLst/>
          </a:prstGeom>
          <a:noFill/>
          <a:ln w="25400"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3221" name="Line 156"/>
          <p:cNvSpPr/>
          <p:nvPr/>
        </p:nvSpPr>
        <p:spPr>
          <a:xfrm flipV="1">
            <a:off x="838200" y="1435100"/>
            <a:ext cx="0" cy="1625600"/>
          </a:xfrm>
          <a:prstGeom prst="line">
            <a:avLst/>
          </a:prstGeom>
          <a:ln w="25400" cap="flat" cmpd="sng">
            <a:solidFill>
              <a:schemeClr val="tx1"/>
            </a:solidFill>
            <a:prstDash val="dash"/>
            <a:headEnd type="none" w="med" len="med"/>
            <a:tailEnd type="none" w="med" len="med"/>
          </a:ln>
        </p:spPr>
      </p:sp>
      <p:sp>
        <p:nvSpPr>
          <p:cNvPr id="473222" name="Line 157"/>
          <p:cNvSpPr/>
          <p:nvPr/>
        </p:nvSpPr>
        <p:spPr>
          <a:xfrm flipV="1">
            <a:off x="2362200" y="1435100"/>
            <a:ext cx="0" cy="1625600"/>
          </a:xfrm>
          <a:prstGeom prst="line">
            <a:avLst/>
          </a:prstGeom>
          <a:ln w="25400" cap="flat" cmpd="sng">
            <a:solidFill>
              <a:schemeClr val="tx1"/>
            </a:solidFill>
            <a:prstDash val="dash"/>
            <a:headEnd type="none" w="med" len="med"/>
            <a:tailEnd type="none" w="med" len="med"/>
          </a:ln>
        </p:spPr>
      </p:sp>
      <p:sp>
        <p:nvSpPr>
          <p:cNvPr id="473223" name="Line 158"/>
          <p:cNvSpPr/>
          <p:nvPr/>
        </p:nvSpPr>
        <p:spPr>
          <a:xfrm flipV="1">
            <a:off x="4191000" y="1435100"/>
            <a:ext cx="0" cy="1625600"/>
          </a:xfrm>
          <a:prstGeom prst="line">
            <a:avLst/>
          </a:prstGeom>
          <a:ln w="25400" cap="flat" cmpd="sng">
            <a:solidFill>
              <a:schemeClr val="tx1"/>
            </a:solidFill>
            <a:prstDash val="dash"/>
            <a:headEnd type="none" w="med" len="med"/>
            <a:tailEnd type="none" w="med" len="med"/>
          </a:ln>
        </p:spPr>
      </p:sp>
      <p:sp>
        <p:nvSpPr>
          <p:cNvPr id="473224" name="Line 159"/>
          <p:cNvSpPr/>
          <p:nvPr/>
        </p:nvSpPr>
        <p:spPr>
          <a:xfrm flipV="1">
            <a:off x="6019800" y="1435100"/>
            <a:ext cx="0" cy="1625600"/>
          </a:xfrm>
          <a:prstGeom prst="line">
            <a:avLst/>
          </a:prstGeom>
          <a:ln w="25400" cap="flat" cmpd="sng">
            <a:solidFill>
              <a:schemeClr val="tx1"/>
            </a:solidFill>
            <a:prstDash val="dash"/>
            <a:headEnd type="none" w="med" len="med"/>
            <a:tailEnd type="none" w="med" len="med"/>
          </a:ln>
        </p:spPr>
      </p:sp>
      <p:sp>
        <p:nvSpPr>
          <p:cNvPr id="473225" name="Line 160"/>
          <p:cNvSpPr/>
          <p:nvPr/>
        </p:nvSpPr>
        <p:spPr>
          <a:xfrm flipV="1">
            <a:off x="7924800" y="1435100"/>
            <a:ext cx="0" cy="1625600"/>
          </a:xfrm>
          <a:prstGeom prst="line">
            <a:avLst/>
          </a:prstGeom>
          <a:ln w="25400" cap="flat" cmpd="sng">
            <a:solidFill>
              <a:schemeClr val="tx1"/>
            </a:solidFill>
            <a:prstDash val="dash"/>
            <a:headEnd type="none" w="med" len="med"/>
            <a:tailEnd type="none" w="med" len="med"/>
          </a:ln>
        </p:spPr>
      </p:sp>
      <p:grpSp>
        <p:nvGrpSpPr>
          <p:cNvPr id="6" name="Group 207"/>
          <p:cNvGrpSpPr/>
          <p:nvPr/>
        </p:nvGrpSpPr>
        <p:grpSpPr>
          <a:xfrm>
            <a:off x="290513" y="914400"/>
            <a:ext cx="8475662" cy="1095375"/>
            <a:chOff x="183" y="576"/>
            <a:chExt cx="5339" cy="690"/>
          </a:xfrm>
        </p:grpSpPr>
        <p:sp>
          <p:nvSpPr>
            <p:cNvPr id="473227" name="Line 161"/>
            <p:cNvSpPr/>
            <p:nvPr/>
          </p:nvSpPr>
          <p:spPr>
            <a:xfrm>
              <a:off x="528" y="584"/>
              <a:ext cx="0" cy="224"/>
            </a:xfrm>
            <a:prstGeom prst="line">
              <a:avLst/>
            </a:prstGeom>
            <a:ln w="25400" cap="flat" cmpd="sng">
              <a:solidFill>
                <a:schemeClr val="tx1"/>
              </a:solidFill>
              <a:prstDash val="solid"/>
              <a:headEnd type="none" w="med" len="med"/>
              <a:tailEnd type="triangle" w="med" len="med"/>
            </a:ln>
          </p:spPr>
        </p:sp>
        <p:sp>
          <p:nvSpPr>
            <p:cNvPr id="473228" name="Line 162"/>
            <p:cNvSpPr/>
            <p:nvPr/>
          </p:nvSpPr>
          <p:spPr>
            <a:xfrm>
              <a:off x="1488" y="584"/>
              <a:ext cx="0" cy="224"/>
            </a:xfrm>
            <a:prstGeom prst="line">
              <a:avLst/>
            </a:prstGeom>
            <a:ln w="25400" cap="flat" cmpd="sng">
              <a:solidFill>
                <a:schemeClr val="tx1"/>
              </a:solidFill>
              <a:prstDash val="solid"/>
              <a:headEnd type="none" w="med" len="med"/>
              <a:tailEnd type="triangle" w="med" len="med"/>
            </a:ln>
          </p:spPr>
        </p:sp>
        <p:sp>
          <p:nvSpPr>
            <p:cNvPr id="473229" name="Line 163"/>
            <p:cNvSpPr/>
            <p:nvPr/>
          </p:nvSpPr>
          <p:spPr>
            <a:xfrm>
              <a:off x="2640" y="584"/>
              <a:ext cx="0" cy="224"/>
            </a:xfrm>
            <a:prstGeom prst="line">
              <a:avLst/>
            </a:prstGeom>
            <a:ln w="25400" cap="flat" cmpd="sng">
              <a:solidFill>
                <a:schemeClr val="tx1"/>
              </a:solidFill>
              <a:prstDash val="solid"/>
              <a:headEnd type="none" w="med" len="med"/>
              <a:tailEnd type="triangle" w="med" len="med"/>
            </a:ln>
          </p:spPr>
        </p:sp>
        <p:sp>
          <p:nvSpPr>
            <p:cNvPr id="473230" name="Line 164"/>
            <p:cNvSpPr/>
            <p:nvPr/>
          </p:nvSpPr>
          <p:spPr>
            <a:xfrm>
              <a:off x="3792" y="584"/>
              <a:ext cx="0" cy="224"/>
            </a:xfrm>
            <a:prstGeom prst="line">
              <a:avLst/>
            </a:prstGeom>
            <a:ln w="25400" cap="flat" cmpd="sng">
              <a:solidFill>
                <a:schemeClr val="tx1"/>
              </a:solidFill>
              <a:prstDash val="solid"/>
              <a:headEnd type="none" w="med" len="med"/>
              <a:tailEnd type="triangle" w="med" len="med"/>
            </a:ln>
          </p:spPr>
        </p:sp>
        <p:sp>
          <p:nvSpPr>
            <p:cNvPr id="473231" name="Line 165"/>
            <p:cNvSpPr/>
            <p:nvPr/>
          </p:nvSpPr>
          <p:spPr>
            <a:xfrm>
              <a:off x="4992" y="584"/>
              <a:ext cx="0" cy="224"/>
            </a:xfrm>
            <a:prstGeom prst="line">
              <a:avLst/>
            </a:prstGeom>
            <a:ln w="25400" cap="flat" cmpd="sng">
              <a:solidFill>
                <a:schemeClr val="tx1"/>
              </a:solidFill>
              <a:prstDash val="solid"/>
              <a:headEnd type="none" w="med" len="med"/>
              <a:tailEnd type="triangle" w="med" len="med"/>
            </a:ln>
          </p:spPr>
        </p:sp>
        <p:sp>
          <p:nvSpPr>
            <p:cNvPr id="473232" name="Line 166"/>
            <p:cNvSpPr/>
            <p:nvPr/>
          </p:nvSpPr>
          <p:spPr>
            <a:xfrm flipH="1">
              <a:off x="232" y="576"/>
              <a:ext cx="304" cy="0"/>
            </a:xfrm>
            <a:prstGeom prst="line">
              <a:avLst/>
            </a:prstGeom>
            <a:ln w="25400" cap="flat" cmpd="sng">
              <a:solidFill>
                <a:schemeClr val="tx1"/>
              </a:solidFill>
              <a:prstDash val="solid"/>
              <a:headEnd type="none" w="med" len="med"/>
              <a:tailEnd type="none" w="med" len="med"/>
            </a:ln>
          </p:spPr>
        </p:sp>
        <p:sp>
          <p:nvSpPr>
            <p:cNvPr id="473233" name="Line 167"/>
            <p:cNvSpPr/>
            <p:nvPr/>
          </p:nvSpPr>
          <p:spPr>
            <a:xfrm flipH="1">
              <a:off x="1000" y="576"/>
              <a:ext cx="496" cy="0"/>
            </a:xfrm>
            <a:prstGeom prst="line">
              <a:avLst/>
            </a:prstGeom>
            <a:ln w="25400" cap="flat" cmpd="sng">
              <a:solidFill>
                <a:schemeClr val="tx1"/>
              </a:solidFill>
              <a:prstDash val="solid"/>
              <a:headEnd type="none" w="med" len="med"/>
              <a:tailEnd type="none" w="med" len="med"/>
            </a:ln>
          </p:spPr>
        </p:sp>
        <p:sp>
          <p:nvSpPr>
            <p:cNvPr id="473234" name="Line 168"/>
            <p:cNvSpPr/>
            <p:nvPr/>
          </p:nvSpPr>
          <p:spPr>
            <a:xfrm>
              <a:off x="1008" y="584"/>
              <a:ext cx="0" cy="224"/>
            </a:xfrm>
            <a:prstGeom prst="line">
              <a:avLst/>
            </a:prstGeom>
            <a:ln w="25400" cap="flat" cmpd="sng">
              <a:solidFill>
                <a:schemeClr val="tx1"/>
              </a:solidFill>
              <a:prstDash val="solid"/>
              <a:headEnd type="none" w="med" len="med"/>
              <a:tailEnd type="none" w="med" len="med"/>
            </a:ln>
          </p:spPr>
        </p:sp>
        <p:sp>
          <p:nvSpPr>
            <p:cNvPr id="473235" name="Line 169"/>
            <p:cNvSpPr/>
            <p:nvPr/>
          </p:nvSpPr>
          <p:spPr>
            <a:xfrm flipH="1">
              <a:off x="2056" y="576"/>
              <a:ext cx="592" cy="0"/>
            </a:xfrm>
            <a:prstGeom prst="line">
              <a:avLst/>
            </a:prstGeom>
            <a:ln w="25400" cap="flat" cmpd="sng">
              <a:solidFill>
                <a:schemeClr val="tx1"/>
              </a:solidFill>
              <a:prstDash val="solid"/>
              <a:headEnd type="none" w="med" len="med"/>
              <a:tailEnd type="none" w="med" len="med"/>
            </a:ln>
          </p:spPr>
        </p:sp>
        <p:sp>
          <p:nvSpPr>
            <p:cNvPr id="473236" name="Line 170"/>
            <p:cNvSpPr/>
            <p:nvPr/>
          </p:nvSpPr>
          <p:spPr>
            <a:xfrm>
              <a:off x="2064" y="584"/>
              <a:ext cx="0" cy="224"/>
            </a:xfrm>
            <a:prstGeom prst="line">
              <a:avLst/>
            </a:prstGeom>
            <a:ln w="25400" cap="flat" cmpd="sng">
              <a:solidFill>
                <a:schemeClr val="tx1"/>
              </a:solidFill>
              <a:prstDash val="solid"/>
              <a:headEnd type="none" w="med" len="med"/>
              <a:tailEnd type="none" w="med" len="med"/>
            </a:ln>
          </p:spPr>
        </p:sp>
        <p:sp>
          <p:nvSpPr>
            <p:cNvPr id="473237" name="Line 171"/>
            <p:cNvSpPr/>
            <p:nvPr/>
          </p:nvSpPr>
          <p:spPr>
            <a:xfrm flipH="1">
              <a:off x="3208" y="576"/>
              <a:ext cx="592" cy="0"/>
            </a:xfrm>
            <a:prstGeom prst="line">
              <a:avLst/>
            </a:prstGeom>
            <a:ln w="25400" cap="flat" cmpd="sng">
              <a:solidFill>
                <a:schemeClr val="tx1"/>
              </a:solidFill>
              <a:prstDash val="solid"/>
              <a:headEnd type="none" w="med" len="med"/>
              <a:tailEnd type="none" w="med" len="med"/>
            </a:ln>
          </p:spPr>
        </p:sp>
        <p:sp>
          <p:nvSpPr>
            <p:cNvPr id="473238" name="Line 172"/>
            <p:cNvSpPr/>
            <p:nvPr/>
          </p:nvSpPr>
          <p:spPr>
            <a:xfrm>
              <a:off x="3216" y="584"/>
              <a:ext cx="0" cy="224"/>
            </a:xfrm>
            <a:prstGeom prst="line">
              <a:avLst/>
            </a:prstGeom>
            <a:ln w="25400" cap="flat" cmpd="sng">
              <a:solidFill>
                <a:schemeClr val="tx1"/>
              </a:solidFill>
              <a:prstDash val="solid"/>
              <a:headEnd type="none" w="med" len="med"/>
              <a:tailEnd type="none" w="med" len="med"/>
            </a:ln>
          </p:spPr>
        </p:sp>
        <p:sp>
          <p:nvSpPr>
            <p:cNvPr id="473239" name="Line 173"/>
            <p:cNvSpPr/>
            <p:nvPr/>
          </p:nvSpPr>
          <p:spPr>
            <a:xfrm flipH="1">
              <a:off x="4408" y="576"/>
              <a:ext cx="592" cy="0"/>
            </a:xfrm>
            <a:prstGeom prst="line">
              <a:avLst/>
            </a:prstGeom>
            <a:ln w="25400" cap="flat" cmpd="sng">
              <a:solidFill>
                <a:schemeClr val="tx1"/>
              </a:solidFill>
              <a:prstDash val="solid"/>
              <a:headEnd type="none" w="med" len="med"/>
              <a:tailEnd type="none" w="med" len="med"/>
            </a:ln>
          </p:spPr>
        </p:sp>
        <p:sp>
          <p:nvSpPr>
            <p:cNvPr id="473240" name="Line 174"/>
            <p:cNvSpPr/>
            <p:nvPr/>
          </p:nvSpPr>
          <p:spPr>
            <a:xfrm>
              <a:off x="4416" y="584"/>
              <a:ext cx="0" cy="224"/>
            </a:xfrm>
            <a:prstGeom prst="line">
              <a:avLst/>
            </a:prstGeom>
            <a:ln w="25400" cap="flat" cmpd="sng">
              <a:solidFill>
                <a:schemeClr val="tx1"/>
              </a:solidFill>
              <a:prstDash val="solid"/>
              <a:headEnd type="none" w="med" len="med"/>
              <a:tailEnd type="none" w="med" len="med"/>
            </a:ln>
          </p:spPr>
        </p:sp>
        <p:sp>
          <p:nvSpPr>
            <p:cNvPr id="473241" name="Line 175"/>
            <p:cNvSpPr/>
            <p:nvPr/>
          </p:nvSpPr>
          <p:spPr>
            <a:xfrm flipH="1">
              <a:off x="520" y="816"/>
              <a:ext cx="496" cy="0"/>
            </a:xfrm>
            <a:prstGeom prst="line">
              <a:avLst/>
            </a:prstGeom>
            <a:ln w="25400" cap="flat" cmpd="sng">
              <a:solidFill>
                <a:schemeClr val="tx1"/>
              </a:solidFill>
              <a:prstDash val="solid"/>
              <a:headEnd type="none" w="med" len="med"/>
              <a:tailEnd type="none" w="med" len="med"/>
            </a:ln>
          </p:spPr>
        </p:sp>
        <p:sp>
          <p:nvSpPr>
            <p:cNvPr id="473242" name="Line 176"/>
            <p:cNvSpPr/>
            <p:nvPr/>
          </p:nvSpPr>
          <p:spPr>
            <a:xfrm flipH="1">
              <a:off x="1480" y="816"/>
              <a:ext cx="592" cy="0"/>
            </a:xfrm>
            <a:prstGeom prst="line">
              <a:avLst/>
            </a:prstGeom>
            <a:ln w="25400" cap="flat" cmpd="sng">
              <a:solidFill>
                <a:schemeClr val="tx1"/>
              </a:solidFill>
              <a:prstDash val="solid"/>
              <a:headEnd type="none" w="med" len="med"/>
              <a:tailEnd type="none" w="med" len="med"/>
            </a:ln>
          </p:spPr>
        </p:sp>
        <p:sp>
          <p:nvSpPr>
            <p:cNvPr id="473243" name="Line 177"/>
            <p:cNvSpPr/>
            <p:nvPr/>
          </p:nvSpPr>
          <p:spPr>
            <a:xfrm flipH="1">
              <a:off x="2632" y="816"/>
              <a:ext cx="592" cy="0"/>
            </a:xfrm>
            <a:prstGeom prst="line">
              <a:avLst/>
            </a:prstGeom>
            <a:ln w="25400" cap="flat" cmpd="sng">
              <a:solidFill>
                <a:schemeClr val="tx1"/>
              </a:solidFill>
              <a:prstDash val="solid"/>
              <a:headEnd type="none" w="med" len="med"/>
              <a:tailEnd type="none" w="med" len="med"/>
            </a:ln>
          </p:spPr>
        </p:sp>
        <p:sp>
          <p:nvSpPr>
            <p:cNvPr id="473244" name="Line 178"/>
            <p:cNvSpPr/>
            <p:nvPr/>
          </p:nvSpPr>
          <p:spPr>
            <a:xfrm flipH="1">
              <a:off x="3784" y="816"/>
              <a:ext cx="640" cy="0"/>
            </a:xfrm>
            <a:prstGeom prst="line">
              <a:avLst/>
            </a:prstGeom>
            <a:ln w="25400" cap="flat" cmpd="sng">
              <a:solidFill>
                <a:schemeClr val="tx1"/>
              </a:solidFill>
              <a:prstDash val="solid"/>
              <a:headEnd type="none" w="med" len="med"/>
              <a:tailEnd type="none" w="med" len="med"/>
            </a:ln>
          </p:spPr>
        </p:sp>
        <p:sp>
          <p:nvSpPr>
            <p:cNvPr id="473245" name="Line 179"/>
            <p:cNvSpPr/>
            <p:nvPr/>
          </p:nvSpPr>
          <p:spPr>
            <a:xfrm flipH="1">
              <a:off x="4984" y="816"/>
              <a:ext cx="352" cy="0"/>
            </a:xfrm>
            <a:prstGeom prst="line">
              <a:avLst/>
            </a:prstGeom>
            <a:ln w="25400" cap="flat" cmpd="sng">
              <a:solidFill>
                <a:schemeClr val="tx1"/>
              </a:solidFill>
              <a:prstDash val="solid"/>
              <a:headEnd type="none" w="med" len="med"/>
              <a:tailEnd type="none" w="med" len="med"/>
            </a:ln>
          </p:spPr>
        </p:sp>
        <p:sp>
          <p:nvSpPr>
            <p:cNvPr id="473246" name="Rectangle 180"/>
            <p:cNvSpPr/>
            <p:nvPr/>
          </p:nvSpPr>
          <p:spPr>
            <a:xfrm>
              <a:off x="183" y="624"/>
              <a:ext cx="313"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Clk</a:t>
              </a:r>
            </a:p>
          </p:txBody>
        </p:sp>
        <p:sp>
          <p:nvSpPr>
            <p:cNvPr id="473247" name="Line 181"/>
            <p:cNvSpPr/>
            <p:nvPr/>
          </p:nvSpPr>
          <p:spPr>
            <a:xfrm>
              <a:off x="624" y="920"/>
              <a:ext cx="0" cy="176"/>
            </a:xfrm>
            <a:prstGeom prst="line">
              <a:avLst/>
            </a:prstGeom>
            <a:ln w="25400" cap="flat" cmpd="sng">
              <a:solidFill>
                <a:schemeClr val="tx1"/>
              </a:solidFill>
              <a:prstDash val="sysDot"/>
              <a:headEnd type="none" w="med" len="med"/>
              <a:tailEnd type="none" w="med" len="med"/>
            </a:ln>
          </p:spPr>
        </p:sp>
        <p:sp>
          <p:nvSpPr>
            <p:cNvPr id="473248" name="Line 182"/>
            <p:cNvSpPr/>
            <p:nvPr/>
          </p:nvSpPr>
          <p:spPr>
            <a:xfrm>
              <a:off x="632" y="1008"/>
              <a:ext cx="848" cy="0"/>
            </a:xfrm>
            <a:prstGeom prst="line">
              <a:avLst/>
            </a:prstGeom>
            <a:ln w="25400" cap="flat" cmpd="sng">
              <a:solidFill>
                <a:schemeClr val="tx1"/>
              </a:solidFill>
              <a:prstDash val="solid"/>
              <a:headEnd type="triangle" w="med" len="med"/>
              <a:tailEnd type="triangle" w="med" len="med"/>
            </a:ln>
          </p:spPr>
        </p:sp>
        <p:sp>
          <p:nvSpPr>
            <p:cNvPr id="473249" name="Line 183"/>
            <p:cNvSpPr/>
            <p:nvPr/>
          </p:nvSpPr>
          <p:spPr>
            <a:xfrm>
              <a:off x="1584" y="920"/>
              <a:ext cx="0" cy="176"/>
            </a:xfrm>
            <a:prstGeom prst="line">
              <a:avLst/>
            </a:prstGeom>
            <a:ln w="25400" cap="flat" cmpd="sng">
              <a:solidFill>
                <a:schemeClr val="tx1"/>
              </a:solidFill>
              <a:prstDash val="sysDot"/>
              <a:headEnd type="none" w="med" len="med"/>
              <a:tailEnd type="none" w="med" len="med"/>
            </a:ln>
          </p:spPr>
        </p:sp>
        <p:sp>
          <p:nvSpPr>
            <p:cNvPr id="473250" name="Line 184"/>
            <p:cNvSpPr/>
            <p:nvPr/>
          </p:nvSpPr>
          <p:spPr>
            <a:xfrm>
              <a:off x="1592" y="1008"/>
              <a:ext cx="992" cy="0"/>
            </a:xfrm>
            <a:prstGeom prst="line">
              <a:avLst/>
            </a:prstGeom>
            <a:ln w="25400" cap="flat" cmpd="sng">
              <a:solidFill>
                <a:schemeClr val="tx1"/>
              </a:solidFill>
              <a:prstDash val="solid"/>
              <a:headEnd type="triangle" w="med" len="med"/>
              <a:tailEnd type="triangle" w="med" len="med"/>
            </a:ln>
          </p:spPr>
        </p:sp>
        <p:sp>
          <p:nvSpPr>
            <p:cNvPr id="473251" name="Line 185"/>
            <p:cNvSpPr/>
            <p:nvPr/>
          </p:nvSpPr>
          <p:spPr>
            <a:xfrm>
              <a:off x="2736" y="920"/>
              <a:ext cx="0" cy="176"/>
            </a:xfrm>
            <a:prstGeom prst="line">
              <a:avLst/>
            </a:prstGeom>
            <a:ln w="25400" cap="flat" cmpd="sng">
              <a:solidFill>
                <a:schemeClr val="tx1"/>
              </a:solidFill>
              <a:prstDash val="sysDot"/>
              <a:headEnd type="none" w="med" len="med"/>
              <a:tailEnd type="none" w="med" len="med"/>
            </a:ln>
          </p:spPr>
        </p:sp>
        <p:sp>
          <p:nvSpPr>
            <p:cNvPr id="473252" name="Line 186"/>
            <p:cNvSpPr/>
            <p:nvPr/>
          </p:nvSpPr>
          <p:spPr>
            <a:xfrm>
              <a:off x="2744" y="1008"/>
              <a:ext cx="1040" cy="0"/>
            </a:xfrm>
            <a:prstGeom prst="line">
              <a:avLst/>
            </a:prstGeom>
            <a:ln w="25400" cap="flat" cmpd="sng">
              <a:solidFill>
                <a:schemeClr val="tx1"/>
              </a:solidFill>
              <a:prstDash val="solid"/>
              <a:headEnd type="triangle" w="med" len="med"/>
              <a:tailEnd type="triangle" w="med" len="med"/>
            </a:ln>
          </p:spPr>
        </p:sp>
        <p:sp>
          <p:nvSpPr>
            <p:cNvPr id="473253" name="Line 187"/>
            <p:cNvSpPr/>
            <p:nvPr/>
          </p:nvSpPr>
          <p:spPr>
            <a:xfrm>
              <a:off x="3888" y="920"/>
              <a:ext cx="0" cy="176"/>
            </a:xfrm>
            <a:prstGeom prst="line">
              <a:avLst/>
            </a:prstGeom>
            <a:ln w="25400" cap="flat" cmpd="sng">
              <a:solidFill>
                <a:schemeClr val="tx1"/>
              </a:solidFill>
              <a:prstDash val="sysDot"/>
              <a:headEnd type="none" w="med" len="med"/>
              <a:tailEnd type="none" w="med" len="med"/>
            </a:ln>
          </p:spPr>
        </p:sp>
        <p:sp>
          <p:nvSpPr>
            <p:cNvPr id="473254" name="Line 188"/>
            <p:cNvSpPr/>
            <p:nvPr/>
          </p:nvSpPr>
          <p:spPr>
            <a:xfrm>
              <a:off x="3896" y="1008"/>
              <a:ext cx="1088" cy="0"/>
            </a:xfrm>
            <a:prstGeom prst="line">
              <a:avLst/>
            </a:prstGeom>
            <a:ln w="25400" cap="flat" cmpd="sng">
              <a:solidFill>
                <a:schemeClr val="tx1"/>
              </a:solidFill>
              <a:prstDash val="solid"/>
              <a:headEnd type="triangle" w="med" len="med"/>
              <a:tailEnd type="triangle" w="med" len="med"/>
            </a:ln>
          </p:spPr>
        </p:sp>
        <p:sp>
          <p:nvSpPr>
            <p:cNvPr id="473255" name="Line 189"/>
            <p:cNvSpPr/>
            <p:nvPr/>
          </p:nvSpPr>
          <p:spPr>
            <a:xfrm>
              <a:off x="5088" y="920"/>
              <a:ext cx="0" cy="176"/>
            </a:xfrm>
            <a:prstGeom prst="line">
              <a:avLst/>
            </a:prstGeom>
            <a:ln w="25400" cap="flat" cmpd="sng">
              <a:solidFill>
                <a:schemeClr val="tx1"/>
              </a:solidFill>
              <a:prstDash val="sysDot"/>
              <a:headEnd type="none" w="med" len="med"/>
              <a:tailEnd type="none" w="med" len="med"/>
            </a:ln>
          </p:spPr>
        </p:sp>
        <p:sp>
          <p:nvSpPr>
            <p:cNvPr id="473256" name="Line 190"/>
            <p:cNvSpPr/>
            <p:nvPr/>
          </p:nvSpPr>
          <p:spPr>
            <a:xfrm>
              <a:off x="5096" y="1008"/>
              <a:ext cx="368" cy="0"/>
            </a:xfrm>
            <a:prstGeom prst="line">
              <a:avLst/>
            </a:prstGeom>
            <a:ln w="25400" cap="flat" cmpd="sng">
              <a:solidFill>
                <a:schemeClr val="tx1"/>
              </a:solidFill>
              <a:prstDash val="solid"/>
              <a:headEnd type="triangle" w="med" len="med"/>
              <a:tailEnd type="none" w="med" len="med"/>
            </a:ln>
          </p:spPr>
        </p:sp>
        <p:sp>
          <p:nvSpPr>
            <p:cNvPr id="473257" name="Rectangle 191"/>
            <p:cNvSpPr/>
            <p:nvPr/>
          </p:nvSpPr>
          <p:spPr>
            <a:xfrm>
              <a:off x="809" y="1056"/>
              <a:ext cx="681"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Ifetch (IF)</a:t>
              </a:r>
            </a:p>
          </p:txBody>
        </p:sp>
        <p:sp>
          <p:nvSpPr>
            <p:cNvPr id="473258" name="Rectangle 192"/>
            <p:cNvSpPr/>
            <p:nvPr/>
          </p:nvSpPr>
          <p:spPr>
            <a:xfrm>
              <a:off x="1742" y="1056"/>
              <a:ext cx="829"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Reg/Dec (ID)</a:t>
              </a:r>
            </a:p>
          </p:txBody>
        </p:sp>
        <p:sp>
          <p:nvSpPr>
            <p:cNvPr id="473259" name="Rectangle 193"/>
            <p:cNvSpPr/>
            <p:nvPr/>
          </p:nvSpPr>
          <p:spPr>
            <a:xfrm>
              <a:off x="2926" y="1056"/>
              <a:ext cx="706" cy="21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Exec (Ex)</a:t>
              </a:r>
            </a:p>
          </p:txBody>
        </p:sp>
        <p:sp>
          <p:nvSpPr>
            <p:cNvPr id="473260" name="Rectangle 194"/>
            <p:cNvSpPr/>
            <p:nvPr/>
          </p:nvSpPr>
          <p:spPr>
            <a:xfrm>
              <a:off x="4263" y="1056"/>
              <a:ext cx="399"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sp>
          <p:nvSpPr>
            <p:cNvPr id="473261" name="Rectangle 195"/>
            <p:cNvSpPr/>
            <p:nvPr/>
          </p:nvSpPr>
          <p:spPr>
            <a:xfrm>
              <a:off x="5223" y="1056"/>
              <a:ext cx="299"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Wr</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138" name="Rectangle 2"/>
          <p:cNvSpPr>
            <a:spLocks noGrp="1"/>
          </p:cNvSpPr>
          <p:nvPr>
            <p:ph type="title"/>
          </p:nvPr>
        </p:nvSpPr>
        <p:spPr>
          <a:xfrm>
            <a:off x="800100" y="73025"/>
            <a:ext cx="4840288" cy="523875"/>
          </a:xfrm>
          <a:ln/>
        </p:spPr>
        <p:txBody>
          <a:bodyPr vert="horz" wrap="square" lIns="91440" tIns="45720" rIns="91440" bIns="45720" anchor="b">
            <a:spAutoFit/>
          </a:bodyPr>
          <a:lstStyle/>
          <a:p>
            <a:r>
              <a:rPr lang="zh-CN" altLang="en-US" sz="2800" dirty="0">
                <a:ea typeface="宋体" pitchFamily="2" charset="-122"/>
              </a:rPr>
              <a:t>第四周期结束时的状态：</a:t>
            </a:r>
          </a:p>
        </p:txBody>
      </p:sp>
      <p:sp>
        <p:nvSpPr>
          <p:cNvPr id="475139" name="Rectangle 3"/>
          <p:cNvSpPr>
            <a:spLocks noGrp="1"/>
          </p:cNvSpPr>
          <p:nvPr>
            <p:ph idx="1"/>
          </p:nvPr>
        </p:nvSpPr>
        <p:spPr>
          <a:xfrm>
            <a:off x="495300" y="762000"/>
            <a:ext cx="8191500" cy="325438"/>
          </a:xfrm>
          <a:ln/>
        </p:spPr>
        <p:txBody>
          <a:bodyPr vert="horz" wrap="square" lIns="91440" tIns="45720" rIns="91440" bIns="45720" anchor="t"/>
          <a:lstStyle/>
          <a:p>
            <a:r>
              <a:rPr lang="zh-CN" altLang="en-US" sz="1800" dirty="0">
                <a:ea typeface="宋体" pitchFamily="2" charset="-122"/>
              </a:rPr>
              <a:t>0: </a:t>
            </a:r>
            <a:r>
              <a:rPr lang="en-US" altLang="zh-CN" sz="1800" dirty="0">
                <a:ea typeface="宋体" pitchFamily="2" charset="-122"/>
              </a:rPr>
              <a:t>Load’s Mem    4: R-type’s Exec    8: Store’s Reg        12: Beq’s Ifetch</a:t>
            </a:r>
          </a:p>
        </p:txBody>
      </p:sp>
      <p:sp>
        <p:nvSpPr>
          <p:cNvPr id="475140" name="Rectangle 4"/>
          <p:cNvSpPr/>
          <p:nvPr/>
        </p:nvSpPr>
        <p:spPr>
          <a:xfrm>
            <a:off x="2212975" y="3365500"/>
            <a:ext cx="288925" cy="2305050"/>
          </a:xfrm>
          <a:prstGeom prst="rect">
            <a:avLst/>
          </a:prstGeom>
          <a:noFill/>
          <a:ln w="25400" cap="flat" cmpd="sng">
            <a:solidFill>
              <a:srgbClr val="99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141" name="Rectangle 5"/>
          <p:cNvSpPr/>
          <p:nvPr/>
        </p:nvSpPr>
        <p:spPr>
          <a:xfrm rot="5400000">
            <a:off x="1300163" y="4297363"/>
            <a:ext cx="21034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IF/ID</a:t>
            </a:r>
            <a:r>
              <a:rPr lang="en-US" altLang="zh-CN" sz="1600" b="1" dirty="0">
                <a:ea typeface="宋体" pitchFamily="2" charset="-122"/>
              </a:rPr>
              <a:t>: Beq Instruction</a:t>
            </a:r>
          </a:p>
        </p:txBody>
      </p:sp>
      <p:sp>
        <p:nvSpPr>
          <p:cNvPr id="475142" name="Line 6"/>
          <p:cNvSpPr/>
          <p:nvPr/>
        </p:nvSpPr>
        <p:spPr>
          <a:xfrm>
            <a:off x="2362200" y="3060700"/>
            <a:ext cx="0" cy="127000"/>
          </a:xfrm>
          <a:prstGeom prst="line">
            <a:avLst/>
          </a:prstGeom>
          <a:ln w="25400" cap="flat" cmpd="sng">
            <a:solidFill>
              <a:srgbClr val="990000"/>
            </a:solidFill>
            <a:prstDash val="solid"/>
            <a:headEnd type="none" w="med" len="med"/>
            <a:tailEnd type="none" w="med" len="med"/>
          </a:ln>
        </p:spPr>
      </p:sp>
      <p:sp>
        <p:nvSpPr>
          <p:cNvPr id="475143" name="Rectangle 7"/>
          <p:cNvSpPr/>
          <p:nvPr/>
        </p:nvSpPr>
        <p:spPr>
          <a:xfrm>
            <a:off x="4041775" y="3365500"/>
            <a:ext cx="288925" cy="2305050"/>
          </a:xfrm>
          <a:prstGeom prst="rect">
            <a:avLst/>
          </a:prstGeom>
          <a:noFill/>
          <a:ln w="25400" cap="flat" cmpd="sng">
            <a:solidFill>
              <a:srgbClr val="99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144" name="Rectangle 8"/>
          <p:cNvSpPr/>
          <p:nvPr/>
        </p:nvSpPr>
        <p:spPr>
          <a:xfrm rot="5400000">
            <a:off x="3017838" y="4371975"/>
            <a:ext cx="23272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ID/Ex</a:t>
            </a:r>
            <a:r>
              <a:rPr lang="en-US" altLang="zh-CN" sz="1600" b="1" dirty="0">
                <a:ea typeface="宋体" pitchFamily="2" charset="-122"/>
              </a:rPr>
              <a:t>: Store’s busA &amp; B</a:t>
            </a:r>
          </a:p>
        </p:txBody>
      </p:sp>
      <p:sp>
        <p:nvSpPr>
          <p:cNvPr id="475145" name="Rectangle 9"/>
          <p:cNvSpPr/>
          <p:nvPr/>
        </p:nvSpPr>
        <p:spPr>
          <a:xfrm>
            <a:off x="5870575" y="3365500"/>
            <a:ext cx="288925" cy="2305050"/>
          </a:xfrm>
          <a:prstGeom prst="rect">
            <a:avLst/>
          </a:prstGeom>
          <a:noFill/>
          <a:ln w="25400" cap="flat" cmpd="sng">
            <a:solidFill>
              <a:srgbClr val="99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146" name="Rectangle 10"/>
          <p:cNvSpPr/>
          <p:nvPr/>
        </p:nvSpPr>
        <p:spPr>
          <a:xfrm rot="5400000">
            <a:off x="4805363" y="4371975"/>
            <a:ext cx="24082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Ex/Mem</a:t>
            </a:r>
            <a:r>
              <a:rPr lang="en-US" altLang="zh-CN" sz="1600" b="1" dirty="0">
                <a:ea typeface="宋体" pitchFamily="2" charset="-122"/>
              </a:rPr>
              <a:t>: R-type’s Result</a:t>
            </a:r>
          </a:p>
        </p:txBody>
      </p:sp>
      <p:sp>
        <p:nvSpPr>
          <p:cNvPr id="475147" name="Rectangle 11"/>
          <p:cNvSpPr/>
          <p:nvPr/>
        </p:nvSpPr>
        <p:spPr>
          <a:xfrm>
            <a:off x="7775575" y="3365500"/>
            <a:ext cx="288925" cy="2305050"/>
          </a:xfrm>
          <a:prstGeom prst="rect">
            <a:avLst/>
          </a:prstGeom>
          <a:noFill/>
          <a:ln w="25400" cap="flat" cmpd="sng">
            <a:solidFill>
              <a:srgbClr val="99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148" name="Rectangle 12"/>
          <p:cNvSpPr/>
          <p:nvPr/>
        </p:nvSpPr>
        <p:spPr>
          <a:xfrm rot="5400000">
            <a:off x="6831013" y="4370388"/>
            <a:ext cx="21701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Mem/Wr</a:t>
            </a:r>
            <a:r>
              <a:rPr lang="en-US" altLang="zh-CN" sz="1600" b="1" dirty="0">
                <a:ea typeface="宋体" pitchFamily="2" charset="-122"/>
              </a:rPr>
              <a:t>: Load’s Dout</a:t>
            </a:r>
          </a:p>
        </p:txBody>
      </p:sp>
      <p:sp>
        <p:nvSpPr>
          <p:cNvPr id="475149" name="Rectangle 13"/>
          <p:cNvSpPr/>
          <p:nvPr/>
        </p:nvSpPr>
        <p:spPr>
          <a:xfrm>
            <a:off x="688975" y="3365500"/>
            <a:ext cx="288925" cy="11176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150" name="Rectangle 14"/>
          <p:cNvSpPr/>
          <p:nvPr/>
        </p:nvSpPr>
        <p:spPr>
          <a:xfrm rot="5400000">
            <a:off x="388938" y="3756025"/>
            <a:ext cx="8826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PC</a:t>
            </a:r>
            <a:r>
              <a:rPr lang="en-US" altLang="zh-CN" sz="1600" b="1" dirty="0">
                <a:ea typeface="宋体" pitchFamily="2" charset="-122"/>
              </a:rPr>
              <a:t> = 16</a:t>
            </a:r>
          </a:p>
        </p:txBody>
      </p:sp>
      <p:sp>
        <p:nvSpPr>
          <p:cNvPr id="475151" name="Rectangle 15"/>
          <p:cNvSpPr/>
          <p:nvPr/>
        </p:nvSpPr>
        <p:spPr>
          <a:xfrm>
            <a:off x="6784975" y="3822700"/>
            <a:ext cx="636588" cy="1270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152" name="Rectangle 16"/>
          <p:cNvSpPr/>
          <p:nvPr/>
        </p:nvSpPr>
        <p:spPr>
          <a:xfrm>
            <a:off x="6684963" y="3830638"/>
            <a:ext cx="784225" cy="57785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Data</a:t>
            </a:r>
          </a:p>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Mem</a:t>
            </a:r>
          </a:p>
        </p:txBody>
      </p:sp>
      <p:sp>
        <p:nvSpPr>
          <p:cNvPr id="475153" name="Rectangle 17"/>
          <p:cNvSpPr/>
          <p:nvPr/>
        </p:nvSpPr>
        <p:spPr>
          <a:xfrm>
            <a:off x="6791325" y="4595813"/>
            <a:ext cx="471488" cy="3048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WA</a:t>
            </a:r>
          </a:p>
        </p:txBody>
      </p:sp>
      <p:sp>
        <p:nvSpPr>
          <p:cNvPr id="475154" name="Rectangle 18"/>
          <p:cNvSpPr/>
          <p:nvPr/>
        </p:nvSpPr>
        <p:spPr>
          <a:xfrm>
            <a:off x="6767513" y="4811713"/>
            <a:ext cx="3841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Di</a:t>
            </a:r>
          </a:p>
        </p:txBody>
      </p:sp>
      <p:sp>
        <p:nvSpPr>
          <p:cNvPr id="475155" name="Rectangle 19"/>
          <p:cNvSpPr/>
          <p:nvPr/>
        </p:nvSpPr>
        <p:spPr>
          <a:xfrm>
            <a:off x="6783388" y="4367213"/>
            <a:ext cx="441325" cy="3048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RA</a:t>
            </a:r>
          </a:p>
        </p:txBody>
      </p:sp>
      <p:sp>
        <p:nvSpPr>
          <p:cNvPr id="475156" name="Rectangle 20"/>
          <p:cNvSpPr/>
          <p:nvPr/>
        </p:nvSpPr>
        <p:spPr>
          <a:xfrm>
            <a:off x="7061200" y="4367213"/>
            <a:ext cx="422275" cy="3048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Do</a:t>
            </a:r>
          </a:p>
        </p:txBody>
      </p:sp>
      <p:sp>
        <p:nvSpPr>
          <p:cNvPr id="475157" name="Rectangle 21"/>
          <p:cNvSpPr/>
          <p:nvPr/>
        </p:nvSpPr>
        <p:spPr>
          <a:xfrm>
            <a:off x="1374775" y="3365500"/>
            <a:ext cx="365125" cy="2032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158" name="Rectangle 22">
            <a:hlinkClick r:id="" action="ppaction://noaction"/>
          </p:cNvPr>
          <p:cNvSpPr/>
          <p:nvPr/>
        </p:nvSpPr>
        <p:spPr>
          <a:xfrm rot="5400000">
            <a:off x="1273175" y="4437063"/>
            <a:ext cx="6334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IUnit</a:t>
            </a:r>
          </a:p>
        </p:txBody>
      </p:sp>
      <p:sp>
        <p:nvSpPr>
          <p:cNvPr id="475159" name="Rectangle 23"/>
          <p:cNvSpPr/>
          <p:nvPr/>
        </p:nvSpPr>
        <p:spPr>
          <a:xfrm>
            <a:off x="1357313" y="3986213"/>
            <a:ext cx="3270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A</a:t>
            </a:r>
          </a:p>
        </p:txBody>
      </p:sp>
      <p:sp>
        <p:nvSpPr>
          <p:cNvPr id="475160" name="Rectangle 24"/>
          <p:cNvSpPr/>
          <p:nvPr/>
        </p:nvSpPr>
        <p:spPr>
          <a:xfrm>
            <a:off x="1509713" y="5065713"/>
            <a:ext cx="2603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a:t>
            </a:r>
          </a:p>
        </p:txBody>
      </p:sp>
      <p:sp>
        <p:nvSpPr>
          <p:cNvPr id="475161" name="Rectangle 25"/>
          <p:cNvSpPr/>
          <p:nvPr/>
        </p:nvSpPr>
        <p:spPr>
          <a:xfrm>
            <a:off x="3051175" y="3898900"/>
            <a:ext cx="593725" cy="1270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162" name="Rectangle 26"/>
          <p:cNvSpPr/>
          <p:nvPr/>
        </p:nvSpPr>
        <p:spPr>
          <a:xfrm>
            <a:off x="3005138" y="4611688"/>
            <a:ext cx="6778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RFile</a:t>
            </a:r>
          </a:p>
        </p:txBody>
      </p:sp>
      <p:sp>
        <p:nvSpPr>
          <p:cNvPr id="475163" name="Rectangle 27"/>
          <p:cNvSpPr/>
          <p:nvPr/>
        </p:nvSpPr>
        <p:spPr>
          <a:xfrm>
            <a:off x="3338513" y="4875213"/>
            <a:ext cx="3841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Di</a:t>
            </a:r>
          </a:p>
        </p:txBody>
      </p:sp>
      <p:sp>
        <p:nvSpPr>
          <p:cNvPr id="475164" name="Rectangle 28"/>
          <p:cNvSpPr/>
          <p:nvPr/>
        </p:nvSpPr>
        <p:spPr>
          <a:xfrm>
            <a:off x="3033713" y="4040188"/>
            <a:ext cx="4397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Ra</a:t>
            </a:r>
          </a:p>
        </p:txBody>
      </p:sp>
      <p:sp>
        <p:nvSpPr>
          <p:cNvPr id="475165" name="Rectangle 29"/>
          <p:cNvSpPr/>
          <p:nvPr/>
        </p:nvSpPr>
        <p:spPr>
          <a:xfrm>
            <a:off x="3033713" y="4370388"/>
            <a:ext cx="4508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Rb</a:t>
            </a:r>
          </a:p>
        </p:txBody>
      </p:sp>
      <p:sp>
        <p:nvSpPr>
          <p:cNvPr id="475166" name="Rectangle 30"/>
          <p:cNvSpPr/>
          <p:nvPr/>
        </p:nvSpPr>
        <p:spPr>
          <a:xfrm>
            <a:off x="2995613" y="4894263"/>
            <a:ext cx="4857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Rw</a:t>
            </a:r>
          </a:p>
        </p:txBody>
      </p:sp>
      <p:sp>
        <p:nvSpPr>
          <p:cNvPr id="71711" name="Rectangle 31"/>
          <p:cNvSpPr/>
          <p:nvPr/>
        </p:nvSpPr>
        <p:spPr>
          <a:xfrm>
            <a:off x="2560638" y="2227263"/>
            <a:ext cx="1174750" cy="3333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rgbClr val="CC0000"/>
                </a:solidFill>
                <a:ea typeface="宋体" pitchFamily="2" charset="-122"/>
              </a:rPr>
              <a:t>RegWr=?</a:t>
            </a:r>
            <a:endParaRPr lang="zh-CN" altLang="en-US" sz="1600" b="1" u="sng" dirty="0">
              <a:solidFill>
                <a:srgbClr val="CC0000"/>
              </a:solidFill>
              <a:ea typeface="宋体" pitchFamily="2" charset="-122"/>
            </a:endParaRPr>
          </a:p>
        </p:txBody>
      </p:sp>
      <p:sp>
        <p:nvSpPr>
          <p:cNvPr id="475168" name="Line 32"/>
          <p:cNvSpPr/>
          <p:nvPr/>
        </p:nvSpPr>
        <p:spPr>
          <a:xfrm>
            <a:off x="5181600" y="4889500"/>
            <a:ext cx="0" cy="1117600"/>
          </a:xfrm>
          <a:prstGeom prst="line">
            <a:avLst/>
          </a:prstGeom>
          <a:ln w="25400" cap="flat" cmpd="sng">
            <a:solidFill>
              <a:schemeClr val="accent2"/>
            </a:solidFill>
            <a:prstDash val="solid"/>
            <a:headEnd type="none" w="med" len="med"/>
            <a:tailEnd type="none" w="med" len="med"/>
          </a:ln>
        </p:spPr>
      </p:sp>
      <p:sp>
        <p:nvSpPr>
          <p:cNvPr id="71714" name="Line 34"/>
          <p:cNvSpPr/>
          <p:nvPr/>
        </p:nvSpPr>
        <p:spPr>
          <a:xfrm>
            <a:off x="5454650" y="4505325"/>
            <a:ext cx="415925" cy="0"/>
          </a:xfrm>
          <a:prstGeom prst="line">
            <a:avLst/>
          </a:prstGeom>
          <a:ln w="50800" cap="flat" cmpd="sng">
            <a:solidFill>
              <a:schemeClr val="accent1"/>
            </a:solidFill>
            <a:prstDash val="solid"/>
            <a:headEnd type="none" w="med" len="med"/>
            <a:tailEnd type="triangle" w="med" len="med"/>
          </a:ln>
        </p:spPr>
      </p:sp>
      <p:sp>
        <p:nvSpPr>
          <p:cNvPr id="475170" name="Rectangle 35"/>
          <p:cNvSpPr/>
          <p:nvPr/>
        </p:nvSpPr>
        <p:spPr>
          <a:xfrm>
            <a:off x="4846638" y="4306888"/>
            <a:ext cx="654050" cy="57785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Exec</a:t>
            </a:r>
          </a:p>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Unit</a:t>
            </a:r>
          </a:p>
        </p:txBody>
      </p:sp>
      <p:sp>
        <p:nvSpPr>
          <p:cNvPr id="475171" name="Rectangle 36"/>
          <p:cNvSpPr/>
          <p:nvPr/>
        </p:nvSpPr>
        <p:spPr>
          <a:xfrm>
            <a:off x="4889500" y="3365500"/>
            <a:ext cx="584200" cy="14986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172" name="Rectangle 37"/>
          <p:cNvSpPr/>
          <p:nvPr/>
        </p:nvSpPr>
        <p:spPr>
          <a:xfrm>
            <a:off x="4862513" y="3887788"/>
            <a:ext cx="6873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busA</a:t>
            </a:r>
          </a:p>
        </p:txBody>
      </p:sp>
      <p:sp>
        <p:nvSpPr>
          <p:cNvPr id="475173" name="Rectangle 38"/>
          <p:cNvSpPr/>
          <p:nvPr/>
        </p:nvSpPr>
        <p:spPr>
          <a:xfrm>
            <a:off x="4862513" y="4141788"/>
            <a:ext cx="6873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busB</a:t>
            </a:r>
          </a:p>
        </p:txBody>
      </p:sp>
      <p:sp>
        <p:nvSpPr>
          <p:cNvPr id="475174" name="Rectangle 40"/>
          <p:cNvSpPr/>
          <p:nvPr/>
        </p:nvSpPr>
        <p:spPr>
          <a:xfrm>
            <a:off x="4862513" y="3636963"/>
            <a:ext cx="6000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Imm</a:t>
            </a:r>
          </a:p>
        </p:txBody>
      </p:sp>
      <p:sp>
        <p:nvSpPr>
          <p:cNvPr id="475175" name="Line 41"/>
          <p:cNvSpPr/>
          <p:nvPr/>
        </p:nvSpPr>
        <p:spPr>
          <a:xfrm>
            <a:off x="5334000" y="2298700"/>
            <a:ext cx="0" cy="1041400"/>
          </a:xfrm>
          <a:prstGeom prst="line">
            <a:avLst/>
          </a:prstGeom>
          <a:ln w="25400" cap="flat" cmpd="sng">
            <a:solidFill>
              <a:schemeClr val="accent2"/>
            </a:solidFill>
            <a:prstDash val="solid"/>
            <a:headEnd type="none" w="med" len="med"/>
            <a:tailEnd type="none" w="med" len="med"/>
          </a:ln>
        </p:spPr>
      </p:sp>
      <p:sp>
        <p:nvSpPr>
          <p:cNvPr id="71722" name="Rectangle 42"/>
          <p:cNvSpPr/>
          <p:nvPr/>
        </p:nvSpPr>
        <p:spPr>
          <a:xfrm>
            <a:off x="4557713" y="1981200"/>
            <a:ext cx="16303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ALUOp=R-type</a:t>
            </a:r>
          </a:p>
        </p:txBody>
      </p:sp>
      <p:sp>
        <p:nvSpPr>
          <p:cNvPr id="71723" name="Rectangle 43"/>
          <p:cNvSpPr/>
          <p:nvPr/>
        </p:nvSpPr>
        <p:spPr>
          <a:xfrm>
            <a:off x="4786313" y="6019800"/>
            <a:ext cx="11557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ALUSrc=0</a:t>
            </a:r>
          </a:p>
        </p:txBody>
      </p:sp>
      <p:sp>
        <p:nvSpPr>
          <p:cNvPr id="475178" name="Line 45"/>
          <p:cNvSpPr/>
          <p:nvPr/>
        </p:nvSpPr>
        <p:spPr>
          <a:xfrm>
            <a:off x="4356100" y="3810000"/>
            <a:ext cx="508000" cy="0"/>
          </a:xfrm>
          <a:prstGeom prst="line">
            <a:avLst/>
          </a:prstGeom>
          <a:ln w="25400" cap="flat" cmpd="sng">
            <a:solidFill>
              <a:schemeClr val="tx1"/>
            </a:solidFill>
            <a:prstDash val="solid"/>
            <a:headEnd type="none" w="med" len="med"/>
            <a:tailEnd type="triangle" w="med" len="med"/>
          </a:ln>
        </p:spPr>
      </p:sp>
      <p:grpSp>
        <p:nvGrpSpPr>
          <p:cNvPr id="2" name="Group 201"/>
          <p:cNvGrpSpPr/>
          <p:nvPr/>
        </p:nvGrpSpPr>
        <p:grpSpPr>
          <a:xfrm>
            <a:off x="4321175" y="4038600"/>
            <a:ext cx="558800" cy="304800"/>
            <a:chOff x="2722" y="2544"/>
            <a:chExt cx="352" cy="192"/>
          </a:xfrm>
        </p:grpSpPr>
        <p:sp>
          <p:nvSpPr>
            <p:cNvPr id="475343" name="Line 46"/>
            <p:cNvSpPr/>
            <p:nvPr/>
          </p:nvSpPr>
          <p:spPr>
            <a:xfrm>
              <a:off x="2728" y="2736"/>
              <a:ext cx="346" cy="0"/>
            </a:xfrm>
            <a:prstGeom prst="line">
              <a:avLst/>
            </a:prstGeom>
            <a:ln w="50800" cap="flat" cmpd="sng">
              <a:solidFill>
                <a:schemeClr val="accent1"/>
              </a:solidFill>
              <a:prstDash val="solid"/>
              <a:headEnd type="none" w="med" len="med"/>
              <a:tailEnd type="triangle" w="med" len="med"/>
            </a:ln>
          </p:spPr>
        </p:sp>
        <p:sp>
          <p:nvSpPr>
            <p:cNvPr id="475344" name="Line 47"/>
            <p:cNvSpPr/>
            <p:nvPr/>
          </p:nvSpPr>
          <p:spPr>
            <a:xfrm>
              <a:off x="2722" y="2544"/>
              <a:ext cx="352" cy="0"/>
            </a:xfrm>
            <a:prstGeom prst="line">
              <a:avLst/>
            </a:prstGeom>
            <a:ln w="50800" cap="flat" cmpd="sng">
              <a:solidFill>
                <a:schemeClr val="accent1"/>
              </a:solidFill>
              <a:prstDash val="solid"/>
              <a:headEnd type="none" w="med" len="med"/>
              <a:tailEnd type="triangle" w="med" len="med"/>
            </a:ln>
          </p:spPr>
        </p:sp>
      </p:grpSp>
      <p:grpSp>
        <p:nvGrpSpPr>
          <p:cNvPr id="3" name="Group 204"/>
          <p:cNvGrpSpPr/>
          <p:nvPr/>
        </p:nvGrpSpPr>
        <p:grpSpPr>
          <a:xfrm>
            <a:off x="3683000" y="4038600"/>
            <a:ext cx="330200" cy="304800"/>
            <a:chOff x="2320" y="2544"/>
            <a:chExt cx="208" cy="192"/>
          </a:xfrm>
        </p:grpSpPr>
        <p:sp>
          <p:nvSpPr>
            <p:cNvPr id="475341" name="Line 44"/>
            <p:cNvSpPr/>
            <p:nvPr/>
          </p:nvSpPr>
          <p:spPr>
            <a:xfrm>
              <a:off x="2320" y="2544"/>
              <a:ext cx="208" cy="0"/>
            </a:xfrm>
            <a:prstGeom prst="line">
              <a:avLst/>
            </a:prstGeom>
            <a:ln w="50800" cap="flat" cmpd="sng">
              <a:solidFill>
                <a:schemeClr val="bg2"/>
              </a:solidFill>
              <a:prstDash val="solid"/>
              <a:headEnd type="none" w="med" len="med"/>
              <a:tailEnd type="triangle" w="med" len="med"/>
            </a:ln>
          </p:spPr>
        </p:sp>
        <p:sp>
          <p:nvSpPr>
            <p:cNvPr id="475342" name="Line 48"/>
            <p:cNvSpPr/>
            <p:nvPr/>
          </p:nvSpPr>
          <p:spPr>
            <a:xfrm>
              <a:off x="2320" y="2736"/>
              <a:ext cx="208" cy="0"/>
            </a:xfrm>
            <a:prstGeom prst="line">
              <a:avLst/>
            </a:prstGeom>
            <a:ln w="50800" cap="flat" cmpd="sng">
              <a:solidFill>
                <a:schemeClr val="bg2"/>
              </a:solidFill>
              <a:prstDash val="solid"/>
              <a:headEnd type="none" w="med" len="med"/>
              <a:tailEnd type="triangle" w="med" len="med"/>
            </a:ln>
          </p:spPr>
        </p:sp>
      </p:grpSp>
      <p:sp>
        <p:nvSpPr>
          <p:cNvPr id="71731" name="Line 51"/>
          <p:cNvSpPr/>
          <p:nvPr/>
        </p:nvSpPr>
        <p:spPr>
          <a:xfrm>
            <a:off x="6197600" y="4495800"/>
            <a:ext cx="558800" cy="0"/>
          </a:xfrm>
          <a:prstGeom prst="line">
            <a:avLst/>
          </a:prstGeom>
          <a:ln w="50800" cap="flat" cmpd="sng">
            <a:solidFill>
              <a:schemeClr val="hlink"/>
            </a:solidFill>
            <a:prstDash val="solid"/>
            <a:headEnd type="none" w="med" len="med"/>
            <a:tailEnd type="triangle" w="med" len="med"/>
          </a:ln>
        </p:spPr>
      </p:sp>
      <p:sp>
        <p:nvSpPr>
          <p:cNvPr id="475182" name="Line 52"/>
          <p:cNvSpPr/>
          <p:nvPr/>
        </p:nvSpPr>
        <p:spPr>
          <a:xfrm>
            <a:off x="4495800" y="4356100"/>
            <a:ext cx="0" cy="660400"/>
          </a:xfrm>
          <a:prstGeom prst="line">
            <a:avLst/>
          </a:prstGeom>
          <a:ln w="25400" cap="flat" cmpd="sng">
            <a:solidFill>
              <a:schemeClr val="tx1"/>
            </a:solidFill>
            <a:prstDash val="solid"/>
            <a:headEnd type="none" w="med" len="med"/>
            <a:tailEnd type="none" w="med" len="med"/>
          </a:ln>
        </p:spPr>
      </p:sp>
      <p:sp>
        <p:nvSpPr>
          <p:cNvPr id="475183" name="Line 53"/>
          <p:cNvSpPr/>
          <p:nvPr/>
        </p:nvSpPr>
        <p:spPr>
          <a:xfrm>
            <a:off x="4508500" y="5029200"/>
            <a:ext cx="1346200" cy="0"/>
          </a:xfrm>
          <a:prstGeom prst="line">
            <a:avLst/>
          </a:prstGeom>
          <a:ln w="25400" cap="flat" cmpd="sng">
            <a:solidFill>
              <a:schemeClr val="tx1"/>
            </a:solidFill>
            <a:prstDash val="solid"/>
            <a:headEnd type="none" w="med" len="med"/>
            <a:tailEnd type="triangle" w="med" len="med"/>
          </a:ln>
        </p:spPr>
      </p:sp>
      <p:sp>
        <p:nvSpPr>
          <p:cNvPr id="475184" name="Line 54"/>
          <p:cNvSpPr/>
          <p:nvPr/>
        </p:nvSpPr>
        <p:spPr>
          <a:xfrm>
            <a:off x="6184900" y="5029200"/>
            <a:ext cx="584200" cy="0"/>
          </a:xfrm>
          <a:prstGeom prst="line">
            <a:avLst/>
          </a:prstGeom>
          <a:ln w="25400" cap="flat" cmpd="sng">
            <a:solidFill>
              <a:schemeClr val="tx1"/>
            </a:solidFill>
            <a:prstDash val="solid"/>
            <a:headEnd type="none" w="med" len="med"/>
            <a:tailEnd type="triangle" w="med" len="med"/>
          </a:ln>
        </p:spPr>
      </p:sp>
      <p:sp>
        <p:nvSpPr>
          <p:cNvPr id="475185" name="Line 55"/>
          <p:cNvSpPr/>
          <p:nvPr/>
        </p:nvSpPr>
        <p:spPr>
          <a:xfrm>
            <a:off x="6413500" y="4724400"/>
            <a:ext cx="355600" cy="0"/>
          </a:xfrm>
          <a:prstGeom prst="line">
            <a:avLst/>
          </a:prstGeom>
          <a:ln w="25400" cap="flat" cmpd="sng">
            <a:solidFill>
              <a:schemeClr val="tx1"/>
            </a:solidFill>
            <a:prstDash val="solid"/>
            <a:headEnd type="none" w="med" len="med"/>
            <a:tailEnd type="triangle" w="med" len="med"/>
          </a:ln>
        </p:spPr>
      </p:sp>
      <p:sp>
        <p:nvSpPr>
          <p:cNvPr id="475186" name="Line 56"/>
          <p:cNvSpPr/>
          <p:nvPr/>
        </p:nvSpPr>
        <p:spPr>
          <a:xfrm>
            <a:off x="6400800" y="4508500"/>
            <a:ext cx="0" cy="660400"/>
          </a:xfrm>
          <a:prstGeom prst="line">
            <a:avLst/>
          </a:prstGeom>
          <a:ln w="25400" cap="flat" cmpd="sng">
            <a:solidFill>
              <a:schemeClr val="tx1"/>
            </a:solidFill>
            <a:prstDash val="solid"/>
            <a:headEnd type="none" w="med" len="med"/>
            <a:tailEnd type="none" w="med" len="med"/>
          </a:ln>
        </p:spPr>
      </p:sp>
      <p:sp>
        <p:nvSpPr>
          <p:cNvPr id="71737" name="Line 57"/>
          <p:cNvSpPr/>
          <p:nvPr/>
        </p:nvSpPr>
        <p:spPr>
          <a:xfrm>
            <a:off x="7416800" y="4572000"/>
            <a:ext cx="330200" cy="0"/>
          </a:xfrm>
          <a:prstGeom prst="line">
            <a:avLst/>
          </a:prstGeom>
          <a:ln w="50800" cap="flat" cmpd="sng">
            <a:solidFill>
              <a:schemeClr val="hlink"/>
            </a:solidFill>
            <a:prstDash val="solid"/>
            <a:headEnd type="none" w="med" len="med"/>
            <a:tailEnd type="triangle" w="med" len="med"/>
          </a:ln>
        </p:spPr>
      </p:sp>
      <p:sp>
        <p:nvSpPr>
          <p:cNvPr id="475188" name="Line 58"/>
          <p:cNvSpPr/>
          <p:nvPr/>
        </p:nvSpPr>
        <p:spPr>
          <a:xfrm>
            <a:off x="6413500" y="5181600"/>
            <a:ext cx="1346200" cy="0"/>
          </a:xfrm>
          <a:prstGeom prst="line">
            <a:avLst/>
          </a:prstGeom>
          <a:ln w="25400" cap="flat" cmpd="sng">
            <a:solidFill>
              <a:schemeClr val="tx1"/>
            </a:solidFill>
            <a:prstDash val="solid"/>
            <a:headEnd type="none" w="med" len="med"/>
            <a:tailEnd type="triangle" w="med" len="med"/>
          </a:ln>
        </p:spPr>
      </p:sp>
      <p:grpSp>
        <p:nvGrpSpPr>
          <p:cNvPr id="475189" name="Group 66"/>
          <p:cNvGrpSpPr/>
          <p:nvPr/>
        </p:nvGrpSpPr>
        <p:grpSpPr>
          <a:xfrm>
            <a:off x="8397875" y="4432300"/>
            <a:ext cx="333375" cy="946150"/>
            <a:chOff x="5290" y="2792"/>
            <a:chExt cx="210" cy="596"/>
          </a:xfrm>
        </p:grpSpPr>
        <p:sp>
          <p:nvSpPr>
            <p:cNvPr id="475334" name="Line 59"/>
            <p:cNvSpPr/>
            <p:nvPr/>
          </p:nvSpPr>
          <p:spPr>
            <a:xfrm>
              <a:off x="5328" y="2792"/>
              <a:ext cx="0" cy="561"/>
            </a:xfrm>
            <a:prstGeom prst="line">
              <a:avLst/>
            </a:prstGeom>
            <a:ln w="25400" cap="flat" cmpd="sng">
              <a:solidFill>
                <a:schemeClr val="tx1"/>
              </a:solidFill>
              <a:prstDash val="solid"/>
              <a:headEnd type="none" w="med" len="med"/>
              <a:tailEnd type="none" w="med" len="med"/>
            </a:ln>
          </p:spPr>
        </p:sp>
        <p:sp>
          <p:nvSpPr>
            <p:cNvPr id="475335" name="Line 60"/>
            <p:cNvSpPr/>
            <p:nvPr/>
          </p:nvSpPr>
          <p:spPr>
            <a:xfrm>
              <a:off x="5336" y="2792"/>
              <a:ext cx="128" cy="36"/>
            </a:xfrm>
            <a:prstGeom prst="line">
              <a:avLst/>
            </a:prstGeom>
            <a:ln w="25400" cap="flat" cmpd="sng">
              <a:solidFill>
                <a:schemeClr val="tx1"/>
              </a:solidFill>
              <a:prstDash val="solid"/>
              <a:headEnd type="none" w="med" len="med"/>
              <a:tailEnd type="none" w="med" len="med"/>
            </a:ln>
          </p:spPr>
        </p:sp>
        <p:sp>
          <p:nvSpPr>
            <p:cNvPr id="475336" name="Line 61"/>
            <p:cNvSpPr/>
            <p:nvPr/>
          </p:nvSpPr>
          <p:spPr>
            <a:xfrm flipV="1">
              <a:off x="5336" y="3283"/>
              <a:ext cx="128" cy="86"/>
            </a:xfrm>
            <a:prstGeom prst="line">
              <a:avLst/>
            </a:prstGeom>
            <a:ln w="25400" cap="flat" cmpd="sng">
              <a:solidFill>
                <a:schemeClr val="tx1"/>
              </a:solidFill>
              <a:prstDash val="solid"/>
              <a:headEnd type="none" w="med" len="med"/>
              <a:tailEnd type="none" w="med" len="med"/>
            </a:ln>
          </p:spPr>
        </p:sp>
        <p:sp>
          <p:nvSpPr>
            <p:cNvPr id="475337" name="Line 62"/>
            <p:cNvSpPr/>
            <p:nvPr/>
          </p:nvSpPr>
          <p:spPr>
            <a:xfrm>
              <a:off x="5472" y="2844"/>
              <a:ext cx="0" cy="432"/>
            </a:xfrm>
            <a:prstGeom prst="line">
              <a:avLst/>
            </a:prstGeom>
            <a:ln w="25400" cap="flat" cmpd="sng">
              <a:solidFill>
                <a:schemeClr val="tx1"/>
              </a:solidFill>
              <a:prstDash val="solid"/>
              <a:headEnd type="none" w="med" len="med"/>
              <a:tailEnd type="none" w="med" len="med"/>
            </a:ln>
          </p:spPr>
        </p:sp>
        <p:sp>
          <p:nvSpPr>
            <p:cNvPr id="475338" name="Rectangle 63"/>
            <p:cNvSpPr/>
            <p:nvPr/>
          </p:nvSpPr>
          <p:spPr>
            <a:xfrm rot="5400000">
              <a:off x="5210" y="2976"/>
              <a:ext cx="370"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Mux</a:t>
              </a:r>
            </a:p>
          </p:txBody>
        </p:sp>
        <p:sp>
          <p:nvSpPr>
            <p:cNvPr id="475339" name="Rectangle 64"/>
            <p:cNvSpPr/>
            <p:nvPr/>
          </p:nvSpPr>
          <p:spPr>
            <a:xfrm>
              <a:off x="5303" y="2804"/>
              <a:ext cx="170" cy="19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5340" name="Rectangle 65"/>
            <p:cNvSpPr/>
            <p:nvPr/>
          </p:nvSpPr>
          <p:spPr>
            <a:xfrm>
              <a:off x="5303" y="3198"/>
              <a:ext cx="170" cy="19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grpSp>
      <p:sp>
        <p:nvSpPr>
          <p:cNvPr id="475190" name="Line 67"/>
          <p:cNvSpPr/>
          <p:nvPr/>
        </p:nvSpPr>
        <p:spPr>
          <a:xfrm>
            <a:off x="8089900" y="4572000"/>
            <a:ext cx="355600" cy="0"/>
          </a:xfrm>
          <a:prstGeom prst="line">
            <a:avLst/>
          </a:prstGeom>
          <a:ln w="25400" cap="flat" cmpd="sng">
            <a:solidFill>
              <a:schemeClr val="tx1"/>
            </a:solidFill>
            <a:prstDash val="solid"/>
            <a:headEnd type="none" w="med" len="med"/>
            <a:tailEnd type="triangle" w="med" len="med"/>
          </a:ln>
        </p:spPr>
      </p:sp>
      <p:sp>
        <p:nvSpPr>
          <p:cNvPr id="475191" name="Line 68"/>
          <p:cNvSpPr/>
          <p:nvPr/>
        </p:nvSpPr>
        <p:spPr>
          <a:xfrm>
            <a:off x="8089900" y="5181600"/>
            <a:ext cx="355600" cy="0"/>
          </a:xfrm>
          <a:prstGeom prst="line">
            <a:avLst/>
          </a:prstGeom>
          <a:ln w="25400" cap="flat" cmpd="sng">
            <a:solidFill>
              <a:schemeClr val="tx1"/>
            </a:solidFill>
            <a:prstDash val="solid"/>
            <a:headEnd type="none" w="med" len="med"/>
            <a:tailEnd type="triangle" w="med" len="med"/>
          </a:ln>
        </p:spPr>
      </p:sp>
      <p:sp>
        <p:nvSpPr>
          <p:cNvPr id="475192" name="Line 70"/>
          <p:cNvSpPr/>
          <p:nvPr/>
        </p:nvSpPr>
        <p:spPr>
          <a:xfrm>
            <a:off x="2679700" y="5562600"/>
            <a:ext cx="1346200" cy="0"/>
          </a:xfrm>
          <a:prstGeom prst="line">
            <a:avLst/>
          </a:prstGeom>
          <a:ln w="25400" cap="flat" cmpd="sng">
            <a:solidFill>
              <a:schemeClr val="tx1"/>
            </a:solidFill>
            <a:prstDash val="solid"/>
            <a:headEnd type="none" w="med" len="med"/>
            <a:tailEnd type="triangle" w="med" len="med"/>
          </a:ln>
        </p:spPr>
      </p:sp>
      <p:sp>
        <p:nvSpPr>
          <p:cNvPr id="475193" name="Line 71"/>
          <p:cNvSpPr/>
          <p:nvPr/>
        </p:nvSpPr>
        <p:spPr>
          <a:xfrm>
            <a:off x="2679700" y="5257800"/>
            <a:ext cx="1346200" cy="0"/>
          </a:xfrm>
          <a:prstGeom prst="line">
            <a:avLst/>
          </a:prstGeom>
          <a:ln w="25400" cap="flat" cmpd="sng">
            <a:solidFill>
              <a:schemeClr val="tx1"/>
            </a:solidFill>
            <a:prstDash val="solid"/>
            <a:headEnd type="none" w="med" len="med"/>
            <a:tailEnd type="triangle" w="med" len="med"/>
          </a:ln>
        </p:spPr>
      </p:sp>
      <p:sp>
        <p:nvSpPr>
          <p:cNvPr id="475194" name="Line 72"/>
          <p:cNvSpPr/>
          <p:nvPr/>
        </p:nvSpPr>
        <p:spPr>
          <a:xfrm>
            <a:off x="5499100" y="3505200"/>
            <a:ext cx="355600" cy="0"/>
          </a:xfrm>
          <a:prstGeom prst="line">
            <a:avLst/>
          </a:prstGeom>
          <a:ln w="25400" cap="flat" cmpd="sng">
            <a:solidFill>
              <a:schemeClr val="tx1"/>
            </a:solidFill>
            <a:prstDash val="solid"/>
            <a:headEnd type="none" w="med" len="med"/>
            <a:tailEnd type="triangle" w="med" len="med"/>
          </a:ln>
        </p:spPr>
      </p:sp>
      <p:sp>
        <p:nvSpPr>
          <p:cNvPr id="475195" name="Line 74"/>
          <p:cNvSpPr/>
          <p:nvPr/>
        </p:nvSpPr>
        <p:spPr>
          <a:xfrm>
            <a:off x="8534400" y="5346700"/>
            <a:ext cx="0" cy="736600"/>
          </a:xfrm>
          <a:prstGeom prst="line">
            <a:avLst/>
          </a:prstGeom>
          <a:ln w="25400" cap="flat" cmpd="sng">
            <a:solidFill>
              <a:schemeClr val="accent2"/>
            </a:solidFill>
            <a:prstDash val="solid"/>
            <a:headEnd type="none" w="med" len="med"/>
            <a:tailEnd type="none" w="med" len="med"/>
          </a:ln>
        </p:spPr>
      </p:sp>
      <p:sp>
        <p:nvSpPr>
          <p:cNvPr id="71755" name="Rectangle 75"/>
          <p:cNvSpPr/>
          <p:nvPr/>
        </p:nvSpPr>
        <p:spPr>
          <a:xfrm>
            <a:off x="7437438" y="6037263"/>
            <a:ext cx="14620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rgbClr val="CC0000"/>
                </a:solidFill>
                <a:ea typeface="宋体" pitchFamily="2" charset="-122"/>
              </a:rPr>
              <a:t>MemtoReg=?</a:t>
            </a:r>
          </a:p>
        </p:txBody>
      </p:sp>
      <p:grpSp>
        <p:nvGrpSpPr>
          <p:cNvPr id="475197" name="Group 80"/>
          <p:cNvGrpSpPr/>
          <p:nvPr/>
        </p:nvGrpSpPr>
        <p:grpSpPr>
          <a:xfrm>
            <a:off x="4572000" y="5118100"/>
            <a:ext cx="228600" cy="533400"/>
            <a:chOff x="2880" y="3224"/>
            <a:chExt cx="144" cy="336"/>
          </a:xfrm>
        </p:grpSpPr>
        <p:sp>
          <p:nvSpPr>
            <p:cNvPr id="475330" name="Line 76"/>
            <p:cNvSpPr/>
            <p:nvPr/>
          </p:nvSpPr>
          <p:spPr>
            <a:xfrm>
              <a:off x="2880" y="3224"/>
              <a:ext cx="0" cy="320"/>
            </a:xfrm>
            <a:prstGeom prst="line">
              <a:avLst/>
            </a:prstGeom>
            <a:ln w="25400" cap="flat" cmpd="sng">
              <a:solidFill>
                <a:schemeClr val="tx1"/>
              </a:solidFill>
              <a:prstDash val="solid"/>
              <a:headEnd type="none" w="med" len="med"/>
              <a:tailEnd type="none" w="med" len="med"/>
            </a:ln>
          </p:spPr>
        </p:sp>
        <p:sp>
          <p:nvSpPr>
            <p:cNvPr id="475331" name="Line 77"/>
            <p:cNvSpPr/>
            <p:nvPr/>
          </p:nvSpPr>
          <p:spPr>
            <a:xfrm>
              <a:off x="2888" y="3224"/>
              <a:ext cx="128" cy="15"/>
            </a:xfrm>
            <a:prstGeom prst="line">
              <a:avLst/>
            </a:prstGeom>
            <a:ln w="25400" cap="flat" cmpd="sng">
              <a:solidFill>
                <a:schemeClr val="tx1"/>
              </a:solidFill>
              <a:prstDash val="solid"/>
              <a:headEnd type="none" w="med" len="med"/>
              <a:tailEnd type="none" w="med" len="med"/>
            </a:ln>
          </p:spPr>
        </p:sp>
        <p:sp>
          <p:nvSpPr>
            <p:cNvPr id="475332" name="Line 78"/>
            <p:cNvSpPr/>
            <p:nvPr/>
          </p:nvSpPr>
          <p:spPr>
            <a:xfrm flipV="1">
              <a:off x="2888" y="3503"/>
              <a:ext cx="128" cy="57"/>
            </a:xfrm>
            <a:prstGeom prst="line">
              <a:avLst/>
            </a:prstGeom>
            <a:ln w="25400" cap="flat" cmpd="sng">
              <a:solidFill>
                <a:schemeClr val="tx1"/>
              </a:solidFill>
              <a:prstDash val="solid"/>
              <a:headEnd type="none" w="med" len="med"/>
              <a:tailEnd type="none" w="med" len="med"/>
            </a:ln>
          </p:spPr>
        </p:sp>
        <p:sp>
          <p:nvSpPr>
            <p:cNvPr id="475333" name="Line 79"/>
            <p:cNvSpPr/>
            <p:nvPr/>
          </p:nvSpPr>
          <p:spPr>
            <a:xfrm>
              <a:off x="3024" y="3255"/>
              <a:ext cx="0" cy="244"/>
            </a:xfrm>
            <a:prstGeom prst="line">
              <a:avLst/>
            </a:prstGeom>
            <a:ln w="25400" cap="flat" cmpd="sng">
              <a:solidFill>
                <a:schemeClr val="tx1"/>
              </a:solidFill>
              <a:prstDash val="solid"/>
              <a:headEnd type="none" w="med" len="med"/>
              <a:tailEnd type="none" w="med" len="med"/>
            </a:ln>
          </p:spPr>
        </p:sp>
      </p:grpSp>
      <p:sp>
        <p:nvSpPr>
          <p:cNvPr id="475198" name="Rectangle 81"/>
          <p:cNvSpPr/>
          <p:nvPr/>
        </p:nvSpPr>
        <p:spPr>
          <a:xfrm>
            <a:off x="4532313" y="5365750"/>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5199" name="Rectangle 82"/>
          <p:cNvSpPr/>
          <p:nvPr/>
        </p:nvSpPr>
        <p:spPr>
          <a:xfrm>
            <a:off x="4532313" y="5076825"/>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sp>
        <p:nvSpPr>
          <p:cNvPr id="475200" name="Line 83"/>
          <p:cNvSpPr/>
          <p:nvPr/>
        </p:nvSpPr>
        <p:spPr>
          <a:xfrm>
            <a:off x="4648200" y="5651500"/>
            <a:ext cx="0" cy="431800"/>
          </a:xfrm>
          <a:prstGeom prst="line">
            <a:avLst/>
          </a:prstGeom>
          <a:ln w="25400" cap="flat" cmpd="sng">
            <a:solidFill>
              <a:schemeClr val="accent2"/>
            </a:solidFill>
            <a:prstDash val="solid"/>
            <a:headEnd type="none" w="med" len="med"/>
            <a:tailEnd type="none" w="med" len="med"/>
          </a:ln>
        </p:spPr>
      </p:sp>
      <p:sp>
        <p:nvSpPr>
          <p:cNvPr id="71764" name="Rectangle 84"/>
          <p:cNvSpPr/>
          <p:nvPr/>
        </p:nvSpPr>
        <p:spPr>
          <a:xfrm>
            <a:off x="3729038" y="6037263"/>
            <a:ext cx="11223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RegDst=1</a:t>
            </a:r>
          </a:p>
        </p:txBody>
      </p:sp>
      <p:sp>
        <p:nvSpPr>
          <p:cNvPr id="475202" name="Rectangle 85"/>
          <p:cNvSpPr/>
          <p:nvPr/>
        </p:nvSpPr>
        <p:spPr>
          <a:xfrm>
            <a:off x="2652713" y="4976813"/>
            <a:ext cx="3952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Rt</a:t>
            </a:r>
          </a:p>
        </p:txBody>
      </p:sp>
      <p:sp>
        <p:nvSpPr>
          <p:cNvPr id="475203" name="Rectangle 86"/>
          <p:cNvSpPr/>
          <p:nvPr/>
        </p:nvSpPr>
        <p:spPr>
          <a:xfrm>
            <a:off x="2652713" y="5281613"/>
            <a:ext cx="4508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Rd</a:t>
            </a:r>
          </a:p>
        </p:txBody>
      </p:sp>
      <p:sp>
        <p:nvSpPr>
          <p:cNvPr id="475204" name="Rectangle 87"/>
          <p:cNvSpPr/>
          <p:nvPr/>
        </p:nvSpPr>
        <p:spPr>
          <a:xfrm>
            <a:off x="2576513" y="3529013"/>
            <a:ext cx="6000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Imm</a:t>
            </a:r>
          </a:p>
        </p:txBody>
      </p:sp>
      <p:sp>
        <p:nvSpPr>
          <p:cNvPr id="71768" name="Line 88"/>
          <p:cNvSpPr/>
          <p:nvPr/>
        </p:nvSpPr>
        <p:spPr>
          <a:xfrm>
            <a:off x="1778000" y="5257800"/>
            <a:ext cx="406400" cy="0"/>
          </a:xfrm>
          <a:prstGeom prst="line">
            <a:avLst/>
          </a:prstGeom>
          <a:ln w="50800" cap="flat" cmpd="sng">
            <a:solidFill>
              <a:schemeClr val="tx2"/>
            </a:solidFill>
            <a:prstDash val="solid"/>
            <a:headEnd type="none" w="med" len="med"/>
            <a:tailEnd type="triangle" w="med" len="med"/>
          </a:ln>
        </p:spPr>
      </p:sp>
      <p:sp>
        <p:nvSpPr>
          <p:cNvPr id="475206" name="Line 89"/>
          <p:cNvSpPr/>
          <p:nvPr/>
        </p:nvSpPr>
        <p:spPr>
          <a:xfrm>
            <a:off x="2527300" y="3505200"/>
            <a:ext cx="1498600" cy="0"/>
          </a:xfrm>
          <a:prstGeom prst="line">
            <a:avLst/>
          </a:prstGeom>
          <a:ln w="25400" cap="flat" cmpd="sng">
            <a:solidFill>
              <a:schemeClr val="tx1"/>
            </a:solidFill>
            <a:prstDash val="solid"/>
            <a:headEnd type="none" w="med" len="med"/>
            <a:tailEnd type="triangle" w="med" len="med"/>
          </a:ln>
        </p:spPr>
      </p:sp>
      <p:sp>
        <p:nvSpPr>
          <p:cNvPr id="475207" name="Rectangle 90"/>
          <p:cNvSpPr/>
          <p:nvPr/>
        </p:nvSpPr>
        <p:spPr>
          <a:xfrm>
            <a:off x="2576513" y="3224213"/>
            <a:ext cx="6937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PC+4</a:t>
            </a:r>
          </a:p>
        </p:txBody>
      </p:sp>
      <p:sp>
        <p:nvSpPr>
          <p:cNvPr id="475208" name="Line 91"/>
          <p:cNvSpPr/>
          <p:nvPr/>
        </p:nvSpPr>
        <p:spPr>
          <a:xfrm>
            <a:off x="4356100" y="3505200"/>
            <a:ext cx="508000" cy="0"/>
          </a:xfrm>
          <a:prstGeom prst="line">
            <a:avLst/>
          </a:prstGeom>
          <a:ln w="25400" cap="flat" cmpd="sng">
            <a:solidFill>
              <a:schemeClr val="tx1"/>
            </a:solidFill>
            <a:prstDash val="solid"/>
            <a:headEnd type="none" w="med" len="med"/>
            <a:tailEnd type="triangle" w="med" len="med"/>
          </a:ln>
        </p:spPr>
      </p:sp>
      <p:sp>
        <p:nvSpPr>
          <p:cNvPr id="475209" name="Rectangle 92"/>
          <p:cNvSpPr/>
          <p:nvPr/>
        </p:nvSpPr>
        <p:spPr>
          <a:xfrm>
            <a:off x="4862513" y="3332163"/>
            <a:ext cx="6937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PC+4</a:t>
            </a:r>
          </a:p>
        </p:txBody>
      </p:sp>
      <p:sp>
        <p:nvSpPr>
          <p:cNvPr id="475210" name="Rectangle 93"/>
          <p:cNvSpPr/>
          <p:nvPr/>
        </p:nvSpPr>
        <p:spPr>
          <a:xfrm>
            <a:off x="2652713" y="3833813"/>
            <a:ext cx="4397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Rs</a:t>
            </a:r>
          </a:p>
        </p:txBody>
      </p:sp>
      <p:sp>
        <p:nvSpPr>
          <p:cNvPr id="475211" name="Rectangle 94"/>
          <p:cNvSpPr/>
          <p:nvPr/>
        </p:nvSpPr>
        <p:spPr>
          <a:xfrm>
            <a:off x="2652713" y="4519613"/>
            <a:ext cx="3952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Rt</a:t>
            </a:r>
          </a:p>
        </p:txBody>
      </p:sp>
      <p:sp>
        <p:nvSpPr>
          <p:cNvPr id="475212" name="Line 97"/>
          <p:cNvSpPr/>
          <p:nvPr/>
        </p:nvSpPr>
        <p:spPr>
          <a:xfrm>
            <a:off x="4356100" y="5257800"/>
            <a:ext cx="203200" cy="0"/>
          </a:xfrm>
          <a:prstGeom prst="line">
            <a:avLst/>
          </a:prstGeom>
          <a:ln w="25400" cap="flat" cmpd="sng">
            <a:solidFill>
              <a:schemeClr val="tx1"/>
            </a:solidFill>
            <a:prstDash val="solid"/>
            <a:headEnd type="none" w="med" len="med"/>
            <a:tailEnd type="none" w="med" len="med"/>
          </a:ln>
        </p:spPr>
      </p:sp>
      <p:sp>
        <p:nvSpPr>
          <p:cNvPr id="71778" name="Line 98"/>
          <p:cNvSpPr/>
          <p:nvPr/>
        </p:nvSpPr>
        <p:spPr>
          <a:xfrm>
            <a:off x="6197600" y="5410200"/>
            <a:ext cx="1549400" cy="0"/>
          </a:xfrm>
          <a:prstGeom prst="line">
            <a:avLst/>
          </a:prstGeom>
          <a:ln w="50800" cap="flat" cmpd="sng">
            <a:solidFill>
              <a:schemeClr val="hlink"/>
            </a:solidFill>
            <a:prstDash val="solid"/>
            <a:headEnd type="none" w="med" len="med"/>
            <a:tailEnd type="triangle" w="med" len="med"/>
          </a:ln>
        </p:spPr>
      </p:sp>
      <p:sp>
        <p:nvSpPr>
          <p:cNvPr id="475214" name="Line 99"/>
          <p:cNvSpPr/>
          <p:nvPr/>
        </p:nvSpPr>
        <p:spPr>
          <a:xfrm>
            <a:off x="8089900" y="5410200"/>
            <a:ext cx="203200" cy="0"/>
          </a:xfrm>
          <a:prstGeom prst="line">
            <a:avLst/>
          </a:prstGeom>
          <a:ln w="25400" cap="flat" cmpd="sng">
            <a:solidFill>
              <a:schemeClr val="tx1"/>
            </a:solidFill>
            <a:prstDash val="solid"/>
            <a:headEnd type="none" w="med" len="med"/>
            <a:tailEnd type="none" w="med" len="med"/>
          </a:ln>
        </p:spPr>
      </p:sp>
      <p:sp>
        <p:nvSpPr>
          <p:cNvPr id="475215" name="Line 100"/>
          <p:cNvSpPr/>
          <p:nvPr/>
        </p:nvSpPr>
        <p:spPr>
          <a:xfrm>
            <a:off x="8305800" y="5422900"/>
            <a:ext cx="0" cy="355600"/>
          </a:xfrm>
          <a:prstGeom prst="line">
            <a:avLst/>
          </a:prstGeom>
          <a:ln w="25400" cap="flat" cmpd="sng">
            <a:solidFill>
              <a:schemeClr val="tx1"/>
            </a:solidFill>
            <a:prstDash val="solid"/>
            <a:headEnd type="none" w="med" len="med"/>
            <a:tailEnd type="none" w="med" len="med"/>
          </a:ln>
        </p:spPr>
      </p:sp>
      <p:sp>
        <p:nvSpPr>
          <p:cNvPr id="475216" name="Line 101"/>
          <p:cNvSpPr/>
          <p:nvPr/>
        </p:nvSpPr>
        <p:spPr>
          <a:xfrm flipH="1">
            <a:off x="3187700" y="5791200"/>
            <a:ext cx="5130800" cy="0"/>
          </a:xfrm>
          <a:prstGeom prst="line">
            <a:avLst/>
          </a:prstGeom>
          <a:ln w="25400" cap="flat" cmpd="sng">
            <a:solidFill>
              <a:schemeClr val="tx1"/>
            </a:solidFill>
            <a:prstDash val="solid"/>
            <a:headEnd type="none" w="med" len="med"/>
            <a:tailEnd type="none" w="med" len="med"/>
          </a:ln>
        </p:spPr>
      </p:sp>
      <p:sp>
        <p:nvSpPr>
          <p:cNvPr id="475217" name="Line 102"/>
          <p:cNvSpPr/>
          <p:nvPr/>
        </p:nvSpPr>
        <p:spPr>
          <a:xfrm flipV="1">
            <a:off x="3200400" y="5168900"/>
            <a:ext cx="0" cy="635000"/>
          </a:xfrm>
          <a:prstGeom prst="line">
            <a:avLst/>
          </a:prstGeom>
          <a:ln w="25400" cap="flat" cmpd="sng">
            <a:solidFill>
              <a:schemeClr val="tx1"/>
            </a:solidFill>
            <a:prstDash val="solid"/>
            <a:headEnd type="none" w="med" len="med"/>
            <a:tailEnd type="triangle" w="med" len="med"/>
          </a:ln>
        </p:spPr>
      </p:sp>
      <p:sp>
        <p:nvSpPr>
          <p:cNvPr id="475218" name="Line 103"/>
          <p:cNvSpPr/>
          <p:nvPr/>
        </p:nvSpPr>
        <p:spPr>
          <a:xfrm>
            <a:off x="8699500" y="4953000"/>
            <a:ext cx="127000" cy="0"/>
          </a:xfrm>
          <a:prstGeom prst="line">
            <a:avLst/>
          </a:prstGeom>
          <a:ln w="25400" cap="flat" cmpd="sng">
            <a:solidFill>
              <a:schemeClr val="tx1"/>
            </a:solidFill>
            <a:prstDash val="solid"/>
            <a:headEnd type="none" w="med" len="med"/>
            <a:tailEnd type="none" w="med" len="med"/>
          </a:ln>
        </p:spPr>
      </p:sp>
      <p:sp>
        <p:nvSpPr>
          <p:cNvPr id="475219" name="Line 104"/>
          <p:cNvSpPr/>
          <p:nvPr/>
        </p:nvSpPr>
        <p:spPr>
          <a:xfrm>
            <a:off x="8839200" y="4965700"/>
            <a:ext cx="0" cy="965200"/>
          </a:xfrm>
          <a:prstGeom prst="line">
            <a:avLst/>
          </a:prstGeom>
          <a:ln w="25400" cap="flat" cmpd="sng">
            <a:solidFill>
              <a:schemeClr val="tx1"/>
            </a:solidFill>
            <a:prstDash val="solid"/>
            <a:headEnd type="none" w="med" len="med"/>
            <a:tailEnd type="none" w="med" len="med"/>
          </a:ln>
        </p:spPr>
      </p:sp>
      <p:sp>
        <p:nvSpPr>
          <p:cNvPr id="475220" name="Line 105"/>
          <p:cNvSpPr/>
          <p:nvPr/>
        </p:nvSpPr>
        <p:spPr>
          <a:xfrm flipH="1">
            <a:off x="3492500" y="5943600"/>
            <a:ext cx="5359400" cy="0"/>
          </a:xfrm>
          <a:prstGeom prst="line">
            <a:avLst/>
          </a:prstGeom>
          <a:ln w="25400" cap="flat" cmpd="sng">
            <a:solidFill>
              <a:schemeClr val="tx1"/>
            </a:solidFill>
            <a:prstDash val="solid"/>
            <a:headEnd type="none" w="med" len="med"/>
            <a:tailEnd type="none" w="med" len="med"/>
          </a:ln>
        </p:spPr>
      </p:sp>
      <p:sp>
        <p:nvSpPr>
          <p:cNvPr id="475221" name="Line 106"/>
          <p:cNvSpPr/>
          <p:nvPr/>
        </p:nvSpPr>
        <p:spPr>
          <a:xfrm flipV="1">
            <a:off x="3505200" y="5168900"/>
            <a:ext cx="0" cy="787400"/>
          </a:xfrm>
          <a:prstGeom prst="line">
            <a:avLst/>
          </a:prstGeom>
          <a:ln w="25400" cap="flat" cmpd="sng">
            <a:solidFill>
              <a:schemeClr val="tx1"/>
            </a:solidFill>
            <a:prstDash val="solid"/>
            <a:headEnd type="none" w="med" len="med"/>
            <a:tailEnd type="triangle" w="med" len="med"/>
          </a:ln>
        </p:spPr>
      </p:sp>
      <p:grpSp>
        <p:nvGrpSpPr>
          <p:cNvPr id="6" name="Group 203"/>
          <p:cNvGrpSpPr/>
          <p:nvPr/>
        </p:nvGrpSpPr>
        <p:grpSpPr>
          <a:xfrm>
            <a:off x="2540000" y="3784600"/>
            <a:ext cx="1473200" cy="1498600"/>
            <a:chOff x="1600" y="2384"/>
            <a:chExt cx="928" cy="944"/>
          </a:xfrm>
        </p:grpSpPr>
        <p:sp>
          <p:nvSpPr>
            <p:cNvPr id="475325" name="Line 49"/>
            <p:cNvSpPr/>
            <p:nvPr/>
          </p:nvSpPr>
          <p:spPr>
            <a:xfrm>
              <a:off x="1696" y="2640"/>
              <a:ext cx="208" cy="0"/>
            </a:xfrm>
            <a:prstGeom prst="line">
              <a:avLst/>
            </a:prstGeom>
            <a:ln w="50800" cap="flat" cmpd="sng">
              <a:solidFill>
                <a:schemeClr val="bg2"/>
              </a:solidFill>
              <a:prstDash val="solid"/>
              <a:headEnd type="none" w="med" len="med"/>
              <a:tailEnd type="triangle" w="med" len="med"/>
            </a:ln>
          </p:spPr>
        </p:sp>
        <p:sp>
          <p:nvSpPr>
            <p:cNvPr id="475326" name="Line 50"/>
            <p:cNvSpPr/>
            <p:nvPr/>
          </p:nvSpPr>
          <p:spPr>
            <a:xfrm>
              <a:off x="1696" y="2832"/>
              <a:ext cx="208" cy="0"/>
            </a:xfrm>
            <a:prstGeom prst="line">
              <a:avLst/>
            </a:prstGeom>
            <a:ln w="50800" cap="flat" cmpd="sng">
              <a:solidFill>
                <a:schemeClr val="bg2"/>
              </a:solidFill>
              <a:prstDash val="solid"/>
              <a:headEnd type="none" w="med" len="med"/>
              <a:tailEnd type="triangle" w="med" len="med"/>
            </a:ln>
          </p:spPr>
        </p:sp>
        <p:sp>
          <p:nvSpPr>
            <p:cNvPr id="475327" name="Line 69"/>
            <p:cNvSpPr/>
            <p:nvPr/>
          </p:nvSpPr>
          <p:spPr>
            <a:xfrm>
              <a:off x="1696" y="2400"/>
              <a:ext cx="832" cy="0"/>
            </a:xfrm>
            <a:prstGeom prst="line">
              <a:avLst/>
            </a:prstGeom>
            <a:ln w="50800" cap="flat" cmpd="sng">
              <a:solidFill>
                <a:schemeClr val="bg2"/>
              </a:solidFill>
              <a:prstDash val="solid"/>
              <a:headEnd type="none" w="med" len="med"/>
              <a:tailEnd type="triangle" w="med" len="med"/>
            </a:ln>
          </p:spPr>
        </p:sp>
        <p:sp>
          <p:nvSpPr>
            <p:cNvPr id="475328" name="Line 95"/>
            <p:cNvSpPr/>
            <p:nvPr/>
          </p:nvSpPr>
          <p:spPr>
            <a:xfrm flipV="1">
              <a:off x="1680" y="2384"/>
              <a:ext cx="0" cy="944"/>
            </a:xfrm>
            <a:prstGeom prst="line">
              <a:avLst/>
            </a:prstGeom>
            <a:ln w="50800" cap="flat" cmpd="sng">
              <a:solidFill>
                <a:schemeClr val="bg2"/>
              </a:solidFill>
              <a:prstDash val="solid"/>
              <a:headEnd type="none" w="med" len="med"/>
              <a:tailEnd type="none" w="med" len="med"/>
            </a:ln>
          </p:spPr>
        </p:sp>
        <p:sp>
          <p:nvSpPr>
            <p:cNvPr id="475329" name="Line 107"/>
            <p:cNvSpPr/>
            <p:nvPr/>
          </p:nvSpPr>
          <p:spPr>
            <a:xfrm>
              <a:off x="1600" y="3312"/>
              <a:ext cx="64" cy="0"/>
            </a:xfrm>
            <a:prstGeom prst="line">
              <a:avLst/>
            </a:prstGeom>
            <a:ln w="50800" cap="flat" cmpd="sng">
              <a:solidFill>
                <a:schemeClr val="bg2"/>
              </a:solidFill>
              <a:prstDash val="solid"/>
              <a:headEnd type="none" w="med" len="med"/>
              <a:tailEnd type="none" w="med" len="med"/>
            </a:ln>
          </p:spPr>
        </p:sp>
      </p:grpSp>
      <p:sp>
        <p:nvSpPr>
          <p:cNvPr id="71788" name="Line 108"/>
          <p:cNvSpPr/>
          <p:nvPr/>
        </p:nvSpPr>
        <p:spPr>
          <a:xfrm>
            <a:off x="1739900" y="3505200"/>
            <a:ext cx="444500" cy="0"/>
          </a:xfrm>
          <a:prstGeom prst="line">
            <a:avLst/>
          </a:prstGeom>
          <a:ln w="50800" cap="flat" cmpd="sng">
            <a:solidFill>
              <a:schemeClr val="tx2"/>
            </a:solidFill>
            <a:prstDash val="solid"/>
            <a:headEnd type="none" w="med" len="med"/>
            <a:tailEnd type="triangle" w="med" len="med"/>
          </a:ln>
        </p:spPr>
      </p:sp>
      <p:sp>
        <p:nvSpPr>
          <p:cNvPr id="475224" name="Rectangle 109"/>
          <p:cNvSpPr/>
          <p:nvPr/>
        </p:nvSpPr>
        <p:spPr>
          <a:xfrm rot="5400000">
            <a:off x="1209675" y="3563938"/>
            <a:ext cx="693738"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PC+4</a:t>
            </a:r>
          </a:p>
        </p:txBody>
      </p:sp>
      <p:sp>
        <p:nvSpPr>
          <p:cNvPr id="71790" name="Line 110"/>
          <p:cNvSpPr/>
          <p:nvPr/>
        </p:nvSpPr>
        <p:spPr>
          <a:xfrm>
            <a:off x="1016000" y="4114800"/>
            <a:ext cx="330200" cy="0"/>
          </a:xfrm>
          <a:prstGeom prst="line">
            <a:avLst/>
          </a:prstGeom>
          <a:ln w="50800" cap="flat" cmpd="sng">
            <a:solidFill>
              <a:schemeClr val="tx2"/>
            </a:solidFill>
            <a:prstDash val="solid"/>
            <a:headEnd type="none" w="med" len="med"/>
            <a:tailEnd type="triangle" w="med" len="med"/>
          </a:ln>
        </p:spPr>
      </p:sp>
      <p:sp>
        <p:nvSpPr>
          <p:cNvPr id="475226" name="Line 111"/>
          <p:cNvSpPr/>
          <p:nvPr/>
        </p:nvSpPr>
        <p:spPr>
          <a:xfrm>
            <a:off x="5499100" y="4114800"/>
            <a:ext cx="355600" cy="0"/>
          </a:xfrm>
          <a:prstGeom prst="line">
            <a:avLst/>
          </a:prstGeom>
          <a:ln w="25400" cap="flat" cmpd="sng">
            <a:solidFill>
              <a:schemeClr val="tx1"/>
            </a:solidFill>
            <a:prstDash val="solid"/>
            <a:headEnd type="none" w="med" len="med"/>
            <a:tailEnd type="triangle" w="med" len="med"/>
          </a:ln>
        </p:spPr>
      </p:sp>
      <p:sp>
        <p:nvSpPr>
          <p:cNvPr id="475227" name="Line 112"/>
          <p:cNvSpPr/>
          <p:nvPr/>
        </p:nvSpPr>
        <p:spPr>
          <a:xfrm flipH="1">
            <a:off x="6616700" y="3505200"/>
            <a:ext cx="257175" cy="0"/>
          </a:xfrm>
          <a:prstGeom prst="line">
            <a:avLst/>
          </a:prstGeom>
          <a:ln w="25400" cap="flat" cmpd="sng">
            <a:solidFill>
              <a:schemeClr val="accent2"/>
            </a:solidFill>
            <a:prstDash val="solid"/>
            <a:headEnd type="none" w="med" len="med"/>
            <a:tailEnd type="none" w="med" len="med"/>
          </a:ln>
        </p:spPr>
      </p:sp>
      <p:sp>
        <p:nvSpPr>
          <p:cNvPr id="475228" name="Line 113"/>
          <p:cNvSpPr/>
          <p:nvPr/>
        </p:nvSpPr>
        <p:spPr>
          <a:xfrm flipH="1">
            <a:off x="6616700" y="3657600"/>
            <a:ext cx="257175" cy="0"/>
          </a:xfrm>
          <a:prstGeom prst="line">
            <a:avLst/>
          </a:prstGeom>
          <a:ln w="25400" cap="flat" cmpd="sng">
            <a:solidFill>
              <a:schemeClr val="tx1"/>
            </a:solidFill>
            <a:prstDash val="solid"/>
            <a:headEnd type="none" w="med" len="med"/>
            <a:tailEnd type="none" w="med" len="med"/>
          </a:ln>
        </p:spPr>
      </p:sp>
      <p:grpSp>
        <p:nvGrpSpPr>
          <p:cNvPr id="475229" name="Group 119"/>
          <p:cNvGrpSpPr/>
          <p:nvPr/>
        </p:nvGrpSpPr>
        <p:grpSpPr>
          <a:xfrm>
            <a:off x="6848475" y="3429000"/>
            <a:ext cx="395288" cy="306388"/>
            <a:chOff x="4314" y="2160"/>
            <a:chExt cx="249" cy="193"/>
          </a:xfrm>
        </p:grpSpPr>
        <p:sp>
          <p:nvSpPr>
            <p:cNvPr id="475320" name="Arc 114"/>
            <p:cNvSpPr/>
            <p:nvPr/>
          </p:nvSpPr>
          <p:spPr>
            <a:xfrm>
              <a:off x="4466" y="2169"/>
              <a:ext cx="89" cy="88"/>
            </a:xfrm>
            <a:custGeom>
              <a:avLst/>
              <a:gdLst>
                <a:gd name="txL" fmla="*/ 0 w 21845"/>
                <a:gd name="txT" fmla="*/ 0 h 21600"/>
                <a:gd name="txR" fmla="*/ 21845 w 21845"/>
                <a:gd name="txB" fmla="*/ 21600 h 21600"/>
              </a:gdLst>
              <a:ahLst/>
              <a:cxnLst>
                <a:cxn ang="0">
                  <a:pos x="0" y="0"/>
                </a:cxn>
                <a:cxn ang="0">
                  <a:pos x="0" y="0"/>
                </a:cxn>
                <a:cxn ang="0">
                  <a:pos x="0" y="0"/>
                </a:cxn>
              </a:cxnLst>
              <a:rect l="txL" t="txT" r="txR" b="txB"/>
              <a:pathLst>
                <a:path w="21845" h="21600" fill="none">
                  <a:moveTo>
                    <a:pt x="0" y="1"/>
                  </a:moveTo>
                  <a:cubicBezTo>
                    <a:pt x="81" y="0"/>
                    <a:pt x="163" y="-1"/>
                    <a:pt x="245" y="0"/>
                  </a:cubicBezTo>
                  <a:cubicBezTo>
                    <a:pt x="12174" y="0"/>
                    <a:pt x="21845" y="9670"/>
                    <a:pt x="21845" y="21600"/>
                  </a:cubicBezTo>
                </a:path>
                <a:path w="21845" h="21600" stroke="0">
                  <a:moveTo>
                    <a:pt x="0" y="1"/>
                  </a:moveTo>
                  <a:cubicBezTo>
                    <a:pt x="81" y="0"/>
                    <a:pt x="163" y="-1"/>
                    <a:pt x="245" y="0"/>
                  </a:cubicBezTo>
                  <a:cubicBezTo>
                    <a:pt x="12174" y="0"/>
                    <a:pt x="21845" y="9670"/>
                    <a:pt x="21845" y="21600"/>
                  </a:cubicBezTo>
                  <a:lnTo>
                    <a:pt x="245"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5321" name="Arc 115"/>
            <p:cNvSpPr/>
            <p:nvPr/>
          </p:nvSpPr>
          <p:spPr>
            <a:xfrm rot="10800000">
              <a:off x="4475" y="2265"/>
              <a:ext cx="88" cy="88"/>
            </a:xfrm>
            <a:custGeom>
              <a:avLst/>
              <a:gdLst>
                <a:gd name="txL" fmla="*/ 0 w 21600"/>
                <a:gd name="txT" fmla="*/ 0 h 21599"/>
                <a:gd name="txR" fmla="*/ 21600 w 21600"/>
                <a:gd name="txB" fmla="*/ 21599 h 21599"/>
              </a:gdLst>
              <a:ahLst/>
              <a:cxnLst>
                <a:cxn ang="0">
                  <a:pos x="0" y="0"/>
                </a:cxn>
                <a:cxn ang="0">
                  <a:pos x="0" y="0"/>
                </a:cxn>
                <a:cxn ang="0">
                  <a:pos x="0" y="0"/>
                </a:cxn>
              </a:cxnLst>
              <a:rect l="txL" t="txT" r="txR" b="txB"/>
              <a:pathLst>
                <a:path w="21600" h="21599" fill="none">
                  <a:moveTo>
                    <a:pt x="0" y="21599"/>
                  </a:moveTo>
                  <a:cubicBezTo>
                    <a:pt x="0" y="9765"/>
                    <a:pt x="9521" y="134"/>
                    <a:pt x="21355" y="0"/>
                  </a:cubicBezTo>
                </a:path>
                <a:path w="21600" h="21599" stroke="0">
                  <a:moveTo>
                    <a:pt x="0" y="21599"/>
                  </a:moveTo>
                  <a:cubicBezTo>
                    <a:pt x="0" y="9765"/>
                    <a:pt x="9521" y="134"/>
                    <a:pt x="21355" y="0"/>
                  </a:cubicBezTo>
                  <a:lnTo>
                    <a:pt x="21600" y="21599"/>
                  </a:lnTo>
                  <a:lnTo>
                    <a:pt x="0" y="21599"/>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5322" name="Line 116"/>
            <p:cNvSpPr/>
            <p:nvPr/>
          </p:nvSpPr>
          <p:spPr>
            <a:xfrm flipH="1">
              <a:off x="4314" y="2160"/>
              <a:ext cx="160" cy="0"/>
            </a:xfrm>
            <a:prstGeom prst="line">
              <a:avLst/>
            </a:prstGeom>
            <a:ln w="25400" cap="flat" cmpd="sng">
              <a:solidFill>
                <a:schemeClr val="tx1"/>
              </a:solidFill>
              <a:prstDash val="solid"/>
              <a:headEnd type="none" w="med" len="med"/>
              <a:tailEnd type="none" w="med" len="med"/>
            </a:ln>
          </p:spPr>
        </p:sp>
        <p:sp>
          <p:nvSpPr>
            <p:cNvPr id="475323" name="Line 117"/>
            <p:cNvSpPr/>
            <p:nvPr/>
          </p:nvSpPr>
          <p:spPr>
            <a:xfrm flipH="1">
              <a:off x="4314" y="2352"/>
              <a:ext cx="160" cy="0"/>
            </a:xfrm>
            <a:prstGeom prst="line">
              <a:avLst/>
            </a:prstGeom>
            <a:ln w="25400" cap="flat" cmpd="sng">
              <a:solidFill>
                <a:schemeClr val="tx1"/>
              </a:solidFill>
              <a:prstDash val="solid"/>
              <a:headEnd type="none" w="med" len="med"/>
              <a:tailEnd type="none" w="med" len="med"/>
            </a:ln>
          </p:spPr>
        </p:sp>
        <p:sp>
          <p:nvSpPr>
            <p:cNvPr id="475324" name="Line 118"/>
            <p:cNvSpPr/>
            <p:nvPr/>
          </p:nvSpPr>
          <p:spPr>
            <a:xfrm>
              <a:off x="4322" y="2168"/>
              <a:ext cx="0" cy="176"/>
            </a:xfrm>
            <a:prstGeom prst="line">
              <a:avLst/>
            </a:prstGeom>
            <a:ln w="25400" cap="flat" cmpd="sng">
              <a:solidFill>
                <a:schemeClr val="tx1"/>
              </a:solidFill>
              <a:prstDash val="solid"/>
              <a:headEnd type="none" w="med" len="med"/>
              <a:tailEnd type="none" w="med" len="med"/>
            </a:ln>
          </p:spPr>
        </p:sp>
      </p:grpSp>
      <p:sp>
        <p:nvSpPr>
          <p:cNvPr id="475230" name="Rectangle 120"/>
          <p:cNvSpPr/>
          <p:nvPr/>
        </p:nvSpPr>
        <p:spPr>
          <a:xfrm flipH="1">
            <a:off x="6073775" y="3827463"/>
            <a:ext cx="6207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Zero</a:t>
            </a:r>
          </a:p>
        </p:txBody>
      </p:sp>
      <p:sp>
        <p:nvSpPr>
          <p:cNvPr id="71801" name="Rectangle 121"/>
          <p:cNvSpPr/>
          <p:nvPr/>
        </p:nvSpPr>
        <p:spPr>
          <a:xfrm flipH="1">
            <a:off x="6508750" y="2209800"/>
            <a:ext cx="11112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Branch=0</a:t>
            </a:r>
          </a:p>
        </p:txBody>
      </p:sp>
      <p:sp>
        <p:nvSpPr>
          <p:cNvPr id="475232" name="Line 122"/>
          <p:cNvSpPr/>
          <p:nvPr/>
        </p:nvSpPr>
        <p:spPr>
          <a:xfrm flipV="1">
            <a:off x="6629400" y="3644900"/>
            <a:ext cx="0" cy="482600"/>
          </a:xfrm>
          <a:prstGeom prst="line">
            <a:avLst/>
          </a:prstGeom>
          <a:ln w="25400" cap="flat" cmpd="sng">
            <a:solidFill>
              <a:schemeClr val="tx1"/>
            </a:solidFill>
            <a:prstDash val="solid"/>
            <a:headEnd type="none" w="med" len="med"/>
            <a:tailEnd type="none" w="med" len="med"/>
          </a:ln>
        </p:spPr>
      </p:sp>
      <p:sp>
        <p:nvSpPr>
          <p:cNvPr id="475233" name="Line 123"/>
          <p:cNvSpPr/>
          <p:nvPr/>
        </p:nvSpPr>
        <p:spPr>
          <a:xfrm flipH="1" flipV="1">
            <a:off x="6616700" y="2501900"/>
            <a:ext cx="0" cy="1006475"/>
          </a:xfrm>
          <a:prstGeom prst="line">
            <a:avLst/>
          </a:prstGeom>
          <a:ln w="25400" cap="flat" cmpd="sng">
            <a:solidFill>
              <a:schemeClr val="accent2"/>
            </a:solidFill>
            <a:prstDash val="solid"/>
            <a:headEnd type="none" w="med" len="med"/>
            <a:tailEnd type="none" w="med" len="med"/>
          </a:ln>
        </p:spPr>
      </p:sp>
      <p:sp>
        <p:nvSpPr>
          <p:cNvPr id="475234" name="Line 124"/>
          <p:cNvSpPr/>
          <p:nvPr/>
        </p:nvSpPr>
        <p:spPr>
          <a:xfrm>
            <a:off x="6184900" y="4114800"/>
            <a:ext cx="431800" cy="0"/>
          </a:xfrm>
          <a:prstGeom prst="line">
            <a:avLst/>
          </a:prstGeom>
          <a:ln w="25400" cap="flat" cmpd="sng">
            <a:solidFill>
              <a:schemeClr val="tx1"/>
            </a:solidFill>
            <a:prstDash val="solid"/>
            <a:headEnd type="none" w="med" len="med"/>
            <a:tailEnd type="none" w="med" len="med"/>
          </a:ln>
        </p:spPr>
      </p:sp>
      <p:sp>
        <p:nvSpPr>
          <p:cNvPr id="475235" name="Line 125"/>
          <p:cNvSpPr/>
          <p:nvPr/>
        </p:nvSpPr>
        <p:spPr>
          <a:xfrm>
            <a:off x="6184900" y="3505200"/>
            <a:ext cx="203200" cy="0"/>
          </a:xfrm>
          <a:prstGeom prst="line">
            <a:avLst/>
          </a:prstGeom>
          <a:ln w="25400" cap="flat" cmpd="sng">
            <a:solidFill>
              <a:schemeClr val="tx1"/>
            </a:solidFill>
            <a:prstDash val="solid"/>
            <a:headEnd type="none" w="med" len="med"/>
            <a:tailEnd type="none" w="med" len="med"/>
          </a:ln>
        </p:spPr>
      </p:sp>
      <p:grpSp>
        <p:nvGrpSpPr>
          <p:cNvPr id="475236" name="Group 130"/>
          <p:cNvGrpSpPr/>
          <p:nvPr/>
        </p:nvGrpSpPr>
        <p:grpSpPr>
          <a:xfrm>
            <a:off x="1092200" y="2832100"/>
            <a:ext cx="254000" cy="533400"/>
            <a:chOff x="688" y="1784"/>
            <a:chExt cx="160" cy="336"/>
          </a:xfrm>
        </p:grpSpPr>
        <p:sp>
          <p:nvSpPr>
            <p:cNvPr id="475316" name="Line 126"/>
            <p:cNvSpPr/>
            <p:nvPr/>
          </p:nvSpPr>
          <p:spPr>
            <a:xfrm>
              <a:off x="840" y="1784"/>
              <a:ext cx="0" cy="320"/>
            </a:xfrm>
            <a:prstGeom prst="line">
              <a:avLst/>
            </a:prstGeom>
            <a:ln w="25400" cap="flat" cmpd="sng">
              <a:solidFill>
                <a:schemeClr val="tx1"/>
              </a:solidFill>
              <a:prstDash val="solid"/>
              <a:headEnd type="none" w="med" len="med"/>
              <a:tailEnd type="none" w="med" len="med"/>
            </a:ln>
          </p:spPr>
        </p:sp>
        <p:sp>
          <p:nvSpPr>
            <p:cNvPr id="475317" name="Line 127"/>
            <p:cNvSpPr/>
            <p:nvPr/>
          </p:nvSpPr>
          <p:spPr>
            <a:xfrm flipH="1">
              <a:off x="688" y="1784"/>
              <a:ext cx="160" cy="15"/>
            </a:xfrm>
            <a:prstGeom prst="line">
              <a:avLst/>
            </a:prstGeom>
            <a:ln w="25400" cap="flat" cmpd="sng">
              <a:solidFill>
                <a:schemeClr val="tx1"/>
              </a:solidFill>
              <a:prstDash val="solid"/>
              <a:headEnd type="none" w="med" len="med"/>
              <a:tailEnd type="none" w="med" len="med"/>
            </a:ln>
          </p:spPr>
        </p:sp>
        <p:sp>
          <p:nvSpPr>
            <p:cNvPr id="475318" name="Line 128"/>
            <p:cNvSpPr/>
            <p:nvPr/>
          </p:nvSpPr>
          <p:spPr>
            <a:xfrm flipH="1" flipV="1">
              <a:off x="688" y="2063"/>
              <a:ext cx="160" cy="57"/>
            </a:xfrm>
            <a:prstGeom prst="line">
              <a:avLst/>
            </a:prstGeom>
            <a:ln w="25400" cap="flat" cmpd="sng">
              <a:solidFill>
                <a:schemeClr val="tx1"/>
              </a:solidFill>
              <a:prstDash val="solid"/>
              <a:headEnd type="none" w="med" len="med"/>
              <a:tailEnd type="none" w="med" len="med"/>
            </a:ln>
          </p:spPr>
        </p:sp>
        <p:sp>
          <p:nvSpPr>
            <p:cNvPr id="475319" name="Line 129"/>
            <p:cNvSpPr/>
            <p:nvPr/>
          </p:nvSpPr>
          <p:spPr>
            <a:xfrm>
              <a:off x="696" y="1815"/>
              <a:ext cx="0" cy="244"/>
            </a:xfrm>
            <a:prstGeom prst="line">
              <a:avLst/>
            </a:prstGeom>
            <a:ln w="25400" cap="flat" cmpd="sng">
              <a:solidFill>
                <a:schemeClr val="tx1"/>
              </a:solidFill>
              <a:prstDash val="solid"/>
              <a:headEnd type="none" w="med" len="med"/>
              <a:tailEnd type="none" w="med" len="med"/>
            </a:ln>
          </p:spPr>
        </p:sp>
      </p:grpSp>
      <p:sp>
        <p:nvSpPr>
          <p:cNvPr id="475237" name="Rectangle 131"/>
          <p:cNvSpPr/>
          <p:nvPr/>
        </p:nvSpPr>
        <p:spPr>
          <a:xfrm flipH="1">
            <a:off x="1103313" y="2851150"/>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5238" name="Rectangle 132"/>
          <p:cNvSpPr/>
          <p:nvPr/>
        </p:nvSpPr>
        <p:spPr>
          <a:xfrm flipH="1">
            <a:off x="1103313" y="3019425"/>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sp>
        <p:nvSpPr>
          <p:cNvPr id="475239" name="Oval 135"/>
          <p:cNvSpPr/>
          <p:nvPr/>
        </p:nvSpPr>
        <p:spPr>
          <a:xfrm>
            <a:off x="2298700" y="3213100"/>
            <a:ext cx="127000" cy="127000"/>
          </a:xfrm>
          <a:prstGeom prst="ellipse">
            <a:avLst/>
          </a:prstGeom>
          <a:noFill/>
          <a:ln w="25400" cap="flat" cmpd="sng">
            <a:solidFill>
              <a:srgbClr val="99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240" name="Line 136"/>
          <p:cNvSpPr/>
          <p:nvPr/>
        </p:nvSpPr>
        <p:spPr>
          <a:xfrm>
            <a:off x="838200" y="3060700"/>
            <a:ext cx="0" cy="127000"/>
          </a:xfrm>
          <a:prstGeom prst="line">
            <a:avLst/>
          </a:prstGeom>
          <a:ln w="25400" cap="flat" cmpd="sng">
            <a:solidFill>
              <a:schemeClr val="tx1"/>
            </a:solidFill>
            <a:prstDash val="solid"/>
            <a:headEnd type="none" w="med" len="med"/>
            <a:tailEnd type="none" w="med" len="med"/>
          </a:ln>
        </p:spPr>
      </p:sp>
      <p:sp>
        <p:nvSpPr>
          <p:cNvPr id="475241" name="Oval 137"/>
          <p:cNvSpPr/>
          <p:nvPr/>
        </p:nvSpPr>
        <p:spPr>
          <a:xfrm>
            <a:off x="774700" y="32131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242" name="Line 141"/>
          <p:cNvSpPr/>
          <p:nvPr/>
        </p:nvSpPr>
        <p:spPr>
          <a:xfrm flipH="1">
            <a:off x="1282700" y="2971800"/>
            <a:ext cx="5130800" cy="0"/>
          </a:xfrm>
          <a:prstGeom prst="line">
            <a:avLst/>
          </a:prstGeom>
          <a:ln w="25400" cap="flat" cmpd="sng">
            <a:solidFill>
              <a:schemeClr val="tx1"/>
            </a:solidFill>
            <a:prstDash val="solid"/>
            <a:headEnd type="none" w="med" len="med"/>
            <a:tailEnd type="triangle" w="med" len="med"/>
          </a:ln>
        </p:spPr>
      </p:sp>
      <p:sp>
        <p:nvSpPr>
          <p:cNvPr id="475243" name="Line 142"/>
          <p:cNvSpPr/>
          <p:nvPr/>
        </p:nvSpPr>
        <p:spPr>
          <a:xfrm flipV="1">
            <a:off x="6400800" y="2959100"/>
            <a:ext cx="0" cy="558800"/>
          </a:xfrm>
          <a:prstGeom prst="line">
            <a:avLst/>
          </a:prstGeom>
          <a:ln w="25400" cap="flat" cmpd="sng">
            <a:solidFill>
              <a:schemeClr val="tx1"/>
            </a:solidFill>
            <a:prstDash val="solid"/>
            <a:headEnd type="none" w="med" len="med"/>
            <a:tailEnd type="none" w="med" len="med"/>
          </a:ln>
        </p:spPr>
      </p:sp>
      <p:sp>
        <p:nvSpPr>
          <p:cNvPr id="475244" name="Line 143"/>
          <p:cNvSpPr/>
          <p:nvPr/>
        </p:nvSpPr>
        <p:spPr>
          <a:xfrm>
            <a:off x="7251700" y="3581400"/>
            <a:ext cx="279400" cy="0"/>
          </a:xfrm>
          <a:prstGeom prst="line">
            <a:avLst/>
          </a:prstGeom>
          <a:ln w="25400" cap="flat" cmpd="sng">
            <a:solidFill>
              <a:schemeClr val="tx1"/>
            </a:solidFill>
            <a:prstDash val="solid"/>
            <a:headEnd type="none" w="med" len="med"/>
            <a:tailEnd type="none" w="med" len="med"/>
          </a:ln>
        </p:spPr>
      </p:sp>
      <p:sp>
        <p:nvSpPr>
          <p:cNvPr id="475245" name="Line 144"/>
          <p:cNvSpPr/>
          <p:nvPr/>
        </p:nvSpPr>
        <p:spPr>
          <a:xfrm>
            <a:off x="1231900" y="2667000"/>
            <a:ext cx="6299200" cy="0"/>
          </a:xfrm>
          <a:prstGeom prst="line">
            <a:avLst/>
          </a:prstGeom>
          <a:ln w="25400" cap="flat" cmpd="sng">
            <a:solidFill>
              <a:schemeClr val="tx1"/>
            </a:solidFill>
            <a:prstDash val="solid"/>
            <a:headEnd type="none" w="med" len="med"/>
            <a:tailEnd type="none" w="med" len="med"/>
          </a:ln>
        </p:spPr>
      </p:sp>
      <p:sp>
        <p:nvSpPr>
          <p:cNvPr id="475246" name="Line 145"/>
          <p:cNvSpPr/>
          <p:nvPr/>
        </p:nvSpPr>
        <p:spPr>
          <a:xfrm>
            <a:off x="7543800" y="2679700"/>
            <a:ext cx="0" cy="889000"/>
          </a:xfrm>
          <a:prstGeom prst="line">
            <a:avLst/>
          </a:prstGeom>
          <a:ln w="25400" cap="flat" cmpd="sng">
            <a:solidFill>
              <a:schemeClr val="tx1"/>
            </a:solidFill>
            <a:prstDash val="solid"/>
            <a:headEnd type="none" w="med" len="med"/>
            <a:tailEnd type="none" w="med" len="med"/>
          </a:ln>
        </p:spPr>
      </p:sp>
      <p:sp>
        <p:nvSpPr>
          <p:cNvPr id="475247" name="Line 146"/>
          <p:cNvSpPr/>
          <p:nvPr/>
        </p:nvSpPr>
        <p:spPr>
          <a:xfrm>
            <a:off x="1219200" y="2679700"/>
            <a:ext cx="0" cy="127000"/>
          </a:xfrm>
          <a:prstGeom prst="line">
            <a:avLst/>
          </a:prstGeom>
          <a:ln w="25400" cap="flat" cmpd="sng">
            <a:solidFill>
              <a:schemeClr val="tx1"/>
            </a:solidFill>
            <a:prstDash val="solid"/>
            <a:headEnd type="none" w="med" len="med"/>
            <a:tailEnd type="none" w="med" len="med"/>
          </a:ln>
        </p:spPr>
      </p:sp>
      <p:sp>
        <p:nvSpPr>
          <p:cNvPr id="475248" name="Line 147"/>
          <p:cNvSpPr/>
          <p:nvPr/>
        </p:nvSpPr>
        <p:spPr>
          <a:xfrm>
            <a:off x="4191000" y="3060700"/>
            <a:ext cx="0" cy="127000"/>
          </a:xfrm>
          <a:prstGeom prst="line">
            <a:avLst/>
          </a:prstGeom>
          <a:ln w="25400" cap="flat" cmpd="sng">
            <a:solidFill>
              <a:srgbClr val="990000"/>
            </a:solidFill>
            <a:prstDash val="solid"/>
            <a:headEnd type="none" w="med" len="med"/>
            <a:tailEnd type="none" w="med" len="med"/>
          </a:ln>
        </p:spPr>
      </p:sp>
      <p:sp>
        <p:nvSpPr>
          <p:cNvPr id="475249" name="Oval 148"/>
          <p:cNvSpPr/>
          <p:nvPr/>
        </p:nvSpPr>
        <p:spPr>
          <a:xfrm>
            <a:off x="4127500" y="3213100"/>
            <a:ext cx="127000" cy="127000"/>
          </a:xfrm>
          <a:prstGeom prst="ellipse">
            <a:avLst/>
          </a:prstGeom>
          <a:noFill/>
          <a:ln w="25400" cap="flat" cmpd="sng">
            <a:solidFill>
              <a:srgbClr val="99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250" name="Line 149"/>
          <p:cNvSpPr/>
          <p:nvPr/>
        </p:nvSpPr>
        <p:spPr>
          <a:xfrm>
            <a:off x="6019800" y="3060700"/>
            <a:ext cx="0" cy="127000"/>
          </a:xfrm>
          <a:prstGeom prst="line">
            <a:avLst/>
          </a:prstGeom>
          <a:ln w="25400" cap="flat" cmpd="sng">
            <a:solidFill>
              <a:srgbClr val="990000"/>
            </a:solidFill>
            <a:prstDash val="solid"/>
            <a:headEnd type="none" w="med" len="med"/>
            <a:tailEnd type="none" w="med" len="med"/>
          </a:ln>
        </p:spPr>
      </p:sp>
      <p:sp>
        <p:nvSpPr>
          <p:cNvPr id="475251" name="Oval 150"/>
          <p:cNvSpPr/>
          <p:nvPr/>
        </p:nvSpPr>
        <p:spPr>
          <a:xfrm>
            <a:off x="5956300" y="3213100"/>
            <a:ext cx="127000" cy="127000"/>
          </a:xfrm>
          <a:prstGeom prst="ellipse">
            <a:avLst/>
          </a:prstGeom>
          <a:noFill/>
          <a:ln w="25400" cap="flat" cmpd="sng">
            <a:solidFill>
              <a:srgbClr val="99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252" name="Line 151"/>
          <p:cNvSpPr/>
          <p:nvPr/>
        </p:nvSpPr>
        <p:spPr>
          <a:xfrm>
            <a:off x="7924800" y="3060700"/>
            <a:ext cx="0" cy="127000"/>
          </a:xfrm>
          <a:prstGeom prst="line">
            <a:avLst/>
          </a:prstGeom>
          <a:ln w="25400" cap="flat" cmpd="sng">
            <a:solidFill>
              <a:srgbClr val="990000"/>
            </a:solidFill>
            <a:prstDash val="solid"/>
            <a:headEnd type="none" w="med" len="med"/>
            <a:tailEnd type="none" w="med" len="med"/>
          </a:ln>
        </p:spPr>
      </p:sp>
      <p:sp>
        <p:nvSpPr>
          <p:cNvPr id="475253" name="Oval 152"/>
          <p:cNvSpPr/>
          <p:nvPr/>
        </p:nvSpPr>
        <p:spPr>
          <a:xfrm>
            <a:off x="7861300" y="3213100"/>
            <a:ext cx="127000" cy="127000"/>
          </a:xfrm>
          <a:prstGeom prst="ellipse">
            <a:avLst/>
          </a:prstGeom>
          <a:noFill/>
          <a:ln w="25400" cap="flat" cmpd="sng">
            <a:solidFill>
              <a:srgbClr val="99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5254" name="Line 153"/>
          <p:cNvSpPr/>
          <p:nvPr/>
        </p:nvSpPr>
        <p:spPr>
          <a:xfrm flipV="1">
            <a:off x="990600" y="1663700"/>
            <a:ext cx="0" cy="406400"/>
          </a:xfrm>
          <a:prstGeom prst="line">
            <a:avLst/>
          </a:prstGeom>
          <a:ln w="25400" cap="flat" cmpd="sng">
            <a:solidFill>
              <a:schemeClr val="tx1"/>
            </a:solidFill>
            <a:prstDash val="sysDot"/>
            <a:headEnd type="none" w="med" len="med"/>
            <a:tailEnd type="none" w="med" len="med"/>
          </a:ln>
        </p:spPr>
      </p:sp>
      <p:sp>
        <p:nvSpPr>
          <p:cNvPr id="475255" name="Line 154"/>
          <p:cNvSpPr/>
          <p:nvPr/>
        </p:nvSpPr>
        <p:spPr>
          <a:xfrm flipV="1">
            <a:off x="2514600" y="1663700"/>
            <a:ext cx="0" cy="406400"/>
          </a:xfrm>
          <a:prstGeom prst="line">
            <a:avLst/>
          </a:prstGeom>
          <a:ln w="25400" cap="flat" cmpd="sng">
            <a:solidFill>
              <a:schemeClr val="tx1"/>
            </a:solidFill>
            <a:prstDash val="sysDot"/>
            <a:headEnd type="none" w="med" len="med"/>
            <a:tailEnd type="none" w="med" len="med"/>
          </a:ln>
        </p:spPr>
      </p:sp>
      <p:sp>
        <p:nvSpPr>
          <p:cNvPr id="475256" name="Line 155"/>
          <p:cNvSpPr/>
          <p:nvPr/>
        </p:nvSpPr>
        <p:spPr>
          <a:xfrm flipV="1">
            <a:off x="2362200" y="1663700"/>
            <a:ext cx="0" cy="1244600"/>
          </a:xfrm>
          <a:prstGeom prst="line">
            <a:avLst/>
          </a:prstGeom>
          <a:ln w="25400" cap="flat" cmpd="sng">
            <a:solidFill>
              <a:schemeClr val="tx1"/>
            </a:solidFill>
            <a:prstDash val="dash"/>
            <a:headEnd type="none" w="med" len="med"/>
            <a:tailEnd type="none" w="med" len="med"/>
          </a:ln>
        </p:spPr>
      </p:sp>
      <p:sp>
        <p:nvSpPr>
          <p:cNvPr id="475257" name="Line 156"/>
          <p:cNvSpPr/>
          <p:nvPr/>
        </p:nvSpPr>
        <p:spPr>
          <a:xfrm flipV="1">
            <a:off x="4343400" y="1663700"/>
            <a:ext cx="0" cy="406400"/>
          </a:xfrm>
          <a:prstGeom prst="line">
            <a:avLst/>
          </a:prstGeom>
          <a:ln w="25400" cap="flat" cmpd="sng">
            <a:solidFill>
              <a:schemeClr val="tx1"/>
            </a:solidFill>
            <a:prstDash val="sysDot"/>
            <a:headEnd type="none" w="med" len="med"/>
            <a:tailEnd type="none" w="med" len="med"/>
          </a:ln>
        </p:spPr>
      </p:sp>
      <p:sp>
        <p:nvSpPr>
          <p:cNvPr id="475258" name="Line 157"/>
          <p:cNvSpPr/>
          <p:nvPr/>
        </p:nvSpPr>
        <p:spPr>
          <a:xfrm flipV="1">
            <a:off x="4191000" y="1663700"/>
            <a:ext cx="0" cy="1244600"/>
          </a:xfrm>
          <a:prstGeom prst="line">
            <a:avLst/>
          </a:prstGeom>
          <a:ln w="25400" cap="flat" cmpd="sng">
            <a:solidFill>
              <a:schemeClr val="tx1"/>
            </a:solidFill>
            <a:prstDash val="dash"/>
            <a:headEnd type="none" w="med" len="med"/>
            <a:tailEnd type="none" w="med" len="med"/>
          </a:ln>
        </p:spPr>
      </p:sp>
      <p:sp>
        <p:nvSpPr>
          <p:cNvPr id="475259" name="Line 158"/>
          <p:cNvSpPr/>
          <p:nvPr/>
        </p:nvSpPr>
        <p:spPr>
          <a:xfrm flipV="1">
            <a:off x="6172200" y="1587500"/>
            <a:ext cx="0" cy="406400"/>
          </a:xfrm>
          <a:prstGeom prst="line">
            <a:avLst/>
          </a:prstGeom>
          <a:ln w="25400" cap="flat" cmpd="sng">
            <a:solidFill>
              <a:schemeClr val="tx1"/>
            </a:solidFill>
            <a:prstDash val="sysDot"/>
            <a:headEnd type="none" w="med" len="med"/>
            <a:tailEnd type="none" w="med" len="med"/>
          </a:ln>
        </p:spPr>
      </p:sp>
      <p:sp>
        <p:nvSpPr>
          <p:cNvPr id="475260" name="Line 159"/>
          <p:cNvSpPr/>
          <p:nvPr/>
        </p:nvSpPr>
        <p:spPr>
          <a:xfrm flipV="1">
            <a:off x="6019800" y="1587500"/>
            <a:ext cx="0" cy="1320800"/>
          </a:xfrm>
          <a:prstGeom prst="line">
            <a:avLst/>
          </a:prstGeom>
          <a:ln w="25400" cap="flat" cmpd="sng">
            <a:solidFill>
              <a:schemeClr val="tx1"/>
            </a:solidFill>
            <a:prstDash val="dash"/>
            <a:headEnd type="none" w="med" len="med"/>
            <a:tailEnd type="none" w="med" len="med"/>
          </a:ln>
        </p:spPr>
      </p:sp>
      <p:sp>
        <p:nvSpPr>
          <p:cNvPr id="475261" name="Line 160"/>
          <p:cNvSpPr/>
          <p:nvPr/>
        </p:nvSpPr>
        <p:spPr>
          <a:xfrm flipV="1">
            <a:off x="7924800" y="1587500"/>
            <a:ext cx="0" cy="1320800"/>
          </a:xfrm>
          <a:prstGeom prst="line">
            <a:avLst/>
          </a:prstGeom>
          <a:ln w="25400" cap="flat" cmpd="sng">
            <a:solidFill>
              <a:schemeClr val="tx1"/>
            </a:solidFill>
            <a:prstDash val="dash"/>
            <a:headEnd type="none" w="med" len="med"/>
            <a:tailEnd type="none" w="med" len="med"/>
          </a:ln>
        </p:spPr>
      </p:sp>
      <p:sp>
        <p:nvSpPr>
          <p:cNvPr id="475262" name="Line 161"/>
          <p:cNvSpPr/>
          <p:nvPr/>
        </p:nvSpPr>
        <p:spPr>
          <a:xfrm flipV="1">
            <a:off x="838200" y="1663700"/>
            <a:ext cx="0" cy="1244600"/>
          </a:xfrm>
          <a:prstGeom prst="line">
            <a:avLst/>
          </a:prstGeom>
          <a:ln w="25400" cap="flat" cmpd="sng">
            <a:solidFill>
              <a:schemeClr val="tx1"/>
            </a:solidFill>
            <a:prstDash val="dash"/>
            <a:headEnd type="none" w="med" len="med"/>
            <a:tailEnd type="none" w="med" len="med"/>
          </a:ln>
        </p:spPr>
      </p:sp>
      <p:sp>
        <p:nvSpPr>
          <p:cNvPr id="475263" name="Line 162"/>
          <p:cNvSpPr/>
          <p:nvPr/>
        </p:nvSpPr>
        <p:spPr>
          <a:xfrm>
            <a:off x="1003300" y="1828800"/>
            <a:ext cx="1346200" cy="0"/>
          </a:xfrm>
          <a:prstGeom prst="line">
            <a:avLst/>
          </a:prstGeom>
          <a:ln w="25400" cap="flat" cmpd="sng">
            <a:solidFill>
              <a:schemeClr val="tx1"/>
            </a:solidFill>
            <a:prstDash val="solid"/>
            <a:headEnd type="triangle" w="med" len="med"/>
            <a:tailEnd type="triangle" w="med" len="med"/>
          </a:ln>
        </p:spPr>
      </p:sp>
      <p:sp>
        <p:nvSpPr>
          <p:cNvPr id="71843" name="Rectangle 163"/>
          <p:cNvSpPr/>
          <p:nvPr/>
        </p:nvSpPr>
        <p:spPr>
          <a:xfrm>
            <a:off x="925513" y="1460500"/>
            <a:ext cx="14478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12: </a:t>
            </a:r>
            <a:r>
              <a:rPr lang="en-US" altLang="zh-CN" sz="1600" b="1" dirty="0">
                <a:solidFill>
                  <a:srgbClr val="CC0000"/>
                </a:solidFill>
                <a:ea typeface="宋体" pitchFamily="2" charset="-122"/>
              </a:rPr>
              <a:t>Beq’s Ifet</a:t>
            </a:r>
          </a:p>
        </p:txBody>
      </p:sp>
      <p:sp>
        <p:nvSpPr>
          <p:cNvPr id="475265" name="Line 164"/>
          <p:cNvSpPr/>
          <p:nvPr/>
        </p:nvSpPr>
        <p:spPr>
          <a:xfrm>
            <a:off x="469900" y="1828800"/>
            <a:ext cx="355600" cy="0"/>
          </a:xfrm>
          <a:prstGeom prst="line">
            <a:avLst/>
          </a:prstGeom>
          <a:ln w="25400" cap="flat" cmpd="sng">
            <a:solidFill>
              <a:schemeClr val="tx1"/>
            </a:solidFill>
            <a:prstDash val="solid"/>
            <a:headEnd type="none" w="med" len="med"/>
            <a:tailEnd type="triangle" w="med" len="med"/>
          </a:ln>
        </p:spPr>
      </p:sp>
      <p:sp>
        <p:nvSpPr>
          <p:cNvPr id="475266" name="Line 168"/>
          <p:cNvSpPr/>
          <p:nvPr/>
        </p:nvSpPr>
        <p:spPr>
          <a:xfrm>
            <a:off x="2527300" y="1828800"/>
            <a:ext cx="1651000" cy="0"/>
          </a:xfrm>
          <a:prstGeom prst="line">
            <a:avLst/>
          </a:prstGeom>
          <a:ln w="25400" cap="flat" cmpd="sng">
            <a:solidFill>
              <a:schemeClr val="tx1"/>
            </a:solidFill>
            <a:prstDash val="solid"/>
            <a:headEnd type="triangle" w="med" len="med"/>
            <a:tailEnd type="triangle" w="med" len="med"/>
          </a:ln>
        </p:spPr>
      </p:sp>
      <p:sp>
        <p:nvSpPr>
          <p:cNvPr id="71849" name="Rectangle 169"/>
          <p:cNvSpPr/>
          <p:nvPr/>
        </p:nvSpPr>
        <p:spPr>
          <a:xfrm>
            <a:off x="2513013" y="1447800"/>
            <a:ext cx="15922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8: </a:t>
            </a:r>
            <a:r>
              <a:rPr lang="en-US" altLang="zh-CN" sz="1600" b="1" dirty="0">
                <a:solidFill>
                  <a:srgbClr val="CC0000"/>
                </a:solidFill>
                <a:ea typeface="宋体" pitchFamily="2" charset="-122"/>
              </a:rPr>
              <a:t>Store’s  Reg</a:t>
            </a:r>
          </a:p>
        </p:txBody>
      </p:sp>
      <p:sp>
        <p:nvSpPr>
          <p:cNvPr id="475268" name="Line 170"/>
          <p:cNvSpPr/>
          <p:nvPr/>
        </p:nvSpPr>
        <p:spPr>
          <a:xfrm>
            <a:off x="4356100" y="1828800"/>
            <a:ext cx="1651000" cy="0"/>
          </a:xfrm>
          <a:prstGeom prst="line">
            <a:avLst/>
          </a:prstGeom>
          <a:ln w="25400" cap="flat" cmpd="sng">
            <a:solidFill>
              <a:schemeClr val="tx1"/>
            </a:solidFill>
            <a:prstDash val="solid"/>
            <a:headEnd type="triangle" w="med" len="med"/>
            <a:tailEnd type="triangle" w="med" len="med"/>
          </a:ln>
        </p:spPr>
      </p:sp>
      <p:sp>
        <p:nvSpPr>
          <p:cNvPr id="71851" name="Rectangle 171"/>
          <p:cNvSpPr/>
          <p:nvPr/>
        </p:nvSpPr>
        <p:spPr>
          <a:xfrm>
            <a:off x="4278313" y="1447800"/>
            <a:ext cx="18081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4: </a:t>
            </a:r>
            <a:r>
              <a:rPr lang="en-US" altLang="zh-CN" sz="1600" b="1" dirty="0">
                <a:solidFill>
                  <a:srgbClr val="CC0000"/>
                </a:solidFill>
                <a:ea typeface="宋体" pitchFamily="2" charset="-122"/>
              </a:rPr>
              <a:t>R-type’s  Exec</a:t>
            </a:r>
          </a:p>
        </p:txBody>
      </p:sp>
      <p:sp>
        <p:nvSpPr>
          <p:cNvPr id="475270" name="Line 172"/>
          <p:cNvSpPr/>
          <p:nvPr/>
        </p:nvSpPr>
        <p:spPr>
          <a:xfrm>
            <a:off x="6184900" y="1828800"/>
            <a:ext cx="1727200" cy="0"/>
          </a:xfrm>
          <a:prstGeom prst="line">
            <a:avLst/>
          </a:prstGeom>
          <a:ln w="25400" cap="flat" cmpd="sng">
            <a:solidFill>
              <a:schemeClr val="tx1"/>
            </a:solidFill>
            <a:prstDash val="solid"/>
            <a:headEnd type="triangle" w="med" len="med"/>
            <a:tailEnd type="triangle" w="med" len="med"/>
          </a:ln>
        </p:spPr>
      </p:sp>
      <p:sp>
        <p:nvSpPr>
          <p:cNvPr id="71853" name="Rectangle 173"/>
          <p:cNvSpPr/>
          <p:nvPr/>
        </p:nvSpPr>
        <p:spPr>
          <a:xfrm>
            <a:off x="6145213" y="1447800"/>
            <a:ext cx="16510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0: </a:t>
            </a:r>
            <a:r>
              <a:rPr lang="en-US" altLang="zh-CN" sz="1600" b="1" dirty="0">
                <a:solidFill>
                  <a:srgbClr val="CC0000"/>
                </a:solidFill>
                <a:ea typeface="宋体" pitchFamily="2" charset="-122"/>
              </a:rPr>
              <a:t>Load’s  Mem</a:t>
            </a:r>
          </a:p>
        </p:txBody>
      </p:sp>
      <p:grpSp>
        <p:nvGrpSpPr>
          <p:cNvPr id="9" name="Group 207"/>
          <p:cNvGrpSpPr/>
          <p:nvPr/>
        </p:nvGrpSpPr>
        <p:grpSpPr>
          <a:xfrm>
            <a:off x="279400" y="2959100"/>
            <a:ext cx="1625600" cy="1155700"/>
            <a:chOff x="176" y="1864"/>
            <a:chExt cx="1024" cy="728"/>
          </a:xfrm>
        </p:grpSpPr>
        <p:sp>
          <p:nvSpPr>
            <p:cNvPr id="475310" name="Line 133"/>
            <p:cNvSpPr/>
            <p:nvPr/>
          </p:nvSpPr>
          <p:spPr>
            <a:xfrm>
              <a:off x="832" y="2016"/>
              <a:ext cx="364" cy="0"/>
            </a:xfrm>
            <a:prstGeom prst="line">
              <a:avLst/>
            </a:prstGeom>
            <a:ln w="50800" cap="flat" cmpd="sng">
              <a:solidFill>
                <a:schemeClr val="tx2"/>
              </a:solidFill>
              <a:prstDash val="solid"/>
              <a:headEnd type="triangle" w="med" len="med"/>
              <a:tailEnd type="none" w="med" len="med"/>
            </a:ln>
          </p:spPr>
        </p:sp>
        <p:sp>
          <p:nvSpPr>
            <p:cNvPr id="475311" name="Line 134"/>
            <p:cNvSpPr/>
            <p:nvPr/>
          </p:nvSpPr>
          <p:spPr>
            <a:xfrm>
              <a:off x="1200" y="2002"/>
              <a:ext cx="0" cy="202"/>
            </a:xfrm>
            <a:prstGeom prst="line">
              <a:avLst/>
            </a:prstGeom>
            <a:ln w="50800" cap="flat" cmpd="sng">
              <a:solidFill>
                <a:schemeClr val="tx2"/>
              </a:solidFill>
              <a:prstDash val="solid"/>
              <a:headEnd type="none" w="med" len="med"/>
              <a:tailEnd type="none" w="med" len="med"/>
            </a:ln>
          </p:spPr>
        </p:sp>
        <p:sp>
          <p:nvSpPr>
            <p:cNvPr id="475312" name="Line 138"/>
            <p:cNvSpPr/>
            <p:nvPr/>
          </p:nvSpPr>
          <p:spPr>
            <a:xfrm flipH="1">
              <a:off x="176" y="1872"/>
              <a:ext cx="512" cy="0"/>
            </a:xfrm>
            <a:prstGeom prst="line">
              <a:avLst/>
            </a:prstGeom>
            <a:ln w="50800" cap="flat" cmpd="sng">
              <a:solidFill>
                <a:schemeClr val="tx2"/>
              </a:solidFill>
              <a:prstDash val="solid"/>
              <a:headEnd type="none" w="med" len="med"/>
              <a:tailEnd type="none" w="med" len="med"/>
            </a:ln>
          </p:spPr>
        </p:sp>
        <p:sp>
          <p:nvSpPr>
            <p:cNvPr id="475313" name="Line 139"/>
            <p:cNvSpPr/>
            <p:nvPr/>
          </p:nvSpPr>
          <p:spPr>
            <a:xfrm>
              <a:off x="178" y="2592"/>
              <a:ext cx="238" cy="0"/>
            </a:xfrm>
            <a:prstGeom prst="line">
              <a:avLst/>
            </a:prstGeom>
            <a:ln w="50800" cap="flat" cmpd="sng">
              <a:solidFill>
                <a:schemeClr val="tx2"/>
              </a:solidFill>
              <a:prstDash val="solid"/>
              <a:headEnd type="none" w="med" len="med"/>
              <a:tailEnd type="triangle" w="med" len="med"/>
            </a:ln>
          </p:spPr>
        </p:sp>
        <p:sp>
          <p:nvSpPr>
            <p:cNvPr id="475314" name="Line 140"/>
            <p:cNvSpPr/>
            <p:nvPr/>
          </p:nvSpPr>
          <p:spPr>
            <a:xfrm>
              <a:off x="192" y="1888"/>
              <a:ext cx="0" cy="700"/>
            </a:xfrm>
            <a:prstGeom prst="line">
              <a:avLst/>
            </a:prstGeom>
            <a:ln w="50800" cap="flat" cmpd="sng">
              <a:solidFill>
                <a:schemeClr val="tx2"/>
              </a:solidFill>
              <a:prstDash val="solid"/>
              <a:headEnd type="none" w="med" len="med"/>
              <a:tailEnd type="none" w="med" len="med"/>
            </a:ln>
          </p:spPr>
        </p:sp>
        <p:sp>
          <p:nvSpPr>
            <p:cNvPr id="475315" name="Line 174"/>
            <p:cNvSpPr/>
            <p:nvPr/>
          </p:nvSpPr>
          <p:spPr>
            <a:xfrm>
              <a:off x="676" y="1864"/>
              <a:ext cx="196" cy="160"/>
            </a:xfrm>
            <a:prstGeom prst="line">
              <a:avLst/>
            </a:prstGeom>
            <a:ln w="50800" cap="flat" cmpd="sng">
              <a:solidFill>
                <a:schemeClr val="tx2"/>
              </a:solidFill>
              <a:prstDash val="solid"/>
              <a:headEnd type="none" w="med" len="med"/>
              <a:tailEnd type="none" w="med" len="med"/>
            </a:ln>
          </p:spPr>
        </p:sp>
      </p:grpSp>
      <p:sp>
        <p:nvSpPr>
          <p:cNvPr id="475273" name="Line 175"/>
          <p:cNvSpPr/>
          <p:nvPr/>
        </p:nvSpPr>
        <p:spPr>
          <a:xfrm>
            <a:off x="2667000" y="5270500"/>
            <a:ext cx="0" cy="279400"/>
          </a:xfrm>
          <a:prstGeom prst="line">
            <a:avLst/>
          </a:prstGeom>
          <a:ln w="25400" cap="flat" cmpd="sng">
            <a:solidFill>
              <a:schemeClr val="tx1"/>
            </a:solidFill>
            <a:prstDash val="solid"/>
            <a:headEnd type="none" w="med" len="med"/>
            <a:tailEnd type="none" w="med" len="med"/>
          </a:ln>
        </p:spPr>
      </p:sp>
      <p:grpSp>
        <p:nvGrpSpPr>
          <p:cNvPr id="10" name="Group 202"/>
          <p:cNvGrpSpPr/>
          <p:nvPr/>
        </p:nvGrpSpPr>
        <p:grpSpPr>
          <a:xfrm>
            <a:off x="4321175" y="5403850"/>
            <a:ext cx="1520825" cy="158750"/>
            <a:chOff x="2722" y="3404"/>
            <a:chExt cx="958" cy="100"/>
          </a:xfrm>
        </p:grpSpPr>
        <p:sp>
          <p:nvSpPr>
            <p:cNvPr id="475307" name="Line 73"/>
            <p:cNvSpPr/>
            <p:nvPr/>
          </p:nvSpPr>
          <p:spPr>
            <a:xfrm>
              <a:off x="3028" y="3408"/>
              <a:ext cx="652" cy="0"/>
            </a:xfrm>
            <a:prstGeom prst="line">
              <a:avLst/>
            </a:prstGeom>
            <a:ln w="50800" cap="flat" cmpd="sng">
              <a:solidFill>
                <a:schemeClr val="accent1"/>
              </a:solidFill>
              <a:prstDash val="solid"/>
              <a:headEnd type="none" w="med" len="med"/>
              <a:tailEnd type="triangle" w="med" len="med"/>
            </a:ln>
          </p:spPr>
        </p:sp>
        <p:sp>
          <p:nvSpPr>
            <p:cNvPr id="475308" name="Line 96"/>
            <p:cNvSpPr/>
            <p:nvPr/>
          </p:nvSpPr>
          <p:spPr>
            <a:xfrm>
              <a:off x="2722" y="3504"/>
              <a:ext cx="154" cy="0"/>
            </a:xfrm>
            <a:prstGeom prst="line">
              <a:avLst/>
            </a:prstGeom>
            <a:ln w="50800" cap="flat" cmpd="sng">
              <a:solidFill>
                <a:schemeClr val="accent1"/>
              </a:solidFill>
              <a:prstDash val="solid"/>
              <a:headEnd type="none" w="med" len="med"/>
              <a:tailEnd type="none" w="med" len="med"/>
            </a:ln>
          </p:spPr>
        </p:sp>
        <p:sp>
          <p:nvSpPr>
            <p:cNvPr id="475309" name="Line 176"/>
            <p:cNvSpPr/>
            <p:nvPr/>
          </p:nvSpPr>
          <p:spPr>
            <a:xfrm flipV="1">
              <a:off x="2866" y="3404"/>
              <a:ext cx="166" cy="98"/>
            </a:xfrm>
            <a:prstGeom prst="line">
              <a:avLst/>
            </a:prstGeom>
            <a:ln w="50800" cap="flat" cmpd="sng">
              <a:solidFill>
                <a:schemeClr val="accent1"/>
              </a:solidFill>
              <a:prstDash val="solid"/>
              <a:headEnd type="none" w="med" len="med"/>
              <a:tailEnd type="none" w="med" len="med"/>
            </a:ln>
          </p:spPr>
        </p:sp>
      </p:grpSp>
      <p:grpSp>
        <p:nvGrpSpPr>
          <p:cNvPr id="475275" name="Group 187"/>
          <p:cNvGrpSpPr/>
          <p:nvPr/>
        </p:nvGrpSpPr>
        <p:grpSpPr>
          <a:xfrm>
            <a:off x="2728913" y="2527300"/>
            <a:ext cx="754062" cy="1346200"/>
            <a:chOff x="1719" y="1592"/>
            <a:chExt cx="475" cy="848"/>
          </a:xfrm>
        </p:grpSpPr>
        <p:sp>
          <p:nvSpPr>
            <p:cNvPr id="475297" name="Line 177"/>
            <p:cNvSpPr/>
            <p:nvPr/>
          </p:nvSpPr>
          <p:spPr>
            <a:xfrm>
              <a:off x="2160" y="1592"/>
              <a:ext cx="0" cy="320"/>
            </a:xfrm>
            <a:prstGeom prst="line">
              <a:avLst/>
            </a:prstGeom>
            <a:ln w="25400" cap="flat" cmpd="sng">
              <a:solidFill>
                <a:schemeClr val="accent2"/>
              </a:solidFill>
              <a:prstDash val="solid"/>
              <a:headEnd type="none" w="med" len="med"/>
              <a:tailEnd type="none" w="med" len="med"/>
            </a:ln>
          </p:spPr>
        </p:sp>
        <p:grpSp>
          <p:nvGrpSpPr>
            <p:cNvPr id="475298" name="Group 183"/>
            <p:cNvGrpSpPr/>
            <p:nvPr/>
          </p:nvGrpSpPr>
          <p:grpSpPr>
            <a:xfrm>
              <a:off x="1986" y="1914"/>
              <a:ext cx="208" cy="248"/>
              <a:chOff x="1986" y="1914"/>
              <a:chExt cx="208" cy="248"/>
            </a:xfrm>
          </p:grpSpPr>
          <p:sp>
            <p:nvSpPr>
              <p:cNvPr id="475302" name="Arc 178"/>
              <p:cNvSpPr/>
              <p:nvPr/>
            </p:nvSpPr>
            <p:spPr>
              <a:xfrm rot="5400000">
                <a:off x="2090" y="2072"/>
                <a:ext cx="89" cy="88"/>
              </a:xfrm>
              <a:custGeom>
                <a:avLst/>
                <a:gdLst>
                  <a:gd name="txL" fmla="*/ 0 w 21843"/>
                  <a:gd name="txT" fmla="*/ 0 h 21600"/>
                  <a:gd name="txR" fmla="*/ 21843 w 21843"/>
                  <a:gd name="txB" fmla="*/ 21600 h 21600"/>
                </a:gdLst>
                <a:ahLst/>
                <a:cxnLst>
                  <a:cxn ang="0">
                    <a:pos x="0" y="0"/>
                  </a:cxn>
                  <a:cxn ang="0">
                    <a:pos x="0" y="0"/>
                  </a:cxn>
                  <a:cxn ang="0">
                    <a:pos x="0" y="0"/>
                  </a:cxn>
                </a:cxnLst>
                <a:rect l="txL" t="txT" r="txR" b="txB"/>
                <a:pathLst>
                  <a:path w="21843" h="21600" fill="none">
                    <a:moveTo>
                      <a:pt x="0" y="1"/>
                    </a:moveTo>
                    <a:cubicBezTo>
                      <a:pt x="81" y="0"/>
                      <a:pt x="162" y="-1"/>
                      <a:pt x="244" y="0"/>
                    </a:cubicBezTo>
                    <a:cubicBezTo>
                      <a:pt x="12077" y="0"/>
                      <a:pt x="21707" y="9520"/>
                      <a:pt x="21842" y="21353"/>
                    </a:cubicBezTo>
                  </a:path>
                  <a:path w="21843" h="21600" stroke="0">
                    <a:moveTo>
                      <a:pt x="0" y="1"/>
                    </a:moveTo>
                    <a:cubicBezTo>
                      <a:pt x="81" y="0"/>
                      <a:pt x="162" y="-1"/>
                      <a:pt x="244" y="0"/>
                    </a:cubicBezTo>
                    <a:cubicBezTo>
                      <a:pt x="12077" y="0"/>
                      <a:pt x="21707" y="9520"/>
                      <a:pt x="21842" y="21353"/>
                    </a:cubicBezTo>
                    <a:lnTo>
                      <a:pt x="244"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5303" name="Arc 179"/>
              <p:cNvSpPr/>
              <p:nvPr/>
            </p:nvSpPr>
            <p:spPr>
              <a:xfrm rot="-5400000">
                <a:off x="2002" y="2074"/>
                <a:ext cx="88" cy="87"/>
              </a:xfrm>
              <a:custGeom>
                <a:avLst/>
                <a:gdLst>
                  <a:gd name="txL" fmla="*/ 0 w 21599"/>
                  <a:gd name="txT" fmla="*/ 0 h 21599"/>
                  <a:gd name="txR" fmla="*/ 21599 w 21599"/>
                  <a:gd name="txB" fmla="*/ 21599 h 21599"/>
                </a:gdLst>
                <a:ahLst/>
                <a:cxnLst>
                  <a:cxn ang="0">
                    <a:pos x="0" y="0"/>
                  </a:cxn>
                  <a:cxn ang="0">
                    <a:pos x="0" y="0"/>
                  </a:cxn>
                  <a:cxn ang="0">
                    <a:pos x="0" y="0"/>
                  </a:cxn>
                </a:cxnLst>
                <a:rect l="txL" t="txT" r="txR" b="txB"/>
                <a:pathLst>
                  <a:path w="21599" h="21599" fill="none">
                    <a:moveTo>
                      <a:pt x="0" y="21352"/>
                    </a:moveTo>
                    <a:cubicBezTo>
                      <a:pt x="134" y="9614"/>
                      <a:pt x="9617" y="132"/>
                      <a:pt x="21355" y="0"/>
                    </a:cubicBezTo>
                  </a:path>
                  <a:path w="21599" h="21599" stroke="0">
                    <a:moveTo>
                      <a:pt x="0" y="21352"/>
                    </a:moveTo>
                    <a:cubicBezTo>
                      <a:pt x="134" y="9614"/>
                      <a:pt x="9617" y="132"/>
                      <a:pt x="21355" y="0"/>
                    </a:cubicBezTo>
                    <a:lnTo>
                      <a:pt x="21599" y="21599"/>
                    </a:lnTo>
                    <a:lnTo>
                      <a:pt x="0" y="21352"/>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5304" name="Line 180"/>
              <p:cNvSpPr/>
              <p:nvPr/>
            </p:nvSpPr>
            <p:spPr>
              <a:xfrm flipV="1">
                <a:off x="2186" y="1914"/>
                <a:ext cx="0" cy="158"/>
              </a:xfrm>
              <a:prstGeom prst="line">
                <a:avLst/>
              </a:prstGeom>
              <a:ln w="25400" cap="flat" cmpd="sng">
                <a:solidFill>
                  <a:schemeClr val="tx1"/>
                </a:solidFill>
                <a:prstDash val="solid"/>
                <a:headEnd type="none" w="med" len="med"/>
                <a:tailEnd type="none" w="med" len="med"/>
              </a:ln>
            </p:spPr>
          </p:sp>
          <p:sp>
            <p:nvSpPr>
              <p:cNvPr id="475305" name="Line 181"/>
              <p:cNvSpPr/>
              <p:nvPr/>
            </p:nvSpPr>
            <p:spPr>
              <a:xfrm flipV="1">
                <a:off x="1994" y="1914"/>
                <a:ext cx="0" cy="158"/>
              </a:xfrm>
              <a:prstGeom prst="line">
                <a:avLst/>
              </a:prstGeom>
              <a:ln w="25400" cap="flat" cmpd="sng">
                <a:solidFill>
                  <a:schemeClr val="tx1"/>
                </a:solidFill>
                <a:prstDash val="solid"/>
                <a:headEnd type="none" w="med" len="med"/>
                <a:tailEnd type="none" w="med" len="med"/>
              </a:ln>
            </p:spPr>
          </p:sp>
          <p:sp>
            <p:nvSpPr>
              <p:cNvPr id="475306" name="Line 182"/>
              <p:cNvSpPr/>
              <p:nvPr/>
            </p:nvSpPr>
            <p:spPr>
              <a:xfrm flipH="1">
                <a:off x="1986" y="1922"/>
                <a:ext cx="208" cy="0"/>
              </a:xfrm>
              <a:prstGeom prst="line">
                <a:avLst/>
              </a:prstGeom>
              <a:ln w="25400" cap="flat" cmpd="sng">
                <a:solidFill>
                  <a:schemeClr val="tx1"/>
                </a:solidFill>
                <a:prstDash val="solid"/>
                <a:headEnd type="none" w="med" len="med"/>
                <a:tailEnd type="none" w="med" len="med"/>
              </a:ln>
            </p:spPr>
          </p:sp>
        </p:grpSp>
        <p:sp>
          <p:nvSpPr>
            <p:cNvPr id="475299" name="Line 184"/>
            <p:cNvSpPr/>
            <p:nvPr/>
          </p:nvSpPr>
          <p:spPr>
            <a:xfrm>
              <a:off x="2112" y="2168"/>
              <a:ext cx="0" cy="272"/>
            </a:xfrm>
            <a:prstGeom prst="line">
              <a:avLst/>
            </a:prstGeom>
            <a:ln w="25400" cap="flat" cmpd="sng">
              <a:solidFill>
                <a:schemeClr val="accent2"/>
              </a:solidFill>
              <a:prstDash val="solid"/>
              <a:headEnd type="none" w="med" len="med"/>
              <a:tailEnd type="none" w="med" len="med"/>
            </a:ln>
          </p:spPr>
        </p:sp>
        <p:sp>
          <p:nvSpPr>
            <p:cNvPr id="475300" name="Line 185"/>
            <p:cNvSpPr/>
            <p:nvPr/>
          </p:nvSpPr>
          <p:spPr>
            <a:xfrm>
              <a:off x="2016" y="1784"/>
              <a:ext cx="0" cy="128"/>
            </a:xfrm>
            <a:prstGeom prst="line">
              <a:avLst/>
            </a:prstGeom>
            <a:ln w="25400" cap="flat" cmpd="sng">
              <a:solidFill>
                <a:schemeClr val="tx1"/>
              </a:solidFill>
              <a:prstDash val="solid"/>
              <a:headEnd type="none" w="med" len="med"/>
              <a:tailEnd type="none" w="med" len="med"/>
            </a:ln>
          </p:spPr>
        </p:sp>
        <p:sp>
          <p:nvSpPr>
            <p:cNvPr id="475301" name="Rectangle 186"/>
            <p:cNvSpPr/>
            <p:nvPr/>
          </p:nvSpPr>
          <p:spPr>
            <a:xfrm>
              <a:off x="1719" y="1680"/>
              <a:ext cx="313"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Clk</a:t>
              </a:r>
            </a:p>
          </p:txBody>
        </p:sp>
      </p:grpSp>
      <p:sp>
        <p:nvSpPr>
          <p:cNvPr id="475276" name="Line 188"/>
          <p:cNvSpPr/>
          <p:nvPr/>
        </p:nvSpPr>
        <p:spPr>
          <a:xfrm>
            <a:off x="7239000" y="5118100"/>
            <a:ext cx="0" cy="1117600"/>
          </a:xfrm>
          <a:prstGeom prst="line">
            <a:avLst/>
          </a:prstGeom>
          <a:ln w="25400" cap="flat" cmpd="sng">
            <a:solidFill>
              <a:schemeClr val="accent2"/>
            </a:solidFill>
            <a:prstDash val="solid"/>
            <a:headEnd type="none" w="med" len="med"/>
            <a:tailEnd type="none" w="med" len="med"/>
          </a:ln>
        </p:spPr>
      </p:sp>
      <p:sp>
        <p:nvSpPr>
          <p:cNvPr id="71869" name="Rectangle 189"/>
          <p:cNvSpPr/>
          <p:nvPr/>
        </p:nvSpPr>
        <p:spPr>
          <a:xfrm>
            <a:off x="5545138" y="6303963"/>
            <a:ext cx="1370012" cy="3333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MemWr=0</a:t>
            </a:r>
          </a:p>
        </p:txBody>
      </p:sp>
      <p:grpSp>
        <p:nvGrpSpPr>
          <p:cNvPr id="475278" name="Group 195"/>
          <p:cNvGrpSpPr/>
          <p:nvPr/>
        </p:nvGrpSpPr>
        <p:grpSpPr>
          <a:xfrm>
            <a:off x="6789738" y="6075363"/>
            <a:ext cx="358775" cy="304800"/>
            <a:chOff x="4277" y="3827"/>
            <a:chExt cx="226" cy="192"/>
          </a:xfrm>
        </p:grpSpPr>
        <p:sp>
          <p:nvSpPr>
            <p:cNvPr id="475292" name="Arc 190"/>
            <p:cNvSpPr/>
            <p:nvPr/>
          </p:nvSpPr>
          <p:spPr>
            <a:xfrm>
              <a:off x="4406" y="3842"/>
              <a:ext cx="89" cy="77"/>
            </a:xfrm>
            <a:custGeom>
              <a:avLst/>
              <a:gdLst>
                <a:gd name="txL" fmla="*/ 0 w 21845"/>
                <a:gd name="txT" fmla="*/ 0 h 21600"/>
                <a:gd name="txR" fmla="*/ 21845 w 21845"/>
                <a:gd name="txB" fmla="*/ 21600 h 21600"/>
              </a:gdLst>
              <a:ahLst/>
              <a:cxnLst>
                <a:cxn ang="0">
                  <a:pos x="0" y="0"/>
                </a:cxn>
                <a:cxn ang="0">
                  <a:pos x="0" y="0"/>
                </a:cxn>
                <a:cxn ang="0">
                  <a:pos x="0" y="0"/>
                </a:cxn>
              </a:cxnLst>
              <a:rect l="txL" t="txT" r="txR" b="txB"/>
              <a:pathLst>
                <a:path w="21845" h="21600" fill="none">
                  <a:moveTo>
                    <a:pt x="0" y="1"/>
                  </a:moveTo>
                  <a:cubicBezTo>
                    <a:pt x="81" y="0"/>
                    <a:pt x="163" y="-1"/>
                    <a:pt x="245" y="0"/>
                  </a:cubicBezTo>
                  <a:cubicBezTo>
                    <a:pt x="12174" y="0"/>
                    <a:pt x="21845" y="9670"/>
                    <a:pt x="21845" y="21600"/>
                  </a:cubicBezTo>
                </a:path>
                <a:path w="21845" h="21600" stroke="0">
                  <a:moveTo>
                    <a:pt x="0" y="1"/>
                  </a:moveTo>
                  <a:cubicBezTo>
                    <a:pt x="81" y="0"/>
                    <a:pt x="163" y="-1"/>
                    <a:pt x="245" y="0"/>
                  </a:cubicBezTo>
                  <a:cubicBezTo>
                    <a:pt x="12174" y="0"/>
                    <a:pt x="21845" y="9670"/>
                    <a:pt x="21845" y="21600"/>
                  </a:cubicBezTo>
                  <a:lnTo>
                    <a:pt x="245"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5293" name="Arc 191"/>
            <p:cNvSpPr/>
            <p:nvPr/>
          </p:nvSpPr>
          <p:spPr>
            <a:xfrm rot="10800000">
              <a:off x="4415" y="3938"/>
              <a:ext cx="88" cy="77"/>
            </a:xfrm>
            <a:custGeom>
              <a:avLst/>
              <a:gdLst>
                <a:gd name="txL" fmla="*/ 0 w 21600"/>
                <a:gd name="txT" fmla="*/ 0 h 21599"/>
                <a:gd name="txR" fmla="*/ 21600 w 21600"/>
                <a:gd name="txB" fmla="*/ 21599 h 21599"/>
              </a:gdLst>
              <a:ahLst/>
              <a:cxnLst>
                <a:cxn ang="0">
                  <a:pos x="0" y="0"/>
                </a:cxn>
                <a:cxn ang="0">
                  <a:pos x="0" y="0"/>
                </a:cxn>
                <a:cxn ang="0">
                  <a:pos x="0" y="0"/>
                </a:cxn>
              </a:cxnLst>
              <a:rect l="txL" t="txT" r="txR" b="txB"/>
              <a:pathLst>
                <a:path w="21600" h="21599" fill="none">
                  <a:moveTo>
                    <a:pt x="0" y="21599"/>
                  </a:moveTo>
                  <a:cubicBezTo>
                    <a:pt x="0" y="9765"/>
                    <a:pt x="9521" y="134"/>
                    <a:pt x="21355" y="0"/>
                  </a:cubicBezTo>
                </a:path>
                <a:path w="21600" h="21599" stroke="0">
                  <a:moveTo>
                    <a:pt x="0" y="21599"/>
                  </a:moveTo>
                  <a:cubicBezTo>
                    <a:pt x="0" y="9765"/>
                    <a:pt x="9521" y="134"/>
                    <a:pt x="21355" y="0"/>
                  </a:cubicBezTo>
                  <a:lnTo>
                    <a:pt x="21600" y="21599"/>
                  </a:lnTo>
                  <a:lnTo>
                    <a:pt x="0" y="21599"/>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5294" name="Line 192"/>
            <p:cNvSpPr/>
            <p:nvPr/>
          </p:nvSpPr>
          <p:spPr>
            <a:xfrm flipH="1">
              <a:off x="4277" y="3827"/>
              <a:ext cx="143" cy="0"/>
            </a:xfrm>
            <a:prstGeom prst="line">
              <a:avLst/>
            </a:prstGeom>
            <a:ln w="25400" cap="flat" cmpd="sng">
              <a:solidFill>
                <a:schemeClr val="tx1"/>
              </a:solidFill>
              <a:prstDash val="solid"/>
              <a:headEnd type="none" w="med" len="med"/>
              <a:tailEnd type="none" w="med" len="med"/>
            </a:ln>
          </p:spPr>
        </p:sp>
        <p:sp>
          <p:nvSpPr>
            <p:cNvPr id="475295" name="Line 193"/>
            <p:cNvSpPr/>
            <p:nvPr/>
          </p:nvSpPr>
          <p:spPr>
            <a:xfrm flipH="1">
              <a:off x="4277" y="4019"/>
              <a:ext cx="143" cy="0"/>
            </a:xfrm>
            <a:prstGeom prst="line">
              <a:avLst/>
            </a:prstGeom>
            <a:ln w="25400" cap="flat" cmpd="sng">
              <a:solidFill>
                <a:schemeClr val="tx1"/>
              </a:solidFill>
              <a:prstDash val="solid"/>
              <a:headEnd type="none" w="med" len="med"/>
              <a:tailEnd type="none" w="med" len="med"/>
            </a:ln>
          </p:spPr>
        </p:sp>
        <p:sp>
          <p:nvSpPr>
            <p:cNvPr id="475296" name="Line 194"/>
            <p:cNvSpPr/>
            <p:nvPr/>
          </p:nvSpPr>
          <p:spPr>
            <a:xfrm>
              <a:off x="4285" y="3835"/>
              <a:ext cx="0" cy="176"/>
            </a:xfrm>
            <a:prstGeom prst="line">
              <a:avLst/>
            </a:prstGeom>
            <a:ln w="25400" cap="flat" cmpd="sng">
              <a:solidFill>
                <a:schemeClr val="tx1"/>
              </a:solidFill>
              <a:prstDash val="solid"/>
              <a:headEnd type="none" w="med" len="med"/>
              <a:tailEnd type="none" w="med" len="med"/>
            </a:ln>
          </p:spPr>
        </p:sp>
      </p:grpSp>
      <p:sp>
        <p:nvSpPr>
          <p:cNvPr id="475279" name="Line 196"/>
          <p:cNvSpPr/>
          <p:nvPr/>
        </p:nvSpPr>
        <p:spPr>
          <a:xfrm>
            <a:off x="7175500" y="6248400"/>
            <a:ext cx="50800" cy="0"/>
          </a:xfrm>
          <a:prstGeom prst="line">
            <a:avLst/>
          </a:prstGeom>
          <a:ln w="25400" cap="flat" cmpd="sng">
            <a:solidFill>
              <a:schemeClr val="accent2"/>
            </a:solidFill>
            <a:prstDash val="solid"/>
            <a:headEnd type="none" w="med" len="med"/>
            <a:tailEnd type="none" w="med" len="med"/>
          </a:ln>
        </p:spPr>
      </p:sp>
      <p:sp>
        <p:nvSpPr>
          <p:cNvPr id="475280" name="Line 197"/>
          <p:cNvSpPr/>
          <p:nvPr/>
        </p:nvSpPr>
        <p:spPr>
          <a:xfrm flipH="1">
            <a:off x="6235700" y="6324600"/>
            <a:ext cx="558800" cy="0"/>
          </a:xfrm>
          <a:prstGeom prst="line">
            <a:avLst/>
          </a:prstGeom>
          <a:ln w="25400" cap="flat" cmpd="sng">
            <a:solidFill>
              <a:schemeClr val="accent2"/>
            </a:solidFill>
            <a:prstDash val="solid"/>
            <a:headEnd type="none" w="med" len="med"/>
            <a:tailEnd type="none" w="med" len="med"/>
          </a:ln>
        </p:spPr>
      </p:sp>
      <p:sp>
        <p:nvSpPr>
          <p:cNvPr id="475281" name="Line 198"/>
          <p:cNvSpPr/>
          <p:nvPr/>
        </p:nvSpPr>
        <p:spPr>
          <a:xfrm flipH="1">
            <a:off x="6464300" y="6172200"/>
            <a:ext cx="330200" cy="0"/>
          </a:xfrm>
          <a:prstGeom prst="line">
            <a:avLst/>
          </a:prstGeom>
          <a:ln w="25400" cap="flat" cmpd="sng">
            <a:solidFill>
              <a:schemeClr val="tx1"/>
            </a:solidFill>
            <a:prstDash val="solid"/>
            <a:headEnd type="none" w="med" len="med"/>
            <a:tailEnd type="none" w="med" len="med"/>
          </a:ln>
        </p:spPr>
      </p:sp>
      <p:sp>
        <p:nvSpPr>
          <p:cNvPr id="475282" name="Rectangle 199"/>
          <p:cNvSpPr/>
          <p:nvPr/>
        </p:nvSpPr>
        <p:spPr>
          <a:xfrm>
            <a:off x="6081713" y="6019800"/>
            <a:ext cx="4968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Clk</a:t>
            </a:r>
          </a:p>
        </p:txBody>
      </p:sp>
      <p:sp>
        <p:nvSpPr>
          <p:cNvPr id="71889" name="Rectangle 209"/>
          <p:cNvSpPr/>
          <p:nvPr/>
        </p:nvSpPr>
        <p:spPr>
          <a:xfrm>
            <a:off x="7953375" y="1503363"/>
            <a:ext cx="9112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 </a:t>
            </a:r>
            <a:r>
              <a:rPr lang="en-US" altLang="zh-CN" sz="1600" b="1" dirty="0">
                <a:solidFill>
                  <a:srgbClr val="CC0000"/>
                </a:solidFill>
                <a:ea typeface="宋体" pitchFamily="2" charset="-122"/>
              </a:rPr>
              <a:t>?’s  Wr</a:t>
            </a:r>
            <a:endParaRPr lang="zh-CN" altLang="en-US" sz="1600" b="1" dirty="0">
              <a:solidFill>
                <a:srgbClr val="CC0000"/>
              </a:solidFill>
              <a:ea typeface="宋体" pitchFamily="2" charset="-122"/>
            </a:endParaRPr>
          </a:p>
        </p:txBody>
      </p:sp>
      <p:grpSp>
        <p:nvGrpSpPr>
          <p:cNvPr id="14" name="Group 212"/>
          <p:cNvGrpSpPr/>
          <p:nvPr/>
        </p:nvGrpSpPr>
        <p:grpSpPr>
          <a:xfrm>
            <a:off x="8115300" y="1803400"/>
            <a:ext cx="850900" cy="1168400"/>
            <a:chOff x="5112" y="1136"/>
            <a:chExt cx="536" cy="736"/>
          </a:xfrm>
        </p:grpSpPr>
        <p:sp>
          <p:nvSpPr>
            <p:cNvPr id="475290" name="Text Box 210"/>
            <p:cNvSpPr txBox="1"/>
            <p:nvPr/>
          </p:nvSpPr>
          <p:spPr>
            <a:xfrm>
              <a:off x="5112" y="1352"/>
              <a:ext cx="536" cy="52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600" b="1" dirty="0">
                  <a:ea typeface="宋体" pitchFamily="2" charset="-122"/>
                </a:rPr>
                <a:t>Load</a:t>
              </a:r>
              <a:r>
                <a:rPr lang="zh-CN" altLang="en-US" sz="1600" b="1" dirty="0">
                  <a:ea typeface="宋体" pitchFamily="2" charset="-122"/>
                </a:rPr>
                <a:t>指令前某指令</a:t>
              </a:r>
            </a:p>
          </p:txBody>
        </p:sp>
        <p:sp>
          <p:nvSpPr>
            <p:cNvPr id="475291" name="Line 211"/>
            <p:cNvSpPr/>
            <p:nvPr/>
          </p:nvSpPr>
          <p:spPr>
            <a:xfrm flipH="1" flipV="1">
              <a:off x="5152" y="1136"/>
              <a:ext cx="112" cy="272"/>
            </a:xfrm>
            <a:prstGeom prst="line">
              <a:avLst/>
            </a:prstGeom>
            <a:ln w="12700" cap="flat" cmpd="sng">
              <a:solidFill>
                <a:schemeClr val="tx1"/>
              </a:solidFill>
              <a:prstDash val="solid"/>
              <a:headEnd type="none" w="med" len="med"/>
              <a:tailEnd type="triangle" w="med" len="med"/>
            </a:ln>
          </p:spPr>
        </p:sp>
      </p:grpSp>
      <p:sp>
        <p:nvSpPr>
          <p:cNvPr id="475285" name="TextBox 206"/>
          <p:cNvSpPr txBox="1"/>
          <p:nvPr/>
        </p:nvSpPr>
        <p:spPr>
          <a:xfrm>
            <a:off x="1104900" y="1800225"/>
            <a:ext cx="985838" cy="338138"/>
          </a:xfrm>
          <a:prstGeom prst="rect">
            <a:avLst/>
          </a:prstGeom>
          <a:noFill/>
          <a:ln w="9525">
            <a:noFill/>
          </a:ln>
        </p:spPr>
        <p:txBody>
          <a:bodyPr anchor="b">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a:t>
            </a:r>
            <a:r>
              <a:rPr lang="en-US" altLang="zh-CN" sz="1600" b="1" dirty="0">
                <a:ea typeface="宋体" pitchFamily="2" charset="-122"/>
              </a:rPr>
              <a:t>1</a:t>
            </a:r>
            <a:r>
              <a:rPr lang="zh-CN" altLang="en-US" sz="1600" b="1" dirty="0">
                <a:ea typeface="宋体" pitchFamily="2" charset="-122"/>
              </a:rPr>
              <a:t>）</a:t>
            </a:r>
          </a:p>
        </p:txBody>
      </p:sp>
      <p:sp>
        <p:nvSpPr>
          <p:cNvPr id="475286" name="TextBox 207"/>
          <p:cNvSpPr txBox="1"/>
          <p:nvPr/>
        </p:nvSpPr>
        <p:spPr>
          <a:xfrm>
            <a:off x="2728913" y="1773238"/>
            <a:ext cx="1066800" cy="338137"/>
          </a:xfrm>
          <a:prstGeom prst="rect">
            <a:avLst/>
          </a:prstGeom>
          <a:noFill/>
          <a:ln w="9525">
            <a:noFill/>
          </a:ln>
        </p:spPr>
        <p:txBody>
          <a:bodyPr anchor="b">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a:t>
            </a:r>
            <a:r>
              <a:rPr lang="en-US" altLang="zh-CN" sz="1600" b="1" dirty="0">
                <a:ea typeface="宋体" pitchFamily="2" charset="-122"/>
              </a:rPr>
              <a:t>2</a:t>
            </a:r>
            <a:r>
              <a:rPr lang="zh-CN" altLang="en-US" sz="1600" b="1" dirty="0">
                <a:ea typeface="宋体" pitchFamily="2" charset="-122"/>
              </a:rPr>
              <a:t>）</a:t>
            </a:r>
          </a:p>
        </p:txBody>
      </p:sp>
      <p:sp>
        <p:nvSpPr>
          <p:cNvPr id="475287" name="TextBox 208"/>
          <p:cNvSpPr txBox="1"/>
          <p:nvPr/>
        </p:nvSpPr>
        <p:spPr>
          <a:xfrm>
            <a:off x="4549775" y="1749425"/>
            <a:ext cx="1003300" cy="338138"/>
          </a:xfrm>
          <a:prstGeom prst="rect">
            <a:avLst/>
          </a:prstGeom>
          <a:noFill/>
          <a:ln w="9525">
            <a:noFill/>
          </a:ln>
        </p:spPr>
        <p:txBody>
          <a:bodyPr anchor="b">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a:t>
            </a:r>
            <a:r>
              <a:rPr lang="en-US" altLang="zh-CN" sz="1600" b="1" dirty="0">
                <a:ea typeface="宋体" pitchFamily="2" charset="-122"/>
              </a:rPr>
              <a:t>3</a:t>
            </a:r>
            <a:r>
              <a:rPr lang="zh-CN" altLang="en-US" sz="1600" b="1" dirty="0">
                <a:ea typeface="宋体" pitchFamily="2" charset="-122"/>
              </a:rPr>
              <a:t>）</a:t>
            </a:r>
          </a:p>
        </p:txBody>
      </p:sp>
      <p:sp>
        <p:nvSpPr>
          <p:cNvPr id="475288" name="TextBox 209"/>
          <p:cNvSpPr txBox="1"/>
          <p:nvPr/>
        </p:nvSpPr>
        <p:spPr>
          <a:xfrm>
            <a:off x="7988300" y="1773238"/>
            <a:ext cx="923925" cy="338137"/>
          </a:xfrm>
          <a:prstGeom prst="rect">
            <a:avLst/>
          </a:prstGeom>
          <a:noFill/>
          <a:ln w="9525">
            <a:noFill/>
          </a:ln>
        </p:spPr>
        <p:txBody>
          <a:bodyPr anchor="b">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a:t>
            </a:r>
            <a:r>
              <a:rPr lang="en-US" altLang="zh-CN" sz="1600" b="1" dirty="0">
                <a:ea typeface="宋体" pitchFamily="2" charset="-122"/>
              </a:rPr>
              <a:t>5</a:t>
            </a:r>
            <a:r>
              <a:rPr lang="zh-CN" altLang="en-US" sz="1600" b="1" dirty="0">
                <a:ea typeface="宋体" pitchFamily="2" charset="-122"/>
              </a:rPr>
              <a:t>）</a:t>
            </a:r>
          </a:p>
        </p:txBody>
      </p:sp>
      <p:sp>
        <p:nvSpPr>
          <p:cNvPr id="475289" name="TextBox 210"/>
          <p:cNvSpPr txBox="1"/>
          <p:nvPr/>
        </p:nvSpPr>
        <p:spPr>
          <a:xfrm>
            <a:off x="6249988" y="1795463"/>
            <a:ext cx="1058862" cy="338137"/>
          </a:xfrm>
          <a:prstGeom prst="rect">
            <a:avLst/>
          </a:prstGeom>
          <a:noFill/>
          <a:ln w="9525">
            <a:noFill/>
          </a:ln>
        </p:spPr>
        <p:txBody>
          <a:bodyPr anchor="b">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ea typeface="宋体" pitchFamily="2" charset="-122"/>
              </a:rPr>
              <a:t>（</a:t>
            </a:r>
            <a:r>
              <a:rPr lang="en-US" altLang="zh-CN" sz="1600" b="1" dirty="0">
                <a:ea typeface="宋体" pitchFamily="2" charset="-122"/>
              </a:rPr>
              <a:t>4</a:t>
            </a:r>
            <a:r>
              <a:rPr lang="zh-CN" altLang="en-US" sz="1600" b="1" dirty="0">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889"/>
                                        </p:tgtEl>
                                        <p:attrNameLst>
                                          <p:attrName>style.visibility</p:attrName>
                                        </p:attrNameLst>
                                      </p:cBhvr>
                                      <p:to>
                                        <p:strVal val="visible"/>
                                      </p:to>
                                    </p:set>
                                    <p:animEffect transition="in" filter="blinds(horizontal)">
                                      <p:cBhvr>
                                        <p:cTn id="7" dur="500"/>
                                        <p:tgtEl>
                                          <p:spTgt spid="718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711">
                                            <p:txEl>
                                              <p:pRg st="0" end="0"/>
                                            </p:txEl>
                                          </p:spTgt>
                                        </p:tgtEl>
                                        <p:attrNameLst>
                                          <p:attrName>style.visibility</p:attrName>
                                        </p:attrNameLst>
                                      </p:cBhvr>
                                      <p:to>
                                        <p:strVal val="visible"/>
                                      </p:to>
                                    </p:set>
                                    <p:animEffect transition="in" filter="blinds(horizontal)">
                                      <p:cBhvr>
                                        <p:cTn id="17" dur="500"/>
                                        <p:tgtEl>
                                          <p:spTgt spid="717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755">
                                            <p:txEl>
                                              <p:pRg st="0" end="0"/>
                                            </p:txEl>
                                          </p:spTgt>
                                        </p:tgtEl>
                                        <p:attrNameLst>
                                          <p:attrName>style.visibility</p:attrName>
                                        </p:attrNameLst>
                                      </p:cBhvr>
                                      <p:to>
                                        <p:strVal val="visible"/>
                                      </p:to>
                                    </p:set>
                                    <p:animEffect transition="in" filter="blinds(horizontal)">
                                      <p:cBhvr>
                                        <p:cTn id="22" dur="500"/>
                                        <p:tgtEl>
                                          <p:spTgt spid="7175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853"/>
                                        </p:tgtEl>
                                        <p:attrNameLst>
                                          <p:attrName>style.visibility</p:attrName>
                                        </p:attrNameLst>
                                      </p:cBhvr>
                                      <p:to>
                                        <p:strVal val="visible"/>
                                      </p:to>
                                    </p:set>
                                    <p:animEffect transition="in" filter="blinds(horizontal)">
                                      <p:cBhvr>
                                        <p:cTn id="27" dur="500"/>
                                        <p:tgtEl>
                                          <p:spTgt spid="7185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731"/>
                                        </p:tgtEl>
                                        <p:attrNameLst>
                                          <p:attrName>style.visibility</p:attrName>
                                        </p:attrNameLst>
                                      </p:cBhvr>
                                      <p:to>
                                        <p:strVal val="visible"/>
                                      </p:to>
                                    </p:set>
                                    <p:animEffect transition="in" filter="blinds(horizontal)">
                                      <p:cBhvr>
                                        <p:cTn id="32" dur="500"/>
                                        <p:tgtEl>
                                          <p:spTgt spid="7173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1737"/>
                                        </p:tgtEl>
                                        <p:attrNameLst>
                                          <p:attrName>style.visibility</p:attrName>
                                        </p:attrNameLst>
                                      </p:cBhvr>
                                      <p:to>
                                        <p:strVal val="visible"/>
                                      </p:to>
                                    </p:set>
                                    <p:animEffect transition="in" filter="blinds(horizontal)">
                                      <p:cBhvr>
                                        <p:cTn id="37" dur="500"/>
                                        <p:tgtEl>
                                          <p:spTgt spid="7173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1778"/>
                                        </p:tgtEl>
                                        <p:attrNameLst>
                                          <p:attrName>style.visibility</p:attrName>
                                        </p:attrNameLst>
                                      </p:cBhvr>
                                      <p:to>
                                        <p:strVal val="visible"/>
                                      </p:to>
                                    </p:set>
                                    <p:animEffect transition="in" filter="blinds(horizontal)">
                                      <p:cBhvr>
                                        <p:cTn id="42" dur="500"/>
                                        <p:tgtEl>
                                          <p:spTgt spid="7177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1801">
                                            <p:txEl>
                                              <p:pRg st="0" end="0"/>
                                            </p:txEl>
                                          </p:spTgt>
                                        </p:tgtEl>
                                        <p:attrNameLst>
                                          <p:attrName>style.visibility</p:attrName>
                                        </p:attrNameLst>
                                      </p:cBhvr>
                                      <p:to>
                                        <p:strVal val="visible"/>
                                      </p:to>
                                    </p:set>
                                    <p:animEffect transition="in" filter="blinds(horizontal)">
                                      <p:cBhvr>
                                        <p:cTn id="47" dur="500"/>
                                        <p:tgtEl>
                                          <p:spTgt spid="7180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1869"/>
                                        </p:tgtEl>
                                        <p:attrNameLst>
                                          <p:attrName>style.visibility</p:attrName>
                                        </p:attrNameLst>
                                      </p:cBhvr>
                                      <p:to>
                                        <p:strVal val="visible"/>
                                      </p:to>
                                    </p:set>
                                    <p:animEffect transition="in" filter="blinds(horizontal)">
                                      <p:cBhvr>
                                        <p:cTn id="52" dur="500"/>
                                        <p:tgtEl>
                                          <p:spTgt spid="7186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1851"/>
                                        </p:tgtEl>
                                        <p:attrNameLst>
                                          <p:attrName>style.visibility</p:attrName>
                                        </p:attrNameLst>
                                      </p:cBhvr>
                                      <p:to>
                                        <p:strVal val="visible"/>
                                      </p:to>
                                    </p:set>
                                    <p:animEffect transition="in" filter="blinds(horizontal)">
                                      <p:cBhvr>
                                        <p:cTn id="57" dur="500"/>
                                        <p:tgtEl>
                                          <p:spTgt spid="7185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linds(horizontal)">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1714"/>
                                        </p:tgtEl>
                                        <p:attrNameLst>
                                          <p:attrName>style.visibility</p:attrName>
                                        </p:attrNameLst>
                                      </p:cBhvr>
                                      <p:to>
                                        <p:strVal val="visible"/>
                                      </p:to>
                                    </p:set>
                                    <p:animEffect transition="in" filter="blinds(horizontal)">
                                      <p:cBhvr>
                                        <p:cTn id="67" dur="500"/>
                                        <p:tgtEl>
                                          <p:spTgt spid="7171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1723">
                                            <p:txEl>
                                              <p:pRg st="0" end="0"/>
                                            </p:txEl>
                                          </p:spTgt>
                                        </p:tgtEl>
                                        <p:attrNameLst>
                                          <p:attrName>style.visibility</p:attrName>
                                        </p:attrNameLst>
                                      </p:cBhvr>
                                      <p:to>
                                        <p:strVal val="visible"/>
                                      </p:to>
                                    </p:set>
                                    <p:animEffect transition="in" filter="blinds(horizontal)">
                                      <p:cBhvr>
                                        <p:cTn id="72" dur="500"/>
                                        <p:tgtEl>
                                          <p:spTgt spid="717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1722">
                                            <p:txEl>
                                              <p:pRg st="0" end="0"/>
                                            </p:txEl>
                                          </p:spTgt>
                                        </p:tgtEl>
                                        <p:attrNameLst>
                                          <p:attrName>style.visibility</p:attrName>
                                        </p:attrNameLst>
                                      </p:cBhvr>
                                      <p:to>
                                        <p:strVal val="visible"/>
                                      </p:to>
                                    </p:set>
                                    <p:animEffect transition="in" filter="blinds(horizontal)">
                                      <p:cBhvr>
                                        <p:cTn id="77" dur="500"/>
                                        <p:tgtEl>
                                          <p:spTgt spid="71722">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1764">
                                            <p:txEl>
                                              <p:pRg st="0" end="0"/>
                                            </p:txEl>
                                          </p:spTgt>
                                        </p:tgtEl>
                                        <p:attrNameLst>
                                          <p:attrName>style.visibility</p:attrName>
                                        </p:attrNameLst>
                                      </p:cBhvr>
                                      <p:to>
                                        <p:strVal val="visible"/>
                                      </p:to>
                                    </p:set>
                                    <p:animEffect transition="in" filter="blinds(horizontal)">
                                      <p:cBhvr>
                                        <p:cTn id="82" dur="500"/>
                                        <p:tgtEl>
                                          <p:spTgt spid="7176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blinds(horizontal)">
                                      <p:cBhvr>
                                        <p:cTn id="87" dur="5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71849"/>
                                        </p:tgtEl>
                                        <p:attrNameLst>
                                          <p:attrName>style.visibility</p:attrName>
                                        </p:attrNameLst>
                                      </p:cBhvr>
                                      <p:to>
                                        <p:strVal val="visible"/>
                                      </p:to>
                                    </p:set>
                                    <p:animEffect transition="in" filter="blinds(horizontal)">
                                      <p:cBhvr>
                                        <p:cTn id="92" dur="500"/>
                                        <p:tgtEl>
                                          <p:spTgt spid="7184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blinds(horizontal)">
                                      <p:cBhvr>
                                        <p:cTn id="97" dur="500"/>
                                        <p:tgtEl>
                                          <p:spTgt spid="6"/>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blinds(horizontal)">
                                      <p:cBhvr>
                                        <p:cTn id="102" dur="500"/>
                                        <p:tgtEl>
                                          <p:spTgt spid="3"/>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71843"/>
                                        </p:tgtEl>
                                        <p:attrNameLst>
                                          <p:attrName>style.visibility</p:attrName>
                                        </p:attrNameLst>
                                      </p:cBhvr>
                                      <p:to>
                                        <p:strVal val="visible"/>
                                      </p:to>
                                    </p:set>
                                    <p:animEffect transition="in" filter="blinds(horizontal)">
                                      <p:cBhvr>
                                        <p:cTn id="107" dur="500"/>
                                        <p:tgtEl>
                                          <p:spTgt spid="71843"/>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71790"/>
                                        </p:tgtEl>
                                        <p:attrNameLst>
                                          <p:attrName>style.visibility</p:attrName>
                                        </p:attrNameLst>
                                      </p:cBhvr>
                                      <p:to>
                                        <p:strVal val="visible"/>
                                      </p:to>
                                    </p:set>
                                    <p:animEffect transition="in" filter="blinds(horizontal)">
                                      <p:cBhvr>
                                        <p:cTn id="112" dur="500"/>
                                        <p:tgtEl>
                                          <p:spTgt spid="71790"/>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71768"/>
                                        </p:tgtEl>
                                        <p:attrNameLst>
                                          <p:attrName>style.visibility</p:attrName>
                                        </p:attrNameLst>
                                      </p:cBhvr>
                                      <p:to>
                                        <p:strVal val="visible"/>
                                      </p:to>
                                    </p:set>
                                    <p:animEffect transition="in" filter="blinds(horizontal)">
                                      <p:cBhvr>
                                        <p:cTn id="117" dur="500"/>
                                        <p:tgtEl>
                                          <p:spTgt spid="71768"/>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71788"/>
                                        </p:tgtEl>
                                        <p:attrNameLst>
                                          <p:attrName>style.visibility</p:attrName>
                                        </p:attrNameLst>
                                      </p:cBhvr>
                                      <p:to>
                                        <p:strVal val="visible"/>
                                      </p:to>
                                    </p:set>
                                    <p:animEffect transition="in" filter="blinds(horizontal)">
                                      <p:cBhvr>
                                        <p:cTn id="122" dur="500"/>
                                        <p:tgtEl>
                                          <p:spTgt spid="71788"/>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9"/>
                                        </p:tgtEl>
                                        <p:attrNameLst>
                                          <p:attrName>style.visibility</p:attrName>
                                        </p:attrNameLst>
                                      </p:cBhvr>
                                      <p:to>
                                        <p:strVal val="visible"/>
                                      </p:to>
                                    </p:set>
                                    <p:animEffect transition="in" filter="blinds(horizontal)">
                                      <p:cBhvr>
                                        <p:cTn id="1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43" grpId="0"/>
      <p:bldP spid="71849" grpId="0"/>
      <p:bldP spid="71851" grpId="0"/>
      <p:bldP spid="71853" grpId="0"/>
      <p:bldP spid="71869" grpId="0"/>
      <p:bldP spid="71889"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7186" name="Rectangle 2"/>
          <p:cNvSpPr>
            <a:spLocks noGrp="1"/>
          </p:cNvSpPr>
          <p:nvPr>
            <p:ph type="title"/>
          </p:nvPr>
        </p:nvSpPr>
        <p:spPr>
          <a:xfrm>
            <a:off x="800100" y="-357187"/>
            <a:ext cx="4584700" cy="954087"/>
          </a:xfrm>
          <a:ln/>
        </p:spPr>
        <p:txBody>
          <a:bodyPr vert="horz" wrap="square" lIns="91440" tIns="45720" rIns="91440" bIns="45720" anchor="b">
            <a:spAutoFit/>
          </a:bodyPr>
          <a:lstStyle/>
          <a:p>
            <a:r>
              <a:rPr lang="zh-CN" altLang="en-US" sz="2800" dirty="0">
                <a:ea typeface="宋体" pitchFamily="2" charset="-122"/>
              </a:rPr>
              <a:t>第五周期结束时的状态：</a:t>
            </a:r>
            <a:endParaRPr lang="en-US" altLang="zh-CN" sz="2800" dirty="0">
              <a:ea typeface="宋体" pitchFamily="2" charset="-122"/>
            </a:endParaRPr>
          </a:p>
        </p:txBody>
      </p:sp>
      <p:sp>
        <p:nvSpPr>
          <p:cNvPr id="477187" name="Rectangle 3"/>
          <p:cNvSpPr>
            <a:spLocks noGrp="1"/>
          </p:cNvSpPr>
          <p:nvPr>
            <p:ph idx="1"/>
          </p:nvPr>
        </p:nvSpPr>
        <p:spPr>
          <a:xfrm>
            <a:off x="495300" y="698500"/>
            <a:ext cx="8191500" cy="325438"/>
          </a:xfrm>
          <a:ln/>
        </p:spPr>
        <p:txBody>
          <a:bodyPr vert="horz" wrap="square" lIns="91440" tIns="45720" rIns="91440" bIns="45720" anchor="t"/>
          <a:lstStyle/>
          <a:p>
            <a:r>
              <a:rPr lang="zh-CN" altLang="en-US" sz="1800" dirty="0">
                <a:ea typeface="宋体" pitchFamily="2" charset="-122"/>
              </a:rPr>
              <a:t>0: </a:t>
            </a:r>
            <a:r>
              <a:rPr lang="en-US" altLang="zh-CN" sz="1800" dirty="0">
                <a:ea typeface="宋体" pitchFamily="2" charset="-122"/>
              </a:rPr>
              <a:t>Lw’s Wr   4: R’s Mem   8: Store’s Exec   12: Beq’s Reg   16: R’s Ifetch</a:t>
            </a:r>
          </a:p>
        </p:txBody>
      </p:sp>
      <p:sp>
        <p:nvSpPr>
          <p:cNvPr id="477188" name="Rectangle 4"/>
          <p:cNvSpPr/>
          <p:nvPr/>
        </p:nvSpPr>
        <p:spPr>
          <a:xfrm>
            <a:off x="2263775" y="29591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189" name="Rectangle 5"/>
          <p:cNvSpPr/>
          <p:nvPr/>
        </p:nvSpPr>
        <p:spPr>
          <a:xfrm rot="5400000">
            <a:off x="1298575" y="3967163"/>
            <a:ext cx="22082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IF/ID</a:t>
            </a:r>
            <a:r>
              <a:rPr lang="en-US" altLang="zh-CN" sz="1600" b="1" dirty="0">
                <a:ea typeface="宋体" pitchFamily="2" charset="-122"/>
              </a:rPr>
              <a:t>: Instruction @ 16</a:t>
            </a:r>
          </a:p>
        </p:txBody>
      </p:sp>
      <p:sp>
        <p:nvSpPr>
          <p:cNvPr id="477190" name="Line 6"/>
          <p:cNvSpPr/>
          <p:nvPr/>
        </p:nvSpPr>
        <p:spPr>
          <a:xfrm>
            <a:off x="2413000" y="2654300"/>
            <a:ext cx="0" cy="127000"/>
          </a:xfrm>
          <a:prstGeom prst="line">
            <a:avLst/>
          </a:prstGeom>
          <a:ln w="25400" cap="flat" cmpd="sng">
            <a:solidFill>
              <a:schemeClr val="tx1"/>
            </a:solidFill>
            <a:prstDash val="solid"/>
            <a:headEnd type="none" w="med" len="med"/>
            <a:tailEnd type="none" w="med" len="med"/>
          </a:ln>
        </p:spPr>
      </p:sp>
      <p:sp>
        <p:nvSpPr>
          <p:cNvPr id="477191" name="Rectangle 7"/>
          <p:cNvSpPr/>
          <p:nvPr/>
        </p:nvSpPr>
        <p:spPr>
          <a:xfrm>
            <a:off x="4092575" y="29591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192" name="Rectangle 8"/>
          <p:cNvSpPr/>
          <p:nvPr/>
        </p:nvSpPr>
        <p:spPr>
          <a:xfrm rot="5400000">
            <a:off x="3132138" y="3963988"/>
            <a:ext cx="22018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ID/Ex</a:t>
            </a:r>
            <a:r>
              <a:rPr lang="en-US" altLang="zh-CN" sz="1600" b="1" dirty="0">
                <a:ea typeface="宋体" pitchFamily="2" charset="-122"/>
              </a:rPr>
              <a:t>: Beq’s busA &amp; B</a:t>
            </a:r>
          </a:p>
        </p:txBody>
      </p:sp>
      <p:sp>
        <p:nvSpPr>
          <p:cNvPr id="477193" name="Rectangle 9"/>
          <p:cNvSpPr/>
          <p:nvPr/>
        </p:nvSpPr>
        <p:spPr>
          <a:xfrm>
            <a:off x="5921375" y="29591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194" name="Rectangle 10"/>
          <p:cNvSpPr/>
          <p:nvPr/>
        </p:nvSpPr>
        <p:spPr>
          <a:xfrm rot="5400000">
            <a:off x="4841875" y="3965575"/>
            <a:ext cx="24415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Ex/Mem</a:t>
            </a:r>
            <a:r>
              <a:rPr lang="en-US" altLang="zh-CN" sz="1600" b="1" dirty="0">
                <a:ea typeface="宋体" pitchFamily="2" charset="-122"/>
              </a:rPr>
              <a:t>: Store’s Address</a:t>
            </a:r>
          </a:p>
        </p:txBody>
      </p:sp>
      <p:sp>
        <p:nvSpPr>
          <p:cNvPr id="477195" name="Rectangle 11"/>
          <p:cNvSpPr/>
          <p:nvPr/>
        </p:nvSpPr>
        <p:spPr>
          <a:xfrm>
            <a:off x="7826375" y="29591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196" name="Rectangle 12"/>
          <p:cNvSpPr/>
          <p:nvPr/>
        </p:nvSpPr>
        <p:spPr>
          <a:xfrm rot="5400000">
            <a:off x="6750050" y="3965575"/>
            <a:ext cx="24320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Mem/Wr</a:t>
            </a:r>
            <a:r>
              <a:rPr lang="en-US" altLang="zh-CN" sz="1600" b="1" dirty="0">
                <a:ea typeface="宋体" pitchFamily="2" charset="-122"/>
              </a:rPr>
              <a:t>: R-type’s Result</a:t>
            </a:r>
          </a:p>
        </p:txBody>
      </p:sp>
      <p:sp>
        <p:nvSpPr>
          <p:cNvPr id="477197" name="Rectangle 13"/>
          <p:cNvSpPr/>
          <p:nvPr/>
        </p:nvSpPr>
        <p:spPr>
          <a:xfrm>
            <a:off x="739775" y="2959100"/>
            <a:ext cx="288925" cy="11176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198" name="Rectangle 14"/>
          <p:cNvSpPr/>
          <p:nvPr/>
        </p:nvSpPr>
        <p:spPr>
          <a:xfrm rot="5400000">
            <a:off x="434975" y="3349625"/>
            <a:ext cx="892175" cy="33655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PC</a:t>
            </a:r>
            <a:r>
              <a:rPr lang="en-US" altLang="zh-CN" sz="1600" b="1" dirty="0">
                <a:ea typeface="宋体" pitchFamily="2" charset="-122"/>
              </a:rPr>
              <a:t> = 20</a:t>
            </a:r>
          </a:p>
        </p:txBody>
      </p:sp>
      <p:sp>
        <p:nvSpPr>
          <p:cNvPr id="477199" name="Rectangle 15"/>
          <p:cNvSpPr/>
          <p:nvPr/>
        </p:nvSpPr>
        <p:spPr>
          <a:xfrm>
            <a:off x="6835775" y="3416300"/>
            <a:ext cx="622300" cy="1270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200" name="Rectangle 16"/>
          <p:cNvSpPr/>
          <p:nvPr/>
        </p:nvSpPr>
        <p:spPr>
          <a:xfrm>
            <a:off x="6811963" y="3424238"/>
            <a:ext cx="690562" cy="57785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Data</a:t>
            </a:r>
          </a:p>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Mem</a:t>
            </a:r>
          </a:p>
        </p:txBody>
      </p:sp>
      <p:sp>
        <p:nvSpPr>
          <p:cNvPr id="477201" name="Rectangle 17"/>
          <p:cNvSpPr/>
          <p:nvPr/>
        </p:nvSpPr>
        <p:spPr>
          <a:xfrm>
            <a:off x="6818313" y="4189413"/>
            <a:ext cx="5191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WA</a:t>
            </a:r>
          </a:p>
        </p:txBody>
      </p:sp>
      <p:sp>
        <p:nvSpPr>
          <p:cNvPr id="477202" name="Rectangle 18"/>
          <p:cNvSpPr/>
          <p:nvPr/>
        </p:nvSpPr>
        <p:spPr>
          <a:xfrm>
            <a:off x="6805613" y="4405313"/>
            <a:ext cx="3841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Di</a:t>
            </a:r>
          </a:p>
        </p:txBody>
      </p:sp>
      <p:sp>
        <p:nvSpPr>
          <p:cNvPr id="477203" name="Rectangle 19"/>
          <p:cNvSpPr/>
          <p:nvPr/>
        </p:nvSpPr>
        <p:spPr>
          <a:xfrm>
            <a:off x="6818313" y="3960813"/>
            <a:ext cx="4730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RA</a:t>
            </a:r>
          </a:p>
        </p:txBody>
      </p:sp>
      <p:sp>
        <p:nvSpPr>
          <p:cNvPr id="477204" name="Rectangle 20"/>
          <p:cNvSpPr/>
          <p:nvPr/>
        </p:nvSpPr>
        <p:spPr>
          <a:xfrm>
            <a:off x="7123113" y="3960813"/>
            <a:ext cx="4508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Do</a:t>
            </a:r>
          </a:p>
        </p:txBody>
      </p:sp>
      <p:sp>
        <p:nvSpPr>
          <p:cNvPr id="477205" name="Rectangle 21"/>
          <p:cNvSpPr/>
          <p:nvPr/>
        </p:nvSpPr>
        <p:spPr>
          <a:xfrm>
            <a:off x="1425575" y="2959100"/>
            <a:ext cx="365125" cy="2032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206" name="Rectangle 22"/>
          <p:cNvSpPr/>
          <p:nvPr/>
        </p:nvSpPr>
        <p:spPr>
          <a:xfrm rot="5400000">
            <a:off x="1323975" y="4030663"/>
            <a:ext cx="6334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IUnit</a:t>
            </a:r>
          </a:p>
        </p:txBody>
      </p:sp>
      <p:sp>
        <p:nvSpPr>
          <p:cNvPr id="477207" name="Rectangle 23"/>
          <p:cNvSpPr/>
          <p:nvPr/>
        </p:nvSpPr>
        <p:spPr>
          <a:xfrm>
            <a:off x="1408113" y="3579813"/>
            <a:ext cx="309562"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A</a:t>
            </a:r>
          </a:p>
        </p:txBody>
      </p:sp>
      <p:sp>
        <p:nvSpPr>
          <p:cNvPr id="477208" name="Rectangle 24"/>
          <p:cNvSpPr/>
          <p:nvPr/>
        </p:nvSpPr>
        <p:spPr>
          <a:xfrm>
            <a:off x="1560513" y="4722813"/>
            <a:ext cx="2381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a:t>
            </a:r>
          </a:p>
        </p:txBody>
      </p:sp>
      <p:sp>
        <p:nvSpPr>
          <p:cNvPr id="477209" name="Rectangle 25"/>
          <p:cNvSpPr/>
          <p:nvPr/>
        </p:nvSpPr>
        <p:spPr>
          <a:xfrm>
            <a:off x="3101975" y="3492500"/>
            <a:ext cx="593725" cy="1270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210" name="Rectangle 26"/>
          <p:cNvSpPr/>
          <p:nvPr/>
        </p:nvSpPr>
        <p:spPr>
          <a:xfrm>
            <a:off x="3055938" y="4205288"/>
            <a:ext cx="6778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RFile</a:t>
            </a:r>
          </a:p>
        </p:txBody>
      </p:sp>
      <p:sp>
        <p:nvSpPr>
          <p:cNvPr id="477211" name="Rectangle 27"/>
          <p:cNvSpPr/>
          <p:nvPr/>
        </p:nvSpPr>
        <p:spPr>
          <a:xfrm>
            <a:off x="3376613" y="4481513"/>
            <a:ext cx="3841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Di</a:t>
            </a:r>
          </a:p>
        </p:txBody>
      </p:sp>
      <p:sp>
        <p:nvSpPr>
          <p:cNvPr id="477212" name="Rectangle 28"/>
          <p:cNvSpPr/>
          <p:nvPr/>
        </p:nvSpPr>
        <p:spPr>
          <a:xfrm>
            <a:off x="3084513" y="3633788"/>
            <a:ext cx="4397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Ra</a:t>
            </a:r>
          </a:p>
        </p:txBody>
      </p:sp>
      <p:sp>
        <p:nvSpPr>
          <p:cNvPr id="477213" name="Rectangle 29"/>
          <p:cNvSpPr/>
          <p:nvPr/>
        </p:nvSpPr>
        <p:spPr>
          <a:xfrm>
            <a:off x="3084513" y="3963988"/>
            <a:ext cx="4508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Rb</a:t>
            </a:r>
          </a:p>
        </p:txBody>
      </p:sp>
      <p:sp>
        <p:nvSpPr>
          <p:cNvPr id="477214" name="Rectangle 30"/>
          <p:cNvSpPr/>
          <p:nvPr/>
        </p:nvSpPr>
        <p:spPr>
          <a:xfrm>
            <a:off x="3033713" y="4487863"/>
            <a:ext cx="4857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Rw</a:t>
            </a:r>
          </a:p>
        </p:txBody>
      </p:sp>
      <p:sp>
        <p:nvSpPr>
          <p:cNvPr id="73759" name="Rectangle 31"/>
          <p:cNvSpPr/>
          <p:nvPr/>
        </p:nvSpPr>
        <p:spPr>
          <a:xfrm>
            <a:off x="2611438" y="1820863"/>
            <a:ext cx="10668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RegWr=1</a:t>
            </a:r>
          </a:p>
        </p:txBody>
      </p:sp>
      <p:sp>
        <p:nvSpPr>
          <p:cNvPr id="477216" name="Line 32"/>
          <p:cNvSpPr/>
          <p:nvPr/>
        </p:nvSpPr>
        <p:spPr>
          <a:xfrm>
            <a:off x="5232400" y="4483100"/>
            <a:ext cx="0" cy="1193800"/>
          </a:xfrm>
          <a:prstGeom prst="line">
            <a:avLst/>
          </a:prstGeom>
          <a:ln w="25400" cap="flat" cmpd="sng">
            <a:solidFill>
              <a:schemeClr val="accent2"/>
            </a:solidFill>
            <a:prstDash val="solid"/>
            <a:headEnd type="none" w="med" len="med"/>
            <a:tailEnd type="none" w="med" len="med"/>
          </a:ln>
        </p:spPr>
      </p:sp>
      <p:sp>
        <p:nvSpPr>
          <p:cNvPr id="73762" name="Line 34"/>
          <p:cNvSpPr/>
          <p:nvPr/>
        </p:nvSpPr>
        <p:spPr>
          <a:xfrm>
            <a:off x="5534025" y="4079875"/>
            <a:ext cx="387350" cy="0"/>
          </a:xfrm>
          <a:prstGeom prst="line">
            <a:avLst/>
          </a:prstGeom>
          <a:ln w="50800" cap="flat" cmpd="sng">
            <a:solidFill>
              <a:schemeClr val="accent1"/>
            </a:solidFill>
            <a:prstDash val="solid"/>
            <a:headEnd type="none" w="med" len="med"/>
            <a:tailEnd type="triangle" w="med" len="med"/>
          </a:ln>
        </p:spPr>
      </p:sp>
      <p:sp>
        <p:nvSpPr>
          <p:cNvPr id="477218" name="Rectangle 35"/>
          <p:cNvSpPr/>
          <p:nvPr/>
        </p:nvSpPr>
        <p:spPr>
          <a:xfrm>
            <a:off x="4897438" y="3938588"/>
            <a:ext cx="654050" cy="57785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Exec</a:t>
            </a:r>
          </a:p>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Unit</a:t>
            </a:r>
          </a:p>
        </p:txBody>
      </p:sp>
      <p:sp>
        <p:nvSpPr>
          <p:cNvPr id="477219" name="Rectangle 36"/>
          <p:cNvSpPr/>
          <p:nvPr/>
        </p:nvSpPr>
        <p:spPr>
          <a:xfrm>
            <a:off x="4940300" y="2959100"/>
            <a:ext cx="584200" cy="14986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220" name="Rectangle 37"/>
          <p:cNvSpPr/>
          <p:nvPr/>
        </p:nvSpPr>
        <p:spPr>
          <a:xfrm>
            <a:off x="4913313" y="3481388"/>
            <a:ext cx="6873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busA</a:t>
            </a:r>
          </a:p>
        </p:txBody>
      </p:sp>
      <p:sp>
        <p:nvSpPr>
          <p:cNvPr id="477221" name="Rectangle 38"/>
          <p:cNvSpPr/>
          <p:nvPr/>
        </p:nvSpPr>
        <p:spPr>
          <a:xfrm>
            <a:off x="4913313" y="3735388"/>
            <a:ext cx="6873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busB</a:t>
            </a:r>
          </a:p>
        </p:txBody>
      </p:sp>
      <p:sp>
        <p:nvSpPr>
          <p:cNvPr id="477222" name="Rectangle 40"/>
          <p:cNvSpPr/>
          <p:nvPr/>
        </p:nvSpPr>
        <p:spPr>
          <a:xfrm>
            <a:off x="4913313" y="3230563"/>
            <a:ext cx="6000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Imm</a:t>
            </a:r>
          </a:p>
        </p:txBody>
      </p:sp>
      <p:sp>
        <p:nvSpPr>
          <p:cNvPr id="477223" name="Line 41"/>
          <p:cNvSpPr/>
          <p:nvPr/>
        </p:nvSpPr>
        <p:spPr>
          <a:xfrm>
            <a:off x="5384800" y="1892300"/>
            <a:ext cx="0" cy="1041400"/>
          </a:xfrm>
          <a:prstGeom prst="line">
            <a:avLst/>
          </a:prstGeom>
          <a:ln w="25400" cap="flat" cmpd="sng">
            <a:solidFill>
              <a:schemeClr val="accent2"/>
            </a:solidFill>
            <a:prstDash val="solid"/>
            <a:headEnd type="none" w="med" len="med"/>
            <a:tailEnd type="none" w="med" len="med"/>
          </a:ln>
        </p:spPr>
      </p:sp>
      <p:sp>
        <p:nvSpPr>
          <p:cNvPr id="73770" name="Rectangle 42"/>
          <p:cNvSpPr/>
          <p:nvPr/>
        </p:nvSpPr>
        <p:spPr>
          <a:xfrm>
            <a:off x="4760913" y="1574800"/>
            <a:ext cx="13922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ALUOp=Add</a:t>
            </a:r>
          </a:p>
        </p:txBody>
      </p:sp>
      <p:sp>
        <p:nvSpPr>
          <p:cNvPr id="73771" name="Rectangle 43"/>
          <p:cNvSpPr/>
          <p:nvPr/>
        </p:nvSpPr>
        <p:spPr>
          <a:xfrm>
            <a:off x="4837113" y="5689600"/>
            <a:ext cx="11557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ALUSrc=1</a:t>
            </a:r>
          </a:p>
        </p:txBody>
      </p:sp>
      <p:sp>
        <p:nvSpPr>
          <p:cNvPr id="477226" name="Line 46"/>
          <p:cNvSpPr/>
          <p:nvPr/>
        </p:nvSpPr>
        <p:spPr>
          <a:xfrm>
            <a:off x="4559300" y="3937000"/>
            <a:ext cx="355600" cy="0"/>
          </a:xfrm>
          <a:prstGeom prst="line">
            <a:avLst/>
          </a:prstGeom>
          <a:ln w="25400" cap="flat" cmpd="sng">
            <a:solidFill>
              <a:schemeClr val="tx1"/>
            </a:solidFill>
            <a:prstDash val="solid"/>
            <a:headEnd type="none" w="med" len="med"/>
            <a:tailEnd type="triangle" w="med" len="med"/>
          </a:ln>
        </p:spPr>
      </p:sp>
      <p:grpSp>
        <p:nvGrpSpPr>
          <p:cNvPr id="2" name="Group 207"/>
          <p:cNvGrpSpPr/>
          <p:nvPr/>
        </p:nvGrpSpPr>
        <p:grpSpPr>
          <a:xfrm>
            <a:off x="4419600" y="3403600"/>
            <a:ext cx="482600" cy="228600"/>
            <a:chOff x="2752" y="2400"/>
            <a:chExt cx="304" cy="144"/>
          </a:xfrm>
        </p:grpSpPr>
        <p:sp>
          <p:nvSpPr>
            <p:cNvPr id="477393" name="Line 45"/>
            <p:cNvSpPr/>
            <p:nvPr/>
          </p:nvSpPr>
          <p:spPr>
            <a:xfrm>
              <a:off x="2752" y="2400"/>
              <a:ext cx="304" cy="0"/>
            </a:xfrm>
            <a:prstGeom prst="line">
              <a:avLst/>
            </a:prstGeom>
            <a:ln w="50800" cap="flat" cmpd="sng">
              <a:solidFill>
                <a:schemeClr val="accent1"/>
              </a:solidFill>
              <a:prstDash val="solid"/>
              <a:headEnd type="none" w="med" len="med"/>
              <a:tailEnd type="triangle" w="med" len="med"/>
            </a:ln>
          </p:spPr>
        </p:sp>
        <p:sp>
          <p:nvSpPr>
            <p:cNvPr id="477394" name="Line 47"/>
            <p:cNvSpPr/>
            <p:nvPr/>
          </p:nvSpPr>
          <p:spPr>
            <a:xfrm>
              <a:off x="2752" y="2544"/>
              <a:ext cx="304" cy="0"/>
            </a:xfrm>
            <a:prstGeom prst="line">
              <a:avLst/>
            </a:prstGeom>
            <a:ln w="50800" cap="flat" cmpd="sng">
              <a:solidFill>
                <a:schemeClr val="accent1"/>
              </a:solidFill>
              <a:prstDash val="solid"/>
              <a:headEnd type="none" w="med" len="med"/>
              <a:tailEnd type="triangle" w="med" len="med"/>
            </a:ln>
          </p:spPr>
        </p:sp>
      </p:grpSp>
      <p:grpSp>
        <p:nvGrpSpPr>
          <p:cNvPr id="3" name="Group 210"/>
          <p:cNvGrpSpPr/>
          <p:nvPr/>
        </p:nvGrpSpPr>
        <p:grpSpPr>
          <a:xfrm>
            <a:off x="3733800" y="3632200"/>
            <a:ext cx="330200" cy="304800"/>
            <a:chOff x="2320" y="2544"/>
            <a:chExt cx="208" cy="192"/>
          </a:xfrm>
        </p:grpSpPr>
        <p:sp>
          <p:nvSpPr>
            <p:cNvPr id="477391" name="Line 44"/>
            <p:cNvSpPr/>
            <p:nvPr/>
          </p:nvSpPr>
          <p:spPr>
            <a:xfrm>
              <a:off x="2320" y="2544"/>
              <a:ext cx="208" cy="0"/>
            </a:xfrm>
            <a:prstGeom prst="line">
              <a:avLst/>
            </a:prstGeom>
            <a:ln w="50800" cap="flat" cmpd="sng">
              <a:solidFill>
                <a:schemeClr val="bg2"/>
              </a:solidFill>
              <a:prstDash val="solid"/>
              <a:headEnd type="none" w="med" len="med"/>
              <a:tailEnd type="triangle" w="med" len="med"/>
            </a:ln>
          </p:spPr>
        </p:sp>
        <p:sp>
          <p:nvSpPr>
            <p:cNvPr id="477392" name="Line 48"/>
            <p:cNvSpPr/>
            <p:nvPr/>
          </p:nvSpPr>
          <p:spPr>
            <a:xfrm>
              <a:off x="2320" y="2736"/>
              <a:ext cx="208" cy="0"/>
            </a:xfrm>
            <a:prstGeom prst="line">
              <a:avLst/>
            </a:prstGeom>
            <a:ln w="50800" cap="flat" cmpd="sng">
              <a:solidFill>
                <a:schemeClr val="bg2"/>
              </a:solidFill>
              <a:prstDash val="solid"/>
              <a:headEnd type="none" w="med" len="med"/>
              <a:tailEnd type="triangle" w="med" len="med"/>
            </a:ln>
          </p:spPr>
        </p:sp>
      </p:grpSp>
      <p:sp>
        <p:nvSpPr>
          <p:cNvPr id="477229" name="Line 54"/>
          <p:cNvSpPr/>
          <p:nvPr/>
        </p:nvSpPr>
        <p:spPr>
          <a:xfrm>
            <a:off x="6235700" y="4622800"/>
            <a:ext cx="584200" cy="0"/>
          </a:xfrm>
          <a:prstGeom prst="line">
            <a:avLst/>
          </a:prstGeom>
          <a:ln w="25400" cap="flat" cmpd="sng">
            <a:solidFill>
              <a:schemeClr val="tx1"/>
            </a:solidFill>
            <a:prstDash val="solid"/>
            <a:headEnd type="none" w="med" len="med"/>
            <a:tailEnd type="triangle" w="med" len="med"/>
          </a:ln>
        </p:spPr>
      </p:sp>
      <p:sp>
        <p:nvSpPr>
          <p:cNvPr id="477230" name="Line 55"/>
          <p:cNvSpPr/>
          <p:nvPr/>
        </p:nvSpPr>
        <p:spPr>
          <a:xfrm>
            <a:off x="6464300" y="4318000"/>
            <a:ext cx="355600" cy="0"/>
          </a:xfrm>
          <a:prstGeom prst="line">
            <a:avLst/>
          </a:prstGeom>
          <a:ln w="25400" cap="flat" cmpd="sng">
            <a:solidFill>
              <a:schemeClr val="tx1"/>
            </a:solidFill>
            <a:prstDash val="solid"/>
            <a:headEnd type="none" w="med" len="med"/>
            <a:tailEnd type="triangle" w="med" len="med"/>
          </a:ln>
        </p:spPr>
      </p:sp>
      <p:grpSp>
        <p:nvGrpSpPr>
          <p:cNvPr id="4" name="Group 206"/>
          <p:cNvGrpSpPr/>
          <p:nvPr/>
        </p:nvGrpSpPr>
        <p:grpSpPr>
          <a:xfrm>
            <a:off x="6219825" y="4076700"/>
            <a:ext cx="1577975" cy="701675"/>
            <a:chOff x="3886" y="2824"/>
            <a:chExt cx="994" cy="442"/>
          </a:xfrm>
        </p:grpSpPr>
        <p:sp>
          <p:nvSpPr>
            <p:cNvPr id="477388" name="Line 51"/>
            <p:cNvSpPr/>
            <p:nvPr/>
          </p:nvSpPr>
          <p:spPr>
            <a:xfrm flipV="1">
              <a:off x="3886" y="2832"/>
              <a:ext cx="148" cy="0"/>
            </a:xfrm>
            <a:prstGeom prst="line">
              <a:avLst/>
            </a:prstGeom>
            <a:ln w="50800" cap="flat" cmpd="sng">
              <a:solidFill>
                <a:schemeClr val="hlink"/>
              </a:solidFill>
              <a:prstDash val="solid"/>
              <a:headEnd type="none" w="med" len="med"/>
              <a:tailEnd type="none" w="med" len="med"/>
            </a:ln>
          </p:spPr>
        </p:sp>
        <p:sp>
          <p:nvSpPr>
            <p:cNvPr id="477389" name="Line 56"/>
            <p:cNvSpPr/>
            <p:nvPr/>
          </p:nvSpPr>
          <p:spPr>
            <a:xfrm>
              <a:off x="4032" y="2824"/>
              <a:ext cx="0" cy="442"/>
            </a:xfrm>
            <a:prstGeom prst="line">
              <a:avLst/>
            </a:prstGeom>
            <a:ln w="50800" cap="flat" cmpd="sng">
              <a:solidFill>
                <a:schemeClr val="hlink"/>
              </a:solidFill>
              <a:prstDash val="solid"/>
              <a:headEnd type="none" w="med" len="med"/>
              <a:tailEnd type="none" w="med" len="med"/>
            </a:ln>
          </p:spPr>
        </p:sp>
        <p:sp>
          <p:nvSpPr>
            <p:cNvPr id="477390" name="Line 57"/>
            <p:cNvSpPr/>
            <p:nvPr/>
          </p:nvSpPr>
          <p:spPr>
            <a:xfrm>
              <a:off x="4018" y="3264"/>
              <a:ext cx="862" cy="0"/>
            </a:xfrm>
            <a:prstGeom prst="line">
              <a:avLst/>
            </a:prstGeom>
            <a:ln w="50800" cap="flat" cmpd="sng">
              <a:solidFill>
                <a:schemeClr val="hlink"/>
              </a:solidFill>
              <a:prstDash val="solid"/>
              <a:headEnd type="none" w="med" len="med"/>
              <a:tailEnd type="triangle" w="med" len="med"/>
            </a:ln>
          </p:spPr>
        </p:sp>
      </p:grpSp>
      <p:grpSp>
        <p:nvGrpSpPr>
          <p:cNvPr id="477232" name="Group 65"/>
          <p:cNvGrpSpPr/>
          <p:nvPr/>
        </p:nvGrpSpPr>
        <p:grpSpPr>
          <a:xfrm>
            <a:off x="8448675" y="4025900"/>
            <a:ext cx="333375" cy="946150"/>
            <a:chOff x="5290" y="2792"/>
            <a:chExt cx="210" cy="596"/>
          </a:xfrm>
        </p:grpSpPr>
        <p:sp>
          <p:nvSpPr>
            <p:cNvPr id="477381" name="Line 58"/>
            <p:cNvSpPr/>
            <p:nvPr/>
          </p:nvSpPr>
          <p:spPr>
            <a:xfrm>
              <a:off x="5328" y="2792"/>
              <a:ext cx="0" cy="561"/>
            </a:xfrm>
            <a:prstGeom prst="line">
              <a:avLst/>
            </a:prstGeom>
            <a:ln w="25400" cap="flat" cmpd="sng">
              <a:solidFill>
                <a:schemeClr val="tx1"/>
              </a:solidFill>
              <a:prstDash val="solid"/>
              <a:headEnd type="none" w="med" len="med"/>
              <a:tailEnd type="none" w="med" len="med"/>
            </a:ln>
          </p:spPr>
        </p:sp>
        <p:sp>
          <p:nvSpPr>
            <p:cNvPr id="477382" name="Line 59"/>
            <p:cNvSpPr/>
            <p:nvPr/>
          </p:nvSpPr>
          <p:spPr>
            <a:xfrm>
              <a:off x="5336" y="2792"/>
              <a:ext cx="128" cy="36"/>
            </a:xfrm>
            <a:prstGeom prst="line">
              <a:avLst/>
            </a:prstGeom>
            <a:ln w="25400" cap="flat" cmpd="sng">
              <a:solidFill>
                <a:schemeClr val="tx1"/>
              </a:solidFill>
              <a:prstDash val="solid"/>
              <a:headEnd type="none" w="med" len="med"/>
              <a:tailEnd type="none" w="med" len="med"/>
            </a:ln>
          </p:spPr>
        </p:sp>
        <p:sp>
          <p:nvSpPr>
            <p:cNvPr id="477383" name="Line 60"/>
            <p:cNvSpPr/>
            <p:nvPr/>
          </p:nvSpPr>
          <p:spPr>
            <a:xfrm flipV="1">
              <a:off x="5336" y="3283"/>
              <a:ext cx="128" cy="86"/>
            </a:xfrm>
            <a:prstGeom prst="line">
              <a:avLst/>
            </a:prstGeom>
            <a:ln w="25400" cap="flat" cmpd="sng">
              <a:solidFill>
                <a:schemeClr val="tx1"/>
              </a:solidFill>
              <a:prstDash val="solid"/>
              <a:headEnd type="none" w="med" len="med"/>
              <a:tailEnd type="none" w="med" len="med"/>
            </a:ln>
          </p:spPr>
        </p:sp>
        <p:sp>
          <p:nvSpPr>
            <p:cNvPr id="477384" name="Line 61"/>
            <p:cNvSpPr/>
            <p:nvPr/>
          </p:nvSpPr>
          <p:spPr>
            <a:xfrm>
              <a:off x="5472" y="2844"/>
              <a:ext cx="0" cy="432"/>
            </a:xfrm>
            <a:prstGeom prst="line">
              <a:avLst/>
            </a:prstGeom>
            <a:ln w="25400" cap="flat" cmpd="sng">
              <a:solidFill>
                <a:schemeClr val="tx1"/>
              </a:solidFill>
              <a:prstDash val="solid"/>
              <a:headEnd type="none" w="med" len="med"/>
              <a:tailEnd type="none" w="med" len="med"/>
            </a:ln>
          </p:spPr>
        </p:sp>
        <p:sp>
          <p:nvSpPr>
            <p:cNvPr id="477385" name="Rectangle 62"/>
            <p:cNvSpPr/>
            <p:nvPr/>
          </p:nvSpPr>
          <p:spPr>
            <a:xfrm rot="5400000">
              <a:off x="5210" y="2976"/>
              <a:ext cx="370"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Mux</a:t>
              </a:r>
            </a:p>
          </p:txBody>
        </p:sp>
        <p:sp>
          <p:nvSpPr>
            <p:cNvPr id="477386" name="Rectangle 63"/>
            <p:cNvSpPr/>
            <p:nvPr/>
          </p:nvSpPr>
          <p:spPr>
            <a:xfrm>
              <a:off x="5303" y="2804"/>
              <a:ext cx="170" cy="19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7387" name="Rectangle 64"/>
            <p:cNvSpPr/>
            <p:nvPr/>
          </p:nvSpPr>
          <p:spPr>
            <a:xfrm>
              <a:off x="5303" y="3198"/>
              <a:ext cx="170" cy="19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grpSp>
      <p:sp>
        <p:nvSpPr>
          <p:cNvPr id="477233" name="Line 67"/>
          <p:cNvSpPr/>
          <p:nvPr/>
        </p:nvSpPr>
        <p:spPr>
          <a:xfrm>
            <a:off x="8140700" y="4775200"/>
            <a:ext cx="355600" cy="0"/>
          </a:xfrm>
          <a:prstGeom prst="line">
            <a:avLst/>
          </a:prstGeom>
          <a:ln w="25400" cap="flat" cmpd="sng">
            <a:solidFill>
              <a:schemeClr val="tx1"/>
            </a:solidFill>
            <a:prstDash val="solid"/>
            <a:headEnd type="none" w="med" len="med"/>
            <a:tailEnd type="triangle" w="med" len="med"/>
          </a:ln>
        </p:spPr>
      </p:sp>
      <p:sp>
        <p:nvSpPr>
          <p:cNvPr id="477234" name="Line 69"/>
          <p:cNvSpPr/>
          <p:nvPr/>
        </p:nvSpPr>
        <p:spPr>
          <a:xfrm>
            <a:off x="2730500" y="5156200"/>
            <a:ext cx="1346200" cy="0"/>
          </a:xfrm>
          <a:prstGeom prst="line">
            <a:avLst/>
          </a:prstGeom>
          <a:ln w="25400" cap="flat" cmpd="sng">
            <a:solidFill>
              <a:schemeClr val="tx1"/>
            </a:solidFill>
            <a:prstDash val="solid"/>
            <a:headEnd type="none" w="med" len="med"/>
            <a:tailEnd type="triangle" w="med" len="med"/>
          </a:ln>
        </p:spPr>
      </p:sp>
      <p:sp>
        <p:nvSpPr>
          <p:cNvPr id="477235" name="Line 70"/>
          <p:cNvSpPr/>
          <p:nvPr/>
        </p:nvSpPr>
        <p:spPr>
          <a:xfrm>
            <a:off x="2730500" y="4851400"/>
            <a:ext cx="1346200" cy="0"/>
          </a:xfrm>
          <a:prstGeom prst="line">
            <a:avLst/>
          </a:prstGeom>
          <a:ln w="25400" cap="flat" cmpd="sng">
            <a:solidFill>
              <a:schemeClr val="tx1"/>
            </a:solidFill>
            <a:prstDash val="solid"/>
            <a:headEnd type="none" w="med" len="med"/>
            <a:tailEnd type="triangle" w="med" len="med"/>
          </a:ln>
        </p:spPr>
      </p:sp>
      <p:sp>
        <p:nvSpPr>
          <p:cNvPr id="477236" name="Line 71"/>
          <p:cNvSpPr/>
          <p:nvPr/>
        </p:nvSpPr>
        <p:spPr>
          <a:xfrm>
            <a:off x="5549900" y="3098800"/>
            <a:ext cx="355600" cy="0"/>
          </a:xfrm>
          <a:prstGeom prst="line">
            <a:avLst/>
          </a:prstGeom>
          <a:ln w="25400" cap="flat" cmpd="sng">
            <a:solidFill>
              <a:schemeClr val="tx1"/>
            </a:solidFill>
            <a:prstDash val="solid"/>
            <a:headEnd type="none" w="med" len="med"/>
            <a:tailEnd type="triangle" w="med" len="med"/>
          </a:ln>
        </p:spPr>
      </p:sp>
      <p:sp>
        <p:nvSpPr>
          <p:cNvPr id="477237" name="Line 72"/>
          <p:cNvSpPr/>
          <p:nvPr/>
        </p:nvSpPr>
        <p:spPr>
          <a:xfrm>
            <a:off x="4864100" y="5003800"/>
            <a:ext cx="1041400" cy="0"/>
          </a:xfrm>
          <a:prstGeom prst="line">
            <a:avLst/>
          </a:prstGeom>
          <a:ln w="25400" cap="flat" cmpd="sng">
            <a:solidFill>
              <a:schemeClr val="tx1"/>
            </a:solidFill>
            <a:prstDash val="solid"/>
            <a:headEnd type="none" w="med" len="med"/>
            <a:tailEnd type="triangle" w="med" len="med"/>
          </a:ln>
        </p:spPr>
      </p:sp>
      <p:sp>
        <p:nvSpPr>
          <p:cNvPr id="477238" name="Line 73"/>
          <p:cNvSpPr/>
          <p:nvPr/>
        </p:nvSpPr>
        <p:spPr>
          <a:xfrm>
            <a:off x="8585200" y="4940300"/>
            <a:ext cx="0" cy="736600"/>
          </a:xfrm>
          <a:prstGeom prst="line">
            <a:avLst/>
          </a:prstGeom>
          <a:ln w="25400" cap="flat" cmpd="sng">
            <a:solidFill>
              <a:schemeClr val="accent2"/>
            </a:solidFill>
            <a:prstDash val="solid"/>
            <a:headEnd type="none" w="med" len="med"/>
            <a:tailEnd type="none" w="med" len="med"/>
          </a:ln>
        </p:spPr>
      </p:sp>
      <p:sp>
        <p:nvSpPr>
          <p:cNvPr id="73802" name="Rectangle 74"/>
          <p:cNvSpPr/>
          <p:nvPr/>
        </p:nvSpPr>
        <p:spPr>
          <a:xfrm>
            <a:off x="7488238" y="5630863"/>
            <a:ext cx="14509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MemtoReg=1</a:t>
            </a:r>
          </a:p>
        </p:txBody>
      </p:sp>
      <p:grpSp>
        <p:nvGrpSpPr>
          <p:cNvPr id="477240" name="Group 79"/>
          <p:cNvGrpSpPr/>
          <p:nvPr/>
        </p:nvGrpSpPr>
        <p:grpSpPr>
          <a:xfrm>
            <a:off x="4622800" y="4711700"/>
            <a:ext cx="228600" cy="533400"/>
            <a:chOff x="2880" y="3224"/>
            <a:chExt cx="144" cy="336"/>
          </a:xfrm>
        </p:grpSpPr>
        <p:sp>
          <p:nvSpPr>
            <p:cNvPr id="477377" name="Line 75"/>
            <p:cNvSpPr/>
            <p:nvPr/>
          </p:nvSpPr>
          <p:spPr>
            <a:xfrm>
              <a:off x="2880" y="3224"/>
              <a:ext cx="0" cy="320"/>
            </a:xfrm>
            <a:prstGeom prst="line">
              <a:avLst/>
            </a:prstGeom>
            <a:ln w="25400" cap="flat" cmpd="sng">
              <a:solidFill>
                <a:schemeClr val="tx1"/>
              </a:solidFill>
              <a:prstDash val="solid"/>
              <a:headEnd type="none" w="med" len="med"/>
              <a:tailEnd type="none" w="med" len="med"/>
            </a:ln>
          </p:spPr>
        </p:sp>
        <p:sp>
          <p:nvSpPr>
            <p:cNvPr id="477378" name="Line 76"/>
            <p:cNvSpPr/>
            <p:nvPr/>
          </p:nvSpPr>
          <p:spPr>
            <a:xfrm>
              <a:off x="2888" y="3224"/>
              <a:ext cx="128" cy="15"/>
            </a:xfrm>
            <a:prstGeom prst="line">
              <a:avLst/>
            </a:prstGeom>
            <a:ln w="25400" cap="flat" cmpd="sng">
              <a:solidFill>
                <a:schemeClr val="tx1"/>
              </a:solidFill>
              <a:prstDash val="solid"/>
              <a:headEnd type="none" w="med" len="med"/>
              <a:tailEnd type="none" w="med" len="med"/>
            </a:ln>
          </p:spPr>
        </p:sp>
        <p:sp>
          <p:nvSpPr>
            <p:cNvPr id="477379" name="Line 77"/>
            <p:cNvSpPr/>
            <p:nvPr/>
          </p:nvSpPr>
          <p:spPr>
            <a:xfrm flipV="1">
              <a:off x="2888" y="3503"/>
              <a:ext cx="128" cy="57"/>
            </a:xfrm>
            <a:prstGeom prst="line">
              <a:avLst/>
            </a:prstGeom>
            <a:ln w="25400" cap="flat" cmpd="sng">
              <a:solidFill>
                <a:schemeClr val="tx1"/>
              </a:solidFill>
              <a:prstDash val="solid"/>
              <a:headEnd type="none" w="med" len="med"/>
              <a:tailEnd type="none" w="med" len="med"/>
            </a:ln>
          </p:spPr>
        </p:sp>
        <p:sp>
          <p:nvSpPr>
            <p:cNvPr id="477380" name="Line 78"/>
            <p:cNvSpPr/>
            <p:nvPr/>
          </p:nvSpPr>
          <p:spPr>
            <a:xfrm>
              <a:off x="3024" y="3255"/>
              <a:ext cx="0" cy="244"/>
            </a:xfrm>
            <a:prstGeom prst="line">
              <a:avLst/>
            </a:prstGeom>
            <a:ln w="25400" cap="flat" cmpd="sng">
              <a:solidFill>
                <a:schemeClr val="tx1"/>
              </a:solidFill>
              <a:prstDash val="solid"/>
              <a:headEnd type="none" w="med" len="med"/>
              <a:tailEnd type="none" w="med" len="med"/>
            </a:ln>
          </p:spPr>
        </p:sp>
      </p:grpSp>
      <p:sp>
        <p:nvSpPr>
          <p:cNvPr id="477241" name="Rectangle 80"/>
          <p:cNvSpPr/>
          <p:nvPr/>
        </p:nvSpPr>
        <p:spPr>
          <a:xfrm>
            <a:off x="4583113" y="4959350"/>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7242" name="Rectangle 81"/>
          <p:cNvSpPr/>
          <p:nvPr/>
        </p:nvSpPr>
        <p:spPr>
          <a:xfrm>
            <a:off x="4583113" y="4670425"/>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sp>
        <p:nvSpPr>
          <p:cNvPr id="477243" name="Line 82"/>
          <p:cNvSpPr/>
          <p:nvPr/>
        </p:nvSpPr>
        <p:spPr>
          <a:xfrm>
            <a:off x="4699000" y="5245100"/>
            <a:ext cx="0" cy="431800"/>
          </a:xfrm>
          <a:prstGeom prst="line">
            <a:avLst/>
          </a:prstGeom>
          <a:ln w="25400" cap="flat" cmpd="sng">
            <a:solidFill>
              <a:schemeClr val="accent2"/>
            </a:solidFill>
            <a:prstDash val="solid"/>
            <a:headEnd type="none" w="med" len="med"/>
            <a:tailEnd type="none" w="med" len="med"/>
          </a:ln>
        </p:spPr>
      </p:sp>
      <p:sp>
        <p:nvSpPr>
          <p:cNvPr id="73811" name="Rectangle 83"/>
          <p:cNvSpPr/>
          <p:nvPr/>
        </p:nvSpPr>
        <p:spPr>
          <a:xfrm>
            <a:off x="3754438" y="5630863"/>
            <a:ext cx="11223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RegDst=x</a:t>
            </a:r>
          </a:p>
        </p:txBody>
      </p:sp>
      <p:sp>
        <p:nvSpPr>
          <p:cNvPr id="477245" name="Rectangle 84"/>
          <p:cNvSpPr/>
          <p:nvPr/>
        </p:nvSpPr>
        <p:spPr>
          <a:xfrm>
            <a:off x="2703513" y="4570413"/>
            <a:ext cx="3952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Rt</a:t>
            </a:r>
          </a:p>
        </p:txBody>
      </p:sp>
      <p:sp>
        <p:nvSpPr>
          <p:cNvPr id="477246" name="Rectangle 85"/>
          <p:cNvSpPr/>
          <p:nvPr/>
        </p:nvSpPr>
        <p:spPr>
          <a:xfrm>
            <a:off x="2703513" y="4875213"/>
            <a:ext cx="4508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Rd</a:t>
            </a:r>
          </a:p>
        </p:txBody>
      </p:sp>
      <p:sp>
        <p:nvSpPr>
          <p:cNvPr id="477247" name="Rectangle 86"/>
          <p:cNvSpPr/>
          <p:nvPr/>
        </p:nvSpPr>
        <p:spPr>
          <a:xfrm>
            <a:off x="2627313" y="3122613"/>
            <a:ext cx="6000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Imm</a:t>
            </a:r>
          </a:p>
        </p:txBody>
      </p:sp>
      <p:sp>
        <p:nvSpPr>
          <p:cNvPr id="73815" name="Line 87"/>
          <p:cNvSpPr/>
          <p:nvPr/>
        </p:nvSpPr>
        <p:spPr>
          <a:xfrm>
            <a:off x="1828800" y="4851400"/>
            <a:ext cx="406400" cy="0"/>
          </a:xfrm>
          <a:prstGeom prst="line">
            <a:avLst/>
          </a:prstGeom>
          <a:ln w="50800" cap="flat" cmpd="sng">
            <a:solidFill>
              <a:schemeClr val="tx2"/>
            </a:solidFill>
            <a:prstDash val="solid"/>
            <a:headEnd type="none" w="med" len="med"/>
            <a:tailEnd type="triangle" w="med" len="med"/>
          </a:ln>
        </p:spPr>
      </p:sp>
      <p:sp>
        <p:nvSpPr>
          <p:cNvPr id="477249" name="Line 88"/>
          <p:cNvSpPr/>
          <p:nvPr/>
        </p:nvSpPr>
        <p:spPr>
          <a:xfrm>
            <a:off x="2590800" y="3098800"/>
            <a:ext cx="1473200" cy="0"/>
          </a:xfrm>
          <a:prstGeom prst="line">
            <a:avLst/>
          </a:prstGeom>
          <a:ln w="28575" cap="flat" cmpd="sng">
            <a:solidFill>
              <a:schemeClr val="tx1"/>
            </a:solidFill>
            <a:prstDash val="solid"/>
            <a:headEnd type="none" w="med" len="med"/>
            <a:tailEnd type="triangle" w="med" len="med"/>
          </a:ln>
        </p:spPr>
      </p:sp>
      <p:sp>
        <p:nvSpPr>
          <p:cNvPr id="477250" name="Rectangle 89"/>
          <p:cNvSpPr/>
          <p:nvPr/>
        </p:nvSpPr>
        <p:spPr>
          <a:xfrm>
            <a:off x="2627313" y="2817813"/>
            <a:ext cx="6937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PC+4</a:t>
            </a:r>
          </a:p>
        </p:txBody>
      </p:sp>
      <p:sp>
        <p:nvSpPr>
          <p:cNvPr id="477251" name="Line 90"/>
          <p:cNvSpPr/>
          <p:nvPr/>
        </p:nvSpPr>
        <p:spPr>
          <a:xfrm>
            <a:off x="4406900" y="3098800"/>
            <a:ext cx="508000" cy="0"/>
          </a:xfrm>
          <a:prstGeom prst="line">
            <a:avLst/>
          </a:prstGeom>
          <a:ln w="25400" cap="flat" cmpd="sng">
            <a:solidFill>
              <a:schemeClr val="tx1"/>
            </a:solidFill>
            <a:prstDash val="solid"/>
            <a:headEnd type="none" w="med" len="med"/>
            <a:tailEnd type="triangle" w="med" len="med"/>
          </a:ln>
        </p:spPr>
      </p:sp>
      <p:sp>
        <p:nvSpPr>
          <p:cNvPr id="477252" name="Rectangle 91"/>
          <p:cNvSpPr/>
          <p:nvPr/>
        </p:nvSpPr>
        <p:spPr>
          <a:xfrm>
            <a:off x="4913313" y="2925763"/>
            <a:ext cx="6937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PC+4</a:t>
            </a:r>
          </a:p>
        </p:txBody>
      </p:sp>
      <p:sp>
        <p:nvSpPr>
          <p:cNvPr id="477253" name="Rectangle 92"/>
          <p:cNvSpPr/>
          <p:nvPr/>
        </p:nvSpPr>
        <p:spPr>
          <a:xfrm>
            <a:off x="2703513" y="3427413"/>
            <a:ext cx="4397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Rs</a:t>
            </a:r>
          </a:p>
        </p:txBody>
      </p:sp>
      <p:sp>
        <p:nvSpPr>
          <p:cNvPr id="477254" name="Rectangle 93"/>
          <p:cNvSpPr/>
          <p:nvPr/>
        </p:nvSpPr>
        <p:spPr>
          <a:xfrm>
            <a:off x="2703513" y="4113213"/>
            <a:ext cx="3952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Rt</a:t>
            </a:r>
          </a:p>
        </p:txBody>
      </p:sp>
      <p:sp>
        <p:nvSpPr>
          <p:cNvPr id="477255" name="Line 95"/>
          <p:cNvSpPr/>
          <p:nvPr/>
        </p:nvSpPr>
        <p:spPr>
          <a:xfrm>
            <a:off x="4406900" y="5156200"/>
            <a:ext cx="203200" cy="0"/>
          </a:xfrm>
          <a:prstGeom prst="line">
            <a:avLst/>
          </a:prstGeom>
          <a:ln w="25400" cap="flat" cmpd="sng">
            <a:solidFill>
              <a:schemeClr val="tx1"/>
            </a:solidFill>
            <a:prstDash val="solid"/>
            <a:headEnd type="none" w="med" len="med"/>
            <a:tailEnd type="none" w="med" len="med"/>
          </a:ln>
        </p:spPr>
      </p:sp>
      <p:sp>
        <p:nvSpPr>
          <p:cNvPr id="477256" name="Line 96"/>
          <p:cNvSpPr/>
          <p:nvPr/>
        </p:nvSpPr>
        <p:spPr>
          <a:xfrm>
            <a:off x="4406900" y="4851400"/>
            <a:ext cx="203200" cy="0"/>
          </a:xfrm>
          <a:prstGeom prst="line">
            <a:avLst/>
          </a:prstGeom>
          <a:ln w="25400" cap="flat" cmpd="sng">
            <a:solidFill>
              <a:schemeClr val="tx1"/>
            </a:solidFill>
            <a:prstDash val="solid"/>
            <a:headEnd type="none" w="med" len="med"/>
            <a:tailEnd type="none" w="med" len="med"/>
          </a:ln>
        </p:spPr>
      </p:sp>
      <p:sp>
        <p:nvSpPr>
          <p:cNvPr id="73825" name="Line 97"/>
          <p:cNvSpPr/>
          <p:nvPr/>
        </p:nvSpPr>
        <p:spPr>
          <a:xfrm>
            <a:off x="6248400" y="5003800"/>
            <a:ext cx="1549400" cy="0"/>
          </a:xfrm>
          <a:prstGeom prst="line">
            <a:avLst/>
          </a:prstGeom>
          <a:ln w="50800" cap="flat" cmpd="sng">
            <a:solidFill>
              <a:schemeClr val="hlink"/>
            </a:solidFill>
            <a:prstDash val="solid"/>
            <a:headEnd type="none" w="med" len="med"/>
            <a:tailEnd type="triangle" w="med" len="med"/>
          </a:ln>
        </p:spPr>
      </p:sp>
      <p:grpSp>
        <p:nvGrpSpPr>
          <p:cNvPr id="7" name="Group 205"/>
          <p:cNvGrpSpPr/>
          <p:nvPr/>
        </p:nvGrpSpPr>
        <p:grpSpPr>
          <a:xfrm>
            <a:off x="3225800" y="4749800"/>
            <a:ext cx="5156200" cy="660400"/>
            <a:chOff x="2000" y="3248"/>
            <a:chExt cx="3248" cy="416"/>
          </a:xfrm>
        </p:grpSpPr>
        <p:sp>
          <p:nvSpPr>
            <p:cNvPr id="477373" name="Line 98"/>
            <p:cNvSpPr/>
            <p:nvPr/>
          </p:nvSpPr>
          <p:spPr>
            <a:xfrm>
              <a:off x="5086" y="3408"/>
              <a:ext cx="148" cy="0"/>
            </a:xfrm>
            <a:prstGeom prst="line">
              <a:avLst/>
            </a:prstGeom>
            <a:ln w="50800" cap="flat" cmpd="sng">
              <a:solidFill>
                <a:srgbClr val="00B050"/>
              </a:solidFill>
              <a:prstDash val="solid"/>
              <a:headEnd type="none" w="med" len="med"/>
              <a:tailEnd type="none" w="med" len="med"/>
            </a:ln>
          </p:spPr>
        </p:sp>
        <p:sp>
          <p:nvSpPr>
            <p:cNvPr id="477374" name="Line 99"/>
            <p:cNvSpPr/>
            <p:nvPr/>
          </p:nvSpPr>
          <p:spPr>
            <a:xfrm flipH="1">
              <a:off x="5232" y="3406"/>
              <a:ext cx="0" cy="238"/>
            </a:xfrm>
            <a:prstGeom prst="line">
              <a:avLst/>
            </a:prstGeom>
            <a:ln w="50800" cap="flat" cmpd="sng">
              <a:solidFill>
                <a:srgbClr val="00B050"/>
              </a:solidFill>
              <a:prstDash val="solid"/>
              <a:headEnd type="none" w="med" len="med"/>
              <a:tailEnd type="none" w="med" len="med"/>
            </a:ln>
          </p:spPr>
        </p:sp>
        <p:sp>
          <p:nvSpPr>
            <p:cNvPr id="477375" name="Line 100"/>
            <p:cNvSpPr/>
            <p:nvPr/>
          </p:nvSpPr>
          <p:spPr>
            <a:xfrm flipH="1">
              <a:off x="2000" y="3648"/>
              <a:ext cx="3248" cy="0"/>
            </a:xfrm>
            <a:prstGeom prst="line">
              <a:avLst/>
            </a:prstGeom>
            <a:ln w="50800" cap="flat" cmpd="sng">
              <a:solidFill>
                <a:srgbClr val="00B050"/>
              </a:solidFill>
              <a:prstDash val="solid"/>
              <a:headEnd type="none" w="med" len="med"/>
              <a:tailEnd type="none" w="med" len="med"/>
            </a:ln>
          </p:spPr>
        </p:sp>
        <p:sp>
          <p:nvSpPr>
            <p:cNvPr id="477376" name="Line 101"/>
            <p:cNvSpPr/>
            <p:nvPr/>
          </p:nvSpPr>
          <p:spPr>
            <a:xfrm flipV="1">
              <a:off x="2016" y="3248"/>
              <a:ext cx="0" cy="416"/>
            </a:xfrm>
            <a:prstGeom prst="line">
              <a:avLst/>
            </a:prstGeom>
            <a:ln w="50800" cap="flat" cmpd="sng">
              <a:solidFill>
                <a:srgbClr val="00B050"/>
              </a:solidFill>
              <a:prstDash val="solid"/>
              <a:headEnd type="none" w="med" len="med"/>
              <a:tailEnd type="triangle" w="med" len="med"/>
            </a:ln>
          </p:spPr>
        </p:sp>
      </p:grpSp>
      <p:grpSp>
        <p:nvGrpSpPr>
          <p:cNvPr id="8" name="Group 209"/>
          <p:cNvGrpSpPr/>
          <p:nvPr/>
        </p:nvGrpSpPr>
        <p:grpSpPr>
          <a:xfrm>
            <a:off x="2552700" y="3378200"/>
            <a:ext cx="1511300" cy="1498600"/>
            <a:chOff x="1576" y="2384"/>
            <a:chExt cx="952" cy="944"/>
          </a:xfrm>
        </p:grpSpPr>
        <p:sp>
          <p:nvSpPr>
            <p:cNvPr id="477368" name="Line 49"/>
            <p:cNvSpPr/>
            <p:nvPr/>
          </p:nvSpPr>
          <p:spPr>
            <a:xfrm>
              <a:off x="1696" y="2640"/>
              <a:ext cx="208" cy="0"/>
            </a:xfrm>
            <a:prstGeom prst="line">
              <a:avLst/>
            </a:prstGeom>
            <a:ln w="50800" cap="flat" cmpd="sng">
              <a:solidFill>
                <a:schemeClr val="bg2"/>
              </a:solidFill>
              <a:prstDash val="solid"/>
              <a:headEnd type="none" w="med" len="med"/>
              <a:tailEnd type="triangle" w="med" len="med"/>
            </a:ln>
          </p:spPr>
        </p:sp>
        <p:sp>
          <p:nvSpPr>
            <p:cNvPr id="477369" name="Line 50"/>
            <p:cNvSpPr/>
            <p:nvPr/>
          </p:nvSpPr>
          <p:spPr>
            <a:xfrm>
              <a:off x="1696" y="2832"/>
              <a:ext cx="208" cy="0"/>
            </a:xfrm>
            <a:prstGeom prst="line">
              <a:avLst/>
            </a:prstGeom>
            <a:ln w="50800" cap="flat" cmpd="sng">
              <a:solidFill>
                <a:schemeClr val="bg2"/>
              </a:solidFill>
              <a:prstDash val="solid"/>
              <a:headEnd type="none" w="med" len="med"/>
              <a:tailEnd type="triangle" w="med" len="med"/>
            </a:ln>
          </p:spPr>
        </p:sp>
        <p:sp>
          <p:nvSpPr>
            <p:cNvPr id="477370" name="Line 68"/>
            <p:cNvSpPr/>
            <p:nvPr/>
          </p:nvSpPr>
          <p:spPr>
            <a:xfrm>
              <a:off x="1696" y="2400"/>
              <a:ext cx="832" cy="0"/>
            </a:xfrm>
            <a:prstGeom prst="line">
              <a:avLst/>
            </a:prstGeom>
            <a:ln w="50800" cap="flat" cmpd="sng">
              <a:solidFill>
                <a:schemeClr val="bg2"/>
              </a:solidFill>
              <a:prstDash val="solid"/>
              <a:headEnd type="none" w="med" len="med"/>
              <a:tailEnd type="triangle" w="med" len="med"/>
            </a:ln>
          </p:spPr>
        </p:sp>
        <p:sp>
          <p:nvSpPr>
            <p:cNvPr id="477371" name="Line 94"/>
            <p:cNvSpPr/>
            <p:nvPr/>
          </p:nvSpPr>
          <p:spPr>
            <a:xfrm flipV="1">
              <a:off x="1680" y="2384"/>
              <a:ext cx="0" cy="944"/>
            </a:xfrm>
            <a:prstGeom prst="line">
              <a:avLst/>
            </a:prstGeom>
            <a:ln w="50800" cap="flat" cmpd="sng">
              <a:solidFill>
                <a:schemeClr val="bg2"/>
              </a:solidFill>
              <a:prstDash val="solid"/>
              <a:headEnd type="none" w="med" len="med"/>
              <a:tailEnd type="none" w="med" len="med"/>
            </a:ln>
          </p:spPr>
        </p:sp>
        <p:sp>
          <p:nvSpPr>
            <p:cNvPr id="477372" name="Line 106"/>
            <p:cNvSpPr/>
            <p:nvPr/>
          </p:nvSpPr>
          <p:spPr>
            <a:xfrm>
              <a:off x="1576" y="3312"/>
              <a:ext cx="100" cy="0"/>
            </a:xfrm>
            <a:prstGeom prst="line">
              <a:avLst/>
            </a:prstGeom>
            <a:ln w="50800" cap="flat" cmpd="sng">
              <a:solidFill>
                <a:schemeClr val="bg2"/>
              </a:solidFill>
              <a:prstDash val="solid"/>
              <a:headEnd type="none" w="med" len="med"/>
              <a:tailEnd type="none" w="med" len="med"/>
            </a:ln>
          </p:spPr>
        </p:sp>
      </p:grpSp>
      <p:sp>
        <p:nvSpPr>
          <p:cNvPr id="73835" name="Line 107"/>
          <p:cNvSpPr/>
          <p:nvPr/>
        </p:nvSpPr>
        <p:spPr>
          <a:xfrm>
            <a:off x="1828800" y="3098800"/>
            <a:ext cx="406400" cy="0"/>
          </a:xfrm>
          <a:prstGeom prst="line">
            <a:avLst/>
          </a:prstGeom>
          <a:ln w="50800" cap="flat" cmpd="sng">
            <a:solidFill>
              <a:schemeClr val="tx2"/>
            </a:solidFill>
            <a:prstDash val="solid"/>
            <a:headEnd type="none" w="med" len="med"/>
            <a:tailEnd type="triangle" w="med" len="med"/>
          </a:ln>
        </p:spPr>
      </p:sp>
      <p:sp>
        <p:nvSpPr>
          <p:cNvPr id="477261" name="Rectangle 108"/>
          <p:cNvSpPr/>
          <p:nvPr/>
        </p:nvSpPr>
        <p:spPr>
          <a:xfrm rot="5400000">
            <a:off x="1260475" y="3157538"/>
            <a:ext cx="693738"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PC+4</a:t>
            </a:r>
          </a:p>
        </p:txBody>
      </p:sp>
      <p:sp>
        <p:nvSpPr>
          <p:cNvPr id="73837" name="Line 109"/>
          <p:cNvSpPr/>
          <p:nvPr/>
        </p:nvSpPr>
        <p:spPr>
          <a:xfrm>
            <a:off x="1028700" y="3708400"/>
            <a:ext cx="393700" cy="0"/>
          </a:xfrm>
          <a:prstGeom prst="line">
            <a:avLst/>
          </a:prstGeom>
          <a:ln w="50800" cap="flat" cmpd="sng">
            <a:solidFill>
              <a:schemeClr val="tx2"/>
            </a:solidFill>
            <a:prstDash val="solid"/>
            <a:headEnd type="none" w="med" len="med"/>
            <a:tailEnd type="triangle" w="med" len="med"/>
          </a:ln>
        </p:spPr>
      </p:sp>
      <p:sp>
        <p:nvSpPr>
          <p:cNvPr id="477263" name="Line 110"/>
          <p:cNvSpPr/>
          <p:nvPr/>
        </p:nvSpPr>
        <p:spPr>
          <a:xfrm>
            <a:off x="5549900" y="3708400"/>
            <a:ext cx="355600" cy="0"/>
          </a:xfrm>
          <a:prstGeom prst="line">
            <a:avLst/>
          </a:prstGeom>
          <a:ln w="25400" cap="flat" cmpd="sng">
            <a:solidFill>
              <a:schemeClr val="tx1"/>
            </a:solidFill>
            <a:prstDash val="solid"/>
            <a:headEnd type="none" w="med" len="med"/>
            <a:tailEnd type="triangle" w="med" len="med"/>
          </a:ln>
        </p:spPr>
      </p:sp>
      <p:sp>
        <p:nvSpPr>
          <p:cNvPr id="477264" name="Line 111"/>
          <p:cNvSpPr/>
          <p:nvPr/>
        </p:nvSpPr>
        <p:spPr>
          <a:xfrm flipH="1">
            <a:off x="6667500" y="3098800"/>
            <a:ext cx="257175" cy="0"/>
          </a:xfrm>
          <a:prstGeom prst="line">
            <a:avLst/>
          </a:prstGeom>
          <a:ln w="25400" cap="flat" cmpd="sng">
            <a:solidFill>
              <a:schemeClr val="accent2"/>
            </a:solidFill>
            <a:prstDash val="solid"/>
            <a:headEnd type="none" w="med" len="med"/>
            <a:tailEnd type="none" w="med" len="med"/>
          </a:ln>
        </p:spPr>
      </p:sp>
      <p:sp>
        <p:nvSpPr>
          <p:cNvPr id="477265" name="Line 112"/>
          <p:cNvSpPr/>
          <p:nvPr/>
        </p:nvSpPr>
        <p:spPr>
          <a:xfrm flipH="1">
            <a:off x="6667500" y="3251200"/>
            <a:ext cx="257175" cy="0"/>
          </a:xfrm>
          <a:prstGeom prst="line">
            <a:avLst/>
          </a:prstGeom>
          <a:ln w="25400" cap="flat" cmpd="sng">
            <a:solidFill>
              <a:schemeClr val="tx1"/>
            </a:solidFill>
            <a:prstDash val="solid"/>
            <a:headEnd type="none" w="med" len="med"/>
            <a:tailEnd type="none" w="med" len="med"/>
          </a:ln>
        </p:spPr>
      </p:sp>
      <p:grpSp>
        <p:nvGrpSpPr>
          <p:cNvPr id="477266" name="Group 118"/>
          <p:cNvGrpSpPr/>
          <p:nvPr/>
        </p:nvGrpSpPr>
        <p:grpSpPr>
          <a:xfrm>
            <a:off x="6899275" y="3022600"/>
            <a:ext cx="395288" cy="306388"/>
            <a:chOff x="4314" y="2160"/>
            <a:chExt cx="249" cy="193"/>
          </a:xfrm>
        </p:grpSpPr>
        <p:sp>
          <p:nvSpPr>
            <p:cNvPr id="477363" name="Arc 113"/>
            <p:cNvSpPr/>
            <p:nvPr/>
          </p:nvSpPr>
          <p:spPr>
            <a:xfrm>
              <a:off x="4466" y="2169"/>
              <a:ext cx="89" cy="88"/>
            </a:xfrm>
            <a:custGeom>
              <a:avLst/>
              <a:gdLst>
                <a:gd name="txL" fmla="*/ 0 w 21845"/>
                <a:gd name="txT" fmla="*/ 0 h 21600"/>
                <a:gd name="txR" fmla="*/ 21845 w 21845"/>
                <a:gd name="txB" fmla="*/ 21600 h 21600"/>
              </a:gdLst>
              <a:ahLst/>
              <a:cxnLst>
                <a:cxn ang="0">
                  <a:pos x="0" y="0"/>
                </a:cxn>
                <a:cxn ang="0">
                  <a:pos x="0" y="0"/>
                </a:cxn>
                <a:cxn ang="0">
                  <a:pos x="0" y="0"/>
                </a:cxn>
              </a:cxnLst>
              <a:rect l="txL" t="txT" r="txR" b="txB"/>
              <a:pathLst>
                <a:path w="21845" h="21600" fill="none">
                  <a:moveTo>
                    <a:pt x="0" y="1"/>
                  </a:moveTo>
                  <a:cubicBezTo>
                    <a:pt x="81" y="0"/>
                    <a:pt x="163" y="-1"/>
                    <a:pt x="245" y="0"/>
                  </a:cubicBezTo>
                  <a:cubicBezTo>
                    <a:pt x="12174" y="0"/>
                    <a:pt x="21845" y="9670"/>
                    <a:pt x="21845" y="21600"/>
                  </a:cubicBezTo>
                </a:path>
                <a:path w="21845" h="21600" stroke="0">
                  <a:moveTo>
                    <a:pt x="0" y="1"/>
                  </a:moveTo>
                  <a:cubicBezTo>
                    <a:pt x="81" y="0"/>
                    <a:pt x="163" y="-1"/>
                    <a:pt x="245" y="0"/>
                  </a:cubicBezTo>
                  <a:cubicBezTo>
                    <a:pt x="12174" y="0"/>
                    <a:pt x="21845" y="9670"/>
                    <a:pt x="21845" y="21600"/>
                  </a:cubicBezTo>
                  <a:lnTo>
                    <a:pt x="245"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7364" name="Arc 114"/>
            <p:cNvSpPr/>
            <p:nvPr/>
          </p:nvSpPr>
          <p:spPr>
            <a:xfrm rot="10800000">
              <a:off x="4475" y="2265"/>
              <a:ext cx="88" cy="88"/>
            </a:xfrm>
            <a:custGeom>
              <a:avLst/>
              <a:gdLst>
                <a:gd name="txL" fmla="*/ 0 w 21600"/>
                <a:gd name="txT" fmla="*/ 0 h 21599"/>
                <a:gd name="txR" fmla="*/ 21600 w 21600"/>
                <a:gd name="txB" fmla="*/ 21599 h 21599"/>
              </a:gdLst>
              <a:ahLst/>
              <a:cxnLst>
                <a:cxn ang="0">
                  <a:pos x="0" y="0"/>
                </a:cxn>
                <a:cxn ang="0">
                  <a:pos x="0" y="0"/>
                </a:cxn>
                <a:cxn ang="0">
                  <a:pos x="0" y="0"/>
                </a:cxn>
              </a:cxnLst>
              <a:rect l="txL" t="txT" r="txR" b="txB"/>
              <a:pathLst>
                <a:path w="21600" h="21599" fill="none">
                  <a:moveTo>
                    <a:pt x="0" y="21599"/>
                  </a:moveTo>
                  <a:cubicBezTo>
                    <a:pt x="0" y="9765"/>
                    <a:pt x="9521" y="134"/>
                    <a:pt x="21355" y="0"/>
                  </a:cubicBezTo>
                </a:path>
                <a:path w="21600" h="21599" stroke="0">
                  <a:moveTo>
                    <a:pt x="0" y="21599"/>
                  </a:moveTo>
                  <a:cubicBezTo>
                    <a:pt x="0" y="9765"/>
                    <a:pt x="9521" y="134"/>
                    <a:pt x="21355" y="0"/>
                  </a:cubicBezTo>
                  <a:lnTo>
                    <a:pt x="21600" y="21599"/>
                  </a:lnTo>
                  <a:lnTo>
                    <a:pt x="0" y="21599"/>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7365" name="Line 115"/>
            <p:cNvSpPr/>
            <p:nvPr/>
          </p:nvSpPr>
          <p:spPr>
            <a:xfrm flipH="1">
              <a:off x="4314" y="2160"/>
              <a:ext cx="160" cy="0"/>
            </a:xfrm>
            <a:prstGeom prst="line">
              <a:avLst/>
            </a:prstGeom>
            <a:ln w="25400" cap="flat" cmpd="sng">
              <a:solidFill>
                <a:schemeClr val="tx1"/>
              </a:solidFill>
              <a:prstDash val="solid"/>
              <a:headEnd type="none" w="med" len="med"/>
              <a:tailEnd type="none" w="med" len="med"/>
            </a:ln>
          </p:spPr>
        </p:sp>
        <p:sp>
          <p:nvSpPr>
            <p:cNvPr id="477366" name="Line 116"/>
            <p:cNvSpPr/>
            <p:nvPr/>
          </p:nvSpPr>
          <p:spPr>
            <a:xfrm flipH="1">
              <a:off x="4314" y="2352"/>
              <a:ext cx="160" cy="0"/>
            </a:xfrm>
            <a:prstGeom prst="line">
              <a:avLst/>
            </a:prstGeom>
            <a:ln w="25400" cap="flat" cmpd="sng">
              <a:solidFill>
                <a:schemeClr val="tx1"/>
              </a:solidFill>
              <a:prstDash val="solid"/>
              <a:headEnd type="none" w="med" len="med"/>
              <a:tailEnd type="none" w="med" len="med"/>
            </a:ln>
          </p:spPr>
        </p:sp>
        <p:sp>
          <p:nvSpPr>
            <p:cNvPr id="477367" name="Line 117"/>
            <p:cNvSpPr/>
            <p:nvPr/>
          </p:nvSpPr>
          <p:spPr>
            <a:xfrm>
              <a:off x="4322" y="2168"/>
              <a:ext cx="0" cy="176"/>
            </a:xfrm>
            <a:prstGeom prst="line">
              <a:avLst/>
            </a:prstGeom>
            <a:ln w="25400" cap="flat" cmpd="sng">
              <a:solidFill>
                <a:schemeClr val="tx1"/>
              </a:solidFill>
              <a:prstDash val="solid"/>
              <a:headEnd type="none" w="med" len="med"/>
              <a:tailEnd type="none" w="med" len="med"/>
            </a:ln>
          </p:spPr>
        </p:sp>
      </p:grpSp>
      <p:sp>
        <p:nvSpPr>
          <p:cNvPr id="477267" name="Rectangle 119"/>
          <p:cNvSpPr/>
          <p:nvPr/>
        </p:nvSpPr>
        <p:spPr>
          <a:xfrm flipH="1">
            <a:off x="6186488" y="3421063"/>
            <a:ext cx="6207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Zero</a:t>
            </a:r>
          </a:p>
        </p:txBody>
      </p:sp>
      <p:sp>
        <p:nvSpPr>
          <p:cNvPr id="73848" name="Rectangle 120"/>
          <p:cNvSpPr/>
          <p:nvPr/>
        </p:nvSpPr>
        <p:spPr>
          <a:xfrm flipH="1">
            <a:off x="6559550" y="1803400"/>
            <a:ext cx="11112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Branch=0</a:t>
            </a:r>
          </a:p>
        </p:txBody>
      </p:sp>
      <p:sp>
        <p:nvSpPr>
          <p:cNvPr id="477269" name="Line 121"/>
          <p:cNvSpPr/>
          <p:nvPr/>
        </p:nvSpPr>
        <p:spPr>
          <a:xfrm flipV="1">
            <a:off x="6680200" y="3238500"/>
            <a:ext cx="0" cy="482600"/>
          </a:xfrm>
          <a:prstGeom prst="line">
            <a:avLst/>
          </a:prstGeom>
          <a:ln w="25400" cap="flat" cmpd="sng">
            <a:solidFill>
              <a:schemeClr val="tx1"/>
            </a:solidFill>
            <a:prstDash val="solid"/>
            <a:headEnd type="none" w="med" len="med"/>
            <a:tailEnd type="none" w="med" len="med"/>
          </a:ln>
        </p:spPr>
      </p:sp>
      <p:sp>
        <p:nvSpPr>
          <p:cNvPr id="477270" name="Line 122"/>
          <p:cNvSpPr/>
          <p:nvPr/>
        </p:nvSpPr>
        <p:spPr>
          <a:xfrm flipH="1" flipV="1">
            <a:off x="6657975" y="2105025"/>
            <a:ext cx="0" cy="1000125"/>
          </a:xfrm>
          <a:prstGeom prst="line">
            <a:avLst/>
          </a:prstGeom>
          <a:ln w="25400" cap="flat" cmpd="sng">
            <a:solidFill>
              <a:schemeClr val="accent2"/>
            </a:solidFill>
            <a:prstDash val="solid"/>
            <a:headEnd type="none" w="med" len="med"/>
            <a:tailEnd type="none" w="med" len="med"/>
          </a:ln>
        </p:spPr>
      </p:sp>
      <p:sp>
        <p:nvSpPr>
          <p:cNvPr id="477271" name="Line 123"/>
          <p:cNvSpPr/>
          <p:nvPr/>
        </p:nvSpPr>
        <p:spPr>
          <a:xfrm>
            <a:off x="6235700" y="3708400"/>
            <a:ext cx="431800" cy="0"/>
          </a:xfrm>
          <a:prstGeom prst="line">
            <a:avLst/>
          </a:prstGeom>
          <a:ln w="25400" cap="flat" cmpd="sng">
            <a:solidFill>
              <a:schemeClr val="tx1"/>
            </a:solidFill>
            <a:prstDash val="solid"/>
            <a:headEnd type="none" w="med" len="med"/>
            <a:tailEnd type="none" w="med" len="med"/>
          </a:ln>
        </p:spPr>
      </p:sp>
      <p:sp>
        <p:nvSpPr>
          <p:cNvPr id="477272" name="Line 124"/>
          <p:cNvSpPr/>
          <p:nvPr/>
        </p:nvSpPr>
        <p:spPr>
          <a:xfrm>
            <a:off x="6235700" y="3098800"/>
            <a:ext cx="203200" cy="0"/>
          </a:xfrm>
          <a:prstGeom prst="line">
            <a:avLst/>
          </a:prstGeom>
          <a:ln w="25400" cap="flat" cmpd="sng">
            <a:solidFill>
              <a:schemeClr val="tx1"/>
            </a:solidFill>
            <a:prstDash val="solid"/>
            <a:headEnd type="none" w="med" len="med"/>
            <a:tailEnd type="none" w="med" len="med"/>
          </a:ln>
        </p:spPr>
      </p:sp>
      <p:grpSp>
        <p:nvGrpSpPr>
          <p:cNvPr id="477273" name="Group 129"/>
          <p:cNvGrpSpPr/>
          <p:nvPr/>
        </p:nvGrpSpPr>
        <p:grpSpPr>
          <a:xfrm>
            <a:off x="1143000" y="2425700"/>
            <a:ext cx="254000" cy="533400"/>
            <a:chOff x="688" y="1784"/>
            <a:chExt cx="160" cy="336"/>
          </a:xfrm>
        </p:grpSpPr>
        <p:sp>
          <p:nvSpPr>
            <p:cNvPr id="477359" name="Line 125"/>
            <p:cNvSpPr/>
            <p:nvPr/>
          </p:nvSpPr>
          <p:spPr>
            <a:xfrm>
              <a:off x="840" y="1784"/>
              <a:ext cx="0" cy="320"/>
            </a:xfrm>
            <a:prstGeom prst="line">
              <a:avLst/>
            </a:prstGeom>
            <a:ln w="25400" cap="flat" cmpd="sng">
              <a:solidFill>
                <a:schemeClr val="tx1"/>
              </a:solidFill>
              <a:prstDash val="solid"/>
              <a:headEnd type="none" w="med" len="med"/>
              <a:tailEnd type="none" w="med" len="med"/>
            </a:ln>
          </p:spPr>
        </p:sp>
        <p:sp>
          <p:nvSpPr>
            <p:cNvPr id="477360" name="Line 126"/>
            <p:cNvSpPr/>
            <p:nvPr/>
          </p:nvSpPr>
          <p:spPr>
            <a:xfrm flipH="1">
              <a:off x="688" y="1784"/>
              <a:ext cx="160" cy="15"/>
            </a:xfrm>
            <a:prstGeom prst="line">
              <a:avLst/>
            </a:prstGeom>
            <a:ln w="25400" cap="flat" cmpd="sng">
              <a:solidFill>
                <a:schemeClr val="tx1"/>
              </a:solidFill>
              <a:prstDash val="solid"/>
              <a:headEnd type="none" w="med" len="med"/>
              <a:tailEnd type="none" w="med" len="med"/>
            </a:ln>
          </p:spPr>
        </p:sp>
        <p:sp>
          <p:nvSpPr>
            <p:cNvPr id="477361" name="Line 127"/>
            <p:cNvSpPr/>
            <p:nvPr/>
          </p:nvSpPr>
          <p:spPr>
            <a:xfrm flipH="1" flipV="1">
              <a:off x="688" y="2063"/>
              <a:ext cx="160" cy="57"/>
            </a:xfrm>
            <a:prstGeom prst="line">
              <a:avLst/>
            </a:prstGeom>
            <a:ln w="25400" cap="flat" cmpd="sng">
              <a:solidFill>
                <a:schemeClr val="tx1"/>
              </a:solidFill>
              <a:prstDash val="solid"/>
              <a:headEnd type="none" w="med" len="med"/>
              <a:tailEnd type="none" w="med" len="med"/>
            </a:ln>
          </p:spPr>
        </p:sp>
        <p:sp>
          <p:nvSpPr>
            <p:cNvPr id="477362" name="Line 128"/>
            <p:cNvSpPr/>
            <p:nvPr/>
          </p:nvSpPr>
          <p:spPr>
            <a:xfrm>
              <a:off x="696" y="1815"/>
              <a:ext cx="0" cy="244"/>
            </a:xfrm>
            <a:prstGeom prst="line">
              <a:avLst/>
            </a:prstGeom>
            <a:ln w="25400" cap="flat" cmpd="sng">
              <a:solidFill>
                <a:schemeClr val="tx1"/>
              </a:solidFill>
              <a:prstDash val="solid"/>
              <a:headEnd type="none" w="med" len="med"/>
              <a:tailEnd type="none" w="med" len="med"/>
            </a:ln>
          </p:spPr>
        </p:sp>
      </p:grpSp>
      <p:sp>
        <p:nvSpPr>
          <p:cNvPr id="477274" name="Rectangle 130"/>
          <p:cNvSpPr/>
          <p:nvPr/>
        </p:nvSpPr>
        <p:spPr>
          <a:xfrm flipH="1">
            <a:off x="1154113" y="2444750"/>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7275" name="Rectangle 131"/>
          <p:cNvSpPr/>
          <p:nvPr/>
        </p:nvSpPr>
        <p:spPr>
          <a:xfrm flipH="1">
            <a:off x="1154113" y="2613025"/>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sp>
        <p:nvSpPr>
          <p:cNvPr id="477276" name="Oval 134"/>
          <p:cNvSpPr/>
          <p:nvPr/>
        </p:nvSpPr>
        <p:spPr>
          <a:xfrm>
            <a:off x="2349500" y="28067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277" name="Line 135"/>
          <p:cNvSpPr/>
          <p:nvPr/>
        </p:nvSpPr>
        <p:spPr>
          <a:xfrm>
            <a:off x="889000" y="2654300"/>
            <a:ext cx="0" cy="127000"/>
          </a:xfrm>
          <a:prstGeom prst="line">
            <a:avLst/>
          </a:prstGeom>
          <a:ln w="25400" cap="flat" cmpd="sng">
            <a:solidFill>
              <a:schemeClr val="tx1"/>
            </a:solidFill>
            <a:prstDash val="solid"/>
            <a:headEnd type="none" w="med" len="med"/>
            <a:tailEnd type="none" w="med" len="med"/>
          </a:ln>
        </p:spPr>
      </p:sp>
      <p:sp>
        <p:nvSpPr>
          <p:cNvPr id="477278" name="Oval 136"/>
          <p:cNvSpPr/>
          <p:nvPr/>
        </p:nvSpPr>
        <p:spPr>
          <a:xfrm>
            <a:off x="825500" y="28067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279" name="Line 140"/>
          <p:cNvSpPr/>
          <p:nvPr/>
        </p:nvSpPr>
        <p:spPr>
          <a:xfrm flipH="1">
            <a:off x="1333500" y="2565400"/>
            <a:ext cx="5130800" cy="0"/>
          </a:xfrm>
          <a:prstGeom prst="line">
            <a:avLst/>
          </a:prstGeom>
          <a:ln w="25400" cap="flat" cmpd="sng">
            <a:solidFill>
              <a:schemeClr val="tx1"/>
            </a:solidFill>
            <a:prstDash val="solid"/>
            <a:headEnd type="none" w="med" len="med"/>
            <a:tailEnd type="triangle" w="med" len="med"/>
          </a:ln>
        </p:spPr>
      </p:sp>
      <p:sp>
        <p:nvSpPr>
          <p:cNvPr id="477280" name="Line 141"/>
          <p:cNvSpPr/>
          <p:nvPr/>
        </p:nvSpPr>
        <p:spPr>
          <a:xfrm flipV="1">
            <a:off x="6451600" y="2552700"/>
            <a:ext cx="0" cy="558800"/>
          </a:xfrm>
          <a:prstGeom prst="line">
            <a:avLst/>
          </a:prstGeom>
          <a:ln w="25400" cap="flat" cmpd="sng">
            <a:solidFill>
              <a:schemeClr val="tx1"/>
            </a:solidFill>
            <a:prstDash val="solid"/>
            <a:headEnd type="none" w="med" len="med"/>
            <a:tailEnd type="none" w="med" len="med"/>
          </a:ln>
        </p:spPr>
      </p:sp>
      <p:sp>
        <p:nvSpPr>
          <p:cNvPr id="477281" name="Line 142"/>
          <p:cNvSpPr/>
          <p:nvPr/>
        </p:nvSpPr>
        <p:spPr>
          <a:xfrm>
            <a:off x="7302500" y="3175000"/>
            <a:ext cx="298450" cy="0"/>
          </a:xfrm>
          <a:prstGeom prst="line">
            <a:avLst/>
          </a:prstGeom>
          <a:ln w="25400" cap="flat" cmpd="sng">
            <a:solidFill>
              <a:schemeClr val="tx1"/>
            </a:solidFill>
            <a:prstDash val="solid"/>
            <a:headEnd type="none" w="med" len="med"/>
            <a:tailEnd type="none" w="med" len="med"/>
          </a:ln>
        </p:spPr>
      </p:sp>
      <p:sp>
        <p:nvSpPr>
          <p:cNvPr id="477282" name="Line 143"/>
          <p:cNvSpPr/>
          <p:nvPr/>
        </p:nvSpPr>
        <p:spPr>
          <a:xfrm>
            <a:off x="1282700" y="2260600"/>
            <a:ext cx="6318250" cy="0"/>
          </a:xfrm>
          <a:prstGeom prst="line">
            <a:avLst/>
          </a:prstGeom>
          <a:ln w="25400" cap="flat" cmpd="sng">
            <a:solidFill>
              <a:schemeClr val="tx1"/>
            </a:solidFill>
            <a:prstDash val="solid"/>
            <a:headEnd type="none" w="med" len="med"/>
            <a:tailEnd type="none" w="med" len="med"/>
          </a:ln>
        </p:spPr>
      </p:sp>
      <p:sp>
        <p:nvSpPr>
          <p:cNvPr id="477283" name="Line 144"/>
          <p:cNvSpPr/>
          <p:nvPr/>
        </p:nvSpPr>
        <p:spPr>
          <a:xfrm>
            <a:off x="7594600" y="2273300"/>
            <a:ext cx="0" cy="889000"/>
          </a:xfrm>
          <a:prstGeom prst="line">
            <a:avLst/>
          </a:prstGeom>
          <a:ln w="25400" cap="flat" cmpd="sng">
            <a:solidFill>
              <a:schemeClr val="tx1"/>
            </a:solidFill>
            <a:prstDash val="solid"/>
            <a:headEnd type="none" w="med" len="med"/>
            <a:tailEnd type="none" w="med" len="med"/>
          </a:ln>
        </p:spPr>
      </p:sp>
      <p:sp>
        <p:nvSpPr>
          <p:cNvPr id="477284" name="Line 145"/>
          <p:cNvSpPr/>
          <p:nvPr/>
        </p:nvSpPr>
        <p:spPr>
          <a:xfrm>
            <a:off x="1270000" y="2273300"/>
            <a:ext cx="0" cy="127000"/>
          </a:xfrm>
          <a:prstGeom prst="line">
            <a:avLst/>
          </a:prstGeom>
          <a:ln w="25400" cap="flat" cmpd="sng">
            <a:solidFill>
              <a:schemeClr val="tx1"/>
            </a:solidFill>
            <a:prstDash val="solid"/>
            <a:headEnd type="none" w="med" len="med"/>
            <a:tailEnd type="none" w="med" len="med"/>
          </a:ln>
        </p:spPr>
      </p:sp>
      <p:sp>
        <p:nvSpPr>
          <p:cNvPr id="477285" name="Line 146"/>
          <p:cNvSpPr/>
          <p:nvPr/>
        </p:nvSpPr>
        <p:spPr>
          <a:xfrm>
            <a:off x="4241800" y="2654300"/>
            <a:ext cx="0" cy="127000"/>
          </a:xfrm>
          <a:prstGeom prst="line">
            <a:avLst/>
          </a:prstGeom>
          <a:ln w="25400" cap="flat" cmpd="sng">
            <a:solidFill>
              <a:schemeClr val="tx1"/>
            </a:solidFill>
            <a:prstDash val="solid"/>
            <a:headEnd type="none" w="med" len="med"/>
            <a:tailEnd type="none" w="med" len="med"/>
          </a:ln>
        </p:spPr>
      </p:sp>
      <p:sp>
        <p:nvSpPr>
          <p:cNvPr id="477286" name="Oval 147"/>
          <p:cNvSpPr/>
          <p:nvPr/>
        </p:nvSpPr>
        <p:spPr>
          <a:xfrm>
            <a:off x="4178300" y="28067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287" name="Line 148"/>
          <p:cNvSpPr/>
          <p:nvPr/>
        </p:nvSpPr>
        <p:spPr>
          <a:xfrm>
            <a:off x="6070600" y="2654300"/>
            <a:ext cx="0" cy="127000"/>
          </a:xfrm>
          <a:prstGeom prst="line">
            <a:avLst/>
          </a:prstGeom>
          <a:ln w="25400" cap="flat" cmpd="sng">
            <a:solidFill>
              <a:schemeClr val="tx1"/>
            </a:solidFill>
            <a:prstDash val="solid"/>
            <a:headEnd type="none" w="med" len="med"/>
            <a:tailEnd type="none" w="med" len="med"/>
          </a:ln>
        </p:spPr>
      </p:sp>
      <p:sp>
        <p:nvSpPr>
          <p:cNvPr id="477288" name="Oval 149"/>
          <p:cNvSpPr/>
          <p:nvPr/>
        </p:nvSpPr>
        <p:spPr>
          <a:xfrm>
            <a:off x="6007100" y="28067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289" name="Line 150"/>
          <p:cNvSpPr/>
          <p:nvPr/>
        </p:nvSpPr>
        <p:spPr>
          <a:xfrm>
            <a:off x="7975600" y="2654300"/>
            <a:ext cx="0" cy="127000"/>
          </a:xfrm>
          <a:prstGeom prst="line">
            <a:avLst/>
          </a:prstGeom>
          <a:ln w="25400" cap="flat" cmpd="sng">
            <a:solidFill>
              <a:schemeClr val="tx1"/>
            </a:solidFill>
            <a:prstDash val="solid"/>
            <a:headEnd type="none" w="med" len="med"/>
            <a:tailEnd type="none" w="med" len="med"/>
          </a:ln>
        </p:spPr>
      </p:sp>
      <p:sp>
        <p:nvSpPr>
          <p:cNvPr id="477290" name="Oval 151"/>
          <p:cNvSpPr/>
          <p:nvPr/>
        </p:nvSpPr>
        <p:spPr>
          <a:xfrm>
            <a:off x="7912100" y="28067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7291" name="Line 152"/>
          <p:cNvSpPr/>
          <p:nvPr/>
        </p:nvSpPr>
        <p:spPr>
          <a:xfrm flipV="1">
            <a:off x="1041400" y="1257300"/>
            <a:ext cx="0" cy="406400"/>
          </a:xfrm>
          <a:prstGeom prst="line">
            <a:avLst/>
          </a:prstGeom>
          <a:ln w="25400" cap="flat" cmpd="sng">
            <a:solidFill>
              <a:schemeClr val="tx1"/>
            </a:solidFill>
            <a:prstDash val="sysDot"/>
            <a:headEnd type="none" w="med" len="med"/>
            <a:tailEnd type="none" w="med" len="med"/>
          </a:ln>
        </p:spPr>
      </p:sp>
      <p:sp>
        <p:nvSpPr>
          <p:cNvPr id="477292" name="Line 153"/>
          <p:cNvSpPr/>
          <p:nvPr/>
        </p:nvSpPr>
        <p:spPr>
          <a:xfrm flipV="1">
            <a:off x="2565400" y="1257300"/>
            <a:ext cx="0" cy="406400"/>
          </a:xfrm>
          <a:prstGeom prst="line">
            <a:avLst/>
          </a:prstGeom>
          <a:ln w="25400" cap="flat" cmpd="sng">
            <a:solidFill>
              <a:schemeClr val="tx1"/>
            </a:solidFill>
            <a:prstDash val="sysDot"/>
            <a:headEnd type="none" w="med" len="med"/>
            <a:tailEnd type="none" w="med" len="med"/>
          </a:ln>
        </p:spPr>
      </p:sp>
      <p:sp>
        <p:nvSpPr>
          <p:cNvPr id="477293" name="Line 154"/>
          <p:cNvSpPr/>
          <p:nvPr/>
        </p:nvSpPr>
        <p:spPr>
          <a:xfrm flipV="1">
            <a:off x="2413000" y="1257300"/>
            <a:ext cx="0" cy="1244600"/>
          </a:xfrm>
          <a:prstGeom prst="line">
            <a:avLst/>
          </a:prstGeom>
          <a:ln w="25400" cap="flat" cmpd="sng">
            <a:solidFill>
              <a:schemeClr val="tx1"/>
            </a:solidFill>
            <a:prstDash val="dash"/>
            <a:headEnd type="none" w="med" len="med"/>
            <a:tailEnd type="none" w="med" len="med"/>
          </a:ln>
        </p:spPr>
      </p:sp>
      <p:sp>
        <p:nvSpPr>
          <p:cNvPr id="477294" name="Line 155"/>
          <p:cNvSpPr/>
          <p:nvPr/>
        </p:nvSpPr>
        <p:spPr>
          <a:xfrm flipV="1">
            <a:off x="4394200" y="1257300"/>
            <a:ext cx="0" cy="406400"/>
          </a:xfrm>
          <a:prstGeom prst="line">
            <a:avLst/>
          </a:prstGeom>
          <a:ln w="25400" cap="flat" cmpd="sng">
            <a:solidFill>
              <a:schemeClr val="tx1"/>
            </a:solidFill>
            <a:prstDash val="sysDot"/>
            <a:headEnd type="none" w="med" len="med"/>
            <a:tailEnd type="none" w="med" len="med"/>
          </a:ln>
        </p:spPr>
      </p:sp>
      <p:sp>
        <p:nvSpPr>
          <p:cNvPr id="477295" name="Line 156"/>
          <p:cNvSpPr/>
          <p:nvPr/>
        </p:nvSpPr>
        <p:spPr>
          <a:xfrm flipV="1">
            <a:off x="4241800" y="1257300"/>
            <a:ext cx="0" cy="1244600"/>
          </a:xfrm>
          <a:prstGeom prst="line">
            <a:avLst/>
          </a:prstGeom>
          <a:ln w="25400" cap="flat" cmpd="sng">
            <a:solidFill>
              <a:schemeClr val="tx1"/>
            </a:solidFill>
            <a:prstDash val="dash"/>
            <a:headEnd type="none" w="med" len="med"/>
            <a:tailEnd type="none" w="med" len="med"/>
          </a:ln>
        </p:spPr>
      </p:sp>
      <p:sp>
        <p:nvSpPr>
          <p:cNvPr id="477296" name="Line 157"/>
          <p:cNvSpPr/>
          <p:nvPr/>
        </p:nvSpPr>
        <p:spPr>
          <a:xfrm flipV="1">
            <a:off x="6223000" y="1181100"/>
            <a:ext cx="0" cy="406400"/>
          </a:xfrm>
          <a:prstGeom prst="line">
            <a:avLst/>
          </a:prstGeom>
          <a:ln w="25400" cap="flat" cmpd="sng">
            <a:solidFill>
              <a:schemeClr val="tx1"/>
            </a:solidFill>
            <a:prstDash val="sysDot"/>
            <a:headEnd type="none" w="med" len="med"/>
            <a:tailEnd type="none" w="med" len="med"/>
          </a:ln>
        </p:spPr>
      </p:sp>
      <p:sp>
        <p:nvSpPr>
          <p:cNvPr id="477297" name="Line 158"/>
          <p:cNvSpPr/>
          <p:nvPr/>
        </p:nvSpPr>
        <p:spPr>
          <a:xfrm flipV="1">
            <a:off x="6070600" y="1181100"/>
            <a:ext cx="0" cy="1320800"/>
          </a:xfrm>
          <a:prstGeom prst="line">
            <a:avLst/>
          </a:prstGeom>
          <a:ln w="25400" cap="flat" cmpd="sng">
            <a:solidFill>
              <a:schemeClr val="tx1"/>
            </a:solidFill>
            <a:prstDash val="dash"/>
            <a:headEnd type="none" w="med" len="med"/>
            <a:tailEnd type="none" w="med" len="med"/>
          </a:ln>
        </p:spPr>
      </p:sp>
      <p:sp>
        <p:nvSpPr>
          <p:cNvPr id="477298" name="Line 159"/>
          <p:cNvSpPr/>
          <p:nvPr/>
        </p:nvSpPr>
        <p:spPr>
          <a:xfrm flipV="1">
            <a:off x="7975600" y="1181100"/>
            <a:ext cx="0" cy="1320800"/>
          </a:xfrm>
          <a:prstGeom prst="line">
            <a:avLst/>
          </a:prstGeom>
          <a:ln w="25400" cap="flat" cmpd="sng">
            <a:solidFill>
              <a:schemeClr val="tx1"/>
            </a:solidFill>
            <a:prstDash val="dash"/>
            <a:headEnd type="none" w="med" len="med"/>
            <a:tailEnd type="none" w="med" len="med"/>
          </a:ln>
        </p:spPr>
      </p:sp>
      <p:sp>
        <p:nvSpPr>
          <p:cNvPr id="477299" name="Line 160"/>
          <p:cNvSpPr/>
          <p:nvPr/>
        </p:nvSpPr>
        <p:spPr>
          <a:xfrm flipV="1">
            <a:off x="889000" y="1257300"/>
            <a:ext cx="0" cy="1244600"/>
          </a:xfrm>
          <a:prstGeom prst="line">
            <a:avLst/>
          </a:prstGeom>
          <a:ln w="25400" cap="flat" cmpd="sng">
            <a:solidFill>
              <a:schemeClr val="tx1"/>
            </a:solidFill>
            <a:prstDash val="dash"/>
            <a:headEnd type="none" w="med" len="med"/>
            <a:tailEnd type="none" w="med" len="med"/>
          </a:ln>
        </p:spPr>
      </p:sp>
      <p:sp>
        <p:nvSpPr>
          <p:cNvPr id="477300" name="Line 161"/>
          <p:cNvSpPr/>
          <p:nvPr/>
        </p:nvSpPr>
        <p:spPr>
          <a:xfrm>
            <a:off x="1054100" y="1422400"/>
            <a:ext cx="1346200" cy="0"/>
          </a:xfrm>
          <a:prstGeom prst="line">
            <a:avLst/>
          </a:prstGeom>
          <a:ln w="25400" cap="flat" cmpd="sng">
            <a:solidFill>
              <a:schemeClr val="tx1"/>
            </a:solidFill>
            <a:prstDash val="solid"/>
            <a:headEnd type="triangle" w="med" len="med"/>
            <a:tailEnd type="triangle" w="med" len="med"/>
          </a:ln>
        </p:spPr>
      </p:sp>
      <p:sp>
        <p:nvSpPr>
          <p:cNvPr id="73890" name="Rectangle 162"/>
          <p:cNvSpPr/>
          <p:nvPr/>
        </p:nvSpPr>
        <p:spPr>
          <a:xfrm>
            <a:off x="1065213" y="1066800"/>
            <a:ext cx="12112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16: </a:t>
            </a:r>
            <a:r>
              <a:rPr lang="en-US" altLang="zh-CN" sz="1600" b="1" dirty="0">
                <a:solidFill>
                  <a:srgbClr val="CC0000"/>
                </a:solidFill>
                <a:ea typeface="宋体" pitchFamily="2" charset="-122"/>
              </a:rPr>
              <a:t>R’s Ifet</a:t>
            </a:r>
          </a:p>
        </p:txBody>
      </p:sp>
      <p:sp>
        <p:nvSpPr>
          <p:cNvPr id="477302" name="Line 163"/>
          <p:cNvSpPr/>
          <p:nvPr/>
        </p:nvSpPr>
        <p:spPr>
          <a:xfrm>
            <a:off x="520700" y="1422400"/>
            <a:ext cx="355600" cy="0"/>
          </a:xfrm>
          <a:prstGeom prst="line">
            <a:avLst/>
          </a:prstGeom>
          <a:ln w="25400" cap="flat" cmpd="sng">
            <a:solidFill>
              <a:schemeClr val="tx1"/>
            </a:solidFill>
            <a:prstDash val="solid"/>
            <a:headEnd type="none" w="med" len="med"/>
            <a:tailEnd type="triangle" w="med" len="med"/>
          </a:ln>
        </p:spPr>
      </p:sp>
      <p:sp>
        <p:nvSpPr>
          <p:cNvPr id="477303" name="Line 167"/>
          <p:cNvSpPr/>
          <p:nvPr/>
        </p:nvSpPr>
        <p:spPr>
          <a:xfrm>
            <a:off x="2578100" y="1422400"/>
            <a:ext cx="1651000" cy="0"/>
          </a:xfrm>
          <a:prstGeom prst="line">
            <a:avLst/>
          </a:prstGeom>
          <a:ln w="25400" cap="flat" cmpd="sng">
            <a:solidFill>
              <a:schemeClr val="tx1"/>
            </a:solidFill>
            <a:prstDash val="solid"/>
            <a:headEnd type="triangle" w="med" len="med"/>
            <a:tailEnd type="triangle" w="med" len="med"/>
          </a:ln>
        </p:spPr>
      </p:sp>
      <p:sp>
        <p:nvSpPr>
          <p:cNvPr id="73896" name="Rectangle 168"/>
          <p:cNvSpPr/>
          <p:nvPr/>
        </p:nvSpPr>
        <p:spPr>
          <a:xfrm>
            <a:off x="2601913" y="1079500"/>
            <a:ext cx="15621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12: </a:t>
            </a:r>
            <a:r>
              <a:rPr lang="en-US" altLang="zh-CN" sz="1600" b="1" dirty="0">
                <a:solidFill>
                  <a:srgbClr val="CC0000"/>
                </a:solidFill>
                <a:ea typeface="宋体" pitchFamily="2" charset="-122"/>
              </a:rPr>
              <a:t>Beq’s  Reg</a:t>
            </a:r>
          </a:p>
        </p:txBody>
      </p:sp>
      <p:sp>
        <p:nvSpPr>
          <p:cNvPr id="477305" name="Line 169"/>
          <p:cNvSpPr/>
          <p:nvPr/>
        </p:nvSpPr>
        <p:spPr>
          <a:xfrm>
            <a:off x="4406900" y="1422400"/>
            <a:ext cx="1651000" cy="0"/>
          </a:xfrm>
          <a:prstGeom prst="line">
            <a:avLst/>
          </a:prstGeom>
          <a:ln w="25400" cap="flat" cmpd="sng">
            <a:solidFill>
              <a:schemeClr val="tx1"/>
            </a:solidFill>
            <a:prstDash val="solid"/>
            <a:headEnd type="triangle" w="med" len="med"/>
            <a:tailEnd type="triangle" w="med" len="med"/>
          </a:ln>
        </p:spPr>
      </p:sp>
      <p:sp>
        <p:nvSpPr>
          <p:cNvPr id="73898" name="Rectangle 170"/>
          <p:cNvSpPr/>
          <p:nvPr/>
        </p:nvSpPr>
        <p:spPr>
          <a:xfrm>
            <a:off x="4379913" y="1066800"/>
            <a:ext cx="16954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8: </a:t>
            </a:r>
            <a:r>
              <a:rPr lang="en-US" altLang="zh-CN" sz="1600" b="1" dirty="0">
                <a:solidFill>
                  <a:srgbClr val="CC0000"/>
                </a:solidFill>
                <a:ea typeface="宋体" pitchFamily="2" charset="-122"/>
              </a:rPr>
              <a:t>Store’s  Exec</a:t>
            </a:r>
          </a:p>
        </p:txBody>
      </p:sp>
      <p:sp>
        <p:nvSpPr>
          <p:cNvPr id="477307" name="Line 171"/>
          <p:cNvSpPr/>
          <p:nvPr/>
        </p:nvSpPr>
        <p:spPr>
          <a:xfrm>
            <a:off x="6235700" y="1422400"/>
            <a:ext cx="1727200" cy="0"/>
          </a:xfrm>
          <a:prstGeom prst="line">
            <a:avLst/>
          </a:prstGeom>
          <a:ln w="25400" cap="flat" cmpd="sng">
            <a:solidFill>
              <a:schemeClr val="tx1"/>
            </a:solidFill>
            <a:prstDash val="solid"/>
            <a:headEnd type="triangle" w="med" len="med"/>
            <a:tailEnd type="triangle" w="med" len="med"/>
          </a:ln>
        </p:spPr>
      </p:sp>
      <p:sp>
        <p:nvSpPr>
          <p:cNvPr id="73900" name="Rectangle 172"/>
          <p:cNvSpPr/>
          <p:nvPr/>
        </p:nvSpPr>
        <p:spPr>
          <a:xfrm>
            <a:off x="6183313" y="1054100"/>
            <a:ext cx="17986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4: </a:t>
            </a:r>
            <a:r>
              <a:rPr lang="en-US" altLang="zh-CN" sz="1600" b="1" dirty="0">
                <a:solidFill>
                  <a:srgbClr val="CC0000"/>
                </a:solidFill>
                <a:ea typeface="宋体" pitchFamily="2" charset="-122"/>
              </a:rPr>
              <a:t>R-type’s  Mem</a:t>
            </a:r>
          </a:p>
        </p:txBody>
      </p:sp>
      <p:grpSp>
        <p:nvGrpSpPr>
          <p:cNvPr id="11" name="Group 216"/>
          <p:cNvGrpSpPr/>
          <p:nvPr/>
        </p:nvGrpSpPr>
        <p:grpSpPr>
          <a:xfrm>
            <a:off x="330200" y="2540000"/>
            <a:ext cx="1638300" cy="1168400"/>
            <a:chOff x="208" y="1600"/>
            <a:chExt cx="1032" cy="736"/>
          </a:xfrm>
        </p:grpSpPr>
        <p:sp>
          <p:nvSpPr>
            <p:cNvPr id="477353" name="Line 132"/>
            <p:cNvSpPr/>
            <p:nvPr/>
          </p:nvSpPr>
          <p:spPr>
            <a:xfrm>
              <a:off x="864" y="1760"/>
              <a:ext cx="376" cy="0"/>
            </a:xfrm>
            <a:prstGeom prst="line">
              <a:avLst/>
            </a:prstGeom>
            <a:ln w="50800" cap="flat" cmpd="sng">
              <a:solidFill>
                <a:schemeClr val="tx2"/>
              </a:solidFill>
              <a:prstDash val="solid"/>
              <a:headEnd type="triangle" w="med" len="med"/>
              <a:tailEnd type="none" w="med" len="med"/>
            </a:ln>
          </p:spPr>
        </p:sp>
        <p:sp>
          <p:nvSpPr>
            <p:cNvPr id="477354" name="Line 133"/>
            <p:cNvSpPr/>
            <p:nvPr/>
          </p:nvSpPr>
          <p:spPr>
            <a:xfrm flipH="1">
              <a:off x="1232" y="1760"/>
              <a:ext cx="0" cy="194"/>
            </a:xfrm>
            <a:prstGeom prst="line">
              <a:avLst/>
            </a:prstGeom>
            <a:ln w="50800" cap="flat" cmpd="sng">
              <a:solidFill>
                <a:schemeClr val="tx2"/>
              </a:solidFill>
              <a:prstDash val="solid"/>
              <a:headEnd type="none" w="med" len="med"/>
              <a:tailEnd type="none" w="med" len="med"/>
            </a:ln>
          </p:spPr>
        </p:sp>
        <p:sp>
          <p:nvSpPr>
            <p:cNvPr id="477355" name="Line 137"/>
            <p:cNvSpPr/>
            <p:nvPr/>
          </p:nvSpPr>
          <p:spPr>
            <a:xfrm flipH="1">
              <a:off x="208" y="1616"/>
              <a:ext cx="512" cy="0"/>
            </a:xfrm>
            <a:prstGeom prst="line">
              <a:avLst/>
            </a:prstGeom>
            <a:ln w="50800" cap="flat" cmpd="sng">
              <a:solidFill>
                <a:schemeClr val="tx2"/>
              </a:solidFill>
              <a:prstDash val="solid"/>
              <a:headEnd type="none" w="med" len="med"/>
              <a:tailEnd type="none" w="med" len="med"/>
            </a:ln>
          </p:spPr>
        </p:sp>
        <p:sp>
          <p:nvSpPr>
            <p:cNvPr id="477356" name="Line 138"/>
            <p:cNvSpPr/>
            <p:nvPr/>
          </p:nvSpPr>
          <p:spPr>
            <a:xfrm>
              <a:off x="208" y="2328"/>
              <a:ext cx="240" cy="8"/>
            </a:xfrm>
            <a:prstGeom prst="line">
              <a:avLst/>
            </a:prstGeom>
            <a:ln w="50800" cap="flat" cmpd="sng">
              <a:solidFill>
                <a:schemeClr val="tx2"/>
              </a:solidFill>
              <a:prstDash val="solid"/>
              <a:headEnd type="none" w="med" len="med"/>
              <a:tailEnd type="triangle" w="med" len="med"/>
            </a:ln>
          </p:spPr>
        </p:sp>
        <p:sp>
          <p:nvSpPr>
            <p:cNvPr id="477357" name="Line 139"/>
            <p:cNvSpPr/>
            <p:nvPr/>
          </p:nvSpPr>
          <p:spPr>
            <a:xfrm>
              <a:off x="224" y="1632"/>
              <a:ext cx="0" cy="688"/>
            </a:xfrm>
            <a:prstGeom prst="line">
              <a:avLst/>
            </a:prstGeom>
            <a:ln w="50800" cap="flat" cmpd="sng">
              <a:solidFill>
                <a:schemeClr val="tx2"/>
              </a:solidFill>
              <a:prstDash val="solid"/>
              <a:headEnd type="none" w="med" len="med"/>
              <a:tailEnd type="none" w="med" len="med"/>
            </a:ln>
          </p:spPr>
        </p:sp>
        <p:sp>
          <p:nvSpPr>
            <p:cNvPr id="477358" name="Line 173"/>
            <p:cNvSpPr/>
            <p:nvPr/>
          </p:nvSpPr>
          <p:spPr>
            <a:xfrm>
              <a:off x="696" y="1600"/>
              <a:ext cx="208" cy="160"/>
            </a:xfrm>
            <a:prstGeom prst="line">
              <a:avLst/>
            </a:prstGeom>
            <a:ln w="50800" cap="flat" cmpd="sng">
              <a:solidFill>
                <a:schemeClr val="tx2"/>
              </a:solidFill>
              <a:prstDash val="solid"/>
              <a:headEnd type="none" w="med" len="med"/>
              <a:tailEnd type="none" w="med" len="med"/>
            </a:ln>
          </p:spPr>
        </p:sp>
      </p:grpSp>
      <p:sp>
        <p:nvSpPr>
          <p:cNvPr id="477310" name="Line 174"/>
          <p:cNvSpPr/>
          <p:nvPr/>
        </p:nvSpPr>
        <p:spPr>
          <a:xfrm>
            <a:off x="2717800" y="4864100"/>
            <a:ext cx="0" cy="279400"/>
          </a:xfrm>
          <a:prstGeom prst="line">
            <a:avLst/>
          </a:prstGeom>
          <a:ln w="25400" cap="flat" cmpd="sng">
            <a:solidFill>
              <a:schemeClr val="tx1"/>
            </a:solidFill>
            <a:prstDash val="solid"/>
            <a:headEnd type="none" w="med" len="med"/>
            <a:tailEnd type="none" w="med" len="med"/>
          </a:ln>
        </p:spPr>
      </p:sp>
      <p:grpSp>
        <p:nvGrpSpPr>
          <p:cNvPr id="12" name="Group 208"/>
          <p:cNvGrpSpPr/>
          <p:nvPr/>
        </p:nvGrpSpPr>
        <p:grpSpPr>
          <a:xfrm>
            <a:off x="4368800" y="3937000"/>
            <a:ext cx="1524000" cy="698500"/>
            <a:chOff x="2720" y="2736"/>
            <a:chExt cx="960" cy="440"/>
          </a:xfrm>
        </p:grpSpPr>
        <p:sp>
          <p:nvSpPr>
            <p:cNvPr id="477350" name="Line 52"/>
            <p:cNvSpPr/>
            <p:nvPr/>
          </p:nvSpPr>
          <p:spPr>
            <a:xfrm>
              <a:off x="2832" y="2752"/>
              <a:ext cx="0" cy="424"/>
            </a:xfrm>
            <a:prstGeom prst="line">
              <a:avLst/>
            </a:prstGeom>
            <a:ln w="50800" cap="flat" cmpd="sng">
              <a:solidFill>
                <a:schemeClr val="accent1"/>
              </a:solidFill>
              <a:prstDash val="solid"/>
              <a:headEnd type="none" w="med" len="med"/>
              <a:tailEnd type="none" w="med" len="med"/>
            </a:ln>
          </p:spPr>
        </p:sp>
        <p:sp>
          <p:nvSpPr>
            <p:cNvPr id="477351" name="Line 53"/>
            <p:cNvSpPr/>
            <p:nvPr/>
          </p:nvSpPr>
          <p:spPr>
            <a:xfrm>
              <a:off x="2830" y="3168"/>
              <a:ext cx="850" cy="0"/>
            </a:xfrm>
            <a:prstGeom prst="line">
              <a:avLst/>
            </a:prstGeom>
            <a:ln w="50800" cap="flat" cmpd="sng">
              <a:solidFill>
                <a:schemeClr val="accent1"/>
              </a:solidFill>
              <a:prstDash val="solid"/>
              <a:headEnd type="none" w="med" len="med"/>
              <a:tailEnd type="triangle" w="med" len="med"/>
            </a:ln>
          </p:spPr>
        </p:sp>
        <p:sp>
          <p:nvSpPr>
            <p:cNvPr id="477352" name="Line 176"/>
            <p:cNvSpPr/>
            <p:nvPr/>
          </p:nvSpPr>
          <p:spPr>
            <a:xfrm flipH="1">
              <a:off x="2720" y="2736"/>
              <a:ext cx="128" cy="0"/>
            </a:xfrm>
            <a:prstGeom prst="line">
              <a:avLst/>
            </a:prstGeom>
            <a:ln w="50800" cap="flat" cmpd="sng">
              <a:solidFill>
                <a:schemeClr val="accent1"/>
              </a:solidFill>
              <a:prstDash val="solid"/>
              <a:headEnd type="none" w="med" len="med"/>
              <a:tailEnd type="none" w="med" len="med"/>
            </a:ln>
          </p:spPr>
        </p:sp>
      </p:grpSp>
      <p:sp>
        <p:nvSpPr>
          <p:cNvPr id="477312" name="Line 177"/>
          <p:cNvSpPr/>
          <p:nvPr/>
        </p:nvSpPr>
        <p:spPr>
          <a:xfrm>
            <a:off x="6464300" y="4089400"/>
            <a:ext cx="355600" cy="0"/>
          </a:xfrm>
          <a:prstGeom prst="line">
            <a:avLst/>
          </a:prstGeom>
          <a:ln w="25400" cap="flat" cmpd="sng">
            <a:solidFill>
              <a:schemeClr val="tx1"/>
            </a:solidFill>
            <a:prstDash val="solid"/>
            <a:headEnd type="none" w="med" len="med"/>
            <a:tailEnd type="triangle" w="med" len="med"/>
          </a:ln>
        </p:spPr>
      </p:sp>
      <p:sp>
        <p:nvSpPr>
          <p:cNvPr id="477313" name="Line 178"/>
          <p:cNvSpPr/>
          <p:nvPr/>
        </p:nvSpPr>
        <p:spPr>
          <a:xfrm>
            <a:off x="7454900" y="4089400"/>
            <a:ext cx="355600" cy="0"/>
          </a:xfrm>
          <a:prstGeom prst="line">
            <a:avLst/>
          </a:prstGeom>
          <a:ln w="25400" cap="flat" cmpd="sng">
            <a:solidFill>
              <a:schemeClr val="tx1"/>
            </a:solidFill>
            <a:prstDash val="solid"/>
            <a:headEnd type="none" w="med" len="med"/>
            <a:tailEnd type="triangle" w="med" len="med"/>
          </a:ln>
        </p:spPr>
      </p:sp>
      <p:grpSp>
        <p:nvGrpSpPr>
          <p:cNvPr id="13" name="Group 204"/>
          <p:cNvGrpSpPr/>
          <p:nvPr/>
        </p:nvGrpSpPr>
        <p:grpSpPr>
          <a:xfrm>
            <a:off x="3530600" y="4165600"/>
            <a:ext cx="5384800" cy="1397000"/>
            <a:chOff x="2192" y="2880"/>
            <a:chExt cx="3392" cy="880"/>
          </a:xfrm>
        </p:grpSpPr>
        <p:sp>
          <p:nvSpPr>
            <p:cNvPr id="477344" name="Line 66"/>
            <p:cNvSpPr/>
            <p:nvPr/>
          </p:nvSpPr>
          <p:spPr>
            <a:xfrm>
              <a:off x="5092" y="2880"/>
              <a:ext cx="244" cy="0"/>
            </a:xfrm>
            <a:prstGeom prst="line">
              <a:avLst/>
            </a:prstGeom>
            <a:ln w="50800" cap="flat" cmpd="sng">
              <a:solidFill>
                <a:srgbClr val="00B050"/>
              </a:solidFill>
              <a:prstDash val="solid"/>
              <a:headEnd type="none" w="med" len="med"/>
              <a:tailEnd type="triangle" w="med" len="med"/>
            </a:ln>
          </p:spPr>
        </p:sp>
        <p:sp>
          <p:nvSpPr>
            <p:cNvPr id="477345" name="Line 102"/>
            <p:cNvSpPr/>
            <p:nvPr/>
          </p:nvSpPr>
          <p:spPr>
            <a:xfrm>
              <a:off x="5488" y="3120"/>
              <a:ext cx="82" cy="0"/>
            </a:xfrm>
            <a:prstGeom prst="line">
              <a:avLst/>
            </a:prstGeom>
            <a:ln w="50800" cap="flat" cmpd="sng">
              <a:solidFill>
                <a:srgbClr val="00B050"/>
              </a:solidFill>
              <a:prstDash val="solid"/>
              <a:headEnd type="none" w="med" len="med"/>
              <a:tailEnd type="none" w="med" len="med"/>
            </a:ln>
          </p:spPr>
        </p:sp>
        <p:sp>
          <p:nvSpPr>
            <p:cNvPr id="477346" name="Line 103"/>
            <p:cNvSpPr/>
            <p:nvPr/>
          </p:nvSpPr>
          <p:spPr>
            <a:xfrm>
              <a:off x="5568" y="3124"/>
              <a:ext cx="0" cy="604"/>
            </a:xfrm>
            <a:prstGeom prst="line">
              <a:avLst/>
            </a:prstGeom>
            <a:ln w="50800" cap="flat" cmpd="sng">
              <a:solidFill>
                <a:srgbClr val="00B050"/>
              </a:solidFill>
              <a:prstDash val="solid"/>
              <a:headEnd type="none" w="med" len="med"/>
              <a:tailEnd type="none" w="med" len="med"/>
            </a:ln>
          </p:spPr>
        </p:sp>
        <p:sp>
          <p:nvSpPr>
            <p:cNvPr id="477347" name="Line 104"/>
            <p:cNvSpPr/>
            <p:nvPr/>
          </p:nvSpPr>
          <p:spPr>
            <a:xfrm flipH="1">
              <a:off x="2192" y="3744"/>
              <a:ext cx="3392" cy="0"/>
            </a:xfrm>
            <a:prstGeom prst="line">
              <a:avLst/>
            </a:prstGeom>
            <a:ln w="50800" cap="flat" cmpd="sng">
              <a:solidFill>
                <a:srgbClr val="00B050"/>
              </a:solidFill>
              <a:prstDash val="solid"/>
              <a:headEnd type="none" w="med" len="med"/>
              <a:tailEnd type="none" w="med" len="med"/>
            </a:ln>
          </p:spPr>
        </p:sp>
        <p:sp>
          <p:nvSpPr>
            <p:cNvPr id="477348" name="Line 105"/>
            <p:cNvSpPr/>
            <p:nvPr/>
          </p:nvSpPr>
          <p:spPr>
            <a:xfrm flipV="1">
              <a:off x="2208" y="3248"/>
              <a:ext cx="0" cy="512"/>
            </a:xfrm>
            <a:prstGeom prst="line">
              <a:avLst/>
            </a:prstGeom>
            <a:ln w="50800" cap="flat" cmpd="sng">
              <a:solidFill>
                <a:srgbClr val="00B050"/>
              </a:solidFill>
              <a:prstDash val="solid"/>
              <a:headEnd type="none" w="med" len="med"/>
              <a:tailEnd type="triangle" w="med" len="med"/>
            </a:ln>
          </p:spPr>
        </p:sp>
        <p:sp>
          <p:nvSpPr>
            <p:cNvPr id="477349" name="Line 179"/>
            <p:cNvSpPr/>
            <p:nvPr/>
          </p:nvSpPr>
          <p:spPr>
            <a:xfrm>
              <a:off x="5326" y="2890"/>
              <a:ext cx="154" cy="232"/>
            </a:xfrm>
            <a:prstGeom prst="line">
              <a:avLst/>
            </a:prstGeom>
            <a:ln w="50800" cap="flat" cmpd="sng">
              <a:solidFill>
                <a:srgbClr val="00B050"/>
              </a:solidFill>
              <a:prstDash val="solid"/>
              <a:headEnd type="none" w="med" len="med"/>
              <a:tailEnd type="none" w="med" len="med"/>
            </a:ln>
          </p:spPr>
        </p:sp>
      </p:grpSp>
      <p:grpSp>
        <p:nvGrpSpPr>
          <p:cNvPr id="477315" name="Group 190"/>
          <p:cNvGrpSpPr/>
          <p:nvPr/>
        </p:nvGrpSpPr>
        <p:grpSpPr>
          <a:xfrm>
            <a:off x="2779713" y="2120900"/>
            <a:ext cx="754062" cy="1346200"/>
            <a:chOff x="1719" y="1592"/>
            <a:chExt cx="475" cy="848"/>
          </a:xfrm>
        </p:grpSpPr>
        <p:sp>
          <p:nvSpPr>
            <p:cNvPr id="477334" name="Line 180"/>
            <p:cNvSpPr/>
            <p:nvPr/>
          </p:nvSpPr>
          <p:spPr>
            <a:xfrm>
              <a:off x="2160" y="1592"/>
              <a:ext cx="0" cy="320"/>
            </a:xfrm>
            <a:prstGeom prst="line">
              <a:avLst/>
            </a:prstGeom>
            <a:ln w="25400" cap="flat" cmpd="sng">
              <a:solidFill>
                <a:schemeClr val="accent2"/>
              </a:solidFill>
              <a:prstDash val="solid"/>
              <a:headEnd type="none" w="med" len="med"/>
              <a:tailEnd type="none" w="med" len="med"/>
            </a:ln>
          </p:spPr>
        </p:sp>
        <p:grpSp>
          <p:nvGrpSpPr>
            <p:cNvPr id="477335" name="Group 186"/>
            <p:cNvGrpSpPr/>
            <p:nvPr/>
          </p:nvGrpSpPr>
          <p:grpSpPr>
            <a:xfrm>
              <a:off x="1986" y="1914"/>
              <a:ext cx="208" cy="248"/>
              <a:chOff x="1986" y="1914"/>
              <a:chExt cx="208" cy="248"/>
            </a:xfrm>
          </p:grpSpPr>
          <p:sp>
            <p:nvSpPr>
              <p:cNvPr id="477339" name="Arc 181"/>
              <p:cNvSpPr/>
              <p:nvPr/>
            </p:nvSpPr>
            <p:spPr>
              <a:xfrm rot="5400000">
                <a:off x="2090" y="2072"/>
                <a:ext cx="89" cy="88"/>
              </a:xfrm>
              <a:custGeom>
                <a:avLst/>
                <a:gdLst>
                  <a:gd name="txL" fmla="*/ 0 w 21843"/>
                  <a:gd name="txT" fmla="*/ 0 h 21600"/>
                  <a:gd name="txR" fmla="*/ 21843 w 21843"/>
                  <a:gd name="txB" fmla="*/ 21600 h 21600"/>
                </a:gdLst>
                <a:ahLst/>
                <a:cxnLst>
                  <a:cxn ang="0">
                    <a:pos x="0" y="0"/>
                  </a:cxn>
                  <a:cxn ang="0">
                    <a:pos x="0" y="0"/>
                  </a:cxn>
                  <a:cxn ang="0">
                    <a:pos x="0" y="0"/>
                  </a:cxn>
                </a:cxnLst>
                <a:rect l="txL" t="txT" r="txR" b="txB"/>
                <a:pathLst>
                  <a:path w="21843" h="21600" fill="none">
                    <a:moveTo>
                      <a:pt x="0" y="1"/>
                    </a:moveTo>
                    <a:cubicBezTo>
                      <a:pt x="81" y="0"/>
                      <a:pt x="162" y="-1"/>
                      <a:pt x="244" y="0"/>
                    </a:cubicBezTo>
                    <a:cubicBezTo>
                      <a:pt x="12077" y="0"/>
                      <a:pt x="21707" y="9520"/>
                      <a:pt x="21842" y="21353"/>
                    </a:cubicBezTo>
                  </a:path>
                  <a:path w="21843" h="21600" stroke="0">
                    <a:moveTo>
                      <a:pt x="0" y="1"/>
                    </a:moveTo>
                    <a:cubicBezTo>
                      <a:pt x="81" y="0"/>
                      <a:pt x="162" y="-1"/>
                      <a:pt x="244" y="0"/>
                    </a:cubicBezTo>
                    <a:cubicBezTo>
                      <a:pt x="12077" y="0"/>
                      <a:pt x="21707" y="9520"/>
                      <a:pt x="21842" y="21353"/>
                    </a:cubicBezTo>
                    <a:lnTo>
                      <a:pt x="244"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7340" name="Arc 182"/>
              <p:cNvSpPr/>
              <p:nvPr/>
            </p:nvSpPr>
            <p:spPr>
              <a:xfrm rot="-5400000">
                <a:off x="2002" y="2074"/>
                <a:ext cx="88" cy="87"/>
              </a:xfrm>
              <a:custGeom>
                <a:avLst/>
                <a:gdLst>
                  <a:gd name="txL" fmla="*/ 0 w 21599"/>
                  <a:gd name="txT" fmla="*/ 0 h 21599"/>
                  <a:gd name="txR" fmla="*/ 21599 w 21599"/>
                  <a:gd name="txB" fmla="*/ 21599 h 21599"/>
                </a:gdLst>
                <a:ahLst/>
                <a:cxnLst>
                  <a:cxn ang="0">
                    <a:pos x="0" y="0"/>
                  </a:cxn>
                  <a:cxn ang="0">
                    <a:pos x="0" y="0"/>
                  </a:cxn>
                  <a:cxn ang="0">
                    <a:pos x="0" y="0"/>
                  </a:cxn>
                </a:cxnLst>
                <a:rect l="txL" t="txT" r="txR" b="txB"/>
                <a:pathLst>
                  <a:path w="21599" h="21599" fill="none">
                    <a:moveTo>
                      <a:pt x="0" y="21352"/>
                    </a:moveTo>
                    <a:cubicBezTo>
                      <a:pt x="134" y="9614"/>
                      <a:pt x="9617" y="132"/>
                      <a:pt x="21355" y="0"/>
                    </a:cubicBezTo>
                  </a:path>
                  <a:path w="21599" h="21599" stroke="0">
                    <a:moveTo>
                      <a:pt x="0" y="21352"/>
                    </a:moveTo>
                    <a:cubicBezTo>
                      <a:pt x="134" y="9614"/>
                      <a:pt x="9617" y="132"/>
                      <a:pt x="21355" y="0"/>
                    </a:cubicBezTo>
                    <a:lnTo>
                      <a:pt x="21599" y="21599"/>
                    </a:lnTo>
                    <a:lnTo>
                      <a:pt x="0" y="21352"/>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7341" name="Line 183"/>
              <p:cNvSpPr/>
              <p:nvPr/>
            </p:nvSpPr>
            <p:spPr>
              <a:xfrm flipV="1">
                <a:off x="2186" y="1914"/>
                <a:ext cx="0" cy="158"/>
              </a:xfrm>
              <a:prstGeom prst="line">
                <a:avLst/>
              </a:prstGeom>
              <a:ln w="25400" cap="flat" cmpd="sng">
                <a:solidFill>
                  <a:schemeClr val="tx1"/>
                </a:solidFill>
                <a:prstDash val="solid"/>
                <a:headEnd type="none" w="med" len="med"/>
                <a:tailEnd type="none" w="med" len="med"/>
              </a:ln>
            </p:spPr>
          </p:sp>
          <p:sp>
            <p:nvSpPr>
              <p:cNvPr id="477342" name="Line 184"/>
              <p:cNvSpPr/>
              <p:nvPr/>
            </p:nvSpPr>
            <p:spPr>
              <a:xfrm flipV="1">
                <a:off x="1994" y="1914"/>
                <a:ext cx="0" cy="158"/>
              </a:xfrm>
              <a:prstGeom prst="line">
                <a:avLst/>
              </a:prstGeom>
              <a:ln w="25400" cap="flat" cmpd="sng">
                <a:solidFill>
                  <a:schemeClr val="tx1"/>
                </a:solidFill>
                <a:prstDash val="solid"/>
                <a:headEnd type="none" w="med" len="med"/>
                <a:tailEnd type="none" w="med" len="med"/>
              </a:ln>
            </p:spPr>
          </p:sp>
          <p:sp>
            <p:nvSpPr>
              <p:cNvPr id="477343" name="Line 185"/>
              <p:cNvSpPr/>
              <p:nvPr/>
            </p:nvSpPr>
            <p:spPr>
              <a:xfrm flipH="1">
                <a:off x="1986" y="1922"/>
                <a:ext cx="208" cy="0"/>
              </a:xfrm>
              <a:prstGeom prst="line">
                <a:avLst/>
              </a:prstGeom>
              <a:ln w="25400" cap="flat" cmpd="sng">
                <a:solidFill>
                  <a:schemeClr val="tx1"/>
                </a:solidFill>
                <a:prstDash val="solid"/>
                <a:headEnd type="none" w="med" len="med"/>
                <a:tailEnd type="none" w="med" len="med"/>
              </a:ln>
            </p:spPr>
          </p:sp>
        </p:grpSp>
        <p:sp>
          <p:nvSpPr>
            <p:cNvPr id="477336" name="Line 187"/>
            <p:cNvSpPr/>
            <p:nvPr/>
          </p:nvSpPr>
          <p:spPr>
            <a:xfrm>
              <a:off x="2112" y="2168"/>
              <a:ext cx="0" cy="272"/>
            </a:xfrm>
            <a:prstGeom prst="line">
              <a:avLst/>
            </a:prstGeom>
            <a:ln w="25400" cap="flat" cmpd="sng">
              <a:solidFill>
                <a:schemeClr val="accent2"/>
              </a:solidFill>
              <a:prstDash val="solid"/>
              <a:headEnd type="none" w="med" len="med"/>
              <a:tailEnd type="none" w="med" len="med"/>
            </a:ln>
          </p:spPr>
        </p:sp>
        <p:sp>
          <p:nvSpPr>
            <p:cNvPr id="477337" name="Line 188"/>
            <p:cNvSpPr/>
            <p:nvPr/>
          </p:nvSpPr>
          <p:spPr>
            <a:xfrm>
              <a:off x="2016" y="1784"/>
              <a:ext cx="0" cy="128"/>
            </a:xfrm>
            <a:prstGeom prst="line">
              <a:avLst/>
            </a:prstGeom>
            <a:ln w="25400" cap="flat" cmpd="sng">
              <a:solidFill>
                <a:schemeClr val="tx1"/>
              </a:solidFill>
              <a:prstDash val="solid"/>
              <a:headEnd type="none" w="med" len="med"/>
              <a:tailEnd type="none" w="med" len="med"/>
            </a:ln>
          </p:spPr>
        </p:sp>
        <p:sp>
          <p:nvSpPr>
            <p:cNvPr id="477338" name="Rectangle 189"/>
            <p:cNvSpPr/>
            <p:nvPr/>
          </p:nvSpPr>
          <p:spPr>
            <a:xfrm>
              <a:off x="1719" y="1680"/>
              <a:ext cx="313"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Clk</a:t>
              </a:r>
            </a:p>
          </p:txBody>
        </p:sp>
      </p:grpSp>
      <p:sp>
        <p:nvSpPr>
          <p:cNvPr id="477316" name="Line 191"/>
          <p:cNvSpPr/>
          <p:nvPr/>
        </p:nvSpPr>
        <p:spPr>
          <a:xfrm>
            <a:off x="7289800" y="4711700"/>
            <a:ext cx="0" cy="1117600"/>
          </a:xfrm>
          <a:prstGeom prst="line">
            <a:avLst/>
          </a:prstGeom>
          <a:ln w="25400" cap="flat" cmpd="sng">
            <a:solidFill>
              <a:schemeClr val="accent2"/>
            </a:solidFill>
            <a:prstDash val="solid"/>
            <a:headEnd type="none" w="med" len="med"/>
            <a:tailEnd type="none" w="med" len="med"/>
          </a:ln>
        </p:spPr>
      </p:sp>
      <p:sp>
        <p:nvSpPr>
          <p:cNvPr id="73920" name="Rectangle 192"/>
          <p:cNvSpPr/>
          <p:nvPr/>
        </p:nvSpPr>
        <p:spPr>
          <a:xfrm>
            <a:off x="5761038" y="5872163"/>
            <a:ext cx="1400175" cy="3333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MemWr=0</a:t>
            </a:r>
          </a:p>
        </p:txBody>
      </p:sp>
      <p:grpSp>
        <p:nvGrpSpPr>
          <p:cNvPr id="477318" name="Group 198"/>
          <p:cNvGrpSpPr/>
          <p:nvPr/>
        </p:nvGrpSpPr>
        <p:grpSpPr>
          <a:xfrm>
            <a:off x="6840538" y="5668963"/>
            <a:ext cx="358775" cy="304800"/>
            <a:chOff x="4277" y="3827"/>
            <a:chExt cx="226" cy="192"/>
          </a:xfrm>
        </p:grpSpPr>
        <p:sp>
          <p:nvSpPr>
            <p:cNvPr id="477329" name="Arc 193"/>
            <p:cNvSpPr/>
            <p:nvPr/>
          </p:nvSpPr>
          <p:spPr>
            <a:xfrm>
              <a:off x="4406" y="3842"/>
              <a:ext cx="89" cy="77"/>
            </a:xfrm>
            <a:custGeom>
              <a:avLst/>
              <a:gdLst>
                <a:gd name="txL" fmla="*/ 0 w 21845"/>
                <a:gd name="txT" fmla="*/ 0 h 21600"/>
                <a:gd name="txR" fmla="*/ 21845 w 21845"/>
                <a:gd name="txB" fmla="*/ 21600 h 21600"/>
              </a:gdLst>
              <a:ahLst/>
              <a:cxnLst>
                <a:cxn ang="0">
                  <a:pos x="0" y="0"/>
                </a:cxn>
                <a:cxn ang="0">
                  <a:pos x="0" y="0"/>
                </a:cxn>
                <a:cxn ang="0">
                  <a:pos x="0" y="0"/>
                </a:cxn>
              </a:cxnLst>
              <a:rect l="txL" t="txT" r="txR" b="txB"/>
              <a:pathLst>
                <a:path w="21845" h="21600" fill="none">
                  <a:moveTo>
                    <a:pt x="0" y="1"/>
                  </a:moveTo>
                  <a:cubicBezTo>
                    <a:pt x="81" y="0"/>
                    <a:pt x="163" y="-1"/>
                    <a:pt x="245" y="0"/>
                  </a:cubicBezTo>
                  <a:cubicBezTo>
                    <a:pt x="12174" y="0"/>
                    <a:pt x="21845" y="9670"/>
                    <a:pt x="21845" y="21600"/>
                  </a:cubicBezTo>
                </a:path>
                <a:path w="21845" h="21600" stroke="0">
                  <a:moveTo>
                    <a:pt x="0" y="1"/>
                  </a:moveTo>
                  <a:cubicBezTo>
                    <a:pt x="81" y="0"/>
                    <a:pt x="163" y="-1"/>
                    <a:pt x="245" y="0"/>
                  </a:cubicBezTo>
                  <a:cubicBezTo>
                    <a:pt x="12174" y="0"/>
                    <a:pt x="21845" y="9670"/>
                    <a:pt x="21845" y="21600"/>
                  </a:cubicBezTo>
                  <a:lnTo>
                    <a:pt x="245"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7330" name="Arc 194"/>
            <p:cNvSpPr/>
            <p:nvPr/>
          </p:nvSpPr>
          <p:spPr>
            <a:xfrm rot="10800000">
              <a:off x="4415" y="3938"/>
              <a:ext cx="88" cy="77"/>
            </a:xfrm>
            <a:custGeom>
              <a:avLst/>
              <a:gdLst>
                <a:gd name="txL" fmla="*/ 0 w 21600"/>
                <a:gd name="txT" fmla="*/ 0 h 21599"/>
                <a:gd name="txR" fmla="*/ 21600 w 21600"/>
                <a:gd name="txB" fmla="*/ 21599 h 21599"/>
              </a:gdLst>
              <a:ahLst/>
              <a:cxnLst>
                <a:cxn ang="0">
                  <a:pos x="0" y="0"/>
                </a:cxn>
                <a:cxn ang="0">
                  <a:pos x="0" y="0"/>
                </a:cxn>
                <a:cxn ang="0">
                  <a:pos x="0" y="0"/>
                </a:cxn>
              </a:cxnLst>
              <a:rect l="txL" t="txT" r="txR" b="txB"/>
              <a:pathLst>
                <a:path w="21600" h="21599" fill="none">
                  <a:moveTo>
                    <a:pt x="0" y="21599"/>
                  </a:moveTo>
                  <a:cubicBezTo>
                    <a:pt x="0" y="9765"/>
                    <a:pt x="9521" y="134"/>
                    <a:pt x="21355" y="0"/>
                  </a:cubicBezTo>
                </a:path>
                <a:path w="21600" h="21599" stroke="0">
                  <a:moveTo>
                    <a:pt x="0" y="21599"/>
                  </a:moveTo>
                  <a:cubicBezTo>
                    <a:pt x="0" y="9765"/>
                    <a:pt x="9521" y="134"/>
                    <a:pt x="21355" y="0"/>
                  </a:cubicBezTo>
                  <a:lnTo>
                    <a:pt x="21600" y="21599"/>
                  </a:lnTo>
                  <a:lnTo>
                    <a:pt x="0" y="21599"/>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7331" name="Line 195"/>
            <p:cNvSpPr/>
            <p:nvPr/>
          </p:nvSpPr>
          <p:spPr>
            <a:xfrm flipH="1">
              <a:off x="4277" y="3827"/>
              <a:ext cx="143" cy="0"/>
            </a:xfrm>
            <a:prstGeom prst="line">
              <a:avLst/>
            </a:prstGeom>
            <a:ln w="25400" cap="flat" cmpd="sng">
              <a:solidFill>
                <a:schemeClr val="tx1"/>
              </a:solidFill>
              <a:prstDash val="solid"/>
              <a:headEnd type="none" w="med" len="med"/>
              <a:tailEnd type="none" w="med" len="med"/>
            </a:ln>
          </p:spPr>
        </p:sp>
        <p:sp>
          <p:nvSpPr>
            <p:cNvPr id="477332" name="Line 196"/>
            <p:cNvSpPr/>
            <p:nvPr/>
          </p:nvSpPr>
          <p:spPr>
            <a:xfrm flipH="1">
              <a:off x="4277" y="4019"/>
              <a:ext cx="143" cy="0"/>
            </a:xfrm>
            <a:prstGeom prst="line">
              <a:avLst/>
            </a:prstGeom>
            <a:ln w="25400" cap="flat" cmpd="sng">
              <a:solidFill>
                <a:schemeClr val="tx1"/>
              </a:solidFill>
              <a:prstDash val="solid"/>
              <a:headEnd type="none" w="med" len="med"/>
              <a:tailEnd type="none" w="med" len="med"/>
            </a:ln>
          </p:spPr>
        </p:sp>
        <p:sp>
          <p:nvSpPr>
            <p:cNvPr id="477333" name="Line 197"/>
            <p:cNvSpPr/>
            <p:nvPr/>
          </p:nvSpPr>
          <p:spPr>
            <a:xfrm>
              <a:off x="4285" y="3835"/>
              <a:ext cx="0" cy="176"/>
            </a:xfrm>
            <a:prstGeom prst="line">
              <a:avLst/>
            </a:prstGeom>
            <a:ln w="25400" cap="flat" cmpd="sng">
              <a:solidFill>
                <a:schemeClr val="tx1"/>
              </a:solidFill>
              <a:prstDash val="solid"/>
              <a:headEnd type="none" w="med" len="med"/>
              <a:tailEnd type="none" w="med" len="med"/>
            </a:ln>
          </p:spPr>
        </p:sp>
      </p:grpSp>
      <p:sp>
        <p:nvSpPr>
          <p:cNvPr id="477319" name="Line 199"/>
          <p:cNvSpPr/>
          <p:nvPr/>
        </p:nvSpPr>
        <p:spPr>
          <a:xfrm>
            <a:off x="7226300" y="5842000"/>
            <a:ext cx="50800" cy="0"/>
          </a:xfrm>
          <a:prstGeom prst="line">
            <a:avLst/>
          </a:prstGeom>
          <a:ln w="25400" cap="flat" cmpd="sng">
            <a:solidFill>
              <a:schemeClr val="accent2"/>
            </a:solidFill>
            <a:prstDash val="solid"/>
            <a:headEnd type="none" w="med" len="med"/>
            <a:tailEnd type="none" w="med" len="med"/>
          </a:ln>
        </p:spPr>
      </p:sp>
      <p:sp>
        <p:nvSpPr>
          <p:cNvPr id="477320" name="Line 200"/>
          <p:cNvSpPr/>
          <p:nvPr/>
        </p:nvSpPr>
        <p:spPr>
          <a:xfrm flipH="1">
            <a:off x="6286500" y="5918200"/>
            <a:ext cx="558800" cy="0"/>
          </a:xfrm>
          <a:prstGeom prst="line">
            <a:avLst/>
          </a:prstGeom>
          <a:ln w="25400" cap="flat" cmpd="sng">
            <a:solidFill>
              <a:schemeClr val="accent2"/>
            </a:solidFill>
            <a:prstDash val="solid"/>
            <a:headEnd type="none" w="med" len="med"/>
            <a:tailEnd type="none" w="med" len="med"/>
          </a:ln>
        </p:spPr>
      </p:sp>
      <p:sp>
        <p:nvSpPr>
          <p:cNvPr id="477321" name="Line 201"/>
          <p:cNvSpPr/>
          <p:nvPr/>
        </p:nvSpPr>
        <p:spPr>
          <a:xfrm flipH="1">
            <a:off x="6515100" y="5765800"/>
            <a:ext cx="330200" cy="0"/>
          </a:xfrm>
          <a:prstGeom prst="line">
            <a:avLst/>
          </a:prstGeom>
          <a:ln w="25400" cap="flat" cmpd="sng">
            <a:solidFill>
              <a:schemeClr val="tx1"/>
            </a:solidFill>
            <a:prstDash val="solid"/>
            <a:headEnd type="none" w="med" len="med"/>
            <a:tailEnd type="none" w="med" len="med"/>
          </a:ln>
        </p:spPr>
      </p:sp>
      <p:sp>
        <p:nvSpPr>
          <p:cNvPr id="477322" name="Rectangle 202"/>
          <p:cNvSpPr/>
          <p:nvPr/>
        </p:nvSpPr>
        <p:spPr>
          <a:xfrm>
            <a:off x="6132513" y="5613400"/>
            <a:ext cx="4968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Clk</a:t>
            </a:r>
          </a:p>
        </p:txBody>
      </p:sp>
      <p:sp>
        <p:nvSpPr>
          <p:cNvPr id="73939" name="Text Box 211"/>
          <p:cNvSpPr txBox="1"/>
          <p:nvPr/>
        </p:nvSpPr>
        <p:spPr>
          <a:xfrm>
            <a:off x="114300" y="5562600"/>
            <a:ext cx="3984625" cy="10541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800" b="1" dirty="0">
                <a:solidFill>
                  <a:srgbClr val="CC0000"/>
                </a:solidFill>
                <a:ea typeface="宋体" pitchFamily="2" charset="-122"/>
              </a:rPr>
              <a:t>同一周期寄存器有读和写，可能吗？</a:t>
            </a:r>
            <a:endParaRPr lang="en-US" altLang="zh-CN" sz="1800" b="1" dirty="0">
              <a:solidFill>
                <a:srgbClr val="CC0000"/>
              </a:solidFill>
              <a:ea typeface="宋体" pitchFamily="2" charset="-122"/>
            </a:endParaRPr>
          </a:p>
          <a:p>
            <a:pPr marL="0" lvl="0" indent="0" algn="ctr">
              <a:spcBef>
                <a:spcPct val="50000"/>
              </a:spcBef>
              <a:buClrTx/>
              <a:buSzPct val="100000"/>
              <a:buFont typeface="Arial" panose="020B0604020202090204" pitchFamily="34" charset="0"/>
              <a:buNone/>
            </a:pPr>
            <a:r>
              <a:rPr lang="zh-CN" altLang="en-US" sz="1800" b="1" dirty="0">
                <a:solidFill>
                  <a:srgbClr val="008000"/>
                </a:solidFill>
                <a:ea typeface="宋体" pitchFamily="2" charset="-122"/>
              </a:rPr>
              <a:t>利用时钟上升和下降沿两次触发，能做到前半周期写，后半周期读</a:t>
            </a:r>
          </a:p>
        </p:txBody>
      </p:sp>
      <p:sp>
        <p:nvSpPr>
          <p:cNvPr id="73940" name="Text Box 212"/>
          <p:cNvSpPr txBox="1"/>
          <p:nvPr/>
        </p:nvSpPr>
        <p:spPr>
          <a:xfrm>
            <a:off x="4292600" y="6191250"/>
            <a:ext cx="2781300" cy="6413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800" b="1" dirty="0">
                <a:ea typeface="宋体" pitchFamily="2" charset="-122"/>
              </a:rPr>
              <a:t>寄存器的写口和读口可看成是独立的两个部件！</a:t>
            </a:r>
            <a:endParaRPr lang="en-US" altLang="zh-CN" sz="1800" b="1" dirty="0">
              <a:ea typeface="宋体" pitchFamily="2" charset="-122"/>
            </a:endParaRPr>
          </a:p>
        </p:txBody>
      </p:sp>
      <p:grpSp>
        <p:nvGrpSpPr>
          <p:cNvPr id="17" name="Group 215"/>
          <p:cNvGrpSpPr/>
          <p:nvPr/>
        </p:nvGrpSpPr>
        <p:grpSpPr>
          <a:xfrm>
            <a:off x="3429000" y="1066800"/>
            <a:ext cx="5715000" cy="1308100"/>
            <a:chOff x="2160" y="672"/>
            <a:chExt cx="3600" cy="824"/>
          </a:xfrm>
        </p:grpSpPr>
        <p:sp>
          <p:nvSpPr>
            <p:cNvPr id="477327" name="Rectangle 213"/>
            <p:cNvSpPr/>
            <p:nvPr/>
          </p:nvSpPr>
          <p:spPr>
            <a:xfrm>
              <a:off x="5105" y="672"/>
              <a:ext cx="655" cy="518"/>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0: </a:t>
              </a:r>
              <a:r>
                <a:rPr lang="en-US" altLang="zh-CN" sz="1600" b="1" dirty="0">
                  <a:solidFill>
                    <a:srgbClr val="CC0000"/>
                  </a:solidFill>
                  <a:ea typeface="宋体" pitchFamily="2" charset="-122"/>
                </a:rPr>
                <a:t>Load’s  Wr</a:t>
              </a:r>
            </a:p>
          </p:txBody>
        </p:sp>
        <p:sp>
          <p:nvSpPr>
            <p:cNvPr id="477328" name="Line 214"/>
            <p:cNvSpPr/>
            <p:nvPr/>
          </p:nvSpPr>
          <p:spPr>
            <a:xfrm flipH="1">
              <a:off x="2160" y="1024"/>
              <a:ext cx="3000" cy="472"/>
            </a:xfrm>
            <a:prstGeom prst="line">
              <a:avLst/>
            </a:prstGeom>
            <a:ln w="19050" cap="flat" cmpd="sng">
              <a:solidFill>
                <a:srgbClr val="CC0000"/>
              </a:solidFill>
              <a:prstDash val="solid"/>
              <a:headEnd type="none" w="med" len="med"/>
              <a:tailEnd type="triangle" w="med" len="med"/>
            </a:ln>
          </p:spPr>
        </p:sp>
      </p:grpSp>
      <p:sp>
        <p:nvSpPr>
          <p:cNvPr id="73947" name="Rectangle 219"/>
          <p:cNvSpPr/>
          <p:nvPr/>
        </p:nvSpPr>
        <p:spPr>
          <a:xfrm rot="5400000">
            <a:off x="371475" y="3308350"/>
            <a:ext cx="3841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20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3802">
                                            <p:txEl>
                                              <p:pRg st="0" end="0"/>
                                            </p:txEl>
                                          </p:spTgt>
                                        </p:tgtEl>
                                        <p:attrNameLst>
                                          <p:attrName>style.visibility</p:attrName>
                                        </p:attrNameLst>
                                      </p:cBhvr>
                                      <p:to>
                                        <p:strVal val="visible"/>
                                      </p:to>
                                    </p:set>
                                    <p:animEffect transition="in" filter="blinds(horizontal)">
                                      <p:cBhvr>
                                        <p:cTn id="12" dur="500"/>
                                        <p:tgtEl>
                                          <p:spTgt spid="7380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3759">
                                            <p:txEl>
                                              <p:pRg st="0" end="0"/>
                                            </p:txEl>
                                          </p:spTgt>
                                        </p:tgtEl>
                                        <p:attrNameLst>
                                          <p:attrName>style.visibility</p:attrName>
                                        </p:attrNameLst>
                                      </p:cBhvr>
                                      <p:to>
                                        <p:strVal val="visible"/>
                                      </p:to>
                                    </p:set>
                                    <p:animEffect transition="in" filter="blinds(horizontal)">
                                      <p:cBhvr>
                                        <p:cTn id="27" dur="500"/>
                                        <p:tgtEl>
                                          <p:spTgt spid="7375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900"/>
                                        </p:tgtEl>
                                        <p:attrNameLst>
                                          <p:attrName>style.visibility</p:attrName>
                                        </p:attrNameLst>
                                      </p:cBhvr>
                                      <p:to>
                                        <p:strVal val="visible"/>
                                      </p:to>
                                    </p:set>
                                    <p:animEffect transition="in" filter="blinds(horizontal)">
                                      <p:cBhvr>
                                        <p:cTn id="32" dur="500"/>
                                        <p:tgtEl>
                                          <p:spTgt spid="7390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3848">
                                            <p:txEl>
                                              <p:pRg st="0" end="0"/>
                                            </p:txEl>
                                          </p:spTgt>
                                        </p:tgtEl>
                                        <p:attrNameLst>
                                          <p:attrName>style.visibility</p:attrName>
                                        </p:attrNameLst>
                                      </p:cBhvr>
                                      <p:to>
                                        <p:strVal val="visible"/>
                                      </p:to>
                                    </p:set>
                                    <p:animEffect transition="in" filter="blinds(horizontal)">
                                      <p:cBhvr>
                                        <p:cTn id="37" dur="500"/>
                                        <p:tgtEl>
                                          <p:spTgt spid="7384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3920"/>
                                        </p:tgtEl>
                                        <p:attrNameLst>
                                          <p:attrName>style.visibility</p:attrName>
                                        </p:attrNameLst>
                                      </p:cBhvr>
                                      <p:to>
                                        <p:strVal val="visible"/>
                                      </p:to>
                                    </p:set>
                                    <p:animEffect transition="in" filter="blinds(horizontal)">
                                      <p:cBhvr>
                                        <p:cTn id="42" dur="500"/>
                                        <p:tgtEl>
                                          <p:spTgt spid="739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linds(horizontal)">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3825"/>
                                        </p:tgtEl>
                                        <p:attrNameLst>
                                          <p:attrName>style.visibility</p:attrName>
                                        </p:attrNameLst>
                                      </p:cBhvr>
                                      <p:to>
                                        <p:strVal val="visible"/>
                                      </p:to>
                                    </p:set>
                                    <p:animEffect transition="in" filter="blinds(horizontal)">
                                      <p:cBhvr>
                                        <p:cTn id="52" dur="500"/>
                                        <p:tgtEl>
                                          <p:spTgt spid="7382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3898"/>
                                        </p:tgtEl>
                                        <p:attrNameLst>
                                          <p:attrName>style.visibility</p:attrName>
                                        </p:attrNameLst>
                                      </p:cBhvr>
                                      <p:to>
                                        <p:strVal val="visible"/>
                                      </p:to>
                                    </p:set>
                                    <p:animEffect transition="in" filter="blinds(horizontal)">
                                      <p:cBhvr>
                                        <p:cTn id="57" dur="500"/>
                                        <p:tgtEl>
                                          <p:spTgt spid="7389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3771">
                                            <p:txEl>
                                              <p:pRg st="0" end="0"/>
                                            </p:txEl>
                                          </p:spTgt>
                                        </p:tgtEl>
                                        <p:attrNameLst>
                                          <p:attrName>style.visibility</p:attrName>
                                        </p:attrNameLst>
                                      </p:cBhvr>
                                      <p:to>
                                        <p:strVal val="visible"/>
                                      </p:to>
                                    </p:set>
                                    <p:animEffect transition="in" filter="blinds(horizontal)">
                                      <p:cBhvr>
                                        <p:cTn id="62" dur="500"/>
                                        <p:tgtEl>
                                          <p:spTgt spid="73771">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3770">
                                            <p:txEl>
                                              <p:pRg st="0" end="0"/>
                                            </p:txEl>
                                          </p:spTgt>
                                        </p:tgtEl>
                                        <p:attrNameLst>
                                          <p:attrName>style.visibility</p:attrName>
                                        </p:attrNameLst>
                                      </p:cBhvr>
                                      <p:to>
                                        <p:strVal val="visible"/>
                                      </p:to>
                                    </p:set>
                                    <p:animEffect transition="in" filter="blinds(horizontal)">
                                      <p:cBhvr>
                                        <p:cTn id="67" dur="500"/>
                                        <p:tgtEl>
                                          <p:spTgt spid="73770">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3811">
                                            <p:txEl>
                                              <p:pRg st="0" end="0"/>
                                            </p:txEl>
                                          </p:spTgt>
                                        </p:tgtEl>
                                        <p:attrNameLst>
                                          <p:attrName>style.visibility</p:attrName>
                                        </p:attrNameLst>
                                      </p:cBhvr>
                                      <p:to>
                                        <p:strVal val="visible"/>
                                      </p:to>
                                    </p:set>
                                    <p:animEffect transition="in" filter="blinds(horizontal)">
                                      <p:cBhvr>
                                        <p:cTn id="72" dur="500"/>
                                        <p:tgtEl>
                                          <p:spTgt spid="73811">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blinds(horizontal)">
                                      <p:cBhvr>
                                        <p:cTn id="77" dur="50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3762"/>
                                        </p:tgtEl>
                                        <p:attrNameLst>
                                          <p:attrName>style.visibility</p:attrName>
                                        </p:attrNameLst>
                                      </p:cBhvr>
                                      <p:to>
                                        <p:strVal val="visible"/>
                                      </p:to>
                                    </p:set>
                                    <p:animEffect transition="in" filter="blinds(horizontal)">
                                      <p:cBhvr>
                                        <p:cTn id="82" dur="500"/>
                                        <p:tgtEl>
                                          <p:spTgt spid="73762"/>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blinds(horizontal)">
                                      <p:cBhvr>
                                        <p:cTn id="87" dur="500"/>
                                        <p:tgtEl>
                                          <p:spTgt spid="1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73896"/>
                                        </p:tgtEl>
                                        <p:attrNameLst>
                                          <p:attrName>style.visibility</p:attrName>
                                        </p:attrNameLst>
                                      </p:cBhvr>
                                      <p:to>
                                        <p:strVal val="visible"/>
                                      </p:to>
                                    </p:set>
                                    <p:animEffect transition="in" filter="blinds(horizontal)">
                                      <p:cBhvr>
                                        <p:cTn id="92" dur="500"/>
                                        <p:tgtEl>
                                          <p:spTgt spid="73896"/>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blinds(horizontal)">
                                      <p:cBhvr>
                                        <p:cTn id="97" dur="500"/>
                                        <p:tgtEl>
                                          <p:spTgt spid="8"/>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blinds(horizontal)">
                                      <p:cBhvr>
                                        <p:cTn id="102" dur="500"/>
                                        <p:tgtEl>
                                          <p:spTgt spid="3"/>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73939">
                                            <p:txEl>
                                              <p:pRg st="0" end="0"/>
                                            </p:txEl>
                                          </p:spTgt>
                                        </p:tgtEl>
                                        <p:attrNameLst>
                                          <p:attrName>style.visibility</p:attrName>
                                        </p:attrNameLst>
                                      </p:cBhvr>
                                      <p:to>
                                        <p:strVal val="visible"/>
                                      </p:to>
                                    </p:set>
                                    <p:animEffect transition="in" filter="blinds(horizontal)">
                                      <p:cBhvr>
                                        <p:cTn id="107" dur="500"/>
                                        <p:tgtEl>
                                          <p:spTgt spid="73939">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73939">
                                            <p:txEl>
                                              <p:pRg st="1" end="1"/>
                                            </p:txEl>
                                          </p:spTgt>
                                        </p:tgtEl>
                                        <p:attrNameLst>
                                          <p:attrName>style.visibility</p:attrName>
                                        </p:attrNameLst>
                                      </p:cBhvr>
                                      <p:to>
                                        <p:strVal val="visible"/>
                                      </p:to>
                                    </p:set>
                                    <p:animEffect transition="in" filter="blinds(horizontal)">
                                      <p:cBhvr>
                                        <p:cTn id="112" dur="500"/>
                                        <p:tgtEl>
                                          <p:spTgt spid="73939">
                                            <p:txEl>
                                              <p:pRg st="1" end="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73940"/>
                                        </p:tgtEl>
                                        <p:attrNameLst>
                                          <p:attrName>style.visibility</p:attrName>
                                        </p:attrNameLst>
                                      </p:cBhvr>
                                      <p:to>
                                        <p:strVal val="visible"/>
                                      </p:to>
                                    </p:set>
                                    <p:animEffect transition="in" filter="blinds(horizontal)">
                                      <p:cBhvr>
                                        <p:cTn id="117" dur="500"/>
                                        <p:tgtEl>
                                          <p:spTgt spid="73940"/>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73890"/>
                                        </p:tgtEl>
                                        <p:attrNameLst>
                                          <p:attrName>style.visibility</p:attrName>
                                        </p:attrNameLst>
                                      </p:cBhvr>
                                      <p:to>
                                        <p:strVal val="visible"/>
                                      </p:to>
                                    </p:set>
                                    <p:animEffect transition="in" filter="blinds(horizontal)">
                                      <p:cBhvr>
                                        <p:cTn id="122" dur="500"/>
                                        <p:tgtEl>
                                          <p:spTgt spid="73890"/>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8" fill="hold" nodeType="clickEffect">
                                  <p:stCondLst>
                                    <p:cond delay="0"/>
                                  </p:stCondLst>
                                  <p:childTnLst>
                                    <p:set>
                                      <p:cBhvr>
                                        <p:cTn id="126" dur="1" fill="hold">
                                          <p:stCondLst>
                                            <p:cond delay="0"/>
                                          </p:stCondLst>
                                        </p:cTn>
                                        <p:tgtEl>
                                          <p:spTgt spid="73837"/>
                                        </p:tgtEl>
                                        <p:attrNameLst>
                                          <p:attrName>style.visibility</p:attrName>
                                        </p:attrNameLst>
                                      </p:cBhvr>
                                      <p:to>
                                        <p:strVal val="visible"/>
                                      </p:to>
                                    </p:set>
                                    <p:animEffect transition="in" filter="slide(fromLeft)">
                                      <p:cBhvr>
                                        <p:cTn id="127" dur="500"/>
                                        <p:tgtEl>
                                          <p:spTgt spid="73837"/>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ntr" presetSubtype="8" fill="hold" nodeType="clickEffect">
                                  <p:stCondLst>
                                    <p:cond delay="0"/>
                                  </p:stCondLst>
                                  <p:childTnLst>
                                    <p:set>
                                      <p:cBhvr>
                                        <p:cTn id="131" dur="1" fill="hold">
                                          <p:stCondLst>
                                            <p:cond delay="0"/>
                                          </p:stCondLst>
                                        </p:cTn>
                                        <p:tgtEl>
                                          <p:spTgt spid="73835"/>
                                        </p:tgtEl>
                                        <p:attrNameLst>
                                          <p:attrName>style.visibility</p:attrName>
                                        </p:attrNameLst>
                                      </p:cBhvr>
                                      <p:to>
                                        <p:strVal val="visible"/>
                                      </p:to>
                                    </p:set>
                                    <p:animEffect transition="in" filter="slide(fromLeft)">
                                      <p:cBhvr>
                                        <p:cTn id="132" dur="500"/>
                                        <p:tgtEl>
                                          <p:spTgt spid="73835"/>
                                        </p:tgtEl>
                                      </p:cBhvr>
                                    </p:animEffect>
                                  </p:childTnLst>
                                </p:cTn>
                              </p:par>
                              <p:par>
                                <p:cTn id="133" presetID="12" presetClass="entr" presetSubtype="8" fill="hold" nodeType="withEffect">
                                  <p:stCondLst>
                                    <p:cond delay="0"/>
                                  </p:stCondLst>
                                  <p:childTnLst>
                                    <p:set>
                                      <p:cBhvr>
                                        <p:cTn id="134" dur="1" fill="hold">
                                          <p:stCondLst>
                                            <p:cond delay="0"/>
                                          </p:stCondLst>
                                        </p:cTn>
                                        <p:tgtEl>
                                          <p:spTgt spid="73815"/>
                                        </p:tgtEl>
                                        <p:attrNameLst>
                                          <p:attrName>style.visibility</p:attrName>
                                        </p:attrNameLst>
                                      </p:cBhvr>
                                      <p:to>
                                        <p:strVal val="visible"/>
                                      </p:to>
                                    </p:set>
                                    <p:animEffect transition="in" filter="slide(fromLeft)">
                                      <p:cBhvr>
                                        <p:cTn id="135" dur="500"/>
                                        <p:tgtEl>
                                          <p:spTgt spid="73815"/>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nodeType="click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blinds(horizontal)">
                                      <p:cBhvr>
                                        <p:cTn id="140" dur="500"/>
                                        <p:tgtEl>
                                          <p:spTgt spid="11"/>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73947"/>
                                        </p:tgtEl>
                                        <p:attrNameLst>
                                          <p:attrName>style.visibility</p:attrName>
                                        </p:attrNameLst>
                                      </p:cBhvr>
                                      <p:to>
                                        <p:strVal val="visible"/>
                                      </p:to>
                                    </p:set>
                                    <p:animEffect transition="in" filter="blinds(horizontal)">
                                      <p:cBhvr>
                                        <p:cTn id="145" dur="500"/>
                                        <p:tgtEl>
                                          <p:spTgt spid="73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90" grpId="0"/>
      <p:bldP spid="73896" grpId="0"/>
      <p:bldP spid="73898" grpId="0"/>
      <p:bldP spid="73900" grpId="0"/>
      <p:bldP spid="73920" grpId="0"/>
      <p:bldP spid="73940" grpId="0"/>
      <p:bldP spid="73947" grpId="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234" name="Rectangle 2"/>
          <p:cNvSpPr>
            <a:spLocks noGrp="1"/>
          </p:cNvSpPr>
          <p:nvPr>
            <p:ph type="title"/>
          </p:nvPr>
        </p:nvSpPr>
        <p:spPr>
          <a:xfrm>
            <a:off x="800100" y="73025"/>
            <a:ext cx="7264400" cy="523875"/>
          </a:xfrm>
          <a:ln/>
        </p:spPr>
        <p:txBody>
          <a:bodyPr vert="horz" wrap="square" lIns="91440" tIns="45720" rIns="91440" bIns="45720" anchor="b">
            <a:spAutoFit/>
          </a:bodyPr>
          <a:lstStyle/>
          <a:p>
            <a:r>
              <a:rPr lang="zh-CN" altLang="en-US" sz="2800" dirty="0">
                <a:ea typeface="宋体" pitchFamily="2" charset="-122"/>
              </a:rPr>
              <a:t>第六周期结束时的状态：</a:t>
            </a:r>
            <a:endParaRPr lang="en-US" altLang="zh-CN" sz="2800" dirty="0">
              <a:ea typeface="宋体" pitchFamily="2" charset="-122"/>
            </a:endParaRPr>
          </a:p>
        </p:txBody>
      </p:sp>
      <p:sp>
        <p:nvSpPr>
          <p:cNvPr id="479235" name="Rectangle 3"/>
          <p:cNvSpPr>
            <a:spLocks noGrp="1"/>
          </p:cNvSpPr>
          <p:nvPr>
            <p:ph idx="1"/>
          </p:nvPr>
        </p:nvSpPr>
        <p:spPr>
          <a:xfrm>
            <a:off x="495300" y="762000"/>
            <a:ext cx="8191500" cy="325438"/>
          </a:xfrm>
          <a:ln/>
        </p:spPr>
        <p:txBody>
          <a:bodyPr vert="horz" wrap="square" lIns="91440" tIns="45720" rIns="91440" bIns="45720" anchor="t"/>
          <a:lstStyle/>
          <a:p>
            <a:r>
              <a:rPr lang="zh-CN" altLang="en-US" sz="1800" dirty="0">
                <a:ea typeface="宋体" pitchFamily="2" charset="-122"/>
              </a:rPr>
              <a:t>4: </a:t>
            </a:r>
            <a:r>
              <a:rPr lang="en-US" altLang="zh-CN" sz="1800" dirty="0">
                <a:ea typeface="宋体" pitchFamily="2" charset="-122"/>
              </a:rPr>
              <a:t>R’s Wr   8: Store’s Mem   12: Beq’s Exec   16: R’s Reg   20: R’s Ifet</a:t>
            </a:r>
          </a:p>
        </p:txBody>
      </p:sp>
      <p:sp>
        <p:nvSpPr>
          <p:cNvPr id="479236" name="Rectangle 4"/>
          <p:cNvSpPr/>
          <p:nvPr/>
        </p:nvSpPr>
        <p:spPr>
          <a:xfrm>
            <a:off x="2212975" y="32893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237" name="Rectangle 5"/>
          <p:cNvSpPr/>
          <p:nvPr/>
        </p:nvSpPr>
        <p:spPr>
          <a:xfrm rot="5400000">
            <a:off x="1247775" y="4297363"/>
            <a:ext cx="22082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IF/ID</a:t>
            </a:r>
            <a:r>
              <a:rPr lang="en-US" altLang="zh-CN" sz="1600" b="1" dirty="0">
                <a:ea typeface="宋体" pitchFamily="2" charset="-122"/>
              </a:rPr>
              <a:t>: Instruction @ 20</a:t>
            </a:r>
          </a:p>
        </p:txBody>
      </p:sp>
      <p:sp>
        <p:nvSpPr>
          <p:cNvPr id="479238" name="Line 6"/>
          <p:cNvSpPr/>
          <p:nvPr/>
        </p:nvSpPr>
        <p:spPr>
          <a:xfrm>
            <a:off x="2362200" y="2984500"/>
            <a:ext cx="0" cy="127000"/>
          </a:xfrm>
          <a:prstGeom prst="line">
            <a:avLst/>
          </a:prstGeom>
          <a:ln w="25400" cap="flat" cmpd="sng">
            <a:solidFill>
              <a:schemeClr val="tx1"/>
            </a:solidFill>
            <a:prstDash val="solid"/>
            <a:headEnd type="none" w="med" len="med"/>
            <a:tailEnd type="none" w="med" len="med"/>
          </a:ln>
        </p:spPr>
      </p:sp>
      <p:sp>
        <p:nvSpPr>
          <p:cNvPr id="479239" name="Rectangle 7"/>
          <p:cNvSpPr/>
          <p:nvPr/>
        </p:nvSpPr>
        <p:spPr>
          <a:xfrm>
            <a:off x="4041775" y="32893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240" name="Rectangle 8"/>
          <p:cNvSpPr/>
          <p:nvPr/>
        </p:nvSpPr>
        <p:spPr>
          <a:xfrm rot="5400000">
            <a:off x="2981325" y="4297363"/>
            <a:ext cx="24003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ID/Ex:</a:t>
            </a:r>
            <a:r>
              <a:rPr lang="en-US" altLang="zh-CN" sz="1600" b="1" dirty="0">
                <a:ea typeface="宋体" pitchFamily="2" charset="-122"/>
              </a:rPr>
              <a:t>R-type’s busA &amp; B</a:t>
            </a:r>
          </a:p>
        </p:txBody>
      </p:sp>
      <p:sp>
        <p:nvSpPr>
          <p:cNvPr id="479241" name="Rectangle 9"/>
          <p:cNvSpPr/>
          <p:nvPr/>
        </p:nvSpPr>
        <p:spPr>
          <a:xfrm>
            <a:off x="5870575" y="32893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242" name="Rectangle 10"/>
          <p:cNvSpPr/>
          <p:nvPr/>
        </p:nvSpPr>
        <p:spPr>
          <a:xfrm rot="5400000">
            <a:off x="4892675" y="4295775"/>
            <a:ext cx="22383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Ex/Mem</a:t>
            </a:r>
            <a:r>
              <a:rPr lang="en-US" altLang="zh-CN" sz="1600" b="1" dirty="0">
                <a:ea typeface="宋体" pitchFamily="2" charset="-122"/>
              </a:rPr>
              <a:t>: Beq’s Results</a:t>
            </a:r>
          </a:p>
        </p:txBody>
      </p:sp>
      <p:sp>
        <p:nvSpPr>
          <p:cNvPr id="479243" name="Rectangle 11"/>
          <p:cNvSpPr/>
          <p:nvPr/>
        </p:nvSpPr>
        <p:spPr>
          <a:xfrm>
            <a:off x="7775575" y="32893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244" name="Rectangle 12"/>
          <p:cNvSpPr/>
          <p:nvPr/>
        </p:nvSpPr>
        <p:spPr>
          <a:xfrm rot="5400000">
            <a:off x="6746875" y="4294188"/>
            <a:ext cx="23352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Mem/Wr</a:t>
            </a:r>
            <a:r>
              <a:rPr lang="en-US" altLang="zh-CN" sz="1600" b="1" dirty="0">
                <a:ea typeface="宋体" pitchFamily="2" charset="-122"/>
              </a:rPr>
              <a:t>: Nothing for St</a:t>
            </a:r>
          </a:p>
        </p:txBody>
      </p:sp>
      <p:sp>
        <p:nvSpPr>
          <p:cNvPr id="479245" name="Rectangle 13"/>
          <p:cNvSpPr/>
          <p:nvPr/>
        </p:nvSpPr>
        <p:spPr>
          <a:xfrm>
            <a:off x="688975" y="3289300"/>
            <a:ext cx="288925" cy="11176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246" name="Rectangle 14"/>
          <p:cNvSpPr/>
          <p:nvPr/>
        </p:nvSpPr>
        <p:spPr>
          <a:xfrm rot="5400000">
            <a:off x="388938" y="3679825"/>
            <a:ext cx="8826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PC</a:t>
            </a:r>
            <a:r>
              <a:rPr lang="en-US" altLang="zh-CN" sz="1600" b="1" dirty="0">
                <a:ea typeface="宋体" pitchFamily="2" charset="-122"/>
              </a:rPr>
              <a:t> = 24</a:t>
            </a:r>
          </a:p>
        </p:txBody>
      </p:sp>
      <p:sp>
        <p:nvSpPr>
          <p:cNvPr id="479247" name="Rectangle 15"/>
          <p:cNvSpPr/>
          <p:nvPr/>
        </p:nvSpPr>
        <p:spPr>
          <a:xfrm>
            <a:off x="6784975" y="3746500"/>
            <a:ext cx="636588" cy="1270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248" name="Rectangle 16"/>
          <p:cNvSpPr/>
          <p:nvPr/>
        </p:nvSpPr>
        <p:spPr>
          <a:xfrm>
            <a:off x="6761163" y="3754438"/>
            <a:ext cx="676275" cy="57785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Data</a:t>
            </a:r>
          </a:p>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Mem</a:t>
            </a:r>
          </a:p>
        </p:txBody>
      </p:sp>
      <p:sp>
        <p:nvSpPr>
          <p:cNvPr id="479249" name="Rectangle 17"/>
          <p:cNvSpPr/>
          <p:nvPr/>
        </p:nvSpPr>
        <p:spPr>
          <a:xfrm>
            <a:off x="6767513" y="4519613"/>
            <a:ext cx="47783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WA</a:t>
            </a:r>
          </a:p>
        </p:txBody>
      </p:sp>
      <p:sp>
        <p:nvSpPr>
          <p:cNvPr id="479250" name="Rectangle 18"/>
          <p:cNvSpPr/>
          <p:nvPr/>
        </p:nvSpPr>
        <p:spPr>
          <a:xfrm>
            <a:off x="6767513" y="4748213"/>
            <a:ext cx="3587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Di</a:t>
            </a:r>
          </a:p>
        </p:txBody>
      </p:sp>
      <p:sp>
        <p:nvSpPr>
          <p:cNvPr id="479251" name="Rectangle 19"/>
          <p:cNvSpPr/>
          <p:nvPr/>
        </p:nvSpPr>
        <p:spPr>
          <a:xfrm>
            <a:off x="6767513" y="4291013"/>
            <a:ext cx="438150"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RA</a:t>
            </a:r>
          </a:p>
        </p:txBody>
      </p:sp>
      <p:sp>
        <p:nvSpPr>
          <p:cNvPr id="479252" name="Rectangle 20"/>
          <p:cNvSpPr/>
          <p:nvPr/>
        </p:nvSpPr>
        <p:spPr>
          <a:xfrm>
            <a:off x="7072313" y="4291013"/>
            <a:ext cx="417512"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Do</a:t>
            </a:r>
          </a:p>
        </p:txBody>
      </p:sp>
      <p:sp>
        <p:nvSpPr>
          <p:cNvPr id="479253" name="Rectangle 21"/>
          <p:cNvSpPr/>
          <p:nvPr/>
        </p:nvSpPr>
        <p:spPr>
          <a:xfrm>
            <a:off x="1374775" y="3289300"/>
            <a:ext cx="365125" cy="2032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254" name="Rectangle 22"/>
          <p:cNvSpPr/>
          <p:nvPr/>
        </p:nvSpPr>
        <p:spPr>
          <a:xfrm rot="5400000">
            <a:off x="1273175" y="4360863"/>
            <a:ext cx="6334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IUnit</a:t>
            </a:r>
          </a:p>
        </p:txBody>
      </p:sp>
      <p:sp>
        <p:nvSpPr>
          <p:cNvPr id="479255" name="Rectangle 23"/>
          <p:cNvSpPr/>
          <p:nvPr/>
        </p:nvSpPr>
        <p:spPr>
          <a:xfrm>
            <a:off x="1357313" y="3910013"/>
            <a:ext cx="309562"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A</a:t>
            </a:r>
          </a:p>
        </p:txBody>
      </p:sp>
      <p:sp>
        <p:nvSpPr>
          <p:cNvPr id="479256" name="Rectangle 24"/>
          <p:cNvSpPr/>
          <p:nvPr/>
        </p:nvSpPr>
        <p:spPr>
          <a:xfrm>
            <a:off x="1509713" y="5053013"/>
            <a:ext cx="2301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I</a:t>
            </a:r>
          </a:p>
        </p:txBody>
      </p:sp>
      <p:sp>
        <p:nvSpPr>
          <p:cNvPr id="479257" name="Rectangle 25"/>
          <p:cNvSpPr/>
          <p:nvPr/>
        </p:nvSpPr>
        <p:spPr>
          <a:xfrm>
            <a:off x="3051175" y="3822700"/>
            <a:ext cx="593725" cy="1270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258" name="Rectangle 26"/>
          <p:cNvSpPr/>
          <p:nvPr/>
        </p:nvSpPr>
        <p:spPr>
          <a:xfrm>
            <a:off x="3005138" y="4535488"/>
            <a:ext cx="6778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RFile</a:t>
            </a:r>
          </a:p>
        </p:txBody>
      </p:sp>
      <p:sp>
        <p:nvSpPr>
          <p:cNvPr id="479259" name="Rectangle 27"/>
          <p:cNvSpPr/>
          <p:nvPr/>
        </p:nvSpPr>
        <p:spPr>
          <a:xfrm>
            <a:off x="3338513" y="4875213"/>
            <a:ext cx="3587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Di</a:t>
            </a:r>
          </a:p>
        </p:txBody>
      </p:sp>
      <p:sp>
        <p:nvSpPr>
          <p:cNvPr id="479260" name="Rectangle 28"/>
          <p:cNvSpPr/>
          <p:nvPr/>
        </p:nvSpPr>
        <p:spPr>
          <a:xfrm>
            <a:off x="3033713" y="3963988"/>
            <a:ext cx="4079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Ra</a:t>
            </a:r>
          </a:p>
        </p:txBody>
      </p:sp>
      <p:sp>
        <p:nvSpPr>
          <p:cNvPr id="479261" name="Rectangle 29"/>
          <p:cNvSpPr/>
          <p:nvPr/>
        </p:nvSpPr>
        <p:spPr>
          <a:xfrm>
            <a:off x="3033713" y="4294188"/>
            <a:ext cx="417512"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Rb</a:t>
            </a:r>
          </a:p>
        </p:txBody>
      </p:sp>
      <p:sp>
        <p:nvSpPr>
          <p:cNvPr id="479262" name="Rectangle 30"/>
          <p:cNvSpPr/>
          <p:nvPr/>
        </p:nvSpPr>
        <p:spPr>
          <a:xfrm>
            <a:off x="3033713" y="4856163"/>
            <a:ext cx="4476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Rw</a:t>
            </a:r>
          </a:p>
        </p:txBody>
      </p:sp>
      <p:sp>
        <p:nvSpPr>
          <p:cNvPr id="75807" name="Rectangle 31"/>
          <p:cNvSpPr/>
          <p:nvPr/>
        </p:nvSpPr>
        <p:spPr>
          <a:xfrm>
            <a:off x="2560638" y="2151063"/>
            <a:ext cx="10668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RegWr=1</a:t>
            </a:r>
          </a:p>
        </p:txBody>
      </p:sp>
      <p:sp>
        <p:nvSpPr>
          <p:cNvPr id="479264" name="Line 32"/>
          <p:cNvSpPr/>
          <p:nvPr/>
        </p:nvSpPr>
        <p:spPr>
          <a:xfrm>
            <a:off x="5181600" y="4789488"/>
            <a:ext cx="0" cy="1217612"/>
          </a:xfrm>
          <a:prstGeom prst="line">
            <a:avLst/>
          </a:prstGeom>
          <a:ln w="25400" cap="flat" cmpd="sng">
            <a:solidFill>
              <a:schemeClr val="accent2"/>
            </a:solidFill>
            <a:prstDash val="solid"/>
            <a:headEnd type="none" w="med" len="med"/>
            <a:tailEnd type="none" w="med" len="med"/>
          </a:ln>
        </p:spPr>
      </p:sp>
      <p:sp>
        <p:nvSpPr>
          <p:cNvPr id="479265" name="Rectangle 35"/>
          <p:cNvSpPr/>
          <p:nvPr/>
        </p:nvSpPr>
        <p:spPr>
          <a:xfrm>
            <a:off x="4846638" y="4281488"/>
            <a:ext cx="654050" cy="57785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Exec</a:t>
            </a:r>
          </a:p>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Unit</a:t>
            </a:r>
          </a:p>
        </p:txBody>
      </p:sp>
      <p:sp>
        <p:nvSpPr>
          <p:cNvPr id="479266" name="Rectangle 36"/>
          <p:cNvSpPr/>
          <p:nvPr/>
        </p:nvSpPr>
        <p:spPr>
          <a:xfrm>
            <a:off x="4889500" y="3289300"/>
            <a:ext cx="584200" cy="14986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267" name="Rectangle 37"/>
          <p:cNvSpPr/>
          <p:nvPr/>
        </p:nvSpPr>
        <p:spPr>
          <a:xfrm>
            <a:off x="4862513" y="3811588"/>
            <a:ext cx="6238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busA</a:t>
            </a:r>
          </a:p>
        </p:txBody>
      </p:sp>
      <p:sp>
        <p:nvSpPr>
          <p:cNvPr id="479268" name="Rectangle 38"/>
          <p:cNvSpPr/>
          <p:nvPr/>
        </p:nvSpPr>
        <p:spPr>
          <a:xfrm>
            <a:off x="4862513" y="4065588"/>
            <a:ext cx="6238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busB</a:t>
            </a:r>
          </a:p>
        </p:txBody>
      </p:sp>
      <p:sp>
        <p:nvSpPr>
          <p:cNvPr id="479269" name="Rectangle 40"/>
          <p:cNvSpPr/>
          <p:nvPr/>
        </p:nvSpPr>
        <p:spPr>
          <a:xfrm>
            <a:off x="4862513" y="3560763"/>
            <a:ext cx="5476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Imm</a:t>
            </a:r>
          </a:p>
        </p:txBody>
      </p:sp>
      <p:sp>
        <p:nvSpPr>
          <p:cNvPr id="479270" name="Line 41"/>
          <p:cNvSpPr/>
          <p:nvPr/>
        </p:nvSpPr>
        <p:spPr>
          <a:xfrm>
            <a:off x="5334000" y="2222500"/>
            <a:ext cx="0" cy="1041400"/>
          </a:xfrm>
          <a:prstGeom prst="line">
            <a:avLst/>
          </a:prstGeom>
          <a:ln w="25400" cap="flat" cmpd="sng">
            <a:solidFill>
              <a:schemeClr val="accent2"/>
            </a:solidFill>
            <a:prstDash val="solid"/>
            <a:headEnd type="none" w="med" len="med"/>
            <a:tailEnd type="none" w="med" len="med"/>
          </a:ln>
        </p:spPr>
      </p:sp>
      <p:sp>
        <p:nvSpPr>
          <p:cNvPr id="75818" name="Rectangle 42"/>
          <p:cNvSpPr/>
          <p:nvPr/>
        </p:nvSpPr>
        <p:spPr>
          <a:xfrm>
            <a:off x="4710113" y="1905000"/>
            <a:ext cx="13811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ALUOp=Sub</a:t>
            </a:r>
          </a:p>
        </p:txBody>
      </p:sp>
      <p:sp>
        <p:nvSpPr>
          <p:cNvPr id="75819" name="Rectangle 43"/>
          <p:cNvSpPr/>
          <p:nvPr/>
        </p:nvSpPr>
        <p:spPr>
          <a:xfrm>
            <a:off x="4786313" y="6019800"/>
            <a:ext cx="11557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ALUSrc=0</a:t>
            </a:r>
          </a:p>
        </p:txBody>
      </p:sp>
      <p:sp>
        <p:nvSpPr>
          <p:cNvPr id="479273" name="Line 44"/>
          <p:cNvSpPr/>
          <p:nvPr/>
        </p:nvSpPr>
        <p:spPr>
          <a:xfrm>
            <a:off x="3654425" y="3957638"/>
            <a:ext cx="358775" cy="4762"/>
          </a:xfrm>
          <a:prstGeom prst="line">
            <a:avLst/>
          </a:prstGeom>
          <a:ln w="50800" cap="flat" cmpd="sng">
            <a:solidFill>
              <a:schemeClr val="bg2"/>
            </a:solidFill>
            <a:prstDash val="solid"/>
            <a:headEnd type="none" w="med" len="med"/>
            <a:tailEnd type="triangle" w="med" len="med"/>
          </a:ln>
        </p:spPr>
      </p:sp>
      <p:sp>
        <p:nvSpPr>
          <p:cNvPr id="479274" name="Line 48"/>
          <p:cNvSpPr/>
          <p:nvPr/>
        </p:nvSpPr>
        <p:spPr>
          <a:xfrm>
            <a:off x="3654425" y="4267200"/>
            <a:ext cx="358775" cy="0"/>
          </a:xfrm>
          <a:prstGeom prst="line">
            <a:avLst/>
          </a:prstGeom>
          <a:ln w="50800" cap="flat" cmpd="sng">
            <a:solidFill>
              <a:schemeClr val="bg2"/>
            </a:solidFill>
            <a:prstDash val="solid"/>
            <a:headEnd type="none" w="med" len="med"/>
            <a:tailEnd type="triangle" w="med" len="med"/>
          </a:ln>
        </p:spPr>
      </p:sp>
      <p:sp>
        <p:nvSpPr>
          <p:cNvPr id="479275" name="Line 49"/>
          <p:cNvSpPr/>
          <p:nvPr/>
        </p:nvSpPr>
        <p:spPr>
          <a:xfrm>
            <a:off x="2692400" y="4114800"/>
            <a:ext cx="330200" cy="0"/>
          </a:xfrm>
          <a:prstGeom prst="line">
            <a:avLst/>
          </a:prstGeom>
          <a:ln w="50800" cap="flat" cmpd="sng">
            <a:solidFill>
              <a:schemeClr val="bg2"/>
            </a:solidFill>
            <a:prstDash val="solid"/>
            <a:headEnd type="none" w="med" len="med"/>
            <a:tailEnd type="triangle" w="med" len="med"/>
          </a:ln>
        </p:spPr>
      </p:sp>
      <p:sp>
        <p:nvSpPr>
          <p:cNvPr id="479276" name="Line 50"/>
          <p:cNvSpPr/>
          <p:nvPr/>
        </p:nvSpPr>
        <p:spPr>
          <a:xfrm>
            <a:off x="2692400" y="4419600"/>
            <a:ext cx="330200" cy="0"/>
          </a:xfrm>
          <a:prstGeom prst="line">
            <a:avLst/>
          </a:prstGeom>
          <a:ln w="50800" cap="flat" cmpd="sng">
            <a:solidFill>
              <a:schemeClr val="bg2"/>
            </a:solidFill>
            <a:prstDash val="solid"/>
            <a:headEnd type="none" w="med" len="med"/>
            <a:tailEnd type="triangle" w="med" len="med"/>
          </a:ln>
        </p:spPr>
      </p:sp>
      <p:sp>
        <p:nvSpPr>
          <p:cNvPr id="479277" name="Line 52"/>
          <p:cNvSpPr/>
          <p:nvPr/>
        </p:nvSpPr>
        <p:spPr>
          <a:xfrm>
            <a:off x="4495800" y="4279900"/>
            <a:ext cx="0" cy="669925"/>
          </a:xfrm>
          <a:prstGeom prst="line">
            <a:avLst/>
          </a:prstGeom>
          <a:ln w="25400" cap="flat" cmpd="sng">
            <a:solidFill>
              <a:schemeClr val="tx1"/>
            </a:solidFill>
            <a:prstDash val="solid"/>
            <a:headEnd type="none" w="med" len="med"/>
            <a:tailEnd type="none" w="med" len="med"/>
          </a:ln>
        </p:spPr>
      </p:sp>
      <p:sp>
        <p:nvSpPr>
          <p:cNvPr id="479278" name="Line 53"/>
          <p:cNvSpPr/>
          <p:nvPr/>
        </p:nvSpPr>
        <p:spPr>
          <a:xfrm flipV="1">
            <a:off x="4494213" y="4953000"/>
            <a:ext cx="1360487" cy="0"/>
          </a:xfrm>
          <a:prstGeom prst="line">
            <a:avLst/>
          </a:prstGeom>
          <a:ln w="25400" cap="flat" cmpd="sng">
            <a:solidFill>
              <a:schemeClr val="tx1"/>
            </a:solidFill>
            <a:prstDash val="solid"/>
            <a:headEnd type="none" w="med" len="med"/>
            <a:tailEnd type="triangle" w="med" len="med"/>
          </a:ln>
        </p:spPr>
      </p:sp>
      <p:sp>
        <p:nvSpPr>
          <p:cNvPr id="75830" name="Line 54"/>
          <p:cNvSpPr/>
          <p:nvPr/>
        </p:nvSpPr>
        <p:spPr>
          <a:xfrm>
            <a:off x="6164263" y="4953000"/>
            <a:ext cx="592137" cy="0"/>
          </a:xfrm>
          <a:prstGeom prst="line">
            <a:avLst/>
          </a:prstGeom>
          <a:ln w="50800" cap="flat" cmpd="sng">
            <a:solidFill>
              <a:schemeClr val="hlink"/>
            </a:solidFill>
            <a:prstDash val="solid"/>
            <a:headEnd type="none" w="med" len="med"/>
            <a:tailEnd type="triangle" w="med" len="med"/>
          </a:ln>
        </p:spPr>
      </p:sp>
      <p:grpSp>
        <p:nvGrpSpPr>
          <p:cNvPr id="2" name="Group 208"/>
          <p:cNvGrpSpPr/>
          <p:nvPr/>
        </p:nvGrpSpPr>
        <p:grpSpPr>
          <a:xfrm>
            <a:off x="6159500" y="4403725"/>
            <a:ext cx="596900" cy="257175"/>
            <a:chOff x="3880" y="2774"/>
            <a:chExt cx="376" cy="162"/>
          </a:xfrm>
        </p:grpSpPr>
        <p:sp>
          <p:nvSpPr>
            <p:cNvPr id="479435" name="Line 51"/>
            <p:cNvSpPr/>
            <p:nvPr/>
          </p:nvSpPr>
          <p:spPr>
            <a:xfrm>
              <a:off x="3880" y="2784"/>
              <a:ext cx="154" cy="0"/>
            </a:xfrm>
            <a:prstGeom prst="line">
              <a:avLst/>
            </a:prstGeom>
            <a:ln w="50800" cap="flat" cmpd="sng">
              <a:solidFill>
                <a:schemeClr val="hlink"/>
              </a:solidFill>
              <a:prstDash val="solid"/>
              <a:headEnd type="none" w="med" len="med"/>
              <a:tailEnd type="none" w="med" len="med"/>
            </a:ln>
          </p:spPr>
        </p:sp>
        <p:sp>
          <p:nvSpPr>
            <p:cNvPr id="479436" name="Line 55"/>
            <p:cNvSpPr/>
            <p:nvPr/>
          </p:nvSpPr>
          <p:spPr>
            <a:xfrm>
              <a:off x="4030" y="2925"/>
              <a:ext cx="226" cy="3"/>
            </a:xfrm>
            <a:prstGeom prst="line">
              <a:avLst/>
            </a:prstGeom>
            <a:ln w="50800" cap="flat" cmpd="sng">
              <a:solidFill>
                <a:schemeClr val="hlink"/>
              </a:solidFill>
              <a:prstDash val="solid"/>
              <a:headEnd type="none" w="med" len="med"/>
              <a:tailEnd type="triangle" w="med" len="med"/>
            </a:ln>
          </p:spPr>
        </p:sp>
        <p:sp>
          <p:nvSpPr>
            <p:cNvPr id="479437" name="Line 56"/>
            <p:cNvSpPr/>
            <p:nvPr/>
          </p:nvSpPr>
          <p:spPr>
            <a:xfrm>
              <a:off x="4031" y="2774"/>
              <a:ext cx="1" cy="162"/>
            </a:xfrm>
            <a:prstGeom prst="line">
              <a:avLst/>
            </a:prstGeom>
            <a:ln w="50800" cap="flat" cmpd="sng">
              <a:solidFill>
                <a:schemeClr val="hlink"/>
              </a:solidFill>
              <a:prstDash val="solid"/>
              <a:headEnd type="none" w="med" len="med"/>
              <a:tailEnd type="none" w="med" len="med"/>
            </a:ln>
          </p:spPr>
        </p:sp>
      </p:grpSp>
      <p:sp>
        <p:nvSpPr>
          <p:cNvPr id="479281" name="Line 57"/>
          <p:cNvSpPr/>
          <p:nvPr/>
        </p:nvSpPr>
        <p:spPr>
          <a:xfrm>
            <a:off x="6413500" y="5105400"/>
            <a:ext cx="1346200" cy="0"/>
          </a:xfrm>
          <a:prstGeom prst="line">
            <a:avLst/>
          </a:prstGeom>
          <a:ln w="25400" cap="flat" cmpd="sng">
            <a:solidFill>
              <a:schemeClr val="tx1"/>
            </a:solidFill>
            <a:prstDash val="solid"/>
            <a:headEnd type="none" w="med" len="med"/>
            <a:tailEnd type="triangle" w="med" len="med"/>
          </a:ln>
        </p:spPr>
      </p:sp>
      <p:grpSp>
        <p:nvGrpSpPr>
          <p:cNvPr id="479282" name="Group 65"/>
          <p:cNvGrpSpPr/>
          <p:nvPr/>
        </p:nvGrpSpPr>
        <p:grpSpPr>
          <a:xfrm>
            <a:off x="8397875" y="4356100"/>
            <a:ext cx="333375" cy="946150"/>
            <a:chOff x="5290" y="2744"/>
            <a:chExt cx="210" cy="596"/>
          </a:xfrm>
        </p:grpSpPr>
        <p:sp>
          <p:nvSpPr>
            <p:cNvPr id="479428" name="Line 58"/>
            <p:cNvSpPr/>
            <p:nvPr/>
          </p:nvSpPr>
          <p:spPr>
            <a:xfrm>
              <a:off x="5328" y="2744"/>
              <a:ext cx="0" cy="561"/>
            </a:xfrm>
            <a:prstGeom prst="line">
              <a:avLst/>
            </a:prstGeom>
            <a:ln w="25400" cap="flat" cmpd="sng">
              <a:solidFill>
                <a:schemeClr val="tx1"/>
              </a:solidFill>
              <a:prstDash val="solid"/>
              <a:headEnd type="none" w="med" len="med"/>
              <a:tailEnd type="none" w="med" len="med"/>
            </a:ln>
          </p:spPr>
        </p:sp>
        <p:sp>
          <p:nvSpPr>
            <p:cNvPr id="479429" name="Line 59"/>
            <p:cNvSpPr/>
            <p:nvPr/>
          </p:nvSpPr>
          <p:spPr>
            <a:xfrm>
              <a:off x="5336" y="2744"/>
              <a:ext cx="128" cy="36"/>
            </a:xfrm>
            <a:prstGeom prst="line">
              <a:avLst/>
            </a:prstGeom>
            <a:ln w="25400" cap="flat" cmpd="sng">
              <a:solidFill>
                <a:schemeClr val="tx1"/>
              </a:solidFill>
              <a:prstDash val="solid"/>
              <a:headEnd type="none" w="med" len="med"/>
              <a:tailEnd type="none" w="med" len="med"/>
            </a:ln>
          </p:spPr>
        </p:sp>
        <p:sp>
          <p:nvSpPr>
            <p:cNvPr id="479430" name="Line 60"/>
            <p:cNvSpPr/>
            <p:nvPr/>
          </p:nvSpPr>
          <p:spPr>
            <a:xfrm flipV="1">
              <a:off x="5336" y="3235"/>
              <a:ext cx="128" cy="86"/>
            </a:xfrm>
            <a:prstGeom prst="line">
              <a:avLst/>
            </a:prstGeom>
            <a:ln w="25400" cap="flat" cmpd="sng">
              <a:solidFill>
                <a:schemeClr val="tx1"/>
              </a:solidFill>
              <a:prstDash val="solid"/>
              <a:headEnd type="none" w="med" len="med"/>
              <a:tailEnd type="none" w="med" len="med"/>
            </a:ln>
          </p:spPr>
        </p:sp>
        <p:sp>
          <p:nvSpPr>
            <p:cNvPr id="479431" name="Line 61"/>
            <p:cNvSpPr/>
            <p:nvPr/>
          </p:nvSpPr>
          <p:spPr>
            <a:xfrm>
              <a:off x="5472" y="2796"/>
              <a:ext cx="0" cy="432"/>
            </a:xfrm>
            <a:prstGeom prst="line">
              <a:avLst/>
            </a:prstGeom>
            <a:ln w="25400" cap="flat" cmpd="sng">
              <a:solidFill>
                <a:schemeClr val="tx1"/>
              </a:solidFill>
              <a:prstDash val="solid"/>
              <a:headEnd type="none" w="med" len="med"/>
              <a:tailEnd type="none" w="med" len="med"/>
            </a:ln>
          </p:spPr>
        </p:sp>
        <p:sp>
          <p:nvSpPr>
            <p:cNvPr id="479432" name="Rectangle 62"/>
            <p:cNvSpPr/>
            <p:nvPr/>
          </p:nvSpPr>
          <p:spPr>
            <a:xfrm rot="5400000">
              <a:off x="5210" y="2928"/>
              <a:ext cx="370"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Mux</a:t>
              </a:r>
            </a:p>
          </p:txBody>
        </p:sp>
        <p:sp>
          <p:nvSpPr>
            <p:cNvPr id="479433" name="Rectangle 63"/>
            <p:cNvSpPr/>
            <p:nvPr/>
          </p:nvSpPr>
          <p:spPr>
            <a:xfrm>
              <a:off x="5303" y="2756"/>
              <a:ext cx="170" cy="19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9434" name="Rectangle 64"/>
            <p:cNvSpPr/>
            <p:nvPr/>
          </p:nvSpPr>
          <p:spPr>
            <a:xfrm>
              <a:off x="5303" y="3150"/>
              <a:ext cx="170" cy="19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grpSp>
      <p:sp>
        <p:nvSpPr>
          <p:cNvPr id="479283" name="Line 66"/>
          <p:cNvSpPr/>
          <p:nvPr/>
        </p:nvSpPr>
        <p:spPr>
          <a:xfrm>
            <a:off x="8089900" y="4495800"/>
            <a:ext cx="355600" cy="0"/>
          </a:xfrm>
          <a:prstGeom prst="line">
            <a:avLst/>
          </a:prstGeom>
          <a:ln w="25400" cap="flat" cmpd="sng">
            <a:solidFill>
              <a:schemeClr val="tx1"/>
            </a:solidFill>
            <a:prstDash val="solid"/>
            <a:headEnd type="none" w="med" len="med"/>
            <a:tailEnd type="triangle" w="med" len="med"/>
          </a:ln>
        </p:spPr>
      </p:sp>
      <p:sp>
        <p:nvSpPr>
          <p:cNvPr id="479284" name="Line 68"/>
          <p:cNvSpPr/>
          <p:nvPr/>
        </p:nvSpPr>
        <p:spPr>
          <a:xfrm>
            <a:off x="2679700" y="3733800"/>
            <a:ext cx="1346200" cy="0"/>
          </a:xfrm>
          <a:prstGeom prst="line">
            <a:avLst/>
          </a:prstGeom>
          <a:ln w="25400" cap="flat" cmpd="sng">
            <a:solidFill>
              <a:schemeClr val="tx1"/>
            </a:solidFill>
            <a:prstDash val="solid"/>
            <a:headEnd type="none" w="med" len="med"/>
            <a:tailEnd type="triangle" w="med" len="med"/>
          </a:ln>
        </p:spPr>
      </p:sp>
      <p:sp>
        <p:nvSpPr>
          <p:cNvPr id="479285" name="Line 69"/>
          <p:cNvSpPr/>
          <p:nvPr/>
        </p:nvSpPr>
        <p:spPr>
          <a:xfrm>
            <a:off x="2692400" y="5486400"/>
            <a:ext cx="1320800" cy="0"/>
          </a:xfrm>
          <a:prstGeom prst="line">
            <a:avLst/>
          </a:prstGeom>
          <a:ln w="50800" cap="flat" cmpd="sng">
            <a:solidFill>
              <a:schemeClr val="bg2"/>
            </a:solidFill>
            <a:prstDash val="solid"/>
            <a:headEnd type="none" w="med" len="med"/>
            <a:tailEnd type="triangle" w="med" len="med"/>
          </a:ln>
        </p:spPr>
      </p:sp>
      <p:sp>
        <p:nvSpPr>
          <p:cNvPr id="479286" name="Line 70"/>
          <p:cNvSpPr/>
          <p:nvPr/>
        </p:nvSpPr>
        <p:spPr>
          <a:xfrm>
            <a:off x="2679700" y="5181600"/>
            <a:ext cx="1346200" cy="0"/>
          </a:xfrm>
          <a:prstGeom prst="line">
            <a:avLst/>
          </a:prstGeom>
          <a:ln w="25400" cap="flat" cmpd="sng">
            <a:solidFill>
              <a:schemeClr val="tx1"/>
            </a:solidFill>
            <a:prstDash val="solid"/>
            <a:headEnd type="none" w="med" len="med"/>
            <a:tailEnd type="triangle" w="med" len="med"/>
          </a:ln>
        </p:spPr>
      </p:sp>
      <p:sp>
        <p:nvSpPr>
          <p:cNvPr id="479287" name="Line 71"/>
          <p:cNvSpPr/>
          <p:nvPr/>
        </p:nvSpPr>
        <p:spPr>
          <a:xfrm>
            <a:off x="5499100" y="4419600"/>
            <a:ext cx="355600" cy="0"/>
          </a:xfrm>
          <a:prstGeom prst="line">
            <a:avLst/>
          </a:prstGeom>
          <a:ln w="25400" cap="flat" cmpd="sng">
            <a:solidFill>
              <a:schemeClr val="tx1"/>
            </a:solidFill>
            <a:prstDash val="solid"/>
            <a:headEnd type="none" w="med" len="med"/>
            <a:tailEnd type="triangle" w="med" len="med"/>
          </a:ln>
        </p:spPr>
      </p:sp>
      <p:sp>
        <p:nvSpPr>
          <p:cNvPr id="479288" name="Line 72"/>
          <p:cNvSpPr/>
          <p:nvPr/>
        </p:nvSpPr>
        <p:spPr>
          <a:xfrm>
            <a:off x="4813300" y="5334000"/>
            <a:ext cx="1041400" cy="0"/>
          </a:xfrm>
          <a:prstGeom prst="line">
            <a:avLst/>
          </a:prstGeom>
          <a:ln w="25400" cap="flat" cmpd="sng">
            <a:solidFill>
              <a:schemeClr val="tx1"/>
            </a:solidFill>
            <a:prstDash val="solid"/>
            <a:headEnd type="none" w="med" len="med"/>
            <a:tailEnd type="triangle" w="med" len="med"/>
          </a:ln>
        </p:spPr>
      </p:sp>
      <p:sp>
        <p:nvSpPr>
          <p:cNvPr id="479289" name="Line 73"/>
          <p:cNvSpPr/>
          <p:nvPr/>
        </p:nvSpPr>
        <p:spPr>
          <a:xfrm>
            <a:off x="8534400" y="5270500"/>
            <a:ext cx="0" cy="736600"/>
          </a:xfrm>
          <a:prstGeom prst="line">
            <a:avLst/>
          </a:prstGeom>
          <a:ln w="25400" cap="flat" cmpd="sng">
            <a:solidFill>
              <a:schemeClr val="accent2"/>
            </a:solidFill>
            <a:prstDash val="solid"/>
            <a:headEnd type="none" w="med" len="med"/>
            <a:tailEnd type="none" w="med" len="med"/>
          </a:ln>
        </p:spPr>
      </p:sp>
      <p:sp>
        <p:nvSpPr>
          <p:cNvPr id="75850" name="Rectangle 74"/>
          <p:cNvSpPr/>
          <p:nvPr/>
        </p:nvSpPr>
        <p:spPr>
          <a:xfrm>
            <a:off x="7437438" y="5961063"/>
            <a:ext cx="14509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MemtoReg=0</a:t>
            </a:r>
          </a:p>
        </p:txBody>
      </p:sp>
      <p:sp>
        <p:nvSpPr>
          <p:cNvPr id="479291" name="Line 75"/>
          <p:cNvSpPr/>
          <p:nvPr/>
        </p:nvSpPr>
        <p:spPr>
          <a:xfrm>
            <a:off x="4572000" y="5041900"/>
            <a:ext cx="0" cy="541338"/>
          </a:xfrm>
          <a:prstGeom prst="line">
            <a:avLst/>
          </a:prstGeom>
          <a:ln w="25400" cap="flat" cmpd="sng">
            <a:solidFill>
              <a:schemeClr val="tx1"/>
            </a:solidFill>
            <a:prstDash val="solid"/>
            <a:headEnd type="none" w="med" len="med"/>
            <a:tailEnd type="none" w="med" len="med"/>
          </a:ln>
        </p:spPr>
      </p:sp>
      <p:sp>
        <p:nvSpPr>
          <p:cNvPr id="479292" name="Line 76"/>
          <p:cNvSpPr/>
          <p:nvPr/>
        </p:nvSpPr>
        <p:spPr>
          <a:xfrm>
            <a:off x="4584700" y="5041900"/>
            <a:ext cx="217488" cy="47625"/>
          </a:xfrm>
          <a:prstGeom prst="line">
            <a:avLst/>
          </a:prstGeom>
          <a:ln w="25400" cap="flat" cmpd="sng">
            <a:solidFill>
              <a:schemeClr val="tx1"/>
            </a:solidFill>
            <a:prstDash val="solid"/>
            <a:headEnd type="none" w="med" len="med"/>
            <a:tailEnd type="none" w="med" len="med"/>
          </a:ln>
        </p:spPr>
      </p:sp>
      <p:sp>
        <p:nvSpPr>
          <p:cNvPr id="479293" name="Line 77"/>
          <p:cNvSpPr/>
          <p:nvPr/>
        </p:nvSpPr>
        <p:spPr>
          <a:xfrm flipV="1">
            <a:off x="4575175" y="5475288"/>
            <a:ext cx="227013" cy="95250"/>
          </a:xfrm>
          <a:prstGeom prst="line">
            <a:avLst/>
          </a:prstGeom>
          <a:ln w="25400" cap="flat" cmpd="sng">
            <a:solidFill>
              <a:schemeClr val="tx1"/>
            </a:solidFill>
            <a:prstDash val="solid"/>
            <a:headEnd type="none" w="med" len="med"/>
            <a:tailEnd type="none" w="med" len="med"/>
          </a:ln>
        </p:spPr>
      </p:sp>
      <p:sp>
        <p:nvSpPr>
          <p:cNvPr id="479294" name="Line 78"/>
          <p:cNvSpPr/>
          <p:nvPr/>
        </p:nvSpPr>
        <p:spPr>
          <a:xfrm>
            <a:off x="4800600" y="5091113"/>
            <a:ext cx="0" cy="387350"/>
          </a:xfrm>
          <a:prstGeom prst="line">
            <a:avLst/>
          </a:prstGeom>
          <a:ln w="25400" cap="flat" cmpd="sng">
            <a:solidFill>
              <a:schemeClr val="tx1"/>
            </a:solidFill>
            <a:prstDash val="solid"/>
            <a:headEnd type="none" w="med" len="med"/>
            <a:tailEnd type="none" w="med" len="med"/>
          </a:ln>
        </p:spPr>
      </p:sp>
      <p:sp>
        <p:nvSpPr>
          <p:cNvPr id="479295" name="Rectangle 80"/>
          <p:cNvSpPr/>
          <p:nvPr/>
        </p:nvSpPr>
        <p:spPr>
          <a:xfrm>
            <a:off x="4532313" y="5289550"/>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9296" name="Rectangle 81"/>
          <p:cNvSpPr/>
          <p:nvPr/>
        </p:nvSpPr>
        <p:spPr>
          <a:xfrm>
            <a:off x="4532313" y="5000625"/>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sp>
        <p:nvSpPr>
          <p:cNvPr id="479297" name="Line 82"/>
          <p:cNvSpPr/>
          <p:nvPr/>
        </p:nvSpPr>
        <p:spPr>
          <a:xfrm>
            <a:off x="4648200" y="5575300"/>
            <a:ext cx="0" cy="431800"/>
          </a:xfrm>
          <a:prstGeom prst="line">
            <a:avLst/>
          </a:prstGeom>
          <a:ln w="25400" cap="flat" cmpd="sng">
            <a:solidFill>
              <a:schemeClr val="accent2"/>
            </a:solidFill>
            <a:prstDash val="solid"/>
            <a:headEnd type="none" w="med" len="med"/>
            <a:tailEnd type="none" w="med" len="med"/>
          </a:ln>
        </p:spPr>
      </p:sp>
      <p:sp>
        <p:nvSpPr>
          <p:cNvPr id="75859" name="Rectangle 83"/>
          <p:cNvSpPr/>
          <p:nvPr/>
        </p:nvSpPr>
        <p:spPr>
          <a:xfrm>
            <a:off x="3652838" y="5961063"/>
            <a:ext cx="11223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RegDst=x</a:t>
            </a:r>
          </a:p>
        </p:txBody>
      </p:sp>
      <p:sp>
        <p:nvSpPr>
          <p:cNvPr id="479299" name="Rectangle 84"/>
          <p:cNvSpPr/>
          <p:nvPr/>
        </p:nvSpPr>
        <p:spPr>
          <a:xfrm>
            <a:off x="2652713" y="4900613"/>
            <a:ext cx="368300"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Rt</a:t>
            </a:r>
          </a:p>
        </p:txBody>
      </p:sp>
      <p:sp>
        <p:nvSpPr>
          <p:cNvPr id="479300" name="Rectangle 85"/>
          <p:cNvSpPr/>
          <p:nvPr/>
        </p:nvSpPr>
        <p:spPr>
          <a:xfrm>
            <a:off x="2652713" y="5205413"/>
            <a:ext cx="417512"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Rd</a:t>
            </a:r>
          </a:p>
        </p:txBody>
      </p:sp>
      <p:sp>
        <p:nvSpPr>
          <p:cNvPr id="479301" name="Rectangle 86"/>
          <p:cNvSpPr/>
          <p:nvPr/>
        </p:nvSpPr>
        <p:spPr>
          <a:xfrm>
            <a:off x="2576513" y="3452813"/>
            <a:ext cx="5476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Imm</a:t>
            </a:r>
          </a:p>
        </p:txBody>
      </p:sp>
      <p:sp>
        <p:nvSpPr>
          <p:cNvPr id="479302" name="Line 87"/>
          <p:cNvSpPr/>
          <p:nvPr/>
        </p:nvSpPr>
        <p:spPr>
          <a:xfrm>
            <a:off x="1749425" y="5181600"/>
            <a:ext cx="463550" cy="0"/>
          </a:xfrm>
          <a:prstGeom prst="line">
            <a:avLst/>
          </a:prstGeom>
          <a:ln w="50800" cap="flat" cmpd="sng">
            <a:solidFill>
              <a:schemeClr val="tx2"/>
            </a:solidFill>
            <a:prstDash val="solid"/>
            <a:headEnd type="none" w="med" len="med"/>
            <a:tailEnd type="triangle" w="med" len="med"/>
          </a:ln>
        </p:spPr>
      </p:sp>
      <p:sp>
        <p:nvSpPr>
          <p:cNvPr id="479303" name="Line 88"/>
          <p:cNvSpPr/>
          <p:nvPr/>
        </p:nvSpPr>
        <p:spPr>
          <a:xfrm>
            <a:off x="2527300" y="3429000"/>
            <a:ext cx="1498600" cy="0"/>
          </a:xfrm>
          <a:prstGeom prst="line">
            <a:avLst/>
          </a:prstGeom>
          <a:ln w="25400" cap="flat" cmpd="sng">
            <a:solidFill>
              <a:schemeClr val="tx1"/>
            </a:solidFill>
            <a:prstDash val="solid"/>
            <a:headEnd type="none" w="med" len="med"/>
            <a:tailEnd type="triangle" w="med" len="med"/>
          </a:ln>
        </p:spPr>
      </p:sp>
      <p:sp>
        <p:nvSpPr>
          <p:cNvPr id="479304" name="Rectangle 89"/>
          <p:cNvSpPr/>
          <p:nvPr/>
        </p:nvSpPr>
        <p:spPr>
          <a:xfrm>
            <a:off x="2576513" y="3148013"/>
            <a:ext cx="63023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PC+4</a:t>
            </a:r>
          </a:p>
        </p:txBody>
      </p:sp>
      <p:sp>
        <p:nvSpPr>
          <p:cNvPr id="479305" name="Rectangle 90"/>
          <p:cNvSpPr/>
          <p:nvPr/>
        </p:nvSpPr>
        <p:spPr>
          <a:xfrm>
            <a:off x="4862513" y="3255963"/>
            <a:ext cx="63023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PC+4</a:t>
            </a:r>
          </a:p>
        </p:txBody>
      </p:sp>
      <p:sp>
        <p:nvSpPr>
          <p:cNvPr id="479306" name="Rectangle 91"/>
          <p:cNvSpPr/>
          <p:nvPr/>
        </p:nvSpPr>
        <p:spPr>
          <a:xfrm>
            <a:off x="2652713" y="3757613"/>
            <a:ext cx="4079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Rs</a:t>
            </a:r>
          </a:p>
        </p:txBody>
      </p:sp>
      <p:sp>
        <p:nvSpPr>
          <p:cNvPr id="479307" name="Rectangle 92"/>
          <p:cNvSpPr/>
          <p:nvPr/>
        </p:nvSpPr>
        <p:spPr>
          <a:xfrm>
            <a:off x="2652713" y="4443413"/>
            <a:ext cx="368300"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Rt</a:t>
            </a:r>
          </a:p>
        </p:txBody>
      </p:sp>
      <p:sp>
        <p:nvSpPr>
          <p:cNvPr id="479308" name="Line 93"/>
          <p:cNvSpPr/>
          <p:nvPr/>
        </p:nvSpPr>
        <p:spPr>
          <a:xfrm flipV="1">
            <a:off x="2667000" y="4089400"/>
            <a:ext cx="0" cy="1117600"/>
          </a:xfrm>
          <a:prstGeom prst="line">
            <a:avLst/>
          </a:prstGeom>
          <a:ln w="50800" cap="flat" cmpd="sng">
            <a:solidFill>
              <a:schemeClr val="bg2"/>
            </a:solidFill>
            <a:prstDash val="solid"/>
            <a:headEnd type="none" w="med" len="med"/>
            <a:tailEnd type="none" w="med" len="med"/>
          </a:ln>
        </p:spPr>
      </p:sp>
      <p:sp>
        <p:nvSpPr>
          <p:cNvPr id="479309" name="Line 94"/>
          <p:cNvSpPr/>
          <p:nvPr/>
        </p:nvSpPr>
        <p:spPr>
          <a:xfrm>
            <a:off x="4356100" y="5486400"/>
            <a:ext cx="203200" cy="0"/>
          </a:xfrm>
          <a:prstGeom prst="line">
            <a:avLst/>
          </a:prstGeom>
          <a:ln w="25400" cap="flat" cmpd="sng">
            <a:solidFill>
              <a:schemeClr val="tx1"/>
            </a:solidFill>
            <a:prstDash val="solid"/>
            <a:headEnd type="none" w="med" len="med"/>
            <a:tailEnd type="none" w="med" len="med"/>
          </a:ln>
        </p:spPr>
      </p:sp>
      <p:sp>
        <p:nvSpPr>
          <p:cNvPr id="479310" name="Line 95"/>
          <p:cNvSpPr/>
          <p:nvPr/>
        </p:nvSpPr>
        <p:spPr>
          <a:xfrm>
            <a:off x="4356100" y="5181600"/>
            <a:ext cx="203200" cy="0"/>
          </a:xfrm>
          <a:prstGeom prst="line">
            <a:avLst/>
          </a:prstGeom>
          <a:ln w="25400" cap="flat" cmpd="sng">
            <a:solidFill>
              <a:schemeClr val="tx1"/>
            </a:solidFill>
            <a:prstDash val="solid"/>
            <a:headEnd type="none" w="med" len="med"/>
            <a:tailEnd type="none" w="med" len="med"/>
          </a:ln>
        </p:spPr>
      </p:sp>
      <p:sp>
        <p:nvSpPr>
          <p:cNvPr id="479311" name="Line 96"/>
          <p:cNvSpPr/>
          <p:nvPr/>
        </p:nvSpPr>
        <p:spPr>
          <a:xfrm>
            <a:off x="6184900" y="5334000"/>
            <a:ext cx="1574800" cy="0"/>
          </a:xfrm>
          <a:prstGeom prst="line">
            <a:avLst/>
          </a:prstGeom>
          <a:ln w="25400" cap="flat" cmpd="sng">
            <a:solidFill>
              <a:schemeClr val="tx1"/>
            </a:solidFill>
            <a:prstDash val="solid"/>
            <a:headEnd type="none" w="med" len="med"/>
            <a:tailEnd type="triangle" w="med" len="med"/>
          </a:ln>
        </p:spPr>
      </p:sp>
      <p:grpSp>
        <p:nvGrpSpPr>
          <p:cNvPr id="4" name="Group 207"/>
          <p:cNvGrpSpPr/>
          <p:nvPr/>
        </p:nvGrpSpPr>
        <p:grpSpPr>
          <a:xfrm>
            <a:off x="3175000" y="5080000"/>
            <a:ext cx="5156200" cy="660400"/>
            <a:chOff x="2000" y="3200"/>
            <a:chExt cx="3248" cy="416"/>
          </a:xfrm>
        </p:grpSpPr>
        <p:sp>
          <p:nvSpPr>
            <p:cNvPr id="479424" name="Line 97"/>
            <p:cNvSpPr/>
            <p:nvPr/>
          </p:nvSpPr>
          <p:spPr>
            <a:xfrm>
              <a:off x="5083" y="3360"/>
              <a:ext cx="157" cy="0"/>
            </a:xfrm>
            <a:prstGeom prst="line">
              <a:avLst/>
            </a:prstGeom>
            <a:ln w="50800" cap="flat" cmpd="sng">
              <a:solidFill>
                <a:srgbClr val="00B050"/>
              </a:solidFill>
              <a:prstDash val="solid"/>
              <a:headEnd type="none" w="med" len="med"/>
              <a:tailEnd type="none" w="med" len="med"/>
            </a:ln>
          </p:spPr>
        </p:sp>
        <p:sp>
          <p:nvSpPr>
            <p:cNvPr id="479425" name="Line 98"/>
            <p:cNvSpPr/>
            <p:nvPr/>
          </p:nvSpPr>
          <p:spPr>
            <a:xfrm>
              <a:off x="5232" y="3376"/>
              <a:ext cx="0" cy="208"/>
            </a:xfrm>
            <a:prstGeom prst="line">
              <a:avLst/>
            </a:prstGeom>
            <a:ln w="50800" cap="flat" cmpd="sng">
              <a:solidFill>
                <a:srgbClr val="00B050"/>
              </a:solidFill>
              <a:prstDash val="solid"/>
              <a:headEnd type="none" w="med" len="med"/>
              <a:tailEnd type="none" w="med" len="med"/>
            </a:ln>
          </p:spPr>
        </p:sp>
        <p:sp>
          <p:nvSpPr>
            <p:cNvPr id="479426" name="Line 99"/>
            <p:cNvSpPr/>
            <p:nvPr/>
          </p:nvSpPr>
          <p:spPr>
            <a:xfrm flipH="1">
              <a:off x="2000" y="3600"/>
              <a:ext cx="3248" cy="0"/>
            </a:xfrm>
            <a:prstGeom prst="line">
              <a:avLst/>
            </a:prstGeom>
            <a:ln w="50800" cap="flat" cmpd="sng">
              <a:solidFill>
                <a:srgbClr val="00B050"/>
              </a:solidFill>
              <a:prstDash val="solid"/>
              <a:headEnd type="none" w="med" len="med"/>
              <a:tailEnd type="none" w="med" len="med"/>
            </a:ln>
          </p:spPr>
        </p:sp>
        <p:sp>
          <p:nvSpPr>
            <p:cNvPr id="479427" name="Line 100"/>
            <p:cNvSpPr/>
            <p:nvPr/>
          </p:nvSpPr>
          <p:spPr>
            <a:xfrm flipV="1">
              <a:off x="2016" y="3200"/>
              <a:ext cx="0" cy="416"/>
            </a:xfrm>
            <a:prstGeom prst="line">
              <a:avLst/>
            </a:prstGeom>
            <a:ln w="50800" cap="flat" cmpd="sng">
              <a:solidFill>
                <a:srgbClr val="00B050"/>
              </a:solidFill>
              <a:prstDash val="solid"/>
              <a:headEnd type="none" w="med" len="med"/>
              <a:tailEnd type="triangle" w="med" len="med"/>
            </a:ln>
          </p:spPr>
        </p:sp>
      </p:grpSp>
      <p:sp>
        <p:nvSpPr>
          <p:cNvPr id="479313" name="Line 105"/>
          <p:cNvSpPr/>
          <p:nvPr/>
        </p:nvSpPr>
        <p:spPr>
          <a:xfrm>
            <a:off x="2540000" y="5181600"/>
            <a:ext cx="101600" cy="0"/>
          </a:xfrm>
          <a:prstGeom prst="line">
            <a:avLst/>
          </a:prstGeom>
          <a:ln w="50800" cap="flat" cmpd="sng">
            <a:solidFill>
              <a:schemeClr val="bg2"/>
            </a:solidFill>
            <a:prstDash val="solid"/>
            <a:headEnd type="none" w="med" len="med"/>
            <a:tailEnd type="none" w="med" len="med"/>
          </a:ln>
        </p:spPr>
      </p:sp>
      <p:sp>
        <p:nvSpPr>
          <p:cNvPr id="479314" name="Line 106"/>
          <p:cNvSpPr/>
          <p:nvPr/>
        </p:nvSpPr>
        <p:spPr>
          <a:xfrm>
            <a:off x="1739900" y="3429000"/>
            <a:ext cx="468313" cy="0"/>
          </a:xfrm>
          <a:prstGeom prst="line">
            <a:avLst/>
          </a:prstGeom>
          <a:ln w="50800" cap="flat" cmpd="sng">
            <a:solidFill>
              <a:schemeClr val="tx2"/>
            </a:solidFill>
            <a:prstDash val="solid"/>
            <a:headEnd type="none" w="med" len="med"/>
            <a:tailEnd type="triangle" w="med" len="med"/>
          </a:ln>
        </p:spPr>
      </p:sp>
      <p:sp>
        <p:nvSpPr>
          <p:cNvPr id="479315" name="Rectangle 107"/>
          <p:cNvSpPr/>
          <p:nvPr/>
        </p:nvSpPr>
        <p:spPr>
          <a:xfrm rot="5400000">
            <a:off x="1257300" y="3471863"/>
            <a:ext cx="630238"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PC+4</a:t>
            </a:r>
          </a:p>
        </p:txBody>
      </p:sp>
      <p:sp>
        <p:nvSpPr>
          <p:cNvPr id="479316" name="Line 108"/>
          <p:cNvSpPr/>
          <p:nvPr/>
        </p:nvSpPr>
        <p:spPr>
          <a:xfrm>
            <a:off x="992188" y="4038600"/>
            <a:ext cx="377825" cy="0"/>
          </a:xfrm>
          <a:prstGeom prst="line">
            <a:avLst/>
          </a:prstGeom>
          <a:ln w="50800" cap="flat" cmpd="sng">
            <a:solidFill>
              <a:schemeClr val="tx2"/>
            </a:solidFill>
            <a:prstDash val="solid"/>
            <a:headEnd type="none" w="med" len="med"/>
            <a:tailEnd type="triangle" w="med" len="med"/>
          </a:ln>
        </p:spPr>
      </p:sp>
      <p:grpSp>
        <p:nvGrpSpPr>
          <p:cNvPr id="5" name="Group 210"/>
          <p:cNvGrpSpPr/>
          <p:nvPr/>
        </p:nvGrpSpPr>
        <p:grpSpPr>
          <a:xfrm>
            <a:off x="5478463" y="3429000"/>
            <a:ext cx="382587" cy="609600"/>
            <a:chOff x="3451" y="2160"/>
            <a:chExt cx="241" cy="384"/>
          </a:xfrm>
        </p:grpSpPr>
        <p:sp>
          <p:nvSpPr>
            <p:cNvPr id="479422" name="Line 34"/>
            <p:cNvSpPr/>
            <p:nvPr/>
          </p:nvSpPr>
          <p:spPr>
            <a:xfrm>
              <a:off x="3451" y="2160"/>
              <a:ext cx="241" cy="3"/>
            </a:xfrm>
            <a:prstGeom prst="line">
              <a:avLst/>
            </a:prstGeom>
            <a:ln w="50800" cap="flat" cmpd="sng">
              <a:solidFill>
                <a:schemeClr val="accent1"/>
              </a:solidFill>
              <a:prstDash val="solid"/>
              <a:headEnd type="none" w="med" len="med"/>
              <a:tailEnd type="triangle" w="med" len="med"/>
            </a:ln>
          </p:spPr>
        </p:sp>
        <p:sp>
          <p:nvSpPr>
            <p:cNvPr id="479423" name="Line 109"/>
            <p:cNvSpPr/>
            <p:nvPr/>
          </p:nvSpPr>
          <p:spPr>
            <a:xfrm>
              <a:off x="3457" y="2544"/>
              <a:ext cx="235" cy="0"/>
            </a:xfrm>
            <a:prstGeom prst="line">
              <a:avLst/>
            </a:prstGeom>
            <a:ln w="50800" cap="flat" cmpd="sng">
              <a:solidFill>
                <a:schemeClr val="accent1"/>
              </a:solidFill>
              <a:prstDash val="solid"/>
              <a:headEnd type="none" w="med" len="med"/>
              <a:tailEnd type="triangle" w="med" len="med"/>
            </a:ln>
          </p:spPr>
        </p:sp>
      </p:grpSp>
      <p:sp>
        <p:nvSpPr>
          <p:cNvPr id="479318" name="Line 110"/>
          <p:cNvSpPr/>
          <p:nvPr/>
        </p:nvSpPr>
        <p:spPr>
          <a:xfrm flipH="1">
            <a:off x="6616700" y="3429000"/>
            <a:ext cx="257175" cy="0"/>
          </a:xfrm>
          <a:prstGeom prst="line">
            <a:avLst/>
          </a:prstGeom>
          <a:ln w="25400" cap="flat" cmpd="sng">
            <a:solidFill>
              <a:schemeClr val="accent2"/>
            </a:solidFill>
            <a:prstDash val="solid"/>
            <a:headEnd type="none" w="med" len="med"/>
            <a:tailEnd type="none" w="med" len="med"/>
          </a:ln>
        </p:spPr>
      </p:sp>
      <p:sp>
        <p:nvSpPr>
          <p:cNvPr id="479319" name="Line 111"/>
          <p:cNvSpPr/>
          <p:nvPr/>
        </p:nvSpPr>
        <p:spPr>
          <a:xfrm flipH="1">
            <a:off x="6616700" y="3581400"/>
            <a:ext cx="257175" cy="0"/>
          </a:xfrm>
          <a:prstGeom prst="line">
            <a:avLst/>
          </a:prstGeom>
          <a:ln w="25400" cap="flat" cmpd="sng">
            <a:solidFill>
              <a:schemeClr val="tx1"/>
            </a:solidFill>
            <a:prstDash val="solid"/>
            <a:headEnd type="none" w="med" len="med"/>
            <a:tailEnd type="none" w="med" len="med"/>
          </a:ln>
        </p:spPr>
      </p:sp>
      <p:grpSp>
        <p:nvGrpSpPr>
          <p:cNvPr id="479320" name="Group 117"/>
          <p:cNvGrpSpPr/>
          <p:nvPr/>
        </p:nvGrpSpPr>
        <p:grpSpPr>
          <a:xfrm>
            <a:off x="6848475" y="3352800"/>
            <a:ext cx="395288" cy="306388"/>
            <a:chOff x="4314" y="2112"/>
            <a:chExt cx="249" cy="193"/>
          </a:xfrm>
        </p:grpSpPr>
        <p:sp>
          <p:nvSpPr>
            <p:cNvPr id="479417" name="Arc 112"/>
            <p:cNvSpPr/>
            <p:nvPr/>
          </p:nvSpPr>
          <p:spPr>
            <a:xfrm>
              <a:off x="4466" y="2121"/>
              <a:ext cx="89" cy="88"/>
            </a:xfrm>
            <a:custGeom>
              <a:avLst/>
              <a:gdLst>
                <a:gd name="txL" fmla="*/ 0 w 21845"/>
                <a:gd name="txT" fmla="*/ 0 h 21600"/>
                <a:gd name="txR" fmla="*/ 21845 w 21845"/>
                <a:gd name="txB" fmla="*/ 21600 h 21600"/>
              </a:gdLst>
              <a:ahLst/>
              <a:cxnLst>
                <a:cxn ang="0">
                  <a:pos x="0" y="0"/>
                </a:cxn>
                <a:cxn ang="0">
                  <a:pos x="0" y="0"/>
                </a:cxn>
                <a:cxn ang="0">
                  <a:pos x="0" y="0"/>
                </a:cxn>
              </a:cxnLst>
              <a:rect l="txL" t="txT" r="txR" b="txB"/>
              <a:pathLst>
                <a:path w="21845" h="21600" fill="none">
                  <a:moveTo>
                    <a:pt x="0" y="1"/>
                  </a:moveTo>
                  <a:cubicBezTo>
                    <a:pt x="81" y="0"/>
                    <a:pt x="163" y="-1"/>
                    <a:pt x="245" y="0"/>
                  </a:cubicBezTo>
                  <a:cubicBezTo>
                    <a:pt x="12174" y="0"/>
                    <a:pt x="21845" y="9670"/>
                    <a:pt x="21845" y="21600"/>
                  </a:cubicBezTo>
                </a:path>
                <a:path w="21845" h="21600" stroke="0">
                  <a:moveTo>
                    <a:pt x="0" y="1"/>
                  </a:moveTo>
                  <a:cubicBezTo>
                    <a:pt x="81" y="0"/>
                    <a:pt x="163" y="-1"/>
                    <a:pt x="245" y="0"/>
                  </a:cubicBezTo>
                  <a:cubicBezTo>
                    <a:pt x="12174" y="0"/>
                    <a:pt x="21845" y="9670"/>
                    <a:pt x="21845" y="21600"/>
                  </a:cubicBezTo>
                  <a:lnTo>
                    <a:pt x="245"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9418" name="Arc 113"/>
            <p:cNvSpPr/>
            <p:nvPr/>
          </p:nvSpPr>
          <p:spPr>
            <a:xfrm rot="10800000">
              <a:off x="4475" y="2217"/>
              <a:ext cx="88" cy="88"/>
            </a:xfrm>
            <a:custGeom>
              <a:avLst/>
              <a:gdLst>
                <a:gd name="txL" fmla="*/ 0 w 21600"/>
                <a:gd name="txT" fmla="*/ 0 h 21599"/>
                <a:gd name="txR" fmla="*/ 21600 w 21600"/>
                <a:gd name="txB" fmla="*/ 21599 h 21599"/>
              </a:gdLst>
              <a:ahLst/>
              <a:cxnLst>
                <a:cxn ang="0">
                  <a:pos x="0" y="0"/>
                </a:cxn>
                <a:cxn ang="0">
                  <a:pos x="0" y="0"/>
                </a:cxn>
                <a:cxn ang="0">
                  <a:pos x="0" y="0"/>
                </a:cxn>
              </a:cxnLst>
              <a:rect l="txL" t="txT" r="txR" b="txB"/>
              <a:pathLst>
                <a:path w="21600" h="21599" fill="none">
                  <a:moveTo>
                    <a:pt x="0" y="21599"/>
                  </a:moveTo>
                  <a:cubicBezTo>
                    <a:pt x="0" y="9765"/>
                    <a:pt x="9521" y="134"/>
                    <a:pt x="21355" y="0"/>
                  </a:cubicBezTo>
                </a:path>
                <a:path w="21600" h="21599" stroke="0">
                  <a:moveTo>
                    <a:pt x="0" y="21599"/>
                  </a:moveTo>
                  <a:cubicBezTo>
                    <a:pt x="0" y="9765"/>
                    <a:pt x="9521" y="134"/>
                    <a:pt x="21355" y="0"/>
                  </a:cubicBezTo>
                  <a:lnTo>
                    <a:pt x="21600" y="21599"/>
                  </a:lnTo>
                  <a:lnTo>
                    <a:pt x="0" y="21599"/>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9419" name="Line 114"/>
            <p:cNvSpPr/>
            <p:nvPr/>
          </p:nvSpPr>
          <p:spPr>
            <a:xfrm flipH="1">
              <a:off x="4314" y="2112"/>
              <a:ext cx="160" cy="0"/>
            </a:xfrm>
            <a:prstGeom prst="line">
              <a:avLst/>
            </a:prstGeom>
            <a:ln w="25400" cap="flat" cmpd="sng">
              <a:solidFill>
                <a:schemeClr val="tx1"/>
              </a:solidFill>
              <a:prstDash val="solid"/>
              <a:headEnd type="none" w="med" len="med"/>
              <a:tailEnd type="none" w="med" len="med"/>
            </a:ln>
          </p:spPr>
        </p:sp>
        <p:sp>
          <p:nvSpPr>
            <p:cNvPr id="479420" name="Line 115"/>
            <p:cNvSpPr/>
            <p:nvPr/>
          </p:nvSpPr>
          <p:spPr>
            <a:xfrm flipH="1">
              <a:off x="4314" y="2304"/>
              <a:ext cx="160" cy="0"/>
            </a:xfrm>
            <a:prstGeom prst="line">
              <a:avLst/>
            </a:prstGeom>
            <a:ln w="25400" cap="flat" cmpd="sng">
              <a:solidFill>
                <a:schemeClr val="tx1"/>
              </a:solidFill>
              <a:prstDash val="solid"/>
              <a:headEnd type="none" w="med" len="med"/>
              <a:tailEnd type="none" w="med" len="med"/>
            </a:ln>
          </p:spPr>
        </p:sp>
        <p:sp>
          <p:nvSpPr>
            <p:cNvPr id="479421" name="Line 116"/>
            <p:cNvSpPr/>
            <p:nvPr/>
          </p:nvSpPr>
          <p:spPr>
            <a:xfrm>
              <a:off x="4322" y="2120"/>
              <a:ext cx="0" cy="176"/>
            </a:xfrm>
            <a:prstGeom prst="line">
              <a:avLst/>
            </a:prstGeom>
            <a:ln w="25400" cap="flat" cmpd="sng">
              <a:solidFill>
                <a:schemeClr val="tx1"/>
              </a:solidFill>
              <a:prstDash val="solid"/>
              <a:headEnd type="none" w="med" len="med"/>
              <a:tailEnd type="none" w="med" len="med"/>
            </a:ln>
          </p:spPr>
        </p:sp>
      </p:grpSp>
      <p:sp>
        <p:nvSpPr>
          <p:cNvPr id="479321" name="Rectangle 118"/>
          <p:cNvSpPr/>
          <p:nvPr/>
        </p:nvSpPr>
        <p:spPr>
          <a:xfrm flipH="1">
            <a:off x="6173788" y="3751263"/>
            <a:ext cx="565150"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Zero</a:t>
            </a:r>
          </a:p>
        </p:txBody>
      </p:sp>
      <p:sp>
        <p:nvSpPr>
          <p:cNvPr id="75895" name="Rectangle 119"/>
          <p:cNvSpPr/>
          <p:nvPr/>
        </p:nvSpPr>
        <p:spPr>
          <a:xfrm flipH="1">
            <a:off x="6508750" y="2133600"/>
            <a:ext cx="11112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Branch=0</a:t>
            </a:r>
          </a:p>
        </p:txBody>
      </p:sp>
      <p:sp>
        <p:nvSpPr>
          <p:cNvPr id="479323" name="Line 120"/>
          <p:cNvSpPr/>
          <p:nvPr/>
        </p:nvSpPr>
        <p:spPr>
          <a:xfrm flipV="1">
            <a:off x="6629400" y="3568700"/>
            <a:ext cx="0" cy="482600"/>
          </a:xfrm>
          <a:prstGeom prst="line">
            <a:avLst/>
          </a:prstGeom>
          <a:ln w="25400" cap="flat" cmpd="sng">
            <a:solidFill>
              <a:schemeClr val="tx1"/>
            </a:solidFill>
            <a:prstDash val="solid"/>
            <a:headEnd type="none" w="med" len="med"/>
            <a:tailEnd type="none" w="med" len="med"/>
          </a:ln>
        </p:spPr>
      </p:sp>
      <p:sp>
        <p:nvSpPr>
          <p:cNvPr id="479324" name="Line 121"/>
          <p:cNvSpPr/>
          <p:nvPr/>
        </p:nvSpPr>
        <p:spPr>
          <a:xfrm flipV="1">
            <a:off x="6613525" y="2425700"/>
            <a:ext cx="3175" cy="1003300"/>
          </a:xfrm>
          <a:prstGeom prst="line">
            <a:avLst/>
          </a:prstGeom>
          <a:ln w="25400" cap="flat" cmpd="sng">
            <a:solidFill>
              <a:schemeClr val="accent2"/>
            </a:solidFill>
            <a:prstDash val="solid"/>
            <a:headEnd type="none" w="med" len="med"/>
            <a:tailEnd type="none" w="med" len="med"/>
          </a:ln>
        </p:spPr>
      </p:sp>
      <p:sp>
        <p:nvSpPr>
          <p:cNvPr id="479325" name="Line 122"/>
          <p:cNvSpPr/>
          <p:nvPr/>
        </p:nvSpPr>
        <p:spPr>
          <a:xfrm>
            <a:off x="6184900" y="4038600"/>
            <a:ext cx="431800" cy="0"/>
          </a:xfrm>
          <a:prstGeom prst="line">
            <a:avLst/>
          </a:prstGeom>
          <a:ln w="25400" cap="flat" cmpd="sng">
            <a:solidFill>
              <a:schemeClr val="tx1"/>
            </a:solidFill>
            <a:prstDash val="solid"/>
            <a:headEnd type="none" w="med" len="med"/>
            <a:tailEnd type="none" w="med" len="med"/>
          </a:ln>
        </p:spPr>
      </p:sp>
      <p:sp>
        <p:nvSpPr>
          <p:cNvPr id="479326" name="Line 123"/>
          <p:cNvSpPr/>
          <p:nvPr/>
        </p:nvSpPr>
        <p:spPr>
          <a:xfrm>
            <a:off x="6184900" y="3429000"/>
            <a:ext cx="203200" cy="0"/>
          </a:xfrm>
          <a:prstGeom prst="line">
            <a:avLst/>
          </a:prstGeom>
          <a:ln w="25400" cap="flat" cmpd="sng">
            <a:solidFill>
              <a:schemeClr val="tx1"/>
            </a:solidFill>
            <a:prstDash val="solid"/>
            <a:headEnd type="none" w="med" len="med"/>
            <a:tailEnd type="none" w="med" len="med"/>
          </a:ln>
        </p:spPr>
      </p:sp>
      <p:grpSp>
        <p:nvGrpSpPr>
          <p:cNvPr id="479327" name="Group 128"/>
          <p:cNvGrpSpPr/>
          <p:nvPr/>
        </p:nvGrpSpPr>
        <p:grpSpPr>
          <a:xfrm>
            <a:off x="1092200" y="2755900"/>
            <a:ext cx="254000" cy="533400"/>
            <a:chOff x="688" y="1736"/>
            <a:chExt cx="160" cy="336"/>
          </a:xfrm>
        </p:grpSpPr>
        <p:sp>
          <p:nvSpPr>
            <p:cNvPr id="479413" name="Line 124"/>
            <p:cNvSpPr/>
            <p:nvPr/>
          </p:nvSpPr>
          <p:spPr>
            <a:xfrm>
              <a:off x="840" y="1736"/>
              <a:ext cx="0" cy="320"/>
            </a:xfrm>
            <a:prstGeom prst="line">
              <a:avLst/>
            </a:prstGeom>
            <a:ln w="25400" cap="flat" cmpd="sng">
              <a:solidFill>
                <a:schemeClr val="tx1"/>
              </a:solidFill>
              <a:prstDash val="solid"/>
              <a:headEnd type="none" w="med" len="med"/>
              <a:tailEnd type="none" w="med" len="med"/>
            </a:ln>
          </p:spPr>
        </p:sp>
        <p:sp>
          <p:nvSpPr>
            <p:cNvPr id="479414" name="Line 125"/>
            <p:cNvSpPr/>
            <p:nvPr/>
          </p:nvSpPr>
          <p:spPr>
            <a:xfrm flipH="1">
              <a:off x="688" y="1736"/>
              <a:ext cx="160" cy="15"/>
            </a:xfrm>
            <a:prstGeom prst="line">
              <a:avLst/>
            </a:prstGeom>
            <a:ln w="25400" cap="flat" cmpd="sng">
              <a:solidFill>
                <a:schemeClr val="tx1"/>
              </a:solidFill>
              <a:prstDash val="solid"/>
              <a:headEnd type="none" w="med" len="med"/>
              <a:tailEnd type="none" w="med" len="med"/>
            </a:ln>
          </p:spPr>
        </p:sp>
        <p:sp>
          <p:nvSpPr>
            <p:cNvPr id="479415" name="Line 126"/>
            <p:cNvSpPr/>
            <p:nvPr/>
          </p:nvSpPr>
          <p:spPr>
            <a:xfrm flipH="1" flipV="1">
              <a:off x="688" y="2015"/>
              <a:ext cx="160" cy="57"/>
            </a:xfrm>
            <a:prstGeom prst="line">
              <a:avLst/>
            </a:prstGeom>
            <a:ln w="25400" cap="flat" cmpd="sng">
              <a:solidFill>
                <a:schemeClr val="tx1"/>
              </a:solidFill>
              <a:prstDash val="solid"/>
              <a:headEnd type="none" w="med" len="med"/>
              <a:tailEnd type="none" w="med" len="med"/>
            </a:ln>
          </p:spPr>
        </p:sp>
        <p:sp>
          <p:nvSpPr>
            <p:cNvPr id="479416" name="Line 127"/>
            <p:cNvSpPr/>
            <p:nvPr/>
          </p:nvSpPr>
          <p:spPr>
            <a:xfrm>
              <a:off x="696" y="1767"/>
              <a:ext cx="0" cy="244"/>
            </a:xfrm>
            <a:prstGeom prst="line">
              <a:avLst/>
            </a:prstGeom>
            <a:ln w="25400" cap="flat" cmpd="sng">
              <a:solidFill>
                <a:schemeClr val="tx1"/>
              </a:solidFill>
              <a:prstDash val="solid"/>
              <a:headEnd type="none" w="med" len="med"/>
              <a:tailEnd type="none" w="med" len="med"/>
            </a:ln>
          </p:spPr>
        </p:sp>
      </p:grpSp>
      <p:sp>
        <p:nvSpPr>
          <p:cNvPr id="479328" name="Rectangle 129"/>
          <p:cNvSpPr/>
          <p:nvPr/>
        </p:nvSpPr>
        <p:spPr>
          <a:xfrm flipH="1">
            <a:off x="1103313" y="2774950"/>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79329" name="Rectangle 130"/>
          <p:cNvSpPr/>
          <p:nvPr/>
        </p:nvSpPr>
        <p:spPr>
          <a:xfrm flipH="1">
            <a:off x="1103313" y="2943225"/>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sp>
        <p:nvSpPr>
          <p:cNvPr id="479330" name="Line 131"/>
          <p:cNvSpPr/>
          <p:nvPr/>
        </p:nvSpPr>
        <p:spPr>
          <a:xfrm>
            <a:off x="1320800" y="3124200"/>
            <a:ext cx="582613" cy="0"/>
          </a:xfrm>
          <a:prstGeom prst="line">
            <a:avLst/>
          </a:prstGeom>
          <a:ln w="50800" cap="flat" cmpd="sng">
            <a:solidFill>
              <a:schemeClr val="tx2"/>
            </a:solidFill>
            <a:prstDash val="solid"/>
            <a:headEnd type="triangle" w="med" len="med"/>
            <a:tailEnd type="none" w="med" len="med"/>
          </a:ln>
        </p:spPr>
      </p:sp>
      <p:sp>
        <p:nvSpPr>
          <p:cNvPr id="479331" name="Line 132"/>
          <p:cNvSpPr/>
          <p:nvPr/>
        </p:nvSpPr>
        <p:spPr>
          <a:xfrm>
            <a:off x="1905000" y="3116263"/>
            <a:ext cx="0" cy="287337"/>
          </a:xfrm>
          <a:prstGeom prst="line">
            <a:avLst/>
          </a:prstGeom>
          <a:ln w="50800" cap="flat" cmpd="sng">
            <a:solidFill>
              <a:schemeClr val="tx2"/>
            </a:solidFill>
            <a:prstDash val="solid"/>
            <a:headEnd type="none" w="med" len="med"/>
            <a:tailEnd type="none" w="med" len="med"/>
          </a:ln>
        </p:spPr>
      </p:sp>
      <p:sp>
        <p:nvSpPr>
          <p:cNvPr id="479332" name="Oval 133"/>
          <p:cNvSpPr/>
          <p:nvPr/>
        </p:nvSpPr>
        <p:spPr>
          <a:xfrm>
            <a:off x="2298700" y="31369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333" name="Line 134"/>
          <p:cNvSpPr/>
          <p:nvPr/>
        </p:nvSpPr>
        <p:spPr>
          <a:xfrm>
            <a:off x="838200" y="2984500"/>
            <a:ext cx="0" cy="127000"/>
          </a:xfrm>
          <a:prstGeom prst="line">
            <a:avLst/>
          </a:prstGeom>
          <a:ln w="25400" cap="flat" cmpd="sng">
            <a:solidFill>
              <a:schemeClr val="tx1"/>
            </a:solidFill>
            <a:prstDash val="solid"/>
            <a:headEnd type="none" w="med" len="med"/>
            <a:tailEnd type="none" w="med" len="med"/>
          </a:ln>
        </p:spPr>
      </p:sp>
      <p:sp>
        <p:nvSpPr>
          <p:cNvPr id="479334" name="Oval 135"/>
          <p:cNvSpPr/>
          <p:nvPr/>
        </p:nvSpPr>
        <p:spPr>
          <a:xfrm>
            <a:off x="774700" y="31369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335" name="Line 136"/>
          <p:cNvSpPr/>
          <p:nvPr/>
        </p:nvSpPr>
        <p:spPr>
          <a:xfrm flipH="1">
            <a:off x="279400" y="2895600"/>
            <a:ext cx="812800" cy="0"/>
          </a:xfrm>
          <a:prstGeom prst="line">
            <a:avLst/>
          </a:prstGeom>
          <a:ln w="50800" cap="flat" cmpd="sng">
            <a:solidFill>
              <a:schemeClr val="tx2"/>
            </a:solidFill>
            <a:prstDash val="solid"/>
            <a:headEnd type="none" w="med" len="med"/>
            <a:tailEnd type="none" w="med" len="med"/>
          </a:ln>
        </p:spPr>
      </p:sp>
      <p:sp>
        <p:nvSpPr>
          <p:cNvPr id="479336" name="Line 137"/>
          <p:cNvSpPr/>
          <p:nvPr/>
        </p:nvSpPr>
        <p:spPr>
          <a:xfrm>
            <a:off x="282575" y="4038600"/>
            <a:ext cx="392113" cy="0"/>
          </a:xfrm>
          <a:prstGeom prst="line">
            <a:avLst/>
          </a:prstGeom>
          <a:ln w="50800" cap="flat" cmpd="sng">
            <a:solidFill>
              <a:schemeClr val="tx2"/>
            </a:solidFill>
            <a:prstDash val="solid"/>
            <a:headEnd type="none" w="med" len="med"/>
            <a:tailEnd type="triangle" w="med" len="med"/>
          </a:ln>
        </p:spPr>
      </p:sp>
      <p:sp>
        <p:nvSpPr>
          <p:cNvPr id="479337" name="Line 138"/>
          <p:cNvSpPr/>
          <p:nvPr/>
        </p:nvSpPr>
        <p:spPr>
          <a:xfrm flipH="1">
            <a:off x="304800" y="2921000"/>
            <a:ext cx="0" cy="1125538"/>
          </a:xfrm>
          <a:prstGeom prst="line">
            <a:avLst/>
          </a:prstGeom>
          <a:ln w="50800" cap="flat" cmpd="sng">
            <a:solidFill>
              <a:schemeClr val="tx2"/>
            </a:solidFill>
            <a:prstDash val="solid"/>
            <a:headEnd type="none" w="med" len="med"/>
            <a:tailEnd type="none" w="med" len="med"/>
          </a:ln>
        </p:spPr>
      </p:sp>
      <p:sp>
        <p:nvSpPr>
          <p:cNvPr id="479338" name="Line 139"/>
          <p:cNvSpPr/>
          <p:nvPr/>
        </p:nvSpPr>
        <p:spPr>
          <a:xfrm flipH="1">
            <a:off x="1282700" y="2895600"/>
            <a:ext cx="5130800" cy="0"/>
          </a:xfrm>
          <a:prstGeom prst="line">
            <a:avLst/>
          </a:prstGeom>
          <a:ln w="25400" cap="flat" cmpd="sng">
            <a:solidFill>
              <a:schemeClr val="tx1"/>
            </a:solidFill>
            <a:prstDash val="solid"/>
            <a:headEnd type="none" w="med" len="med"/>
            <a:tailEnd type="triangle" w="med" len="med"/>
          </a:ln>
        </p:spPr>
      </p:sp>
      <p:sp>
        <p:nvSpPr>
          <p:cNvPr id="479339" name="Line 140"/>
          <p:cNvSpPr/>
          <p:nvPr/>
        </p:nvSpPr>
        <p:spPr>
          <a:xfrm flipV="1">
            <a:off x="6400800" y="2882900"/>
            <a:ext cx="0" cy="558800"/>
          </a:xfrm>
          <a:prstGeom prst="line">
            <a:avLst/>
          </a:prstGeom>
          <a:ln w="25400" cap="flat" cmpd="sng">
            <a:solidFill>
              <a:schemeClr val="tx1"/>
            </a:solidFill>
            <a:prstDash val="solid"/>
            <a:headEnd type="none" w="med" len="med"/>
            <a:tailEnd type="none" w="med" len="med"/>
          </a:ln>
        </p:spPr>
      </p:sp>
      <p:sp>
        <p:nvSpPr>
          <p:cNvPr id="479340" name="Line 141"/>
          <p:cNvSpPr/>
          <p:nvPr/>
        </p:nvSpPr>
        <p:spPr>
          <a:xfrm>
            <a:off x="7251700" y="3505200"/>
            <a:ext cx="279400" cy="0"/>
          </a:xfrm>
          <a:prstGeom prst="line">
            <a:avLst/>
          </a:prstGeom>
          <a:ln w="25400" cap="flat" cmpd="sng">
            <a:solidFill>
              <a:schemeClr val="tx1"/>
            </a:solidFill>
            <a:prstDash val="solid"/>
            <a:headEnd type="none" w="med" len="med"/>
            <a:tailEnd type="none" w="med" len="med"/>
          </a:ln>
        </p:spPr>
      </p:sp>
      <p:sp>
        <p:nvSpPr>
          <p:cNvPr id="479341" name="Line 142"/>
          <p:cNvSpPr/>
          <p:nvPr/>
        </p:nvSpPr>
        <p:spPr>
          <a:xfrm>
            <a:off x="1231900" y="2590800"/>
            <a:ext cx="6299200" cy="0"/>
          </a:xfrm>
          <a:prstGeom prst="line">
            <a:avLst/>
          </a:prstGeom>
          <a:ln w="25400" cap="flat" cmpd="sng">
            <a:solidFill>
              <a:schemeClr val="tx1"/>
            </a:solidFill>
            <a:prstDash val="solid"/>
            <a:headEnd type="none" w="med" len="med"/>
            <a:tailEnd type="none" w="med" len="med"/>
          </a:ln>
        </p:spPr>
      </p:sp>
      <p:sp>
        <p:nvSpPr>
          <p:cNvPr id="479342" name="Line 143"/>
          <p:cNvSpPr/>
          <p:nvPr/>
        </p:nvSpPr>
        <p:spPr>
          <a:xfrm>
            <a:off x="7543800" y="2603500"/>
            <a:ext cx="0" cy="889000"/>
          </a:xfrm>
          <a:prstGeom prst="line">
            <a:avLst/>
          </a:prstGeom>
          <a:ln w="25400" cap="flat" cmpd="sng">
            <a:solidFill>
              <a:schemeClr val="tx1"/>
            </a:solidFill>
            <a:prstDash val="solid"/>
            <a:headEnd type="none" w="med" len="med"/>
            <a:tailEnd type="none" w="med" len="med"/>
          </a:ln>
        </p:spPr>
      </p:sp>
      <p:sp>
        <p:nvSpPr>
          <p:cNvPr id="479343" name="Line 144"/>
          <p:cNvSpPr/>
          <p:nvPr/>
        </p:nvSpPr>
        <p:spPr>
          <a:xfrm>
            <a:off x="1219200" y="2603500"/>
            <a:ext cx="0" cy="127000"/>
          </a:xfrm>
          <a:prstGeom prst="line">
            <a:avLst/>
          </a:prstGeom>
          <a:ln w="25400" cap="flat" cmpd="sng">
            <a:solidFill>
              <a:schemeClr val="tx1"/>
            </a:solidFill>
            <a:prstDash val="solid"/>
            <a:headEnd type="none" w="med" len="med"/>
            <a:tailEnd type="none" w="med" len="med"/>
          </a:ln>
        </p:spPr>
      </p:sp>
      <p:sp>
        <p:nvSpPr>
          <p:cNvPr id="479344" name="Line 145"/>
          <p:cNvSpPr/>
          <p:nvPr/>
        </p:nvSpPr>
        <p:spPr>
          <a:xfrm>
            <a:off x="4191000" y="2984500"/>
            <a:ext cx="0" cy="127000"/>
          </a:xfrm>
          <a:prstGeom prst="line">
            <a:avLst/>
          </a:prstGeom>
          <a:ln w="25400" cap="flat" cmpd="sng">
            <a:solidFill>
              <a:schemeClr val="tx1"/>
            </a:solidFill>
            <a:prstDash val="solid"/>
            <a:headEnd type="none" w="med" len="med"/>
            <a:tailEnd type="none" w="med" len="med"/>
          </a:ln>
        </p:spPr>
      </p:sp>
      <p:sp>
        <p:nvSpPr>
          <p:cNvPr id="479345" name="Oval 146"/>
          <p:cNvSpPr/>
          <p:nvPr/>
        </p:nvSpPr>
        <p:spPr>
          <a:xfrm>
            <a:off x="4127500" y="31369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346" name="Line 147"/>
          <p:cNvSpPr/>
          <p:nvPr/>
        </p:nvSpPr>
        <p:spPr>
          <a:xfrm>
            <a:off x="6019800" y="2984500"/>
            <a:ext cx="0" cy="127000"/>
          </a:xfrm>
          <a:prstGeom prst="line">
            <a:avLst/>
          </a:prstGeom>
          <a:ln w="25400" cap="flat" cmpd="sng">
            <a:solidFill>
              <a:schemeClr val="tx1"/>
            </a:solidFill>
            <a:prstDash val="solid"/>
            <a:headEnd type="none" w="med" len="med"/>
            <a:tailEnd type="none" w="med" len="med"/>
          </a:ln>
        </p:spPr>
      </p:sp>
      <p:sp>
        <p:nvSpPr>
          <p:cNvPr id="479347" name="Oval 148"/>
          <p:cNvSpPr/>
          <p:nvPr/>
        </p:nvSpPr>
        <p:spPr>
          <a:xfrm>
            <a:off x="5956300" y="31369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348" name="Line 149"/>
          <p:cNvSpPr/>
          <p:nvPr/>
        </p:nvSpPr>
        <p:spPr>
          <a:xfrm>
            <a:off x="7924800" y="2984500"/>
            <a:ext cx="0" cy="127000"/>
          </a:xfrm>
          <a:prstGeom prst="line">
            <a:avLst/>
          </a:prstGeom>
          <a:ln w="25400" cap="flat" cmpd="sng">
            <a:solidFill>
              <a:schemeClr val="tx1"/>
            </a:solidFill>
            <a:prstDash val="solid"/>
            <a:headEnd type="none" w="med" len="med"/>
            <a:tailEnd type="none" w="med" len="med"/>
          </a:ln>
        </p:spPr>
      </p:sp>
      <p:sp>
        <p:nvSpPr>
          <p:cNvPr id="479349" name="Oval 150"/>
          <p:cNvSpPr/>
          <p:nvPr/>
        </p:nvSpPr>
        <p:spPr>
          <a:xfrm>
            <a:off x="7861300" y="31369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79350" name="Line 151"/>
          <p:cNvSpPr/>
          <p:nvPr/>
        </p:nvSpPr>
        <p:spPr>
          <a:xfrm flipV="1">
            <a:off x="990600" y="1587500"/>
            <a:ext cx="0" cy="406400"/>
          </a:xfrm>
          <a:prstGeom prst="line">
            <a:avLst/>
          </a:prstGeom>
          <a:ln w="25400" cap="flat" cmpd="sng">
            <a:solidFill>
              <a:schemeClr val="tx1"/>
            </a:solidFill>
            <a:prstDash val="sysDot"/>
            <a:headEnd type="none" w="med" len="med"/>
            <a:tailEnd type="none" w="med" len="med"/>
          </a:ln>
        </p:spPr>
      </p:sp>
      <p:sp>
        <p:nvSpPr>
          <p:cNvPr id="479351" name="Line 152"/>
          <p:cNvSpPr/>
          <p:nvPr/>
        </p:nvSpPr>
        <p:spPr>
          <a:xfrm flipV="1">
            <a:off x="2514600" y="1587500"/>
            <a:ext cx="0" cy="406400"/>
          </a:xfrm>
          <a:prstGeom prst="line">
            <a:avLst/>
          </a:prstGeom>
          <a:ln w="25400" cap="flat" cmpd="sng">
            <a:solidFill>
              <a:schemeClr val="tx1"/>
            </a:solidFill>
            <a:prstDash val="sysDot"/>
            <a:headEnd type="none" w="med" len="med"/>
            <a:tailEnd type="none" w="med" len="med"/>
          </a:ln>
        </p:spPr>
      </p:sp>
      <p:sp>
        <p:nvSpPr>
          <p:cNvPr id="479352" name="Line 153"/>
          <p:cNvSpPr/>
          <p:nvPr/>
        </p:nvSpPr>
        <p:spPr>
          <a:xfrm flipV="1">
            <a:off x="2362200" y="1587500"/>
            <a:ext cx="0" cy="1244600"/>
          </a:xfrm>
          <a:prstGeom prst="line">
            <a:avLst/>
          </a:prstGeom>
          <a:ln w="25400" cap="flat" cmpd="sng">
            <a:solidFill>
              <a:schemeClr val="tx1"/>
            </a:solidFill>
            <a:prstDash val="dash"/>
            <a:headEnd type="none" w="med" len="med"/>
            <a:tailEnd type="none" w="med" len="med"/>
          </a:ln>
        </p:spPr>
      </p:sp>
      <p:sp>
        <p:nvSpPr>
          <p:cNvPr id="479353" name="Line 154"/>
          <p:cNvSpPr/>
          <p:nvPr/>
        </p:nvSpPr>
        <p:spPr>
          <a:xfrm flipV="1">
            <a:off x="4343400" y="1587500"/>
            <a:ext cx="0" cy="406400"/>
          </a:xfrm>
          <a:prstGeom prst="line">
            <a:avLst/>
          </a:prstGeom>
          <a:ln w="25400" cap="flat" cmpd="sng">
            <a:solidFill>
              <a:schemeClr val="tx1"/>
            </a:solidFill>
            <a:prstDash val="sysDot"/>
            <a:headEnd type="none" w="med" len="med"/>
            <a:tailEnd type="none" w="med" len="med"/>
          </a:ln>
        </p:spPr>
      </p:sp>
      <p:sp>
        <p:nvSpPr>
          <p:cNvPr id="479354" name="Line 155"/>
          <p:cNvSpPr/>
          <p:nvPr/>
        </p:nvSpPr>
        <p:spPr>
          <a:xfrm flipV="1">
            <a:off x="4191000" y="1587500"/>
            <a:ext cx="0" cy="1244600"/>
          </a:xfrm>
          <a:prstGeom prst="line">
            <a:avLst/>
          </a:prstGeom>
          <a:ln w="25400" cap="flat" cmpd="sng">
            <a:solidFill>
              <a:schemeClr val="tx1"/>
            </a:solidFill>
            <a:prstDash val="dash"/>
            <a:headEnd type="none" w="med" len="med"/>
            <a:tailEnd type="none" w="med" len="med"/>
          </a:ln>
        </p:spPr>
      </p:sp>
      <p:sp>
        <p:nvSpPr>
          <p:cNvPr id="479355" name="Line 156"/>
          <p:cNvSpPr/>
          <p:nvPr/>
        </p:nvSpPr>
        <p:spPr>
          <a:xfrm flipV="1">
            <a:off x="6172200" y="1511300"/>
            <a:ext cx="0" cy="406400"/>
          </a:xfrm>
          <a:prstGeom prst="line">
            <a:avLst/>
          </a:prstGeom>
          <a:ln w="25400" cap="flat" cmpd="sng">
            <a:solidFill>
              <a:schemeClr val="tx1"/>
            </a:solidFill>
            <a:prstDash val="sysDot"/>
            <a:headEnd type="none" w="med" len="med"/>
            <a:tailEnd type="none" w="med" len="med"/>
          </a:ln>
        </p:spPr>
      </p:sp>
      <p:sp>
        <p:nvSpPr>
          <p:cNvPr id="479356" name="Line 157"/>
          <p:cNvSpPr/>
          <p:nvPr/>
        </p:nvSpPr>
        <p:spPr>
          <a:xfrm flipV="1">
            <a:off x="6019800" y="1511300"/>
            <a:ext cx="0" cy="1320800"/>
          </a:xfrm>
          <a:prstGeom prst="line">
            <a:avLst/>
          </a:prstGeom>
          <a:ln w="25400" cap="flat" cmpd="sng">
            <a:solidFill>
              <a:schemeClr val="tx1"/>
            </a:solidFill>
            <a:prstDash val="dash"/>
            <a:headEnd type="none" w="med" len="med"/>
            <a:tailEnd type="none" w="med" len="med"/>
          </a:ln>
        </p:spPr>
      </p:sp>
      <p:sp>
        <p:nvSpPr>
          <p:cNvPr id="479357" name="Line 158"/>
          <p:cNvSpPr/>
          <p:nvPr/>
        </p:nvSpPr>
        <p:spPr>
          <a:xfrm flipV="1">
            <a:off x="7924800" y="1511300"/>
            <a:ext cx="0" cy="1320800"/>
          </a:xfrm>
          <a:prstGeom prst="line">
            <a:avLst/>
          </a:prstGeom>
          <a:ln w="25400" cap="flat" cmpd="sng">
            <a:solidFill>
              <a:schemeClr val="tx1"/>
            </a:solidFill>
            <a:prstDash val="dash"/>
            <a:headEnd type="none" w="med" len="med"/>
            <a:tailEnd type="none" w="med" len="med"/>
          </a:ln>
        </p:spPr>
      </p:sp>
      <p:sp>
        <p:nvSpPr>
          <p:cNvPr id="479358" name="Line 159"/>
          <p:cNvSpPr/>
          <p:nvPr/>
        </p:nvSpPr>
        <p:spPr>
          <a:xfrm flipV="1">
            <a:off x="838200" y="1587500"/>
            <a:ext cx="0" cy="1244600"/>
          </a:xfrm>
          <a:prstGeom prst="line">
            <a:avLst/>
          </a:prstGeom>
          <a:ln w="25400" cap="flat" cmpd="sng">
            <a:solidFill>
              <a:schemeClr val="tx1"/>
            </a:solidFill>
            <a:prstDash val="dash"/>
            <a:headEnd type="none" w="med" len="med"/>
            <a:tailEnd type="none" w="med" len="med"/>
          </a:ln>
        </p:spPr>
      </p:sp>
      <p:sp>
        <p:nvSpPr>
          <p:cNvPr id="479359" name="Line 160"/>
          <p:cNvSpPr/>
          <p:nvPr/>
        </p:nvSpPr>
        <p:spPr>
          <a:xfrm>
            <a:off x="1003300" y="1752600"/>
            <a:ext cx="1346200" cy="0"/>
          </a:xfrm>
          <a:prstGeom prst="line">
            <a:avLst/>
          </a:prstGeom>
          <a:ln w="25400" cap="flat" cmpd="sng">
            <a:solidFill>
              <a:schemeClr val="tx1"/>
            </a:solidFill>
            <a:prstDash val="solid"/>
            <a:headEnd type="triangle" w="med" len="med"/>
            <a:tailEnd type="triangle" w="med" len="med"/>
          </a:ln>
        </p:spPr>
      </p:sp>
      <p:sp>
        <p:nvSpPr>
          <p:cNvPr id="75937" name="Rectangle 161"/>
          <p:cNvSpPr/>
          <p:nvPr/>
        </p:nvSpPr>
        <p:spPr>
          <a:xfrm>
            <a:off x="822325" y="1358900"/>
            <a:ext cx="1641475" cy="3333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20:</a:t>
            </a:r>
            <a:r>
              <a:rPr lang="en-US" altLang="zh-CN" sz="1600" b="1" dirty="0">
                <a:solidFill>
                  <a:srgbClr val="CC0000"/>
                </a:solidFill>
                <a:ea typeface="宋体" pitchFamily="2" charset="-122"/>
              </a:rPr>
              <a:t>R-type’s Ifet</a:t>
            </a:r>
          </a:p>
        </p:txBody>
      </p:sp>
      <p:sp>
        <p:nvSpPr>
          <p:cNvPr id="479361" name="Line 162"/>
          <p:cNvSpPr/>
          <p:nvPr/>
        </p:nvSpPr>
        <p:spPr>
          <a:xfrm>
            <a:off x="469900" y="1752600"/>
            <a:ext cx="355600" cy="0"/>
          </a:xfrm>
          <a:prstGeom prst="line">
            <a:avLst/>
          </a:prstGeom>
          <a:ln w="25400" cap="flat" cmpd="sng">
            <a:solidFill>
              <a:schemeClr val="tx1"/>
            </a:solidFill>
            <a:prstDash val="solid"/>
            <a:headEnd type="none" w="med" len="med"/>
            <a:tailEnd type="triangle" w="med" len="med"/>
          </a:ln>
        </p:spPr>
      </p:sp>
      <p:sp>
        <p:nvSpPr>
          <p:cNvPr id="479362" name="Line 166"/>
          <p:cNvSpPr/>
          <p:nvPr/>
        </p:nvSpPr>
        <p:spPr>
          <a:xfrm>
            <a:off x="2527300" y="1752600"/>
            <a:ext cx="1651000" cy="0"/>
          </a:xfrm>
          <a:prstGeom prst="line">
            <a:avLst/>
          </a:prstGeom>
          <a:ln w="25400" cap="flat" cmpd="sng">
            <a:solidFill>
              <a:schemeClr val="tx1"/>
            </a:solidFill>
            <a:prstDash val="solid"/>
            <a:headEnd type="triangle" w="med" len="med"/>
            <a:tailEnd type="triangle" w="med" len="med"/>
          </a:ln>
        </p:spPr>
      </p:sp>
      <p:sp>
        <p:nvSpPr>
          <p:cNvPr id="75943" name="Rectangle 167"/>
          <p:cNvSpPr/>
          <p:nvPr/>
        </p:nvSpPr>
        <p:spPr>
          <a:xfrm>
            <a:off x="2398713" y="1371600"/>
            <a:ext cx="18303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16: </a:t>
            </a:r>
            <a:r>
              <a:rPr lang="en-US" altLang="zh-CN" sz="1600" b="1" dirty="0">
                <a:solidFill>
                  <a:srgbClr val="CC0000"/>
                </a:solidFill>
                <a:ea typeface="宋体" pitchFamily="2" charset="-122"/>
              </a:rPr>
              <a:t>R-type’s  Reg</a:t>
            </a:r>
          </a:p>
        </p:txBody>
      </p:sp>
      <p:sp>
        <p:nvSpPr>
          <p:cNvPr id="479364" name="Line 168"/>
          <p:cNvSpPr/>
          <p:nvPr/>
        </p:nvSpPr>
        <p:spPr>
          <a:xfrm>
            <a:off x="4356100" y="1752600"/>
            <a:ext cx="1651000" cy="0"/>
          </a:xfrm>
          <a:prstGeom prst="line">
            <a:avLst/>
          </a:prstGeom>
          <a:ln w="25400" cap="flat" cmpd="sng">
            <a:solidFill>
              <a:schemeClr val="tx1"/>
            </a:solidFill>
            <a:prstDash val="solid"/>
            <a:headEnd type="triangle" w="med" len="med"/>
            <a:tailEnd type="triangle" w="med" len="med"/>
          </a:ln>
        </p:spPr>
      </p:sp>
      <p:sp>
        <p:nvSpPr>
          <p:cNvPr id="75945" name="Rectangle 169"/>
          <p:cNvSpPr/>
          <p:nvPr/>
        </p:nvSpPr>
        <p:spPr>
          <a:xfrm>
            <a:off x="4329113" y="1371600"/>
            <a:ext cx="16716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12: </a:t>
            </a:r>
            <a:r>
              <a:rPr lang="en-US" altLang="zh-CN" sz="1600" b="1" dirty="0">
                <a:solidFill>
                  <a:srgbClr val="CC0000"/>
                </a:solidFill>
                <a:ea typeface="宋体" pitchFamily="2" charset="-122"/>
              </a:rPr>
              <a:t>Beq’s  Exec</a:t>
            </a:r>
          </a:p>
        </p:txBody>
      </p:sp>
      <p:sp>
        <p:nvSpPr>
          <p:cNvPr id="479366" name="Line 170"/>
          <p:cNvSpPr/>
          <p:nvPr/>
        </p:nvSpPr>
        <p:spPr>
          <a:xfrm>
            <a:off x="6184900" y="1752600"/>
            <a:ext cx="1727200" cy="0"/>
          </a:xfrm>
          <a:prstGeom prst="line">
            <a:avLst/>
          </a:prstGeom>
          <a:ln w="25400" cap="flat" cmpd="sng">
            <a:solidFill>
              <a:schemeClr val="tx1"/>
            </a:solidFill>
            <a:prstDash val="solid"/>
            <a:headEnd type="triangle" w="med" len="med"/>
            <a:tailEnd type="triangle" w="med" len="med"/>
          </a:ln>
        </p:spPr>
      </p:sp>
      <p:sp>
        <p:nvSpPr>
          <p:cNvPr id="75947" name="Rectangle 171"/>
          <p:cNvSpPr/>
          <p:nvPr/>
        </p:nvSpPr>
        <p:spPr>
          <a:xfrm>
            <a:off x="6234113" y="1371600"/>
            <a:ext cx="168592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8: </a:t>
            </a:r>
            <a:r>
              <a:rPr lang="en-US" altLang="zh-CN" sz="1600" b="1" dirty="0">
                <a:solidFill>
                  <a:srgbClr val="CC0000"/>
                </a:solidFill>
                <a:ea typeface="宋体" pitchFamily="2" charset="-122"/>
              </a:rPr>
              <a:t>Store’s  Mem</a:t>
            </a:r>
          </a:p>
        </p:txBody>
      </p:sp>
      <p:sp>
        <p:nvSpPr>
          <p:cNvPr id="479368" name="Line 172"/>
          <p:cNvSpPr/>
          <p:nvPr/>
        </p:nvSpPr>
        <p:spPr>
          <a:xfrm>
            <a:off x="1092200" y="2921000"/>
            <a:ext cx="254000" cy="177800"/>
          </a:xfrm>
          <a:prstGeom prst="line">
            <a:avLst/>
          </a:prstGeom>
          <a:ln w="50800" cap="flat" cmpd="sng">
            <a:solidFill>
              <a:schemeClr val="tx2"/>
            </a:solidFill>
            <a:prstDash val="solid"/>
            <a:headEnd type="none" w="med" len="med"/>
            <a:tailEnd type="none" w="med" len="med"/>
          </a:ln>
        </p:spPr>
      </p:sp>
      <p:sp>
        <p:nvSpPr>
          <p:cNvPr id="479369" name="Line 173"/>
          <p:cNvSpPr/>
          <p:nvPr/>
        </p:nvSpPr>
        <p:spPr>
          <a:xfrm>
            <a:off x="2667000" y="5207000"/>
            <a:ext cx="0" cy="254000"/>
          </a:xfrm>
          <a:prstGeom prst="line">
            <a:avLst/>
          </a:prstGeom>
          <a:ln w="50800" cap="flat" cmpd="sng">
            <a:solidFill>
              <a:schemeClr val="bg2"/>
            </a:solidFill>
            <a:prstDash val="solid"/>
            <a:headEnd type="none" w="med" len="med"/>
            <a:tailEnd type="none" w="med" len="med"/>
          </a:ln>
        </p:spPr>
      </p:sp>
      <p:sp>
        <p:nvSpPr>
          <p:cNvPr id="75950" name="Rectangle 174"/>
          <p:cNvSpPr/>
          <p:nvPr/>
        </p:nvSpPr>
        <p:spPr>
          <a:xfrm>
            <a:off x="7916863" y="1422400"/>
            <a:ext cx="1150937" cy="82232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4: </a:t>
            </a:r>
            <a:r>
              <a:rPr lang="en-US" altLang="zh-CN" sz="1600" b="1" dirty="0">
                <a:solidFill>
                  <a:srgbClr val="CC0000"/>
                </a:solidFill>
                <a:ea typeface="宋体" pitchFamily="2" charset="-122"/>
              </a:rPr>
              <a:t>R-type’s  Wr</a:t>
            </a:r>
          </a:p>
        </p:txBody>
      </p:sp>
      <p:sp>
        <p:nvSpPr>
          <p:cNvPr id="479371" name="Line 176"/>
          <p:cNvSpPr/>
          <p:nvPr/>
        </p:nvSpPr>
        <p:spPr>
          <a:xfrm>
            <a:off x="6413500" y="4419600"/>
            <a:ext cx="355600" cy="0"/>
          </a:xfrm>
          <a:prstGeom prst="line">
            <a:avLst/>
          </a:prstGeom>
          <a:ln w="25400" cap="flat" cmpd="sng">
            <a:solidFill>
              <a:schemeClr val="tx1"/>
            </a:solidFill>
            <a:prstDash val="solid"/>
            <a:headEnd type="none" w="med" len="med"/>
            <a:tailEnd type="triangle" w="med" len="med"/>
          </a:ln>
        </p:spPr>
      </p:sp>
      <p:sp>
        <p:nvSpPr>
          <p:cNvPr id="479372" name="Line 177"/>
          <p:cNvSpPr/>
          <p:nvPr/>
        </p:nvSpPr>
        <p:spPr>
          <a:xfrm>
            <a:off x="7404100" y="4419600"/>
            <a:ext cx="355600" cy="0"/>
          </a:xfrm>
          <a:prstGeom prst="line">
            <a:avLst/>
          </a:prstGeom>
          <a:ln w="25400" cap="flat" cmpd="sng">
            <a:solidFill>
              <a:schemeClr val="tx1"/>
            </a:solidFill>
            <a:prstDash val="solid"/>
            <a:headEnd type="none" w="med" len="med"/>
            <a:tailEnd type="triangle" w="med" len="med"/>
          </a:ln>
        </p:spPr>
      </p:sp>
      <p:grpSp>
        <p:nvGrpSpPr>
          <p:cNvPr id="8" name="Group 206"/>
          <p:cNvGrpSpPr/>
          <p:nvPr/>
        </p:nvGrpSpPr>
        <p:grpSpPr>
          <a:xfrm>
            <a:off x="3479800" y="4860925"/>
            <a:ext cx="5384800" cy="1031875"/>
            <a:chOff x="2192" y="3062"/>
            <a:chExt cx="3392" cy="650"/>
          </a:xfrm>
        </p:grpSpPr>
        <p:sp>
          <p:nvSpPr>
            <p:cNvPr id="479407" name="Line 67"/>
            <p:cNvSpPr/>
            <p:nvPr/>
          </p:nvSpPr>
          <p:spPr>
            <a:xfrm flipV="1">
              <a:off x="5083" y="3216"/>
              <a:ext cx="229" cy="3"/>
            </a:xfrm>
            <a:prstGeom prst="line">
              <a:avLst/>
            </a:prstGeom>
            <a:ln w="50800" cap="flat" cmpd="sng">
              <a:solidFill>
                <a:srgbClr val="00B050"/>
              </a:solidFill>
              <a:prstDash val="solid"/>
              <a:headEnd type="none" w="med" len="med"/>
              <a:tailEnd type="triangle" w="med" len="med"/>
            </a:ln>
          </p:spPr>
        </p:sp>
        <p:sp>
          <p:nvSpPr>
            <p:cNvPr id="479408" name="Line 101"/>
            <p:cNvSpPr/>
            <p:nvPr/>
          </p:nvSpPr>
          <p:spPr>
            <a:xfrm flipV="1">
              <a:off x="5464" y="3075"/>
              <a:ext cx="112" cy="0"/>
            </a:xfrm>
            <a:prstGeom prst="line">
              <a:avLst/>
            </a:prstGeom>
            <a:ln w="50800" cap="flat" cmpd="sng">
              <a:solidFill>
                <a:srgbClr val="00B050"/>
              </a:solidFill>
              <a:prstDash val="solid"/>
              <a:headEnd type="none" w="med" len="med"/>
              <a:tailEnd type="none" w="med" len="med"/>
            </a:ln>
          </p:spPr>
        </p:sp>
        <p:sp>
          <p:nvSpPr>
            <p:cNvPr id="479409" name="Line 102"/>
            <p:cNvSpPr/>
            <p:nvPr/>
          </p:nvSpPr>
          <p:spPr>
            <a:xfrm>
              <a:off x="5568" y="3088"/>
              <a:ext cx="0" cy="592"/>
            </a:xfrm>
            <a:prstGeom prst="line">
              <a:avLst/>
            </a:prstGeom>
            <a:ln w="50800" cap="flat" cmpd="sng">
              <a:solidFill>
                <a:srgbClr val="00B050"/>
              </a:solidFill>
              <a:prstDash val="solid"/>
              <a:headEnd type="none" w="med" len="med"/>
              <a:tailEnd type="none" w="med" len="med"/>
            </a:ln>
          </p:spPr>
        </p:sp>
        <p:sp>
          <p:nvSpPr>
            <p:cNvPr id="479410" name="Line 103"/>
            <p:cNvSpPr/>
            <p:nvPr/>
          </p:nvSpPr>
          <p:spPr>
            <a:xfrm flipH="1">
              <a:off x="2192" y="3696"/>
              <a:ext cx="3392" cy="0"/>
            </a:xfrm>
            <a:prstGeom prst="line">
              <a:avLst/>
            </a:prstGeom>
            <a:ln w="50800" cap="flat" cmpd="sng">
              <a:solidFill>
                <a:srgbClr val="00B050"/>
              </a:solidFill>
              <a:prstDash val="solid"/>
              <a:headEnd type="none" w="med" len="med"/>
              <a:tailEnd type="none" w="med" len="med"/>
            </a:ln>
          </p:spPr>
        </p:sp>
        <p:sp>
          <p:nvSpPr>
            <p:cNvPr id="479411" name="Line 104"/>
            <p:cNvSpPr/>
            <p:nvPr/>
          </p:nvSpPr>
          <p:spPr>
            <a:xfrm flipV="1">
              <a:off x="2208" y="3200"/>
              <a:ext cx="0" cy="512"/>
            </a:xfrm>
            <a:prstGeom prst="line">
              <a:avLst/>
            </a:prstGeom>
            <a:ln w="50800" cap="flat" cmpd="sng">
              <a:solidFill>
                <a:srgbClr val="00B050"/>
              </a:solidFill>
              <a:prstDash val="solid"/>
              <a:headEnd type="none" w="med" len="med"/>
              <a:tailEnd type="triangle" w="med" len="med"/>
            </a:ln>
          </p:spPr>
        </p:sp>
        <p:sp>
          <p:nvSpPr>
            <p:cNvPr id="479412" name="Line 178"/>
            <p:cNvSpPr/>
            <p:nvPr/>
          </p:nvSpPr>
          <p:spPr>
            <a:xfrm flipV="1">
              <a:off x="5311" y="3062"/>
              <a:ext cx="157" cy="161"/>
            </a:xfrm>
            <a:prstGeom prst="line">
              <a:avLst/>
            </a:prstGeom>
            <a:ln w="50800" cap="flat" cmpd="sng">
              <a:solidFill>
                <a:srgbClr val="00B050"/>
              </a:solidFill>
              <a:prstDash val="solid"/>
              <a:headEnd type="none" w="med" len="med"/>
              <a:tailEnd type="none" w="med" len="med"/>
            </a:ln>
          </p:spPr>
        </p:sp>
      </p:grpSp>
      <p:sp>
        <p:nvSpPr>
          <p:cNvPr id="479374" name="Line 179"/>
          <p:cNvSpPr/>
          <p:nvPr/>
        </p:nvSpPr>
        <p:spPr>
          <a:xfrm>
            <a:off x="2667000" y="3746500"/>
            <a:ext cx="0" cy="355600"/>
          </a:xfrm>
          <a:prstGeom prst="line">
            <a:avLst/>
          </a:prstGeom>
          <a:ln w="25400" cap="flat" cmpd="sng">
            <a:solidFill>
              <a:schemeClr val="tx1"/>
            </a:solidFill>
            <a:prstDash val="solid"/>
            <a:headEnd type="none" w="med" len="med"/>
            <a:tailEnd type="none" w="med" len="med"/>
          </a:ln>
        </p:spPr>
      </p:sp>
      <p:sp>
        <p:nvSpPr>
          <p:cNvPr id="479375" name="Line 180"/>
          <p:cNvSpPr/>
          <p:nvPr/>
        </p:nvSpPr>
        <p:spPr>
          <a:xfrm>
            <a:off x="6400800" y="4660900"/>
            <a:ext cx="0" cy="431800"/>
          </a:xfrm>
          <a:prstGeom prst="line">
            <a:avLst/>
          </a:prstGeom>
          <a:ln w="25400" cap="flat" cmpd="sng">
            <a:solidFill>
              <a:schemeClr val="tx1"/>
            </a:solidFill>
            <a:prstDash val="solid"/>
            <a:headEnd type="none" w="med" len="med"/>
            <a:tailEnd type="none" w="med" len="med"/>
          </a:ln>
        </p:spPr>
      </p:sp>
      <p:grpSp>
        <p:nvGrpSpPr>
          <p:cNvPr id="479376" name="Group 191"/>
          <p:cNvGrpSpPr/>
          <p:nvPr/>
        </p:nvGrpSpPr>
        <p:grpSpPr>
          <a:xfrm>
            <a:off x="2728913" y="2451100"/>
            <a:ext cx="754062" cy="1346200"/>
            <a:chOff x="1719" y="1544"/>
            <a:chExt cx="475" cy="848"/>
          </a:xfrm>
        </p:grpSpPr>
        <p:sp>
          <p:nvSpPr>
            <p:cNvPr id="479397" name="Line 181"/>
            <p:cNvSpPr/>
            <p:nvPr/>
          </p:nvSpPr>
          <p:spPr>
            <a:xfrm>
              <a:off x="2160" y="1544"/>
              <a:ext cx="0" cy="320"/>
            </a:xfrm>
            <a:prstGeom prst="line">
              <a:avLst/>
            </a:prstGeom>
            <a:ln w="25400" cap="flat" cmpd="sng">
              <a:solidFill>
                <a:schemeClr val="accent2"/>
              </a:solidFill>
              <a:prstDash val="solid"/>
              <a:headEnd type="none" w="med" len="med"/>
              <a:tailEnd type="none" w="med" len="med"/>
            </a:ln>
          </p:spPr>
        </p:sp>
        <p:grpSp>
          <p:nvGrpSpPr>
            <p:cNvPr id="479398" name="Group 187"/>
            <p:cNvGrpSpPr/>
            <p:nvPr/>
          </p:nvGrpSpPr>
          <p:grpSpPr>
            <a:xfrm>
              <a:off x="1986" y="1866"/>
              <a:ext cx="208" cy="248"/>
              <a:chOff x="1986" y="1866"/>
              <a:chExt cx="208" cy="248"/>
            </a:xfrm>
          </p:grpSpPr>
          <p:sp>
            <p:nvSpPr>
              <p:cNvPr id="479402" name="Arc 182"/>
              <p:cNvSpPr/>
              <p:nvPr/>
            </p:nvSpPr>
            <p:spPr>
              <a:xfrm rot="5400000">
                <a:off x="2090" y="2024"/>
                <a:ext cx="89" cy="88"/>
              </a:xfrm>
              <a:custGeom>
                <a:avLst/>
                <a:gdLst>
                  <a:gd name="txL" fmla="*/ 0 w 21843"/>
                  <a:gd name="txT" fmla="*/ 0 h 21600"/>
                  <a:gd name="txR" fmla="*/ 21843 w 21843"/>
                  <a:gd name="txB" fmla="*/ 21600 h 21600"/>
                </a:gdLst>
                <a:ahLst/>
                <a:cxnLst>
                  <a:cxn ang="0">
                    <a:pos x="0" y="0"/>
                  </a:cxn>
                  <a:cxn ang="0">
                    <a:pos x="0" y="0"/>
                  </a:cxn>
                  <a:cxn ang="0">
                    <a:pos x="0" y="0"/>
                  </a:cxn>
                </a:cxnLst>
                <a:rect l="txL" t="txT" r="txR" b="txB"/>
                <a:pathLst>
                  <a:path w="21843" h="21600" fill="none">
                    <a:moveTo>
                      <a:pt x="0" y="1"/>
                    </a:moveTo>
                    <a:cubicBezTo>
                      <a:pt x="81" y="0"/>
                      <a:pt x="162" y="-1"/>
                      <a:pt x="244" y="0"/>
                    </a:cubicBezTo>
                    <a:cubicBezTo>
                      <a:pt x="12077" y="0"/>
                      <a:pt x="21707" y="9520"/>
                      <a:pt x="21842" y="21353"/>
                    </a:cubicBezTo>
                  </a:path>
                  <a:path w="21843" h="21600" stroke="0">
                    <a:moveTo>
                      <a:pt x="0" y="1"/>
                    </a:moveTo>
                    <a:cubicBezTo>
                      <a:pt x="81" y="0"/>
                      <a:pt x="162" y="-1"/>
                      <a:pt x="244" y="0"/>
                    </a:cubicBezTo>
                    <a:cubicBezTo>
                      <a:pt x="12077" y="0"/>
                      <a:pt x="21707" y="9520"/>
                      <a:pt x="21842" y="21353"/>
                    </a:cubicBezTo>
                    <a:lnTo>
                      <a:pt x="244"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9403" name="Arc 183"/>
              <p:cNvSpPr/>
              <p:nvPr/>
            </p:nvSpPr>
            <p:spPr>
              <a:xfrm rot="-5400000">
                <a:off x="2002" y="2026"/>
                <a:ext cx="88" cy="87"/>
              </a:xfrm>
              <a:custGeom>
                <a:avLst/>
                <a:gdLst>
                  <a:gd name="txL" fmla="*/ 0 w 21599"/>
                  <a:gd name="txT" fmla="*/ 0 h 21599"/>
                  <a:gd name="txR" fmla="*/ 21599 w 21599"/>
                  <a:gd name="txB" fmla="*/ 21599 h 21599"/>
                </a:gdLst>
                <a:ahLst/>
                <a:cxnLst>
                  <a:cxn ang="0">
                    <a:pos x="0" y="0"/>
                  </a:cxn>
                  <a:cxn ang="0">
                    <a:pos x="0" y="0"/>
                  </a:cxn>
                  <a:cxn ang="0">
                    <a:pos x="0" y="0"/>
                  </a:cxn>
                </a:cxnLst>
                <a:rect l="txL" t="txT" r="txR" b="txB"/>
                <a:pathLst>
                  <a:path w="21599" h="21599" fill="none">
                    <a:moveTo>
                      <a:pt x="0" y="21352"/>
                    </a:moveTo>
                    <a:cubicBezTo>
                      <a:pt x="134" y="9614"/>
                      <a:pt x="9617" y="132"/>
                      <a:pt x="21355" y="0"/>
                    </a:cubicBezTo>
                  </a:path>
                  <a:path w="21599" h="21599" stroke="0">
                    <a:moveTo>
                      <a:pt x="0" y="21352"/>
                    </a:moveTo>
                    <a:cubicBezTo>
                      <a:pt x="134" y="9614"/>
                      <a:pt x="9617" y="132"/>
                      <a:pt x="21355" y="0"/>
                    </a:cubicBezTo>
                    <a:lnTo>
                      <a:pt x="21599" y="21599"/>
                    </a:lnTo>
                    <a:lnTo>
                      <a:pt x="0" y="21352"/>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9404" name="Line 184"/>
              <p:cNvSpPr/>
              <p:nvPr/>
            </p:nvSpPr>
            <p:spPr>
              <a:xfrm flipV="1">
                <a:off x="2186" y="1866"/>
                <a:ext cx="0" cy="158"/>
              </a:xfrm>
              <a:prstGeom prst="line">
                <a:avLst/>
              </a:prstGeom>
              <a:ln w="25400" cap="flat" cmpd="sng">
                <a:solidFill>
                  <a:schemeClr val="tx1"/>
                </a:solidFill>
                <a:prstDash val="solid"/>
                <a:headEnd type="none" w="med" len="med"/>
                <a:tailEnd type="none" w="med" len="med"/>
              </a:ln>
            </p:spPr>
          </p:sp>
          <p:sp>
            <p:nvSpPr>
              <p:cNvPr id="479405" name="Line 185"/>
              <p:cNvSpPr/>
              <p:nvPr/>
            </p:nvSpPr>
            <p:spPr>
              <a:xfrm flipV="1">
                <a:off x="1994" y="1866"/>
                <a:ext cx="0" cy="158"/>
              </a:xfrm>
              <a:prstGeom prst="line">
                <a:avLst/>
              </a:prstGeom>
              <a:ln w="25400" cap="flat" cmpd="sng">
                <a:solidFill>
                  <a:schemeClr val="tx1"/>
                </a:solidFill>
                <a:prstDash val="solid"/>
                <a:headEnd type="none" w="med" len="med"/>
                <a:tailEnd type="none" w="med" len="med"/>
              </a:ln>
            </p:spPr>
          </p:sp>
          <p:sp>
            <p:nvSpPr>
              <p:cNvPr id="479406" name="Line 186"/>
              <p:cNvSpPr/>
              <p:nvPr/>
            </p:nvSpPr>
            <p:spPr>
              <a:xfrm flipH="1">
                <a:off x="1986" y="1874"/>
                <a:ext cx="208" cy="0"/>
              </a:xfrm>
              <a:prstGeom prst="line">
                <a:avLst/>
              </a:prstGeom>
              <a:ln w="25400" cap="flat" cmpd="sng">
                <a:solidFill>
                  <a:schemeClr val="tx1"/>
                </a:solidFill>
                <a:prstDash val="solid"/>
                <a:headEnd type="none" w="med" len="med"/>
                <a:tailEnd type="none" w="med" len="med"/>
              </a:ln>
            </p:spPr>
          </p:sp>
        </p:grpSp>
        <p:sp>
          <p:nvSpPr>
            <p:cNvPr id="479399" name="Line 188"/>
            <p:cNvSpPr/>
            <p:nvPr/>
          </p:nvSpPr>
          <p:spPr>
            <a:xfrm>
              <a:off x="2112" y="2120"/>
              <a:ext cx="0" cy="272"/>
            </a:xfrm>
            <a:prstGeom prst="line">
              <a:avLst/>
            </a:prstGeom>
            <a:ln w="25400" cap="flat" cmpd="sng">
              <a:solidFill>
                <a:schemeClr val="accent2"/>
              </a:solidFill>
              <a:prstDash val="solid"/>
              <a:headEnd type="none" w="med" len="med"/>
              <a:tailEnd type="none" w="med" len="med"/>
            </a:ln>
          </p:spPr>
        </p:sp>
        <p:sp>
          <p:nvSpPr>
            <p:cNvPr id="479400" name="Line 189"/>
            <p:cNvSpPr/>
            <p:nvPr/>
          </p:nvSpPr>
          <p:spPr>
            <a:xfrm>
              <a:off x="2016" y="1736"/>
              <a:ext cx="0" cy="128"/>
            </a:xfrm>
            <a:prstGeom prst="line">
              <a:avLst/>
            </a:prstGeom>
            <a:ln w="25400" cap="flat" cmpd="sng">
              <a:solidFill>
                <a:schemeClr val="tx1"/>
              </a:solidFill>
              <a:prstDash val="solid"/>
              <a:headEnd type="none" w="med" len="med"/>
              <a:tailEnd type="none" w="med" len="med"/>
            </a:ln>
          </p:spPr>
        </p:sp>
        <p:sp>
          <p:nvSpPr>
            <p:cNvPr id="479401" name="Rectangle 190"/>
            <p:cNvSpPr/>
            <p:nvPr/>
          </p:nvSpPr>
          <p:spPr>
            <a:xfrm>
              <a:off x="1719" y="1632"/>
              <a:ext cx="313"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Clk</a:t>
              </a:r>
            </a:p>
          </p:txBody>
        </p:sp>
      </p:grpSp>
      <p:sp>
        <p:nvSpPr>
          <p:cNvPr id="479377" name="Line 192"/>
          <p:cNvSpPr/>
          <p:nvPr/>
        </p:nvSpPr>
        <p:spPr>
          <a:xfrm>
            <a:off x="7239000" y="5041900"/>
            <a:ext cx="0" cy="1117600"/>
          </a:xfrm>
          <a:prstGeom prst="line">
            <a:avLst/>
          </a:prstGeom>
          <a:ln w="25400" cap="flat" cmpd="sng">
            <a:solidFill>
              <a:schemeClr val="accent2"/>
            </a:solidFill>
            <a:prstDash val="solid"/>
            <a:headEnd type="none" w="med" len="med"/>
            <a:tailEnd type="none" w="med" len="med"/>
          </a:ln>
        </p:spPr>
      </p:sp>
      <p:sp>
        <p:nvSpPr>
          <p:cNvPr id="75969" name="Rectangle 193"/>
          <p:cNvSpPr/>
          <p:nvPr/>
        </p:nvSpPr>
        <p:spPr>
          <a:xfrm>
            <a:off x="5761038" y="6189663"/>
            <a:ext cx="1196975" cy="3333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MemWr=1</a:t>
            </a:r>
          </a:p>
        </p:txBody>
      </p:sp>
      <p:grpSp>
        <p:nvGrpSpPr>
          <p:cNvPr id="479379" name="Group 199"/>
          <p:cNvGrpSpPr/>
          <p:nvPr/>
        </p:nvGrpSpPr>
        <p:grpSpPr>
          <a:xfrm>
            <a:off x="6789738" y="5999163"/>
            <a:ext cx="358775" cy="304800"/>
            <a:chOff x="4277" y="3779"/>
            <a:chExt cx="226" cy="192"/>
          </a:xfrm>
        </p:grpSpPr>
        <p:sp>
          <p:nvSpPr>
            <p:cNvPr id="479392" name="Arc 194"/>
            <p:cNvSpPr/>
            <p:nvPr/>
          </p:nvSpPr>
          <p:spPr>
            <a:xfrm>
              <a:off x="4406" y="3794"/>
              <a:ext cx="89" cy="77"/>
            </a:xfrm>
            <a:custGeom>
              <a:avLst/>
              <a:gdLst>
                <a:gd name="txL" fmla="*/ 0 w 21845"/>
                <a:gd name="txT" fmla="*/ 0 h 21600"/>
                <a:gd name="txR" fmla="*/ 21845 w 21845"/>
                <a:gd name="txB" fmla="*/ 21600 h 21600"/>
              </a:gdLst>
              <a:ahLst/>
              <a:cxnLst>
                <a:cxn ang="0">
                  <a:pos x="0" y="0"/>
                </a:cxn>
                <a:cxn ang="0">
                  <a:pos x="0" y="0"/>
                </a:cxn>
                <a:cxn ang="0">
                  <a:pos x="0" y="0"/>
                </a:cxn>
              </a:cxnLst>
              <a:rect l="txL" t="txT" r="txR" b="txB"/>
              <a:pathLst>
                <a:path w="21845" h="21600" fill="none">
                  <a:moveTo>
                    <a:pt x="0" y="1"/>
                  </a:moveTo>
                  <a:cubicBezTo>
                    <a:pt x="81" y="0"/>
                    <a:pt x="163" y="-1"/>
                    <a:pt x="245" y="0"/>
                  </a:cubicBezTo>
                  <a:cubicBezTo>
                    <a:pt x="12174" y="0"/>
                    <a:pt x="21845" y="9670"/>
                    <a:pt x="21845" y="21600"/>
                  </a:cubicBezTo>
                </a:path>
                <a:path w="21845" h="21600" stroke="0">
                  <a:moveTo>
                    <a:pt x="0" y="1"/>
                  </a:moveTo>
                  <a:cubicBezTo>
                    <a:pt x="81" y="0"/>
                    <a:pt x="163" y="-1"/>
                    <a:pt x="245" y="0"/>
                  </a:cubicBezTo>
                  <a:cubicBezTo>
                    <a:pt x="12174" y="0"/>
                    <a:pt x="21845" y="9670"/>
                    <a:pt x="21845" y="21600"/>
                  </a:cubicBezTo>
                  <a:lnTo>
                    <a:pt x="245"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9393" name="Arc 195"/>
            <p:cNvSpPr/>
            <p:nvPr/>
          </p:nvSpPr>
          <p:spPr>
            <a:xfrm rot="10800000">
              <a:off x="4415" y="3890"/>
              <a:ext cx="88" cy="77"/>
            </a:xfrm>
            <a:custGeom>
              <a:avLst/>
              <a:gdLst>
                <a:gd name="txL" fmla="*/ 0 w 21600"/>
                <a:gd name="txT" fmla="*/ 0 h 21599"/>
                <a:gd name="txR" fmla="*/ 21600 w 21600"/>
                <a:gd name="txB" fmla="*/ 21599 h 21599"/>
              </a:gdLst>
              <a:ahLst/>
              <a:cxnLst>
                <a:cxn ang="0">
                  <a:pos x="0" y="0"/>
                </a:cxn>
                <a:cxn ang="0">
                  <a:pos x="0" y="0"/>
                </a:cxn>
                <a:cxn ang="0">
                  <a:pos x="0" y="0"/>
                </a:cxn>
              </a:cxnLst>
              <a:rect l="txL" t="txT" r="txR" b="txB"/>
              <a:pathLst>
                <a:path w="21600" h="21599" fill="none">
                  <a:moveTo>
                    <a:pt x="0" y="21599"/>
                  </a:moveTo>
                  <a:cubicBezTo>
                    <a:pt x="0" y="9765"/>
                    <a:pt x="9521" y="134"/>
                    <a:pt x="21355" y="0"/>
                  </a:cubicBezTo>
                </a:path>
                <a:path w="21600" h="21599" stroke="0">
                  <a:moveTo>
                    <a:pt x="0" y="21599"/>
                  </a:moveTo>
                  <a:cubicBezTo>
                    <a:pt x="0" y="9765"/>
                    <a:pt x="9521" y="134"/>
                    <a:pt x="21355" y="0"/>
                  </a:cubicBezTo>
                  <a:lnTo>
                    <a:pt x="21600" y="21599"/>
                  </a:lnTo>
                  <a:lnTo>
                    <a:pt x="0" y="21599"/>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79394" name="Line 196"/>
            <p:cNvSpPr/>
            <p:nvPr/>
          </p:nvSpPr>
          <p:spPr>
            <a:xfrm flipH="1">
              <a:off x="4277" y="3779"/>
              <a:ext cx="143" cy="0"/>
            </a:xfrm>
            <a:prstGeom prst="line">
              <a:avLst/>
            </a:prstGeom>
            <a:ln w="25400" cap="flat" cmpd="sng">
              <a:solidFill>
                <a:schemeClr val="tx1"/>
              </a:solidFill>
              <a:prstDash val="solid"/>
              <a:headEnd type="none" w="med" len="med"/>
              <a:tailEnd type="none" w="med" len="med"/>
            </a:ln>
          </p:spPr>
        </p:sp>
        <p:sp>
          <p:nvSpPr>
            <p:cNvPr id="479395" name="Line 197"/>
            <p:cNvSpPr/>
            <p:nvPr/>
          </p:nvSpPr>
          <p:spPr>
            <a:xfrm flipH="1">
              <a:off x="4277" y="3971"/>
              <a:ext cx="143" cy="0"/>
            </a:xfrm>
            <a:prstGeom prst="line">
              <a:avLst/>
            </a:prstGeom>
            <a:ln w="25400" cap="flat" cmpd="sng">
              <a:solidFill>
                <a:schemeClr val="tx1"/>
              </a:solidFill>
              <a:prstDash val="solid"/>
              <a:headEnd type="none" w="med" len="med"/>
              <a:tailEnd type="none" w="med" len="med"/>
            </a:ln>
          </p:spPr>
        </p:sp>
        <p:sp>
          <p:nvSpPr>
            <p:cNvPr id="479396" name="Line 198"/>
            <p:cNvSpPr/>
            <p:nvPr/>
          </p:nvSpPr>
          <p:spPr>
            <a:xfrm>
              <a:off x="4285" y="3787"/>
              <a:ext cx="0" cy="176"/>
            </a:xfrm>
            <a:prstGeom prst="line">
              <a:avLst/>
            </a:prstGeom>
            <a:ln w="25400" cap="flat" cmpd="sng">
              <a:solidFill>
                <a:schemeClr val="tx1"/>
              </a:solidFill>
              <a:prstDash val="solid"/>
              <a:headEnd type="none" w="med" len="med"/>
              <a:tailEnd type="none" w="med" len="med"/>
            </a:ln>
          </p:spPr>
        </p:sp>
      </p:grpSp>
      <p:sp>
        <p:nvSpPr>
          <p:cNvPr id="479380" name="Line 200"/>
          <p:cNvSpPr/>
          <p:nvPr/>
        </p:nvSpPr>
        <p:spPr>
          <a:xfrm>
            <a:off x="7175500" y="6172200"/>
            <a:ext cx="50800" cy="0"/>
          </a:xfrm>
          <a:prstGeom prst="line">
            <a:avLst/>
          </a:prstGeom>
          <a:ln w="25400" cap="flat" cmpd="sng">
            <a:solidFill>
              <a:schemeClr val="accent2"/>
            </a:solidFill>
            <a:prstDash val="solid"/>
            <a:headEnd type="none" w="med" len="med"/>
            <a:tailEnd type="none" w="med" len="med"/>
          </a:ln>
        </p:spPr>
      </p:sp>
      <p:sp>
        <p:nvSpPr>
          <p:cNvPr id="479381" name="Line 201"/>
          <p:cNvSpPr/>
          <p:nvPr/>
        </p:nvSpPr>
        <p:spPr>
          <a:xfrm flipH="1">
            <a:off x="6235700" y="6248400"/>
            <a:ext cx="558800" cy="0"/>
          </a:xfrm>
          <a:prstGeom prst="line">
            <a:avLst/>
          </a:prstGeom>
          <a:ln w="25400" cap="flat" cmpd="sng">
            <a:solidFill>
              <a:schemeClr val="accent2"/>
            </a:solidFill>
            <a:prstDash val="solid"/>
            <a:headEnd type="none" w="med" len="med"/>
            <a:tailEnd type="none" w="med" len="med"/>
          </a:ln>
        </p:spPr>
      </p:sp>
      <p:sp>
        <p:nvSpPr>
          <p:cNvPr id="479382" name="Line 202"/>
          <p:cNvSpPr/>
          <p:nvPr/>
        </p:nvSpPr>
        <p:spPr>
          <a:xfrm flipH="1">
            <a:off x="6464300" y="6096000"/>
            <a:ext cx="330200" cy="0"/>
          </a:xfrm>
          <a:prstGeom prst="line">
            <a:avLst/>
          </a:prstGeom>
          <a:ln w="25400" cap="flat" cmpd="sng">
            <a:solidFill>
              <a:schemeClr val="tx1"/>
            </a:solidFill>
            <a:prstDash val="solid"/>
            <a:headEnd type="none" w="med" len="med"/>
            <a:tailEnd type="none" w="med" len="med"/>
          </a:ln>
        </p:spPr>
      </p:sp>
      <p:sp>
        <p:nvSpPr>
          <p:cNvPr id="479383" name="Rectangle 203"/>
          <p:cNvSpPr/>
          <p:nvPr/>
        </p:nvSpPr>
        <p:spPr>
          <a:xfrm>
            <a:off x="6030913" y="5892800"/>
            <a:ext cx="4968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Clk</a:t>
            </a:r>
          </a:p>
        </p:txBody>
      </p:sp>
      <p:grpSp>
        <p:nvGrpSpPr>
          <p:cNvPr id="12" name="Group 212"/>
          <p:cNvGrpSpPr/>
          <p:nvPr/>
        </p:nvGrpSpPr>
        <p:grpSpPr>
          <a:xfrm>
            <a:off x="4318000" y="3429000"/>
            <a:ext cx="571500" cy="842963"/>
            <a:chOff x="2720" y="2160"/>
            <a:chExt cx="360" cy="531"/>
          </a:xfrm>
        </p:grpSpPr>
        <p:sp>
          <p:nvSpPr>
            <p:cNvPr id="479386" name="Line 175"/>
            <p:cNvSpPr/>
            <p:nvPr/>
          </p:nvSpPr>
          <p:spPr>
            <a:xfrm flipH="1">
              <a:off x="2720" y="2688"/>
              <a:ext cx="128" cy="0"/>
            </a:xfrm>
            <a:prstGeom prst="line">
              <a:avLst/>
            </a:prstGeom>
            <a:ln w="50800" cap="flat" cmpd="sng">
              <a:solidFill>
                <a:schemeClr val="accent1"/>
              </a:solidFill>
              <a:prstDash val="solid"/>
              <a:headEnd type="none" w="med" len="med"/>
              <a:tailEnd type="none" w="med" len="med"/>
            </a:ln>
          </p:spPr>
        </p:sp>
        <p:grpSp>
          <p:nvGrpSpPr>
            <p:cNvPr id="479387" name="Group 209"/>
            <p:cNvGrpSpPr/>
            <p:nvPr/>
          </p:nvGrpSpPr>
          <p:grpSpPr>
            <a:xfrm>
              <a:off x="2725" y="2160"/>
              <a:ext cx="355" cy="531"/>
              <a:chOff x="2725" y="2160"/>
              <a:chExt cx="355" cy="531"/>
            </a:xfrm>
          </p:grpSpPr>
          <p:sp>
            <p:nvSpPr>
              <p:cNvPr id="479388" name="Line 45"/>
              <p:cNvSpPr/>
              <p:nvPr/>
            </p:nvSpPr>
            <p:spPr>
              <a:xfrm>
                <a:off x="2737" y="2352"/>
                <a:ext cx="343" cy="0"/>
              </a:xfrm>
              <a:prstGeom prst="line">
                <a:avLst/>
              </a:prstGeom>
              <a:ln w="50800" cap="flat" cmpd="sng">
                <a:solidFill>
                  <a:schemeClr val="accent1"/>
                </a:solidFill>
                <a:prstDash val="solid"/>
                <a:headEnd type="none" w="med" len="med"/>
                <a:tailEnd type="triangle" w="med" len="med"/>
              </a:ln>
            </p:spPr>
          </p:sp>
          <p:sp>
            <p:nvSpPr>
              <p:cNvPr id="479389" name="Line 46"/>
              <p:cNvSpPr/>
              <p:nvPr/>
            </p:nvSpPr>
            <p:spPr>
              <a:xfrm>
                <a:off x="2848" y="2688"/>
                <a:ext cx="223" cy="3"/>
              </a:xfrm>
              <a:prstGeom prst="line">
                <a:avLst/>
              </a:prstGeom>
              <a:ln w="50800" cap="flat" cmpd="sng">
                <a:solidFill>
                  <a:schemeClr val="accent1"/>
                </a:solidFill>
                <a:prstDash val="solid"/>
                <a:headEnd type="none" w="med" len="med"/>
                <a:tailEnd type="triangle" w="med" len="med"/>
              </a:ln>
            </p:spPr>
          </p:sp>
          <p:sp>
            <p:nvSpPr>
              <p:cNvPr id="479390" name="Line 47"/>
              <p:cNvSpPr/>
              <p:nvPr/>
            </p:nvSpPr>
            <p:spPr>
              <a:xfrm>
                <a:off x="2734" y="2496"/>
                <a:ext cx="337" cy="0"/>
              </a:xfrm>
              <a:prstGeom prst="line">
                <a:avLst/>
              </a:prstGeom>
              <a:ln w="50800" cap="flat" cmpd="sng">
                <a:solidFill>
                  <a:schemeClr val="accent1"/>
                </a:solidFill>
                <a:prstDash val="solid"/>
                <a:headEnd type="none" w="med" len="med"/>
                <a:tailEnd type="triangle" w="med" len="med"/>
              </a:ln>
            </p:spPr>
          </p:sp>
          <p:sp>
            <p:nvSpPr>
              <p:cNvPr id="479391" name="Line 205"/>
              <p:cNvSpPr/>
              <p:nvPr/>
            </p:nvSpPr>
            <p:spPr>
              <a:xfrm flipV="1">
                <a:off x="2725" y="2160"/>
                <a:ext cx="355" cy="0"/>
              </a:xfrm>
              <a:prstGeom prst="line">
                <a:avLst/>
              </a:prstGeom>
              <a:ln w="50800" cap="flat" cmpd="sng">
                <a:solidFill>
                  <a:schemeClr val="accent1"/>
                </a:solidFill>
                <a:prstDash val="solid"/>
                <a:headEnd type="none" w="med" len="med"/>
                <a:tailEnd type="triangle" w="med" len="med"/>
              </a:ln>
            </p:spPr>
          </p:sp>
        </p:grpSp>
      </p:grpSp>
      <p:sp>
        <p:nvSpPr>
          <p:cNvPr id="75987" name="Text Box 211"/>
          <p:cNvSpPr txBox="1"/>
          <p:nvPr/>
        </p:nvSpPr>
        <p:spPr>
          <a:xfrm>
            <a:off x="261938" y="5614988"/>
            <a:ext cx="2393950" cy="100647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2000" b="1" dirty="0">
                <a:solidFill>
                  <a:srgbClr val="CC0000"/>
                </a:solidFill>
                <a:ea typeface="宋体" pitchFamily="2" charset="-122"/>
              </a:rPr>
              <a:t>Ifetch</a:t>
            </a:r>
            <a:r>
              <a:rPr lang="zh-CN" altLang="en-US" sz="2000" b="1" dirty="0">
                <a:solidFill>
                  <a:srgbClr val="CC0000"/>
                </a:solidFill>
                <a:ea typeface="宋体" pitchFamily="2" charset="-122"/>
              </a:rPr>
              <a:t>和</a:t>
            </a:r>
            <a:r>
              <a:rPr lang="en-US" altLang="zh-CN" sz="2000" b="1" dirty="0">
                <a:solidFill>
                  <a:srgbClr val="CC0000"/>
                </a:solidFill>
                <a:ea typeface="宋体" pitchFamily="2" charset="-122"/>
              </a:rPr>
              <a:t>Reg</a:t>
            </a:r>
            <a:r>
              <a:rPr lang="zh-CN" altLang="en-US" sz="2000" b="1" dirty="0">
                <a:solidFill>
                  <a:srgbClr val="CC0000"/>
                </a:solidFill>
                <a:ea typeface="宋体" pitchFamily="2" charset="-122"/>
              </a:rPr>
              <a:t>两个周期每条指令执行的都一样！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950"/>
                                        </p:tgtEl>
                                        <p:attrNameLst>
                                          <p:attrName>style.visibility</p:attrName>
                                        </p:attrNameLst>
                                      </p:cBhvr>
                                      <p:to>
                                        <p:strVal val="visible"/>
                                      </p:to>
                                    </p:set>
                                    <p:animEffect transition="in" filter="blinds(horizontal)">
                                      <p:cBhvr>
                                        <p:cTn id="7" dur="500"/>
                                        <p:tgtEl>
                                          <p:spTgt spid="759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850"/>
                                        </p:tgtEl>
                                        <p:attrNameLst>
                                          <p:attrName>style.visibility</p:attrName>
                                        </p:attrNameLst>
                                      </p:cBhvr>
                                      <p:to>
                                        <p:strVal val="visible"/>
                                      </p:to>
                                    </p:set>
                                    <p:animEffect transition="in" filter="blinds(horizontal)">
                                      <p:cBhvr>
                                        <p:cTn id="12" dur="500"/>
                                        <p:tgtEl>
                                          <p:spTgt spid="758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5807">
                                            <p:txEl>
                                              <p:pRg st="0" end="0"/>
                                            </p:txEl>
                                          </p:spTgt>
                                        </p:tgtEl>
                                        <p:attrNameLst>
                                          <p:attrName>style.visibility</p:attrName>
                                        </p:attrNameLst>
                                      </p:cBhvr>
                                      <p:to>
                                        <p:strVal val="visible"/>
                                      </p:to>
                                    </p:set>
                                    <p:animEffect transition="in" filter="blinds(horizontal)">
                                      <p:cBhvr>
                                        <p:cTn id="27" dur="500"/>
                                        <p:tgtEl>
                                          <p:spTgt spid="7580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5947"/>
                                        </p:tgtEl>
                                        <p:attrNameLst>
                                          <p:attrName>style.visibility</p:attrName>
                                        </p:attrNameLst>
                                      </p:cBhvr>
                                      <p:to>
                                        <p:strVal val="visible"/>
                                      </p:to>
                                    </p:set>
                                    <p:animEffect transition="in" filter="blinds(horizontal)">
                                      <p:cBhvr>
                                        <p:cTn id="32" dur="500"/>
                                        <p:tgtEl>
                                          <p:spTgt spid="7594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5895">
                                            <p:txEl>
                                              <p:pRg st="0" end="0"/>
                                            </p:txEl>
                                          </p:spTgt>
                                        </p:tgtEl>
                                        <p:attrNameLst>
                                          <p:attrName>style.visibility</p:attrName>
                                        </p:attrNameLst>
                                      </p:cBhvr>
                                      <p:to>
                                        <p:strVal val="visible"/>
                                      </p:to>
                                    </p:set>
                                    <p:animEffect transition="in" filter="blinds(horizontal)">
                                      <p:cBhvr>
                                        <p:cTn id="37" dur="500"/>
                                        <p:tgtEl>
                                          <p:spTgt spid="7589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5969"/>
                                        </p:tgtEl>
                                        <p:attrNameLst>
                                          <p:attrName>style.visibility</p:attrName>
                                        </p:attrNameLst>
                                      </p:cBhvr>
                                      <p:to>
                                        <p:strVal val="visible"/>
                                      </p:to>
                                    </p:set>
                                    <p:animEffect transition="in" filter="blinds(horizontal)">
                                      <p:cBhvr>
                                        <p:cTn id="42" dur="500"/>
                                        <p:tgtEl>
                                          <p:spTgt spid="7596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5830"/>
                                        </p:tgtEl>
                                        <p:attrNameLst>
                                          <p:attrName>style.visibility</p:attrName>
                                        </p:attrNameLst>
                                      </p:cBhvr>
                                      <p:to>
                                        <p:strVal val="visible"/>
                                      </p:to>
                                    </p:set>
                                    <p:animEffect transition="in" filter="blinds(horizontal)">
                                      <p:cBhvr>
                                        <p:cTn id="52" dur="500"/>
                                        <p:tgtEl>
                                          <p:spTgt spid="7583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5945"/>
                                        </p:tgtEl>
                                        <p:attrNameLst>
                                          <p:attrName>style.visibility</p:attrName>
                                        </p:attrNameLst>
                                      </p:cBhvr>
                                      <p:to>
                                        <p:strVal val="visible"/>
                                      </p:to>
                                    </p:set>
                                    <p:animEffect transition="in" filter="blinds(horizontal)">
                                      <p:cBhvr>
                                        <p:cTn id="57" dur="500"/>
                                        <p:tgtEl>
                                          <p:spTgt spid="7594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5819">
                                            <p:txEl>
                                              <p:pRg st="0" end="0"/>
                                            </p:txEl>
                                          </p:spTgt>
                                        </p:tgtEl>
                                        <p:attrNameLst>
                                          <p:attrName>style.visibility</p:attrName>
                                        </p:attrNameLst>
                                      </p:cBhvr>
                                      <p:to>
                                        <p:strVal val="visible"/>
                                      </p:to>
                                    </p:set>
                                    <p:animEffect transition="in" filter="blinds(horizontal)">
                                      <p:cBhvr>
                                        <p:cTn id="62" dur="500"/>
                                        <p:tgtEl>
                                          <p:spTgt spid="75819">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5818">
                                            <p:txEl>
                                              <p:pRg st="0" end="0"/>
                                            </p:txEl>
                                          </p:spTgt>
                                        </p:tgtEl>
                                        <p:attrNameLst>
                                          <p:attrName>style.visibility</p:attrName>
                                        </p:attrNameLst>
                                      </p:cBhvr>
                                      <p:to>
                                        <p:strVal val="visible"/>
                                      </p:to>
                                    </p:set>
                                    <p:animEffect transition="in" filter="blinds(horizontal)">
                                      <p:cBhvr>
                                        <p:cTn id="67" dur="500"/>
                                        <p:tgtEl>
                                          <p:spTgt spid="75818">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5859">
                                            <p:txEl>
                                              <p:pRg st="0" end="0"/>
                                            </p:txEl>
                                          </p:spTgt>
                                        </p:tgtEl>
                                        <p:attrNameLst>
                                          <p:attrName>style.visibility</p:attrName>
                                        </p:attrNameLst>
                                      </p:cBhvr>
                                      <p:to>
                                        <p:strVal val="visible"/>
                                      </p:to>
                                    </p:set>
                                    <p:animEffect transition="in" filter="blinds(horizontal)">
                                      <p:cBhvr>
                                        <p:cTn id="72" dur="500"/>
                                        <p:tgtEl>
                                          <p:spTgt spid="7585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slide(fromLeft)">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blinds(horizontal)">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75943"/>
                                        </p:tgtEl>
                                        <p:attrNameLst>
                                          <p:attrName>style.visibility</p:attrName>
                                        </p:attrNameLst>
                                      </p:cBhvr>
                                      <p:to>
                                        <p:strVal val="visible"/>
                                      </p:to>
                                    </p:set>
                                    <p:animEffect transition="in" filter="blinds(horizontal)">
                                      <p:cBhvr>
                                        <p:cTn id="87" dur="500"/>
                                        <p:tgtEl>
                                          <p:spTgt spid="75943"/>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75937"/>
                                        </p:tgtEl>
                                        <p:attrNameLst>
                                          <p:attrName>style.visibility</p:attrName>
                                        </p:attrNameLst>
                                      </p:cBhvr>
                                      <p:to>
                                        <p:strVal val="visible"/>
                                      </p:to>
                                    </p:set>
                                    <p:animEffect transition="in" filter="blinds(horizontal)">
                                      <p:cBhvr>
                                        <p:cTn id="92" dur="500"/>
                                        <p:tgtEl>
                                          <p:spTgt spid="75937"/>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75987"/>
                                        </p:tgtEl>
                                        <p:attrNameLst>
                                          <p:attrName>style.visibility</p:attrName>
                                        </p:attrNameLst>
                                      </p:cBhvr>
                                      <p:to>
                                        <p:strVal val="visible"/>
                                      </p:to>
                                    </p:set>
                                    <p:animEffect transition="in" filter="blinds(horizontal)">
                                      <p:cBhvr>
                                        <p:cTn id="97" dur="500"/>
                                        <p:tgtEl>
                                          <p:spTgt spid="75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50" grpId="0"/>
      <p:bldP spid="75937" grpId="0"/>
      <p:bldP spid="75943" grpId="0"/>
      <p:bldP spid="75945" grpId="0"/>
      <p:bldP spid="75947" grpId="0"/>
      <p:bldP spid="75950" grpId="0"/>
      <p:bldP spid="75969" grpId="0"/>
      <p:bldP spid="75987" grpId="0"/>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82" name="Rectangle 2"/>
          <p:cNvSpPr>
            <a:spLocks noGrp="1"/>
          </p:cNvSpPr>
          <p:nvPr>
            <p:ph type="title"/>
          </p:nvPr>
        </p:nvSpPr>
        <p:spPr>
          <a:xfrm>
            <a:off x="800100" y="73025"/>
            <a:ext cx="4756150" cy="523875"/>
          </a:xfrm>
          <a:ln/>
        </p:spPr>
        <p:txBody>
          <a:bodyPr vert="horz" wrap="square" lIns="91440" tIns="45720" rIns="91440" bIns="45720" anchor="b">
            <a:spAutoFit/>
          </a:bodyPr>
          <a:lstStyle/>
          <a:p>
            <a:r>
              <a:rPr lang="zh-CN" altLang="en-US" sz="2800" dirty="0">
                <a:ea typeface="宋体" pitchFamily="2" charset="-122"/>
              </a:rPr>
              <a:t>第七周期结束时的状态：</a:t>
            </a:r>
            <a:endParaRPr lang="en-US" altLang="zh-CN" sz="2800" dirty="0">
              <a:ea typeface="宋体" pitchFamily="2" charset="-122"/>
            </a:endParaRPr>
          </a:p>
        </p:txBody>
      </p:sp>
      <p:sp>
        <p:nvSpPr>
          <p:cNvPr id="481283" name="Rectangle 3"/>
          <p:cNvSpPr>
            <a:spLocks noGrp="1"/>
          </p:cNvSpPr>
          <p:nvPr>
            <p:ph idx="1"/>
          </p:nvPr>
        </p:nvSpPr>
        <p:spPr>
          <a:xfrm>
            <a:off x="495300" y="673100"/>
            <a:ext cx="8191500" cy="325438"/>
          </a:xfrm>
          <a:ln/>
        </p:spPr>
        <p:txBody>
          <a:bodyPr vert="horz" wrap="square" lIns="91440" tIns="45720" rIns="91440" bIns="45720" anchor="t"/>
          <a:lstStyle/>
          <a:p>
            <a:r>
              <a:rPr lang="zh-CN" altLang="en-US" sz="1800" dirty="0">
                <a:ea typeface="宋体" pitchFamily="2" charset="-122"/>
              </a:rPr>
              <a:t>8: </a:t>
            </a:r>
            <a:r>
              <a:rPr lang="en-US" altLang="zh-CN" sz="1800" dirty="0">
                <a:ea typeface="宋体" pitchFamily="2" charset="-122"/>
              </a:rPr>
              <a:t>Store’s Wr   12: Beq’s Mem   16: R’s Exec   20: R’s Reg   24: R’s Ifet</a:t>
            </a:r>
          </a:p>
        </p:txBody>
      </p:sp>
      <p:sp>
        <p:nvSpPr>
          <p:cNvPr id="481284" name="Rectangle 4"/>
          <p:cNvSpPr/>
          <p:nvPr/>
        </p:nvSpPr>
        <p:spPr>
          <a:xfrm>
            <a:off x="2289175" y="30607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285" name="Rectangle 5"/>
          <p:cNvSpPr/>
          <p:nvPr/>
        </p:nvSpPr>
        <p:spPr>
          <a:xfrm rot="5400000">
            <a:off x="1323975" y="4068763"/>
            <a:ext cx="22082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IF/ID</a:t>
            </a:r>
            <a:r>
              <a:rPr lang="en-US" altLang="zh-CN" sz="1600" b="1" dirty="0">
                <a:ea typeface="宋体" pitchFamily="2" charset="-122"/>
              </a:rPr>
              <a:t>: Instruction @ 24</a:t>
            </a:r>
          </a:p>
        </p:txBody>
      </p:sp>
      <p:sp>
        <p:nvSpPr>
          <p:cNvPr id="481286" name="Line 6"/>
          <p:cNvSpPr/>
          <p:nvPr/>
        </p:nvSpPr>
        <p:spPr>
          <a:xfrm>
            <a:off x="2438400" y="2755900"/>
            <a:ext cx="0" cy="127000"/>
          </a:xfrm>
          <a:prstGeom prst="line">
            <a:avLst/>
          </a:prstGeom>
          <a:ln w="25400" cap="flat" cmpd="sng">
            <a:solidFill>
              <a:schemeClr val="tx1"/>
            </a:solidFill>
            <a:prstDash val="solid"/>
            <a:headEnd type="none" w="med" len="med"/>
            <a:tailEnd type="none" w="med" len="med"/>
          </a:ln>
        </p:spPr>
      </p:sp>
      <p:sp>
        <p:nvSpPr>
          <p:cNvPr id="481287" name="Rectangle 7"/>
          <p:cNvSpPr/>
          <p:nvPr/>
        </p:nvSpPr>
        <p:spPr>
          <a:xfrm>
            <a:off x="4117975" y="30607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288" name="Rectangle 8"/>
          <p:cNvSpPr/>
          <p:nvPr/>
        </p:nvSpPr>
        <p:spPr>
          <a:xfrm rot="5400000">
            <a:off x="3057525" y="4068763"/>
            <a:ext cx="24003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ID/Ex:</a:t>
            </a:r>
            <a:r>
              <a:rPr lang="en-US" altLang="zh-CN" sz="1600" b="1" dirty="0">
                <a:ea typeface="宋体" pitchFamily="2" charset="-122"/>
              </a:rPr>
              <a:t>R-type’s busA &amp; B</a:t>
            </a:r>
          </a:p>
        </p:txBody>
      </p:sp>
      <p:sp>
        <p:nvSpPr>
          <p:cNvPr id="481289" name="Rectangle 9"/>
          <p:cNvSpPr/>
          <p:nvPr/>
        </p:nvSpPr>
        <p:spPr>
          <a:xfrm>
            <a:off x="5946775" y="30607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290" name="Rectangle 10"/>
          <p:cNvSpPr/>
          <p:nvPr/>
        </p:nvSpPr>
        <p:spPr>
          <a:xfrm rot="5400000">
            <a:off x="4878388" y="4067175"/>
            <a:ext cx="241935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Ex/Mem</a:t>
            </a:r>
            <a:r>
              <a:rPr lang="en-US" altLang="zh-CN" sz="1600" b="1" dirty="0">
                <a:ea typeface="宋体" pitchFamily="2" charset="-122"/>
              </a:rPr>
              <a:t>: Rtype’s Results</a:t>
            </a:r>
          </a:p>
        </p:txBody>
      </p:sp>
      <p:sp>
        <p:nvSpPr>
          <p:cNvPr id="481291" name="Rectangle 11"/>
          <p:cNvSpPr/>
          <p:nvPr/>
        </p:nvSpPr>
        <p:spPr>
          <a:xfrm>
            <a:off x="7851775" y="3060700"/>
            <a:ext cx="288925" cy="230505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292" name="Rectangle 12"/>
          <p:cNvSpPr/>
          <p:nvPr/>
        </p:nvSpPr>
        <p:spPr>
          <a:xfrm rot="5400000">
            <a:off x="6772275" y="4070350"/>
            <a:ext cx="24415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Mem/Wr:</a:t>
            </a:r>
            <a:r>
              <a:rPr lang="en-US" altLang="zh-CN" sz="1600" b="1" dirty="0">
                <a:ea typeface="宋体" pitchFamily="2" charset="-122"/>
              </a:rPr>
              <a:t>Nothing for Beq</a:t>
            </a:r>
          </a:p>
        </p:txBody>
      </p:sp>
      <p:sp>
        <p:nvSpPr>
          <p:cNvPr id="481293" name="Rectangle 13"/>
          <p:cNvSpPr/>
          <p:nvPr/>
        </p:nvSpPr>
        <p:spPr>
          <a:xfrm>
            <a:off x="765175" y="3060700"/>
            <a:ext cx="288925" cy="11176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294" name="Rectangle 14"/>
          <p:cNvSpPr/>
          <p:nvPr/>
        </p:nvSpPr>
        <p:spPr>
          <a:xfrm rot="5400000">
            <a:off x="363538" y="3451225"/>
            <a:ext cx="1085850" cy="333375"/>
          </a:xfrm>
          <a:prstGeom prst="rect">
            <a:avLst/>
          </a:prstGeom>
          <a:solidFill>
            <a:srgbClr val="FFFF00"/>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PC</a:t>
            </a:r>
            <a:r>
              <a:rPr lang="en-US" altLang="zh-CN" sz="1600" b="1" dirty="0">
                <a:ea typeface="宋体" pitchFamily="2" charset="-122"/>
              </a:rPr>
              <a:t> = 1000</a:t>
            </a:r>
          </a:p>
        </p:txBody>
      </p:sp>
      <p:sp>
        <p:nvSpPr>
          <p:cNvPr id="481295" name="Rectangle 15"/>
          <p:cNvSpPr/>
          <p:nvPr/>
        </p:nvSpPr>
        <p:spPr>
          <a:xfrm>
            <a:off x="6861175" y="3517900"/>
            <a:ext cx="593725" cy="1270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296" name="Rectangle 16"/>
          <p:cNvSpPr/>
          <p:nvPr/>
        </p:nvSpPr>
        <p:spPr>
          <a:xfrm>
            <a:off x="6837363" y="3525838"/>
            <a:ext cx="660400" cy="57785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Data</a:t>
            </a:r>
          </a:p>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Mem</a:t>
            </a:r>
          </a:p>
        </p:txBody>
      </p:sp>
      <p:sp>
        <p:nvSpPr>
          <p:cNvPr id="481297" name="Rectangle 17"/>
          <p:cNvSpPr/>
          <p:nvPr/>
        </p:nvSpPr>
        <p:spPr>
          <a:xfrm>
            <a:off x="6843713" y="4291013"/>
            <a:ext cx="47783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WA</a:t>
            </a:r>
          </a:p>
        </p:txBody>
      </p:sp>
      <p:sp>
        <p:nvSpPr>
          <p:cNvPr id="481298" name="Rectangle 18"/>
          <p:cNvSpPr/>
          <p:nvPr/>
        </p:nvSpPr>
        <p:spPr>
          <a:xfrm>
            <a:off x="6843713" y="4519613"/>
            <a:ext cx="3587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Di</a:t>
            </a:r>
          </a:p>
        </p:txBody>
      </p:sp>
      <p:sp>
        <p:nvSpPr>
          <p:cNvPr id="481299" name="Rectangle 19"/>
          <p:cNvSpPr/>
          <p:nvPr/>
        </p:nvSpPr>
        <p:spPr>
          <a:xfrm>
            <a:off x="6843713" y="4062413"/>
            <a:ext cx="438150"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RA</a:t>
            </a:r>
          </a:p>
        </p:txBody>
      </p:sp>
      <p:sp>
        <p:nvSpPr>
          <p:cNvPr id="481300" name="Rectangle 20"/>
          <p:cNvSpPr/>
          <p:nvPr/>
        </p:nvSpPr>
        <p:spPr>
          <a:xfrm>
            <a:off x="7148513" y="4062413"/>
            <a:ext cx="417512"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Do</a:t>
            </a:r>
          </a:p>
        </p:txBody>
      </p:sp>
      <p:sp>
        <p:nvSpPr>
          <p:cNvPr id="481301" name="Rectangle 21"/>
          <p:cNvSpPr/>
          <p:nvPr/>
        </p:nvSpPr>
        <p:spPr>
          <a:xfrm>
            <a:off x="1450975" y="3060700"/>
            <a:ext cx="365125" cy="2032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302" name="Rectangle 22"/>
          <p:cNvSpPr/>
          <p:nvPr/>
        </p:nvSpPr>
        <p:spPr>
          <a:xfrm rot="5400000">
            <a:off x="1349375" y="4132263"/>
            <a:ext cx="6334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IUnit</a:t>
            </a:r>
          </a:p>
        </p:txBody>
      </p:sp>
      <p:sp>
        <p:nvSpPr>
          <p:cNvPr id="481303" name="Rectangle 23"/>
          <p:cNvSpPr/>
          <p:nvPr/>
        </p:nvSpPr>
        <p:spPr>
          <a:xfrm>
            <a:off x="1433513" y="3681413"/>
            <a:ext cx="309562"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A</a:t>
            </a:r>
          </a:p>
        </p:txBody>
      </p:sp>
      <p:sp>
        <p:nvSpPr>
          <p:cNvPr id="481304" name="Rectangle 24"/>
          <p:cNvSpPr/>
          <p:nvPr/>
        </p:nvSpPr>
        <p:spPr>
          <a:xfrm>
            <a:off x="1585913" y="4824413"/>
            <a:ext cx="2301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I</a:t>
            </a:r>
          </a:p>
        </p:txBody>
      </p:sp>
      <p:sp>
        <p:nvSpPr>
          <p:cNvPr id="481305" name="Rectangle 25"/>
          <p:cNvSpPr/>
          <p:nvPr/>
        </p:nvSpPr>
        <p:spPr>
          <a:xfrm>
            <a:off x="3127375" y="3594100"/>
            <a:ext cx="593725" cy="12700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306" name="Rectangle 26"/>
          <p:cNvSpPr/>
          <p:nvPr/>
        </p:nvSpPr>
        <p:spPr>
          <a:xfrm>
            <a:off x="3092450" y="4306888"/>
            <a:ext cx="655638"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RFile</a:t>
            </a:r>
          </a:p>
        </p:txBody>
      </p:sp>
      <p:sp>
        <p:nvSpPr>
          <p:cNvPr id="481307" name="Rectangle 27"/>
          <p:cNvSpPr/>
          <p:nvPr/>
        </p:nvSpPr>
        <p:spPr>
          <a:xfrm>
            <a:off x="3414713" y="4646613"/>
            <a:ext cx="3587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Di</a:t>
            </a:r>
          </a:p>
        </p:txBody>
      </p:sp>
      <p:sp>
        <p:nvSpPr>
          <p:cNvPr id="481308" name="Rectangle 28"/>
          <p:cNvSpPr/>
          <p:nvPr/>
        </p:nvSpPr>
        <p:spPr>
          <a:xfrm>
            <a:off x="3109913" y="3735388"/>
            <a:ext cx="4079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Ra</a:t>
            </a:r>
          </a:p>
        </p:txBody>
      </p:sp>
      <p:sp>
        <p:nvSpPr>
          <p:cNvPr id="481309" name="Rectangle 29"/>
          <p:cNvSpPr/>
          <p:nvPr/>
        </p:nvSpPr>
        <p:spPr>
          <a:xfrm>
            <a:off x="3109913" y="4065588"/>
            <a:ext cx="417512"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Rb</a:t>
            </a:r>
          </a:p>
        </p:txBody>
      </p:sp>
      <p:sp>
        <p:nvSpPr>
          <p:cNvPr id="481310" name="Rectangle 30"/>
          <p:cNvSpPr/>
          <p:nvPr/>
        </p:nvSpPr>
        <p:spPr>
          <a:xfrm>
            <a:off x="3109913" y="4627563"/>
            <a:ext cx="4476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Rw</a:t>
            </a:r>
          </a:p>
        </p:txBody>
      </p:sp>
      <p:sp>
        <p:nvSpPr>
          <p:cNvPr id="77855" name="Rectangle 31"/>
          <p:cNvSpPr/>
          <p:nvPr/>
        </p:nvSpPr>
        <p:spPr>
          <a:xfrm>
            <a:off x="2636838" y="1922463"/>
            <a:ext cx="10668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RegWr=0</a:t>
            </a:r>
          </a:p>
        </p:txBody>
      </p:sp>
      <p:sp>
        <p:nvSpPr>
          <p:cNvPr id="481312" name="Line 32"/>
          <p:cNvSpPr/>
          <p:nvPr/>
        </p:nvSpPr>
        <p:spPr>
          <a:xfrm>
            <a:off x="5257800" y="4584700"/>
            <a:ext cx="0" cy="1193800"/>
          </a:xfrm>
          <a:prstGeom prst="line">
            <a:avLst/>
          </a:prstGeom>
          <a:ln w="25400" cap="flat" cmpd="sng">
            <a:solidFill>
              <a:schemeClr val="accent2"/>
            </a:solidFill>
            <a:prstDash val="solid"/>
            <a:headEnd type="none" w="med" len="med"/>
            <a:tailEnd type="none" w="med" len="med"/>
          </a:ln>
        </p:spPr>
      </p:sp>
      <p:sp>
        <p:nvSpPr>
          <p:cNvPr id="77858" name="Line 34"/>
          <p:cNvSpPr/>
          <p:nvPr/>
        </p:nvSpPr>
        <p:spPr>
          <a:xfrm flipV="1">
            <a:off x="5549900" y="4178300"/>
            <a:ext cx="406400" cy="12700"/>
          </a:xfrm>
          <a:prstGeom prst="line">
            <a:avLst/>
          </a:prstGeom>
          <a:ln w="50800" cap="flat" cmpd="sng">
            <a:solidFill>
              <a:schemeClr val="accent1"/>
            </a:solidFill>
            <a:prstDash val="solid"/>
            <a:headEnd type="none" w="med" len="med"/>
            <a:tailEnd type="triangle" w="med" len="med"/>
          </a:ln>
        </p:spPr>
      </p:sp>
      <p:sp>
        <p:nvSpPr>
          <p:cNvPr id="481314" name="Rectangle 35"/>
          <p:cNvSpPr/>
          <p:nvPr/>
        </p:nvSpPr>
        <p:spPr>
          <a:xfrm>
            <a:off x="4922838" y="4052888"/>
            <a:ext cx="654050" cy="57785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Exec</a:t>
            </a:r>
          </a:p>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Unit</a:t>
            </a:r>
          </a:p>
        </p:txBody>
      </p:sp>
      <p:sp>
        <p:nvSpPr>
          <p:cNvPr id="481315" name="Rectangle 36"/>
          <p:cNvSpPr/>
          <p:nvPr/>
        </p:nvSpPr>
        <p:spPr>
          <a:xfrm>
            <a:off x="4965700" y="3060700"/>
            <a:ext cx="584200" cy="1498600"/>
          </a:xfrm>
          <a:prstGeom prst="rect">
            <a:avLst/>
          </a:prstGeom>
          <a:noFill/>
          <a:ln w="254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316" name="Rectangle 37"/>
          <p:cNvSpPr/>
          <p:nvPr/>
        </p:nvSpPr>
        <p:spPr>
          <a:xfrm>
            <a:off x="4938713" y="3582988"/>
            <a:ext cx="6238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busA</a:t>
            </a:r>
          </a:p>
        </p:txBody>
      </p:sp>
      <p:sp>
        <p:nvSpPr>
          <p:cNvPr id="481317" name="Rectangle 38"/>
          <p:cNvSpPr/>
          <p:nvPr/>
        </p:nvSpPr>
        <p:spPr>
          <a:xfrm>
            <a:off x="4938713" y="3836988"/>
            <a:ext cx="6238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busB</a:t>
            </a:r>
          </a:p>
        </p:txBody>
      </p:sp>
      <p:sp>
        <p:nvSpPr>
          <p:cNvPr id="481318" name="Rectangle 40"/>
          <p:cNvSpPr/>
          <p:nvPr/>
        </p:nvSpPr>
        <p:spPr>
          <a:xfrm>
            <a:off x="4938713" y="3332163"/>
            <a:ext cx="5476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Imm</a:t>
            </a:r>
          </a:p>
        </p:txBody>
      </p:sp>
      <p:sp>
        <p:nvSpPr>
          <p:cNvPr id="481319" name="Line 41"/>
          <p:cNvSpPr/>
          <p:nvPr/>
        </p:nvSpPr>
        <p:spPr>
          <a:xfrm>
            <a:off x="5410200" y="1993900"/>
            <a:ext cx="0" cy="1041400"/>
          </a:xfrm>
          <a:prstGeom prst="line">
            <a:avLst/>
          </a:prstGeom>
          <a:ln w="25400" cap="flat" cmpd="sng">
            <a:solidFill>
              <a:schemeClr val="accent2"/>
            </a:solidFill>
            <a:prstDash val="solid"/>
            <a:headEnd type="none" w="med" len="med"/>
            <a:tailEnd type="none" w="med" len="med"/>
          </a:ln>
        </p:spPr>
      </p:sp>
      <p:sp>
        <p:nvSpPr>
          <p:cNvPr id="77866" name="Rectangle 42"/>
          <p:cNvSpPr/>
          <p:nvPr/>
        </p:nvSpPr>
        <p:spPr>
          <a:xfrm>
            <a:off x="4633913" y="1676400"/>
            <a:ext cx="16303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ALUOp=R-type</a:t>
            </a:r>
          </a:p>
        </p:txBody>
      </p:sp>
      <p:sp>
        <p:nvSpPr>
          <p:cNvPr id="77867" name="Rectangle 43"/>
          <p:cNvSpPr/>
          <p:nvPr/>
        </p:nvSpPr>
        <p:spPr>
          <a:xfrm>
            <a:off x="4862513" y="5791200"/>
            <a:ext cx="1155700"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ALUSrc=0</a:t>
            </a:r>
          </a:p>
        </p:txBody>
      </p:sp>
      <p:sp>
        <p:nvSpPr>
          <p:cNvPr id="481322" name="Line 44"/>
          <p:cNvSpPr/>
          <p:nvPr/>
        </p:nvSpPr>
        <p:spPr>
          <a:xfrm>
            <a:off x="3759200" y="3733800"/>
            <a:ext cx="330200" cy="0"/>
          </a:xfrm>
          <a:prstGeom prst="line">
            <a:avLst/>
          </a:prstGeom>
          <a:ln w="50800" cap="flat" cmpd="sng">
            <a:solidFill>
              <a:schemeClr val="bg2"/>
            </a:solidFill>
            <a:prstDash val="solid"/>
            <a:headEnd type="none" w="med" len="med"/>
            <a:tailEnd type="triangle" w="med" len="med"/>
          </a:ln>
        </p:spPr>
      </p:sp>
      <p:sp>
        <p:nvSpPr>
          <p:cNvPr id="481323" name="Line 45"/>
          <p:cNvSpPr/>
          <p:nvPr/>
        </p:nvSpPr>
        <p:spPr>
          <a:xfrm>
            <a:off x="4432300" y="3505200"/>
            <a:ext cx="508000" cy="0"/>
          </a:xfrm>
          <a:prstGeom prst="line">
            <a:avLst/>
          </a:prstGeom>
          <a:ln w="25400" cap="flat" cmpd="sng">
            <a:solidFill>
              <a:schemeClr val="tx1"/>
            </a:solidFill>
            <a:prstDash val="solid"/>
            <a:headEnd type="none" w="med" len="med"/>
            <a:tailEnd type="triangle" w="med" len="med"/>
          </a:ln>
        </p:spPr>
      </p:sp>
      <p:sp>
        <p:nvSpPr>
          <p:cNvPr id="481324" name="Line 48"/>
          <p:cNvSpPr/>
          <p:nvPr/>
        </p:nvSpPr>
        <p:spPr>
          <a:xfrm>
            <a:off x="3759200" y="4038600"/>
            <a:ext cx="330200" cy="0"/>
          </a:xfrm>
          <a:prstGeom prst="line">
            <a:avLst/>
          </a:prstGeom>
          <a:ln w="50800" cap="flat" cmpd="sng">
            <a:solidFill>
              <a:schemeClr val="bg2"/>
            </a:solidFill>
            <a:prstDash val="solid"/>
            <a:headEnd type="none" w="med" len="med"/>
            <a:tailEnd type="triangle" w="med" len="med"/>
          </a:ln>
        </p:spPr>
      </p:sp>
      <p:sp>
        <p:nvSpPr>
          <p:cNvPr id="481325" name="Line 49"/>
          <p:cNvSpPr/>
          <p:nvPr/>
        </p:nvSpPr>
        <p:spPr>
          <a:xfrm>
            <a:off x="2768600" y="3886200"/>
            <a:ext cx="330200" cy="0"/>
          </a:xfrm>
          <a:prstGeom prst="line">
            <a:avLst/>
          </a:prstGeom>
          <a:ln w="50800" cap="flat" cmpd="sng">
            <a:solidFill>
              <a:schemeClr val="bg2"/>
            </a:solidFill>
            <a:prstDash val="solid"/>
            <a:headEnd type="none" w="med" len="med"/>
            <a:tailEnd type="triangle" w="med" len="med"/>
          </a:ln>
        </p:spPr>
      </p:sp>
      <p:sp>
        <p:nvSpPr>
          <p:cNvPr id="481326" name="Line 50"/>
          <p:cNvSpPr/>
          <p:nvPr/>
        </p:nvSpPr>
        <p:spPr>
          <a:xfrm>
            <a:off x="2768600" y="4191000"/>
            <a:ext cx="330200" cy="0"/>
          </a:xfrm>
          <a:prstGeom prst="line">
            <a:avLst/>
          </a:prstGeom>
          <a:ln w="50800" cap="flat" cmpd="sng">
            <a:solidFill>
              <a:schemeClr val="bg2"/>
            </a:solidFill>
            <a:prstDash val="solid"/>
            <a:headEnd type="none" w="med" len="med"/>
            <a:tailEnd type="triangle" w="med" len="med"/>
          </a:ln>
        </p:spPr>
      </p:sp>
      <p:sp>
        <p:nvSpPr>
          <p:cNvPr id="481327" name="Line 51"/>
          <p:cNvSpPr/>
          <p:nvPr/>
        </p:nvSpPr>
        <p:spPr>
          <a:xfrm>
            <a:off x="6261100" y="4191000"/>
            <a:ext cx="203200" cy="0"/>
          </a:xfrm>
          <a:prstGeom prst="line">
            <a:avLst/>
          </a:prstGeom>
          <a:ln w="25400" cap="flat" cmpd="sng">
            <a:solidFill>
              <a:schemeClr val="tx1"/>
            </a:solidFill>
            <a:prstDash val="solid"/>
            <a:headEnd type="none" w="med" len="med"/>
            <a:tailEnd type="none" w="med" len="med"/>
          </a:ln>
        </p:spPr>
      </p:sp>
      <p:sp>
        <p:nvSpPr>
          <p:cNvPr id="481328" name="Line 52"/>
          <p:cNvSpPr/>
          <p:nvPr/>
        </p:nvSpPr>
        <p:spPr>
          <a:xfrm>
            <a:off x="4572000" y="4051300"/>
            <a:ext cx="0" cy="660400"/>
          </a:xfrm>
          <a:prstGeom prst="line">
            <a:avLst/>
          </a:prstGeom>
          <a:ln w="25400" cap="flat" cmpd="sng">
            <a:solidFill>
              <a:schemeClr val="tx1"/>
            </a:solidFill>
            <a:prstDash val="solid"/>
            <a:headEnd type="none" w="med" len="med"/>
            <a:tailEnd type="none" w="med" len="med"/>
          </a:ln>
        </p:spPr>
      </p:sp>
      <p:sp>
        <p:nvSpPr>
          <p:cNvPr id="481329" name="Line 53"/>
          <p:cNvSpPr/>
          <p:nvPr/>
        </p:nvSpPr>
        <p:spPr>
          <a:xfrm>
            <a:off x="4584700" y="4724400"/>
            <a:ext cx="1346200" cy="0"/>
          </a:xfrm>
          <a:prstGeom prst="line">
            <a:avLst/>
          </a:prstGeom>
          <a:ln w="25400" cap="flat" cmpd="sng">
            <a:solidFill>
              <a:schemeClr val="tx1"/>
            </a:solidFill>
            <a:prstDash val="solid"/>
            <a:headEnd type="none" w="med" len="med"/>
            <a:tailEnd type="triangle" w="med" len="med"/>
          </a:ln>
        </p:spPr>
      </p:sp>
      <p:sp>
        <p:nvSpPr>
          <p:cNvPr id="481330" name="Line 54"/>
          <p:cNvSpPr/>
          <p:nvPr/>
        </p:nvSpPr>
        <p:spPr>
          <a:xfrm>
            <a:off x="6261100" y="4724400"/>
            <a:ext cx="584200" cy="0"/>
          </a:xfrm>
          <a:prstGeom prst="line">
            <a:avLst/>
          </a:prstGeom>
          <a:ln w="25400" cap="flat" cmpd="sng">
            <a:solidFill>
              <a:schemeClr val="tx1"/>
            </a:solidFill>
            <a:prstDash val="solid"/>
            <a:headEnd type="none" w="med" len="med"/>
            <a:tailEnd type="triangle" w="med" len="med"/>
          </a:ln>
        </p:spPr>
      </p:sp>
      <p:sp>
        <p:nvSpPr>
          <p:cNvPr id="481331" name="Line 55"/>
          <p:cNvSpPr/>
          <p:nvPr/>
        </p:nvSpPr>
        <p:spPr>
          <a:xfrm>
            <a:off x="6489700" y="4419600"/>
            <a:ext cx="355600" cy="0"/>
          </a:xfrm>
          <a:prstGeom prst="line">
            <a:avLst/>
          </a:prstGeom>
          <a:ln w="25400" cap="flat" cmpd="sng">
            <a:solidFill>
              <a:schemeClr val="tx1"/>
            </a:solidFill>
            <a:prstDash val="solid"/>
            <a:headEnd type="none" w="med" len="med"/>
            <a:tailEnd type="triangle" w="med" len="med"/>
          </a:ln>
        </p:spPr>
      </p:sp>
      <p:sp>
        <p:nvSpPr>
          <p:cNvPr id="481332" name="Line 56"/>
          <p:cNvSpPr/>
          <p:nvPr/>
        </p:nvSpPr>
        <p:spPr>
          <a:xfrm>
            <a:off x="6477000" y="4203700"/>
            <a:ext cx="0" cy="203200"/>
          </a:xfrm>
          <a:prstGeom prst="line">
            <a:avLst/>
          </a:prstGeom>
          <a:ln w="25400" cap="flat" cmpd="sng">
            <a:solidFill>
              <a:schemeClr val="tx1"/>
            </a:solidFill>
            <a:prstDash val="solid"/>
            <a:headEnd type="none" w="med" len="med"/>
            <a:tailEnd type="none" w="med" len="med"/>
          </a:ln>
        </p:spPr>
      </p:sp>
      <p:sp>
        <p:nvSpPr>
          <p:cNvPr id="481333" name="Line 57"/>
          <p:cNvSpPr/>
          <p:nvPr/>
        </p:nvSpPr>
        <p:spPr>
          <a:xfrm>
            <a:off x="6489700" y="4876800"/>
            <a:ext cx="1346200" cy="0"/>
          </a:xfrm>
          <a:prstGeom prst="line">
            <a:avLst/>
          </a:prstGeom>
          <a:ln w="25400" cap="flat" cmpd="sng">
            <a:solidFill>
              <a:schemeClr val="tx1"/>
            </a:solidFill>
            <a:prstDash val="solid"/>
            <a:headEnd type="none" w="med" len="med"/>
            <a:tailEnd type="triangle" w="med" len="med"/>
          </a:ln>
        </p:spPr>
      </p:sp>
      <p:grpSp>
        <p:nvGrpSpPr>
          <p:cNvPr id="481334" name="Group 65"/>
          <p:cNvGrpSpPr/>
          <p:nvPr/>
        </p:nvGrpSpPr>
        <p:grpSpPr>
          <a:xfrm>
            <a:off x="8474075" y="4127500"/>
            <a:ext cx="333375" cy="946150"/>
            <a:chOff x="5290" y="2744"/>
            <a:chExt cx="210" cy="596"/>
          </a:xfrm>
        </p:grpSpPr>
        <p:sp>
          <p:nvSpPr>
            <p:cNvPr id="481483" name="Line 58"/>
            <p:cNvSpPr/>
            <p:nvPr/>
          </p:nvSpPr>
          <p:spPr>
            <a:xfrm>
              <a:off x="5328" y="2744"/>
              <a:ext cx="0" cy="561"/>
            </a:xfrm>
            <a:prstGeom prst="line">
              <a:avLst/>
            </a:prstGeom>
            <a:ln w="25400" cap="flat" cmpd="sng">
              <a:solidFill>
                <a:schemeClr val="tx1"/>
              </a:solidFill>
              <a:prstDash val="solid"/>
              <a:headEnd type="none" w="med" len="med"/>
              <a:tailEnd type="none" w="med" len="med"/>
            </a:ln>
          </p:spPr>
        </p:sp>
        <p:sp>
          <p:nvSpPr>
            <p:cNvPr id="481484" name="Line 59"/>
            <p:cNvSpPr/>
            <p:nvPr/>
          </p:nvSpPr>
          <p:spPr>
            <a:xfrm>
              <a:off x="5336" y="2744"/>
              <a:ext cx="128" cy="36"/>
            </a:xfrm>
            <a:prstGeom prst="line">
              <a:avLst/>
            </a:prstGeom>
            <a:ln w="25400" cap="flat" cmpd="sng">
              <a:solidFill>
                <a:schemeClr val="tx1"/>
              </a:solidFill>
              <a:prstDash val="solid"/>
              <a:headEnd type="none" w="med" len="med"/>
              <a:tailEnd type="none" w="med" len="med"/>
            </a:ln>
          </p:spPr>
        </p:sp>
        <p:sp>
          <p:nvSpPr>
            <p:cNvPr id="481485" name="Line 60"/>
            <p:cNvSpPr/>
            <p:nvPr/>
          </p:nvSpPr>
          <p:spPr>
            <a:xfrm flipV="1">
              <a:off x="5336" y="3235"/>
              <a:ext cx="128" cy="86"/>
            </a:xfrm>
            <a:prstGeom prst="line">
              <a:avLst/>
            </a:prstGeom>
            <a:ln w="25400" cap="flat" cmpd="sng">
              <a:solidFill>
                <a:schemeClr val="tx1"/>
              </a:solidFill>
              <a:prstDash val="solid"/>
              <a:headEnd type="none" w="med" len="med"/>
              <a:tailEnd type="none" w="med" len="med"/>
            </a:ln>
          </p:spPr>
        </p:sp>
        <p:sp>
          <p:nvSpPr>
            <p:cNvPr id="481486" name="Line 61"/>
            <p:cNvSpPr/>
            <p:nvPr/>
          </p:nvSpPr>
          <p:spPr>
            <a:xfrm>
              <a:off x="5472" y="2796"/>
              <a:ext cx="0" cy="432"/>
            </a:xfrm>
            <a:prstGeom prst="line">
              <a:avLst/>
            </a:prstGeom>
            <a:ln w="25400" cap="flat" cmpd="sng">
              <a:solidFill>
                <a:schemeClr val="tx1"/>
              </a:solidFill>
              <a:prstDash val="solid"/>
              <a:headEnd type="none" w="med" len="med"/>
              <a:tailEnd type="none" w="med" len="med"/>
            </a:ln>
          </p:spPr>
        </p:sp>
        <p:sp>
          <p:nvSpPr>
            <p:cNvPr id="481487" name="Rectangle 62"/>
            <p:cNvSpPr/>
            <p:nvPr/>
          </p:nvSpPr>
          <p:spPr>
            <a:xfrm rot="5400000">
              <a:off x="5210" y="2928"/>
              <a:ext cx="370"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chemeClr val="accent2"/>
                  </a:solidFill>
                  <a:ea typeface="宋体" pitchFamily="2" charset="-122"/>
                </a:rPr>
                <a:t>Mux</a:t>
              </a:r>
            </a:p>
          </p:txBody>
        </p:sp>
        <p:sp>
          <p:nvSpPr>
            <p:cNvPr id="481488" name="Rectangle 63"/>
            <p:cNvSpPr/>
            <p:nvPr/>
          </p:nvSpPr>
          <p:spPr>
            <a:xfrm>
              <a:off x="5303" y="2756"/>
              <a:ext cx="170" cy="19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81489" name="Rectangle 64"/>
            <p:cNvSpPr/>
            <p:nvPr/>
          </p:nvSpPr>
          <p:spPr>
            <a:xfrm>
              <a:off x="5303" y="3150"/>
              <a:ext cx="170" cy="19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grpSp>
      <p:sp>
        <p:nvSpPr>
          <p:cNvPr id="481335" name="Line 66"/>
          <p:cNvSpPr/>
          <p:nvPr/>
        </p:nvSpPr>
        <p:spPr>
          <a:xfrm>
            <a:off x="8166100" y="4267200"/>
            <a:ext cx="355600" cy="0"/>
          </a:xfrm>
          <a:prstGeom prst="line">
            <a:avLst/>
          </a:prstGeom>
          <a:ln w="25400" cap="flat" cmpd="sng">
            <a:solidFill>
              <a:schemeClr val="tx1"/>
            </a:solidFill>
            <a:prstDash val="solid"/>
            <a:headEnd type="none" w="med" len="med"/>
            <a:tailEnd type="triangle" w="med" len="med"/>
          </a:ln>
        </p:spPr>
      </p:sp>
      <p:sp>
        <p:nvSpPr>
          <p:cNvPr id="481336" name="Line 67"/>
          <p:cNvSpPr/>
          <p:nvPr/>
        </p:nvSpPr>
        <p:spPr>
          <a:xfrm>
            <a:off x="8166100" y="4876800"/>
            <a:ext cx="355600" cy="0"/>
          </a:xfrm>
          <a:prstGeom prst="line">
            <a:avLst/>
          </a:prstGeom>
          <a:ln w="25400" cap="flat" cmpd="sng">
            <a:solidFill>
              <a:schemeClr val="tx1"/>
            </a:solidFill>
            <a:prstDash val="solid"/>
            <a:headEnd type="none" w="med" len="med"/>
            <a:tailEnd type="triangle" w="med" len="med"/>
          </a:ln>
        </p:spPr>
      </p:sp>
      <p:sp>
        <p:nvSpPr>
          <p:cNvPr id="481337" name="Line 68"/>
          <p:cNvSpPr/>
          <p:nvPr/>
        </p:nvSpPr>
        <p:spPr>
          <a:xfrm>
            <a:off x="2755900" y="3505200"/>
            <a:ext cx="1346200" cy="0"/>
          </a:xfrm>
          <a:prstGeom prst="line">
            <a:avLst/>
          </a:prstGeom>
          <a:ln w="25400" cap="flat" cmpd="sng">
            <a:solidFill>
              <a:schemeClr val="tx1"/>
            </a:solidFill>
            <a:prstDash val="solid"/>
            <a:headEnd type="none" w="med" len="med"/>
            <a:tailEnd type="triangle" w="med" len="med"/>
          </a:ln>
        </p:spPr>
      </p:sp>
      <p:sp>
        <p:nvSpPr>
          <p:cNvPr id="481338" name="Line 69"/>
          <p:cNvSpPr/>
          <p:nvPr/>
        </p:nvSpPr>
        <p:spPr>
          <a:xfrm>
            <a:off x="2768600" y="5257800"/>
            <a:ext cx="1320800" cy="0"/>
          </a:xfrm>
          <a:prstGeom prst="line">
            <a:avLst/>
          </a:prstGeom>
          <a:ln w="50800" cap="flat" cmpd="sng">
            <a:solidFill>
              <a:schemeClr val="bg2"/>
            </a:solidFill>
            <a:prstDash val="solid"/>
            <a:headEnd type="none" w="med" len="med"/>
            <a:tailEnd type="triangle" w="med" len="med"/>
          </a:ln>
        </p:spPr>
      </p:sp>
      <p:sp>
        <p:nvSpPr>
          <p:cNvPr id="481339" name="Line 70"/>
          <p:cNvSpPr/>
          <p:nvPr/>
        </p:nvSpPr>
        <p:spPr>
          <a:xfrm>
            <a:off x="2755900" y="4953000"/>
            <a:ext cx="1346200" cy="0"/>
          </a:xfrm>
          <a:prstGeom prst="line">
            <a:avLst/>
          </a:prstGeom>
          <a:ln w="25400" cap="flat" cmpd="sng">
            <a:solidFill>
              <a:schemeClr val="tx1"/>
            </a:solidFill>
            <a:prstDash val="solid"/>
            <a:headEnd type="none" w="med" len="med"/>
            <a:tailEnd type="triangle" w="med" len="med"/>
          </a:ln>
        </p:spPr>
      </p:sp>
      <p:sp>
        <p:nvSpPr>
          <p:cNvPr id="481340" name="Line 71"/>
          <p:cNvSpPr/>
          <p:nvPr/>
        </p:nvSpPr>
        <p:spPr>
          <a:xfrm>
            <a:off x="5575300" y="3200400"/>
            <a:ext cx="355600" cy="0"/>
          </a:xfrm>
          <a:prstGeom prst="line">
            <a:avLst/>
          </a:prstGeom>
          <a:ln w="25400" cap="flat" cmpd="sng">
            <a:solidFill>
              <a:schemeClr val="tx1"/>
            </a:solidFill>
            <a:prstDash val="solid"/>
            <a:headEnd type="none" w="med" len="med"/>
            <a:tailEnd type="triangle" w="med" len="med"/>
          </a:ln>
        </p:spPr>
      </p:sp>
      <p:sp>
        <p:nvSpPr>
          <p:cNvPr id="481341" name="Line 73"/>
          <p:cNvSpPr/>
          <p:nvPr/>
        </p:nvSpPr>
        <p:spPr>
          <a:xfrm>
            <a:off x="8610600" y="5041900"/>
            <a:ext cx="0" cy="736600"/>
          </a:xfrm>
          <a:prstGeom prst="line">
            <a:avLst/>
          </a:prstGeom>
          <a:ln w="25400" cap="flat" cmpd="sng">
            <a:solidFill>
              <a:schemeClr val="accent2"/>
            </a:solidFill>
            <a:prstDash val="solid"/>
            <a:headEnd type="none" w="med" len="med"/>
            <a:tailEnd type="none" w="med" len="med"/>
          </a:ln>
        </p:spPr>
      </p:sp>
      <p:sp>
        <p:nvSpPr>
          <p:cNvPr id="77898" name="Rectangle 74"/>
          <p:cNvSpPr/>
          <p:nvPr/>
        </p:nvSpPr>
        <p:spPr>
          <a:xfrm>
            <a:off x="7513638" y="5732463"/>
            <a:ext cx="14509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MemtoReg=x</a:t>
            </a:r>
          </a:p>
        </p:txBody>
      </p:sp>
      <p:grpSp>
        <p:nvGrpSpPr>
          <p:cNvPr id="481343" name="Group 79"/>
          <p:cNvGrpSpPr/>
          <p:nvPr/>
        </p:nvGrpSpPr>
        <p:grpSpPr>
          <a:xfrm>
            <a:off x="4648200" y="4813300"/>
            <a:ext cx="228600" cy="533400"/>
            <a:chOff x="2880" y="3176"/>
            <a:chExt cx="144" cy="336"/>
          </a:xfrm>
        </p:grpSpPr>
        <p:sp>
          <p:nvSpPr>
            <p:cNvPr id="481479" name="Line 75"/>
            <p:cNvSpPr/>
            <p:nvPr/>
          </p:nvSpPr>
          <p:spPr>
            <a:xfrm>
              <a:off x="2880" y="3176"/>
              <a:ext cx="0" cy="320"/>
            </a:xfrm>
            <a:prstGeom prst="line">
              <a:avLst/>
            </a:prstGeom>
            <a:ln w="25400" cap="flat" cmpd="sng">
              <a:solidFill>
                <a:schemeClr val="tx1"/>
              </a:solidFill>
              <a:prstDash val="solid"/>
              <a:headEnd type="none" w="med" len="med"/>
              <a:tailEnd type="none" w="med" len="med"/>
            </a:ln>
          </p:spPr>
        </p:sp>
        <p:sp>
          <p:nvSpPr>
            <p:cNvPr id="481480" name="Line 76"/>
            <p:cNvSpPr/>
            <p:nvPr/>
          </p:nvSpPr>
          <p:spPr>
            <a:xfrm>
              <a:off x="2888" y="3176"/>
              <a:ext cx="128" cy="15"/>
            </a:xfrm>
            <a:prstGeom prst="line">
              <a:avLst/>
            </a:prstGeom>
            <a:ln w="25400" cap="flat" cmpd="sng">
              <a:solidFill>
                <a:schemeClr val="tx1"/>
              </a:solidFill>
              <a:prstDash val="solid"/>
              <a:headEnd type="none" w="med" len="med"/>
              <a:tailEnd type="none" w="med" len="med"/>
            </a:ln>
          </p:spPr>
        </p:sp>
        <p:sp>
          <p:nvSpPr>
            <p:cNvPr id="481481" name="Line 77"/>
            <p:cNvSpPr/>
            <p:nvPr/>
          </p:nvSpPr>
          <p:spPr>
            <a:xfrm flipV="1">
              <a:off x="2888" y="3455"/>
              <a:ext cx="128" cy="57"/>
            </a:xfrm>
            <a:prstGeom prst="line">
              <a:avLst/>
            </a:prstGeom>
            <a:ln w="25400" cap="flat" cmpd="sng">
              <a:solidFill>
                <a:schemeClr val="tx1"/>
              </a:solidFill>
              <a:prstDash val="solid"/>
              <a:headEnd type="none" w="med" len="med"/>
              <a:tailEnd type="none" w="med" len="med"/>
            </a:ln>
          </p:spPr>
        </p:sp>
        <p:sp>
          <p:nvSpPr>
            <p:cNvPr id="481482" name="Line 78"/>
            <p:cNvSpPr/>
            <p:nvPr/>
          </p:nvSpPr>
          <p:spPr>
            <a:xfrm>
              <a:off x="3024" y="3207"/>
              <a:ext cx="0" cy="244"/>
            </a:xfrm>
            <a:prstGeom prst="line">
              <a:avLst/>
            </a:prstGeom>
            <a:ln w="25400" cap="flat" cmpd="sng">
              <a:solidFill>
                <a:schemeClr val="tx1"/>
              </a:solidFill>
              <a:prstDash val="solid"/>
              <a:headEnd type="none" w="med" len="med"/>
              <a:tailEnd type="none" w="med" len="med"/>
            </a:ln>
          </p:spPr>
        </p:sp>
      </p:grpSp>
      <p:sp>
        <p:nvSpPr>
          <p:cNvPr id="481344" name="Rectangle 80"/>
          <p:cNvSpPr/>
          <p:nvPr/>
        </p:nvSpPr>
        <p:spPr>
          <a:xfrm>
            <a:off x="4608513" y="5060950"/>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81345" name="Rectangle 81"/>
          <p:cNvSpPr/>
          <p:nvPr/>
        </p:nvSpPr>
        <p:spPr>
          <a:xfrm>
            <a:off x="4608513" y="4772025"/>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sp>
        <p:nvSpPr>
          <p:cNvPr id="481346" name="Line 82"/>
          <p:cNvSpPr/>
          <p:nvPr/>
        </p:nvSpPr>
        <p:spPr>
          <a:xfrm>
            <a:off x="4724400" y="5346700"/>
            <a:ext cx="0" cy="431800"/>
          </a:xfrm>
          <a:prstGeom prst="line">
            <a:avLst/>
          </a:prstGeom>
          <a:ln w="25400" cap="flat" cmpd="sng">
            <a:solidFill>
              <a:schemeClr val="accent2"/>
            </a:solidFill>
            <a:prstDash val="solid"/>
            <a:headEnd type="none" w="med" len="med"/>
            <a:tailEnd type="none" w="med" len="med"/>
          </a:ln>
        </p:spPr>
      </p:sp>
      <p:sp>
        <p:nvSpPr>
          <p:cNvPr id="77907" name="Rectangle 83"/>
          <p:cNvSpPr/>
          <p:nvPr/>
        </p:nvSpPr>
        <p:spPr>
          <a:xfrm>
            <a:off x="3805238" y="5732463"/>
            <a:ext cx="112236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RegDst=1</a:t>
            </a:r>
          </a:p>
        </p:txBody>
      </p:sp>
      <p:sp>
        <p:nvSpPr>
          <p:cNvPr id="481348" name="Rectangle 84"/>
          <p:cNvSpPr/>
          <p:nvPr/>
        </p:nvSpPr>
        <p:spPr>
          <a:xfrm>
            <a:off x="2728913" y="4672013"/>
            <a:ext cx="368300"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Rt</a:t>
            </a:r>
          </a:p>
        </p:txBody>
      </p:sp>
      <p:sp>
        <p:nvSpPr>
          <p:cNvPr id="481349" name="Rectangle 85"/>
          <p:cNvSpPr/>
          <p:nvPr/>
        </p:nvSpPr>
        <p:spPr>
          <a:xfrm>
            <a:off x="2728913" y="4976813"/>
            <a:ext cx="417512"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Rd</a:t>
            </a:r>
          </a:p>
        </p:txBody>
      </p:sp>
      <p:sp>
        <p:nvSpPr>
          <p:cNvPr id="481350" name="Rectangle 86"/>
          <p:cNvSpPr/>
          <p:nvPr/>
        </p:nvSpPr>
        <p:spPr>
          <a:xfrm>
            <a:off x="2652713" y="3224213"/>
            <a:ext cx="5476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Imm</a:t>
            </a:r>
          </a:p>
        </p:txBody>
      </p:sp>
      <p:sp>
        <p:nvSpPr>
          <p:cNvPr id="481351" name="Line 87"/>
          <p:cNvSpPr/>
          <p:nvPr/>
        </p:nvSpPr>
        <p:spPr>
          <a:xfrm>
            <a:off x="1854200" y="4953000"/>
            <a:ext cx="406400" cy="0"/>
          </a:xfrm>
          <a:prstGeom prst="line">
            <a:avLst/>
          </a:prstGeom>
          <a:ln w="50800" cap="flat" cmpd="sng">
            <a:solidFill>
              <a:schemeClr val="tx2"/>
            </a:solidFill>
            <a:prstDash val="solid"/>
            <a:headEnd type="none" w="med" len="med"/>
            <a:tailEnd type="triangle" w="med" len="med"/>
          </a:ln>
        </p:spPr>
      </p:sp>
      <p:sp>
        <p:nvSpPr>
          <p:cNvPr id="481352" name="Line 88"/>
          <p:cNvSpPr/>
          <p:nvPr/>
        </p:nvSpPr>
        <p:spPr>
          <a:xfrm>
            <a:off x="2603500" y="3200400"/>
            <a:ext cx="1498600" cy="0"/>
          </a:xfrm>
          <a:prstGeom prst="line">
            <a:avLst/>
          </a:prstGeom>
          <a:ln w="25400" cap="flat" cmpd="sng">
            <a:solidFill>
              <a:schemeClr val="tx1"/>
            </a:solidFill>
            <a:prstDash val="solid"/>
            <a:headEnd type="none" w="med" len="med"/>
            <a:tailEnd type="triangle" w="med" len="med"/>
          </a:ln>
        </p:spPr>
      </p:sp>
      <p:sp>
        <p:nvSpPr>
          <p:cNvPr id="481353" name="Rectangle 89"/>
          <p:cNvSpPr/>
          <p:nvPr/>
        </p:nvSpPr>
        <p:spPr>
          <a:xfrm>
            <a:off x="2652713" y="2919413"/>
            <a:ext cx="63023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PC+4</a:t>
            </a:r>
          </a:p>
        </p:txBody>
      </p:sp>
      <p:sp>
        <p:nvSpPr>
          <p:cNvPr id="481354" name="Line 90"/>
          <p:cNvSpPr/>
          <p:nvPr/>
        </p:nvSpPr>
        <p:spPr>
          <a:xfrm>
            <a:off x="4432300" y="3200400"/>
            <a:ext cx="508000" cy="0"/>
          </a:xfrm>
          <a:prstGeom prst="line">
            <a:avLst/>
          </a:prstGeom>
          <a:ln w="25400" cap="flat" cmpd="sng">
            <a:solidFill>
              <a:schemeClr val="tx1"/>
            </a:solidFill>
            <a:prstDash val="solid"/>
            <a:headEnd type="none" w="med" len="med"/>
            <a:tailEnd type="triangle" w="med" len="med"/>
          </a:ln>
        </p:spPr>
      </p:sp>
      <p:sp>
        <p:nvSpPr>
          <p:cNvPr id="481355" name="Rectangle 91"/>
          <p:cNvSpPr/>
          <p:nvPr/>
        </p:nvSpPr>
        <p:spPr>
          <a:xfrm>
            <a:off x="4938713" y="3027363"/>
            <a:ext cx="63023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PC+4</a:t>
            </a:r>
          </a:p>
        </p:txBody>
      </p:sp>
      <p:sp>
        <p:nvSpPr>
          <p:cNvPr id="481356" name="Rectangle 92"/>
          <p:cNvSpPr/>
          <p:nvPr/>
        </p:nvSpPr>
        <p:spPr>
          <a:xfrm>
            <a:off x="2728913" y="3529013"/>
            <a:ext cx="407987"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Rs</a:t>
            </a:r>
          </a:p>
        </p:txBody>
      </p:sp>
      <p:sp>
        <p:nvSpPr>
          <p:cNvPr id="481357" name="Rectangle 93"/>
          <p:cNvSpPr/>
          <p:nvPr/>
        </p:nvSpPr>
        <p:spPr>
          <a:xfrm>
            <a:off x="2728913" y="4214813"/>
            <a:ext cx="368300"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Rt</a:t>
            </a:r>
          </a:p>
        </p:txBody>
      </p:sp>
      <p:sp>
        <p:nvSpPr>
          <p:cNvPr id="481358" name="Line 94"/>
          <p:cNvSpPr/>
          <p:nvPr/>
        </p:nvSpPr>
        <p:spPr>
          <a:xfrm flipV="1">
            <a:off x="2743200" y="3860800"/>
            <a:ext cx="0" cy="1117600"/>
          </a:xfrm>
          <a:prstGeom prst="line">
            <a:avLst/>
          </a:prstGeom>
          <a:ln w="50800" cap="flat" cmpd="sng">
            <a:solidFill>
              <a:schemeClr val="bg2"/>
            </a:solidFill>
            <a:prstDash val="solid"/>
            <a:headEnd type="none" w="med" len="med"/>
            <a:tailEnd type="none" w="med" len="med"/>
          </a:ln>
        </p:spPr>
      </p:sp>
      <p:sp>
        <p:nvSpPr>
          <p:cNvPr id="481359" name="Line 96"/>
          <p:cNvSpPr/>
          <p:nvPr/>
        </p:nvSpPr>
        <p:spPr>
          <a:xfrm>
            <a:off x="4432300" y="4953000"/>
            <a:ext cx="203200" cy="0"/>
          </a:xfrm>
          <a:prstGeom prst="line">
            <a:avLst/>
          </a:prstGeom>
          <a:ln w="25400" cap="flat" cmpd="sng">
            <a:solidFill>
              <a:schemeClr val="tx1"/>
            </a:solidFill>
            <a:prstDash val="solid"/>
            <a:headEnd type="none" w="med" len="med"/>
            <a:tailEnd type="none" w="med" len="med"/>
          </a:ln>
        </p:spPr>
      </p:sp>
      <p:sp>
        <p:nvSpPr>
          <p:cNvPr id="481360" name="Line 97"/>
          <p:cNvSpPr/>
          <p:nvPr/>
        </p:nvSpPr>
        <p:spPr>
          <a:xfrm>
            <a:off x="6261100" y="5105400"/>
            <a:ext cx="1574800" cy="0"/>
          </a:xfrm>
          <a:prstGeom prst="line">
            <a:avLst/>
          </a:prstGeom>
          <a:ln w="25400" cap="flat" cmpd="sng">
            <a:solidFill>
              <a:schemeClr val="tx1"/>
            </a:solidFill>
            <a:prstDash val="solid"/>
            <a:headEnd type="none" w="med" len="med"/>
            <a:tailEnd type="triangle" w="med" len="med"/>
          </a:ln>
        </p:spPr>
      </p:sp>
      <p:sp>
        <p:nvSpPr>
          <p:cNvPr id="481361" name="Line 98"/>
          <p:cNvSpPr/>
          <p:nvPr/>
        </p:nvSpPr>
        <p:spPr>
          <a:xfrm>
            <a:off x="8166100" y="5105400"/>
            <a:ext cx="203200" cy="0"/>
          </a:xfrm>
          <a:prstGeom prst="line">
            <a:avLst/>
          </a:prstGeom>
          <a:ln w="25400" cap="flat" cmpd="sng">
            <a:solidFill>
              <a:schemeClr val="tx1"/>
            </a:solidFill>
            <a:prstDash val="solid"/>
            <a:headEnd type="none" w="med" len="med"/>
            <a:tailEnd type="none" w="med" len="med"/>
          </a:ln>
        </p:spPr>
      </p:sp>
      <p:sp>
        <p:nvSpPr>
          <p:cNvPr id="481362" name="Line 99"/>
          <p:cNvSpPr/>
          <p:nvPr/>
        </p:nvSpPr>
        <p:spPr>
          <a:xfrm>
            <a:off x="8382000" y="5118100"/>
            <a:ext cx="0" cy="355600"/>
          </a:xfrm>
          <a:prstGeom prst="line">
            <a:avLst/>
          </a:prstGeom>
          <a:ln w="25400" cap="flat" cmpd="sng">
            <a:solidFill>
              <a:schemeClr val="tx1"/>
            </a:solidFill>
            <a:prstDash val="solid"/>
            <a:headEnd type="none" w="med" len="med"/>
            <a:tailEnd type="none" w="med" len="med"/>
          </a:ln>
        </p:spPr>
      </p:sp>
      <p:sp>
        <p:nvSpPr>
          <p:cNvPr id="481363" name="Line 100"/>
          <p:cNvSpPr/>
          <p:nvPr/>
        </p:nvSpPr>
        <p:spPr>
          <a:xfrm flipH="1">
            <a:off x="3263900" y="5486400"/>
            <a:ext cx="5130800" cy="0"/>
          </a:xfrm>
          <a:prstGeom prst="line">
            <a:avLst/>
          </a:prstGeom>
          <a:ln w="25400" cap="flat" cmpd="sng">
            <a:solidFill>
              <a:schemeClr val="tx1"/>
            </a:solidFill>
            <a:prstDash val="solid"/>
            <a:headEnd type="none" w="med" len="med"/>
            <a:tailEnd type="none" w="med" len="med"/>
          </a:ln>
        </p:spPr>
      </p:sp>
      <p:sp>
        <p:nvSpPr>
          <p:cNvPr id="481364" name="Line 101"/>
          <p:cNvSpPr/>
          <p:nvPr/>
        </p:nvSpPr>
        <p:spPr>
          <a:xfrm flipV="1">
            <a:off x="3276600" y="4864100"/>
            <a:ext cx="0" cy="635000"/>
          </a:xfrm>
          <a:prstGeom prst="line">
            <a:avLst/>
          </a:prstGeom>
          <a:ln w="25400" cap="flat" cmpd="sng">
            <a:solidFill>
              <a:schemeClr val="tx1"/>
            </a:solidFill>
            <a:prstDash val="solid"/>
            <a:headEnd type="none" w="med" len="med"/>
            <a:tailEnd type="triangle" w="med" len="med"/>
          </a:ln>
        </p:spPr>
      </p:sp>
      <p:sp>
        <p:nvSpPr>
          <p:cNvPr id="481365" name="Line 102"/>
          <p:cNvSpPr/>
          <p:nvPr/>
        </p:nvSpPr>
        <p:spPr>
          <a:xfrm>
            <a:off x="8775700" y="4648200"/>
            <a:ext cx="127000" cy="0"/>
          </a:xfrm>
          <a:prstGeom prst="line">
            <a:avLst/>
          </a:prstGeom>
          <a:ln w="25400" cap="flat" cmpd="sng">
            <a:solidFill>
              <a:schemeClr val="tx1"/>
            </a:solidFill>
            <a:prstDash val="solid"/>
            <a:headEnd type="none" w="med" len="med"/>
            <a:tailEnd type="none" w="med" len="med"/>
          </a:ln>
        </p:spPr>
      </p:sp>
      <p:sp>
        <p:nvSpPr>
          <p:cNvPr id="481366" name="Line 103"/>
          <p:cNvSpPr/>
          <p:nvPr/>
        </p:nvSpPr>
        <p:spPr>
          <a:xfrm>
            <a:off x="8915400" y="4660900"/>
            <a:ext cx="0" cy="965200"/>
          </a:xfrm>
          <a:prstGeom prst="line">
            <a:avLst/>
          </a:prstGeom>
          <a:ln w="25400" cap="flat" cmpd="sng">
            <a:solidFill>
              <a:schemeClr val="tx1"/>
            </a:solidFill>
            <a:prstDash val="solid"/>
            <a:headEnd type="none" w="med" len="med"/>
            <a:tailEnd type="none" w="med" len="med"/>
          </a:ln>
        </p:spPr>
      </p:sp>
      <p:sp>
        <p:nvSpPr>
          <p:cNvPr id="481367" name="Line 104"/>
          <p:cNvSpPr/>
          <p:nvPr/>
        </p:nvSpPr>
        <p:spPr>
          <a:xfrm flipH="1">
            <a:off x="3568700" y="5638800"/>
            <a:ext cx="5359400" cy="0"/>
          </a:xfrm>
          <a:prstGeom prst="line">
            <a:avLst/>
          </a:prstGeom>
          <a:ln w="25400" cap="flat" cmpd="sng">
            <a:solidFill>
              <a:schemeClr val="tx1"/>
            </a:solidFill>
            <a:prstDash val="solid"/>
            <a:headEnd type="none" w="med" len="med"/>
            <a:tailEnd type="none" w="med" len="med"/>
          </a:ln>
        </p:spPr>
      </p:sp>
      <p:sp>
        <p:nvSpPr>
          <p:cNvPr id="481368" name="Line 105"/>
          <p:cNvSpPr/>
          <p:nvPr/>
        </p:nvSpPr>
        <p:spPr>
          <a:xfrm flipV="1">
            <a:off x="3581400" y="4864100"/>
            <a:ext cx="0" cy="787400"/>
          </a:xfrm>
          <a:prstGeom prst="line">
            <a:avLst/>
          </a:prstGeom>
          <a:ln w="25400" cap="flat" cmpd="sng">
            <a:solidFill>
              <a:schemeClr val="tx1"/>
            </a:solidFill>
            <a:prstDash val="solid"/>
            <a:headEnd type="none" w="med" len="med"/>
            <a:tailEnd type="triangle" w="med" len="med"/>
          </a:ln>
        </p:spPr>
      </p:sp>
      <p:sp>
        <p:nvSpPr>
          <p:cNvPr id="481369" name="Line 106"/>
          <p:cNvSpPr/>
          <p:nvPr/>
        </p:nvSpPr>
        <p:spPr>
          <a:xfrm>
            <a:off x="2616200" y="4953000"/>
            <a:ext cx="101600" cy="0"/>
          </a:xfrm>
          <a:prstGeom prst="line">
            <a:avLst/>
          </a:prstGeom>
          <a:ln w="50800" cap="flat" cmpd="sng">
            <a:solidFill>
              <a:schemeClr val="bg2"/>
            </a:solidFill>
            <a:prstDash val="solid"/>
            <a:headEnd type="none" w="med" len="med"/>
            <a:tailEnd type="none" w="med" len="med"/>
          </a:ln>
        </p:spPr>
      </p:sp>
      <p:sp>
        <p:nvSpPr>
          <p:cNvPr id="481370" name="Line 107"/>
          <p:cNvSpPr/>
          <p:nvPr/>
        </p:nvSpPr>
        <p:spPr>
          <a:xfrm>
            <a:off x="1854200" y="3200400"/>
            <a:ext cx="406400" cy="0"/>
          </a:xfrm>
          <a:prstGeom prst="line">
            <a:avLst/>
          </a:prstGeom>
          <a:ln w="50800" cap="flat" cmpd="sng">
            <a:solidFill>
              <a:schemeClr val="tx2"/>
            </a:solidFill>
            <a:prstDash val="solid"/>
            <a:headEnd type="none" w="med" len="med"/>
            <a:tailEnd type="triangle" w="med" len="med"/>
          </a:ln>
        </p:spPr>
      </p:sp>
      <p:sp>
        <p:nvSpPr>
          <p:cNvPr id="481371" name="Rectangle 108"/>
          <p:cNvSpPr/>
          <p:nvPr/>
        </p:nvSpPr>
        <p:spPr>
          <a:xfrm rot="5400000">
            <a:off x="1333500" y="3243263"/>
            <a:ext cx="630238"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PC+4</a:t>
            </a:r>
          </a:p>
        </p:txBody>
      </p:sp>
      <p:sp>
        <p:nvSpPr>
          <p:cNvPr id="481372" name="Line 109"/>
          <p:cNvSpPr/>
          <p:nvPr/>
        </p:nvSpPr>
        <p:spPr>
          <a:xfrm>
            <a:off x="1092200" y="3810000"/>
            <a:ext cx="330200" cy="0"/>
          </a:xfrm>
          <a:prstGeom prst="line">
            <a:avLst/>
          </a:prstGeom>
          <a:ln w="50800" cap="flat" cmpd="sng">
            <a:solidFill>
              <a:schemeClr val="tx2"/>
            </a:solidFill>
            <a:prstDash val="solid"/>
            <a:headEnd type="none" w="med" len="med"/>
            <a:tailEnd type="triangle" w="med" len="med"/>
          </a:ln>
        </p:spPr>
      </p:sp>
      <p:sp>
        <p:nvSpPr>
          <p:cNvPr id="481373" name="Line 110"/>
          <p:cNvSpPr/>
          <p:nvPr/>
        </p:nvSpPr>
        <p:spPr>
          <a:xfrm>
            <a:off x="5575300" y="3810000"/>
            <a:ext cx="355600" cy="0"/>
          </a:xfrm>
          <a:prstGeom prst="line">
            <a:avLst/>
          </a:prstGeom>
          <a:ln w="25400" cap="flat" cmpd="sng">
            <a:solidFill>
              <a:schemeClr val="tx1"/>
            </a:solidFill>
            <a:prstDash val="solid"/>
            <a:headEnd type="none" w="med" len="med"/>
            <a:tailEnd type="triangle" w="med" len="med"/>
          </a:ln>
        </p:spPr>
      </p:sp>
      <p:sp>
        <p:nvSpPr>
          <p:cNvPr id="481374" name="Line 111"/>
          <p:cNvSpPr/>
          <p:nvPr/>
        </p:nvSpPr>
        <p:spPr>
          <a:xfrm flipH="1">
            <a:off x="6692900" y="3200400"/>
            <a:ext cx="257175" cy="0"/>
          </a:xfrm>
          <a:prstGeom prst="line">
            <a:avLst/>
          </a:prstGeom>
          <a:ln w="25400" cap="flat" cmpd="sng">
            <a:solidFill>
              <a:schemeClr val="accent2"/>
            </a:solidFill>
            <a:prstDash val="solid"/>
            <a:headEnd type="none" w="med" len="med"/>
            <a:tailEnd type="none" w="med" len="med"/>
          </a:ln>
        </p:spPr>
      </p:sp>
      <p:grpSp>
        <p:nvGrpSpPr>
          <p:cNvPr id="481375" name="Group 118"/>
          <p:cNvGrpSpPr/>
          <p:nvPr/>
        </p:nvGrpSpPr>
        <p:grpSpPr>
          <a:xfrm>
            <a:off x="6924675" y="3124200"/>
            <a:ext cx="395288" cy="306388"/>
            <a:chOff x="4314" y="2112"/>
            <a:chExt cx="249" cy="193"/>
          </a:xfrm>
        </p:grpSpPr>
        <p:sp>
          <p:nvSpPr>
            <p:cNvPr id="481474" name="Arc 113"/>
            <p:cNvSpPr/>
            <p:nvPr/>
          </p:nvSpPr>
          <p:spPr>
            <a:xfrm>
              <a:off x="4466" y="2121"/>
              <a:ext cx="89" cy="88"/>
            </a:xfrm>
            <a:custGeom>
              <a:avLst/>
              <a:gdLst>
                <a:gd name="txL" fmla="*/ 0 w 21845"/>
                <a:gd name="txT" fmla="*/ 0 h 21600"/>
                <a:gd name="txR" fmla="*/ 21845 w 21845"/>
                <a:gd name="txB" fmla="*/ 21600 h 21600"/>
              </a:gdLst>
              <a:ahLst/>
              <a:cxnLst>
                <a:cxn ang="0">
                  <a:pos x="0" y="0"/>
                </a:cxn>
                <a:cxn ang="0">
                  <a:pos x="0" y="0"/>
                </a:cxn>
                <a:cxn ang="0">
                  <a:pos x="0" y="0"/>
                </a:cxn>
              </a:cxnLst>
              <a:rect l="txL" t="txT" r="txR" b="txB"/>
              <a:pathLst>
                <a:path w="21845" h="21600" fill="none">
                  <a:moveTo>
                    <a:pt x="0" y="1"/>
                  </a:moveTo>
                  <a:cubicBezTo>
                    <a:pt x="81" y="0"/>
                    <a:pt x="163" y="-1"/>
                    <a:pt x="245" y="0"/>
                  </a:cubicBezTo>
                  <a:cubicBezTo>
                    <a:pt x="12174" y="0"/>
                    <a:pt x="21845" y="9670"/>
                    <a:pt x="21845" y="21600"/>
                  </a:cubicBezTo>
                </a:path>
                <a:path w="21845" h="21600" stroke="0">
                  <a:moveTo>
                    <a:pt x="0" y="1"/>
                  </a:moveTo>
                  <a:cubicBezTo>
                    <a:pt x="81" y="0"/>
                    <a:pt x="163" y="-1"/>
                    <a:pt x="245" y="0"/>
                  </a:cubicBezTo>
                  <a:cubicBezTo>
                    <a:pt x="12174" y="0"/>
                    <a:pt x="21845" y="9670"/>
                    <a:pt x="21845" y="21600"/>
                  </a:cubicBezTo>
                  <a:lnTo>
                    <a:pt x="245"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81475" name="Arc 114"/>
            <p:cNvSpPr/>
            <p:nvPr/>
          </p:nvSpPr>
          <p:spPr>
            <a:xfrm rot="10800000">
              <a:off x="4475" y="2217"/>
              <a:ext cx="88" cy="88"/>
            </a:xfrm>
            <a:custGeom>
              <a:avLst/>
              <a:gdLst>
                <a:gd name="txL" fmla="*/ 0 w 21600"/>
                <a:gd name="txT" fmla="*/ 0 h 21599"/>
                <a:gd name="txR" fmla="*/ 21600 w 21600"/>
                <a:gd name="txB" fmla="*/ 21599 h 21599"/>
              </a:gdLst>
              <a:ahLst/>
              <a:cxnLst>
                <a:cxn ang="0">
                  <a:pos x="0" y="0"/>
                </a:cxn>
                <a:cxn ang="0">
                  <a:pos x="0" y="0"/>
                </a:cxn>
                <a:cxn ang="0">
                  <a:pos x="0" y="0"/>
                </a:cxn>
              </a:cxnLst>
              <a:rect l="txL" t="txT" r="txR" b="txB"/>
              <a:pathLst>
                <a:path w="21600" h="21599" fill="none">
                  <a:moveTo>
                    <a:pt x="0" y="21599"/>
                  </a:moveTo>
                  <a:cubicBezTo>
                    <a:pt x="0" y="9765"/>
                    <a:pt x="9521" y="134"/>
                    <a:pt x="21355" y="0"/>
                  </a:cubicBezTo>
                </a:path>
                <a:path w="21600" h="21599" stroke="0">
                  <a:moveTo>
                    <a:pt x="0" y="21599"/>
                  </a:moveTo>
                  <a:cubicBezTo>
                    <a:pt x="0" y="9765"/>
                    <a:pt x="9521" y="134"/>
                    <a:pt x="21355" y="0"/>
                  </a:cubicBezTo>
                  <a:lnTo>
                    <a:pt x="21600" y="21599"/>
                  </a:lnTo>
                  <a:lnTo>
                    <a:pt x="0" y="21599"/>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81476" name="Line 115"/>
            <p:cNvSpPr/>
            <p:nvPr/>
          </p:nvSpPr>
          <p:spPr>
            <a:xfrm flipH="1">
              <a:off x="4314" y="2112"/>
              <a:ext cx="160" cy="0"/>
            </a:xfrm>
            <a:prstGeom prst="line">
              <a:avLst/>
            </a:prstGeom>
            <a:ln w="25400" cap="flat" cmpd="sng">
              <a:solidFill>
                <a:schemeClr val="tx1"/>
              </a:solidFill>
              <a:prstDash val="solid"/>
              <a:headEnd type="none" w="med" len="med"/>
              <a:tailEnd type="none" w="med" len="med"/>
            </a:ln>
          </p:spPr>
        </p:sp>
        <p:sp>
          <p:nvSpPr>
            <p:cNvPr id="481477" name="Line 116"/>
            <p:cNvSpPr/>
            <p:nvPr/>
          </p:nvSpPr>
          <p:spPr>
            <a:xfrm flipH="1">
              <a:off x="4314" y="2304"/>
              <a:ext cx="160" cy="0"/>
            </a:xfrm>
            <a:prstGeom prst="line">
              <a:avLst/>
            </a:prstGeom>
            <a:ln w="25400" cap="flat" cmpd="sng">
              <a:solidFill>
                <a:schemeClr val="tx1"/>
              </a:solidFill>
              <a:prstDash val="solid"/>
              <a:headEnd type="none" w="med" len="med"/>
              <a:tailEnd type="none" w="med" len="med"/>
            </a:ln>
          </p:spPr>
        </p:sp>
        <p:sp>
          <p:nvSpPr>
            <p:cNvPr id="481478" name="Line 117"/>
            <p:cNvSpPr/>
            <p:nvPr/>
          </p:nvSpPr>
          <p:spPr>
            <a:xfrm>
              <a:off x="4322" y="2120"/>
              <a:ext cx="0" cy="176"/>
            </a:xfrm>
            <a:prstGeom prst="line">
              <a:avLst/>
            </a:prstGeom>
            <a:ln w="25400" cap="flat" cmpd="sng">
              <a:solidFill>
                <a:schemeClr val="tx1"/>
              </a:solidFill>
              <a:prstDash val="solid"/>
              <a:headEnd type="none" w="med" len="med"/>
              <a:tailEnd type="none" w="med" len="med"/>
            </a:ln>
          </p:spPr>
        </p:sp>
      </p:grpSp>
      <p:sp>
        <p:nvSpPr>
          <p:cNvPr id="481376" name="Rectangle 119"/>
          <p:cNvSpPr/>
          <p:nvPr/>
        </p:nvSpPr>
        <p:spPr>
          <a:xfrm flipH="1">
            <a:off x="6249988" y="3522663"/>
            <a:ext cx="565150"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Zero</a:t>
            </a:r>
          </a:p>
        </p:txBody>
      </p:sp>
      <p:sp>
        <p:nvSpPr>
          <p:cNvPr id="77944" name="Rectangle 120"/>
          <p:cNvSpPr/>
          <p:nvPr/>
        </p:nvSpPr>
        <p:spPr>
          <a:xfrm flipH="1">
            <a:off x="6319838" y="1876425"/>
            <a:ext cx="1111250" cy="333375"/>
          </a:xfrm>
          <a:prstGeom prst="rect">
            <a:avLst/>
          </a:prstGeom>
          <a:solidFill>
            <a:srgbClr val="FFFF00"/>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Branch=1</a:t>
            </a:r>
          </a:p>
        </p:txBody>
      </p:sp>
      <p:sp>
        <p:nvSpPr>
          <p:cNvPr id="481378" name="Line 122"/>
          <p:cNvSpPr/>
          <p:nvPr/>
        </p:nvSpPr>
        <p:spPr>
          <a:xfrm flipH="1" flipV="1">
            <a:off x="6692900" y="2197100"/>
            <a:ext cx="15875" cy="1016000"/>
          </a:xfrm>
          <a:prstGeom prst="line">
            <a:avLst/>
          </a:prstGeom>
          <a:ln w="25400" cap="flat" cmpd="sng">
            <a:solidFill>
              <a:schemeClr val="accent2"/>
            </a:solidFill>
            <a:prstDash val="solid"/>
            <a:headEnd type="none" w="med" len="med"/>
            <a:tailEnd type="none" w="med" len="med"/>
          </a:ln>
        </p:spPr>
      </p:sp>
      <p:grpSp>
        <p:nvGrpSpPr>
          <p:cNvPr id="5" name="Group 206"/>
          <p:cNvGrpSpPr/>
          <p:nvPr/>
        </p:nvGrpSpPr>
        <p:grpSpPr>
          <a:xfrm>
            <a:off x="6273800" y="3327400"/>
            <a:ext cx="688975" cy="508000"/>
            <a:chOff x="3904" y="2240"/>
            <a:chExt cx="434" cy="320"/>
          </a:xfrm>
        </p:grpSpPr>
        <p:sp>
          <p:nvSpPr>
            <p:cNvPr id="481471" name="Line 112"/>
            <p:cNvSpPr/>
            <p:nvPr/>
          </p:nvSpPr>
          <p:spPr>
            <a:xfrm flipH="1">
              <a:off x="4160" y="2256"/>
              <a:ext cx="178" cy="0"/>
            </a:xfrm>
            <a:prstGeom prst="line">
              <a:avLst/>
            </a:prstGeom>
            <a:ln w="50800" cap="flat" cmpd="sng">
              <a:solidFill>
                <a:schemeClr val="hlink"/>
              </a:solidFill>
              <a:prstDash val="solid"/>
              <a:headEnd type="none" w="med" len="med"/>
              <a:tailEnd type="none" w="med" len="med"/>
            </a:ln>
          </p:spPr>
        </p:sp>
        <p:sp>
          <p:nvSpPr>
            <p:cNvPr id="481472" name="Line 121"/>
            <p:cNvSpPr/>
            <p:nvPr/>
          </p:nvSpPr>
          <p:spPr>
            <a:xfrm flipV="1">
              <a:off x="4176" y="2240"/>
              <a:ext cx="0" cy="320"/>
            </a:xfrm>
            <a:prstGeom prst="line">
              <a:avLst/>
            </a:prstGeom>
            <a:ln w="50800" cap="flat" cmpd="sng">
              <a:solidFill>
                <a:schemeClr val="hlink"/>
              </a:solidFill>
              <a:prstDash val="solid"/>
              <a:headEnd type="none" w="med" len="med"/>
              <a:tailEnd type="none" w="med" len="med"/>
            </a:ln>
          </p:spPr>
        </p:sp>
        <p:sp>
          <p:nvSpPr>
            <p:cNvPr id="481473" name="Line 123"/>
            <p:cNvSpPr/>
            <p:nvPr/>
          </p:nvSpPr>
          <p:spPr>
            <a:xfrm>
              <a:off x="3904" y="2544"/>
              <a:ext cx="256" cy="0"/>
            </a:xfrm>
            <a:prstGeom prst="line">
              <a:avLst/>
            </a:prstGeom>
            <a:ln w="50800" cap="flat" cmpd="sng">
              <a:solidFill>
                <a:schemeClr val="hlink"/>
              </a:solidFill>
              <a:prstDash val="solid"/>
              <a:headEnd type="none" w="med" len="med"/>
              <a:tailEnd type="none" w="med" len="med"/>
            </a:ln>
          </p:spPr>
        </p:sp>
      </p:grpSp>
      <p:grpSp>
        <p:nvGrpSpPr>
          <p:cNvPr id="481380" name="Group 129"/>
          <p:cNvGrpSpPr/>
          <p:nvPr/>
        </p:nvGrpSpPr>
        <p:grpSpPr>
          <a:xfrm>
            <a:off x="1168400" y="2527300"/>
            <a:ext cx="254000" cy="533400"/>
            <a:chOff x="688" y="1736"/>
            <a:chExt cx="160" cy="336"/>
          </a:xfrm>
        </p:grpSpPr>
        <p:sp>
          <p:nvSpPr>
            <p:cNvPr id="481467" name="Line 125"/>
            <p:cNvSpPr/>
            <p:nvPr/>
          </p:nvSpPr>
          <p:spPr>
            <a:xfrm>
              <a:off x="840" y="1736"/>
              <a:ext cx="0" cy="320"/>
            </a:xfrm>
            <a:prstGeom prst="line">
              <a:avLst/>
            </a:prstGeom>
            <a:ln w="25400" cap="flat" cmpd="sng">
              <a:solidFill>
                <a:schemeClr val="tx1"/>
              </a:solidFill>
              <a:prstDash val="solid"/>
              <a:headEnd type="none" w="med" len="med"/>
              <a:tailEnd type="none" w="med" len="med"/>
            </a:ln>
          </p:spPr>
        </p:sp>
        <p:sp>
          <p:nvSpPr>
            <p:cNvPr id="481468" name="Line 126"/>
            <p:cNvSpPr/>
            <p:nvPr/>
          </p:nvSpPr>
          <p:spPr>
            <a:xfrm flipH="1">
              <a:off x="688" y="1736"/>
              <a:ext cx="160" cy="15"/>
            </a:xfrm>
            <a:prstGeom prst="line">
              <a:avLst/>
            </a:prstGeom>
            <a:ln w="25400" cap="flat" cmpd="sng">
              <a:solidFill>
                <a:schemeClr val="tx1"/>
              </a:solidFill>
              <a:prstDash val="solid"/>
              <a:headEnd type="none" w="med" len="med"/>
              <a:tailEnd type="none" w="med" len="med"/>
            </a:ln>
          </p:spPr>
        </p:sp>
        <p:sp>
          <p:nvSpPr>
            <p:cNvPr id="481469" name="Line 127"/>
            <p:cNvSpPr/>
            <p:nvPr/>
          </p:nvSpPr>
          <p:spPr>
            <a:xfrm flipH="1" flipV="1">
              <a:off x="688" y="2015"/>
              <a:ext cx="160" cy="57"/>
            </a:xfrm>
            <a:prstGeom prst="line">
              <a:avLst/>
            </a:prstGeom>
            <a:ln w="25400" cap="flat" cmpd="sng">
              <a:solidFill>
                <a:schemeClr val="tx1"/>
              </a:solidFill>
              <a:prstDash val="solid"/>
              <a:headEnd type="none" w="med" len="med"/>
              <a:tailEnd type="none" w="med" len="med"/>
            </a:ln>
          </p:spPr>
        </p:sp>
        <p:sp>
          <p:nvSpPr>
            <p:cNvPr id="481470" name="Line 128"/>
            <p:cNvSpPr/>
            <p:nvPr/>
          </p:nvSpPr>
          <p:spPr>
            <a:xfrm>
              <a:off x="696" y="1767"/>
              <a:ext cx="0" cy="244"/>
            </a:xfrm>
            <a:prstGeom prst="line">
              <a:avLst/>
            </a:prstGeom>
            <a:ln w="25400" cap="flat" cmpd="sng">
              <a:solidFill>
                <a:schemeClr val="tx1"/>
              </a:solidFill>
              <a:prstDash val="solid"/>
              <a:headEnd type="none" w="med" len="med"/>
              <a:tailEnd type="none" w="med" len="med"/>
            </a:ln>
          </p:spPr>
        </p:sp>
      </p:grpSp>
      <p:sp>
        <p:nvSpPr>
          <p:cNvPr id="481381" name="Rectangle 130"/>
          <p:cNvSpPr/>
          <p:nvPr/>
        </p:nvSpPr>
        <p:spPr>
          <a:xfrm flipH="1">
            <a:off x="1179513" y="2546350"/>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1</a:t>
            </a:r>
          </a:p>
        </p:txBody>
      </p:sp>
      <p:sp>
        <p:nvSpPr>
          <p:cNvPr id="481382" name="Rectangle 131"/>
          <p:cNvSpPr/>
          <p:nvPr/>
        </p:nvSpPr>
        <p:spPr>
          <a:xfrm flipH="1">
            <a:off x="1179513" y="2714625"/>
            <a:ext cx="269875" cy="30162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400" dirty="0">
                <a:ea typeface="宋体" pitchFamily="2" charset="-122"/>
              </a:rPr>
              <a:t>0</a:t>
            </a:r>
          </a:p>
        </p:txBody>
      </p:sp>
      <p:sp>
        <p:nvSpPr>
          <p:cNvPr id="481383" name="Line 132"/>
          <p:cNvSpPr/>
          <p:nvPr/>
        </p:nvSpPr>
        <p:spPr>
          <a:xfrm>
            <a:off x="1384300" y="2895600"/>
            <a:ext cx="584200" cy="0"/>
          </a:xfrm>
          <a:prstGeom prst="line">
            <a:avLst/>
          </a:prstGeom>
          <a:ln w="25400" cap="flat" cmpd="sng">
            <a:solidFill>
              <a:schemeClr val="tx1"/>
            </a:solidFill>
            <a:prstDash val="solid"/>
            <a:headEnd type="triangle" w="med" len="med"/>
            <a:tailEnd type="none" w="med" len="med"/>
          </a:ln>
        </p:spPr>
      </p:sp>
      <p:sp>
        <p:nvSpPr>
          <p:cNvPr id="481384" name="Line 133"/>
          <p:cNvSpPr/>
          <p:nvPr/>
        </p:nvSpPr>
        <p:spPr>
          <a:xfrm>
            <a:off x="1981200" y="2908300"/>
            <a:ext cx="0" cy="279400"/>
          </a:xfrm>
          <a:prstGeom prst="line">
            <a:avLst/>
          </a:prstGeom>
          <a:ln w="25400" cap="flat" cmpd="sng">
            <a:solidFill>
              <a:schemeClr val="tx1"/>
            </a:solidFill>
            <a:prstDash val="solid"/>
            <a:headEnd type="none" w="med" len="med"/>
            <a:tailEnd type="none" w="med" len="med"/>
          </a:ln>
        </p:spPr>
      </p:sp>
      <p:sp>
        <p:nvSpPr>
          <p:cNvPr id="481385" name="Oval 134"/>
          <p:cNvSpPr/>
          <p:nvPr/>
        </p:nvSpPr>
        <p:spPr>
          <a:xfrm>
            <a:off x="2374900" y="29083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386" name="Line 135"/>
          <p:cNvSpPr/>
          <p:nvPr/>
        </p:nvSpPr>
        <p:spPr>
          <a:xfrm>
            <a:off x="914400" y="2755900"/>
            <a:ext cx="0" cy="127000"/>
          </a:xfrm>
          <a:prstGeom prst="line">
            <a:avLst/>
          </a:prstGeom>
          <a:ln w="25400" cap="flat" cmpd="sng">
            <a:solidFill>
              <a:schemeClr val="tx1"/>
            </a:solidFill>
            <a:prstDash val="solid"/>
            <a:headEnd type="none" w="med" len="med"/>
            <a:tailEnd type="none" w="med" len="med"/>
          </a:ln>
        </p:spPr>
      </p:sp>
      <p:sp>
        <p:nvSpPr>
          <p:cNvPr id="481387" name="Oval 136"/>
          <p:cNvSpPr/>
          <p:nvPr/>
        </p:nvSpPr>
        <p:spPr>
          <a:xfrm>
            <a:off x="850900" y="29083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nvGrpSpPr>
          <p:cNvPr id="7" name="Group 207"/>
          <p:cNvGrpSpPr/>
          <p:nvPr/>
        </p:nvGrpSpPr>
        <p:grpSpPr>
          <a:xfrm>
            <a:off x="1346200" y="2641600"/>
            <a:ext cx="5156200" cy="584200"/>
            <a:chOff x="800" y="1808"/>
            <a:chExt cx="3248" cy="368"/>
          </a:xfrm>
        </p:grpSpPr>
        <p:sp>
          <p:nvSpPr>
            <p:cNvPr id="481464" name="Line 124"/>
            <p:cNvSpPr/>
            <p:nvPr/>
          </p:nvSpPr>
          <p:spPr>
            <a:xfrm>
              <a:off x="3904" y="2160"/>
              <a:ext cx="112" cy="0"/>
            </a:xfrm>
            <a:prstGeom prst="line">
              <a:avLst/>
            </a:prstGeom>
            <a:ln w="50800" cap="flat" cmpd="sng">
              <a:solidFill>
                <a:schemeClr val="hlink"/>
              </a:solidFill>
              <a:prstDash val="solid"/>
              <a:headEnd type="none" w="med" len="med"/>
              <a:tailEnd type="none" w="med" len="med"/>
            </a:ln>
          </p:spPr>
        </p:sp>
        <p:sp>
          <p:nvSpPr>
            <p:cNvPr id="481465" name="Line 140"/>
            <p:cNvSpPr/>
            <p:nvPr/>
          </p:nvSpPr>
          <p:spPr>
            <a:xfrm flipH="1">
              <a:off x="800" y="1824"/>
              <a:ext cx="3248" cy="0"/>
            </a:xfrm>
            <a:prstGeom prst="line">
              <a:avLst/>
            </a:prstGeom>
            <a:ln w="50800" cap="flat" cmpd="sng">
              <a:solidFill>
                <a:schemeClr val="hlink"/>
              </a:solidFill>
              <a:prstDash val="solid"/>
              <a:headEnd type="none" w="med" len="med"/>
              <a:tailEnd type="triangle" w="med" len="med"/>
            </a:ln>
          </p:spPr>
        </p:sp>
        <p:sp>
          <p:nvSpPr>
            <p:cNvPr id="481466" name="Line 141"/>
            <p:cNvSpPr/>
            <p:nvPr/>
          </p:nvSpPr>
          <p:spPr>
            <a:xfrm flipV="1">
              <a:off x="4032" y="1808"/>
              <a:ext cx="0" cy="368"/>
            </a:xfrm>
            <a:prstGeom prst="line">
              <a:avLst/>
            </a:prstGeom>
            <a:ln w="50800" cap="flat" cmpd="sng">
              <a:solidFill>
                <a:schemeClr val="hlink"/>
              </a:solidFill>
              <a:prstDash val="solid"/>
              <a:headEnd type="none" w="med" len="med"/>
              <a:tailEnd type="none" w="med" len="med"/>
            </a:ln>
          </p:spPr>
        </p:sp>
      </p:grpSp>
      <p:grpSp>
        <p:nvGrpSpPr>
          <p:cNvPr id="8" name="Group 208"/>
          <p:cNvGrpSpPr/>
          <p:nvPr/>
        </p:nvGrpSpPr>
        <p:grpSpPr>
          <a:xfrm>
            <a:off x="1277938" y="2347913"/>
            <a:ext cx="6342062" cy="941387"/>
            <a:chOff x="757" y="1623"/>
            <a:chExt cx="3995" cy="593"/>
          </a:xfrm>
        </p:grpSpPr>
        <p:sp>
          <p:nvSpPr>
            <p:cNvPr id="481460" name="Line 142"/>
            <p:cNvSpPr/>
            <p:nvPr/>
          </p:nvSpPr>
          <p:spPr>
            <a:xfrm>
              <a:off x="4576" y="2208"/>
              <a:ext cx="160" cy="0"/>
            </a:xfrm>
            <a:prstGeom prst="line">
              <a:avLst/>
            </a:prstGeom>
            <a:ln w="50800" cap="flat" cmpd="sng">
              <a:solidFill>
                <a:schemeClr val="hlink"/>
              </a:solidFill>
              <a:prstDash val="solid"/>
              <a:headEnd type="none" w="med" len="med"/>
              <a:tailEnd type="none" w="med" len="med"/>
            </a:ln>
          </p:spPr>
        </p:sp>
        <p:sp>
          <p:nvSpPr>
            <p:cNvPr id="481461" name="Line 143"/>
            <p:cNvSpPr/>
            <p:nvPr/>
          </p:nvSpPr>
          <p:spPr>
            <a:xfrm>
              <a:off x="757" y="1623"/>
              <a:ext cx="3979" cy="9"/>
            </a:xfrm>
            <a:prstGeom prst="line">
              <a:avLst/>
            </a:prstGeom>
            <a:ln w="50800" cap="flat" cmpd="sng">
              <a:solidFill>
                <a:schemeClr val="hlink"/>
              </a:solidFill>
              <a:prstDash val="solid"/>
              <a:headEnd type="none" w="med" len="med"/>
              <a:tailEnd type="none" w="med" len="med"/>
            </a:ln>
          </p:spPr>
        </p:sp>
        <p:sp>
          <p:nvSpPr>
            <p:cNvPr id="481462" name="Line 144"/>
            <p:cNvSpPr/>
            <p:nvPr/>
          </p:nvSpPr>
          <p:spPr>
            <a:xfrm>
              <a:off x="4752" y="1624"/>
              <a:ext cx="0" cy="592"/>
            </a:xfrm>
            <a:prstGeom prst="line">
              <a:avLst/>
            </a:prstGeom>
            <a:ln w="50800" cap="flat" cmpd="sng">
              <a:solidFill>
                <a:schemeClr val="hlink"/>
              </a:solidFill>
              <a:prstDash val="solid"/>
              <a:headEnd type="none" w="med" len="med"/>
              <a:tailEnd type="none" w="med" len="med"/>
            </a:ln>
          </p:spPr>
        </p:sp>
        <p:sp>
          <p:nvSpPr>
            <p:cNvPr id="481463" name="Line 145"/>
            <p:cNvSpPr/>
            <p:nvPr/>
          </p:nvSpPr>
          <p:spPr>
            <a:xfrm>
              <a:off x="768" y="1648"/>
              <a:ext cx="0" cy="96"/>
            </a:xfrm>
            <a:prstGeom prst="line">
              <a:avLst/>
            </a:prstGeom>
            <a:ln w="50800" cap="flat" cmpd="sng">
              <a:solidFill>
                <a:schemeClr val="hlink"/>
              </a:solidFill>
              <a:prstDash val="solid"/>
              <a:headEnd type="none" w="med" len="med"/>
              <a:tailEnd type="none" w="med" len="med"/>
            </a:ln>
          </p:spPr>
        </p:sp>
      </p:grpSp>
      <p:sp>
        <p:nvSpPr>
          <p:cNvPr id="481390" name="Line 146"/>
          <p:cNvSpPr/>
          <p:nvPr/>
        </p:nvSpPr>
        <p:spPr>
          <a:xfrm>
            <a:off x="4267200" y="2755900"/>
            <a:ext cx="0" cy="127000"/>
          </a:xfrm>
          <a:prstGeom prst="line">
            <a:avLst/>
          </a:prstGeom>
          <a:ln w="25400" cap="flat" cmpd="sng">
            <a:solidFill>
              <a:schemeClr val="tx1"/>
            </a:solidFill>
            <a:prstDash val="solid"/>
            <a:headEnd type="none" w="med" len="med"/>
            <a:tailEnd type="none" w="med" len="med"/>
          </a:ln>
        </p:spPr>
      </p:sp>
      <p:sp>
        <p:nvSpPr>
          <p:cNvPr id="481391" name="Oval 147"/>
          <p:cNvSpPr/>
          <p:nvPr/>
        </p:nvSpPr>
        <p:spPr>
          <a:xfrm>
            <a:off x="4203700" y="29083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392" name="Line 148"/>
          <p:cNvSpPr/>
          <p:nvPr/>
        </p:nvSpPr>
        <p:spPr>
          <a:xfrm>
            <a:off x="6096000" y="2755900"/>
            <a:ext cx="0" cy="127000"/>
          </a:xfrm>
          <a:prstGeom prst="line">
            <a:avLst/>
          </a:prstGeom>
          <a:ln w="25400" cap="flat" cmpd="sng">
            <a:solidFill>
              <a:schemeClr val="tx1"/>
            </a:solidFill>
            <a:prstDash val="solid"/>
            <a:headEnd type="none" w="med" len="med"/>
            <a:tailEnd type="none" w="med" len="med"/>
          </a:ln>
        </p:spPr>
      </p:sp>
      <p:sp>
        <p:nvSpPr>
          <p:cNvPr id="481393" name="Oval 149"/>
          <p:cNvSpPr/>
          <p:nvPr/>
        </p:nvSpPr>
        <p:spPr>
          <a:xfrm>
            <a:off x="6032500" y="29083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394" name="Line 150"/>
          <p:cNvSpPr/>
          <p:nvPr/>
        </p:nvSpPr>
        <p:spPr>
          <a:xfrm>
            <a:off x="8001000" y="2755900"/>
            <a:ext cx="0" cy="127000"/>
          </a:xfrm>
          <a:prstGeom prst="line">
            <a:avLst/>
          </a:prstGeom>
          <a:ln w="25400" cap="flat" cmpd="sng">
            <a:solidFill>
              <a:schemeClr val="tx1"/>
            </a:solidFill>
            <a:prstDash val="solid"/>
            <a:headEnd type="none" w="med" len="med"/>
            <a:tailEnd type="none" w="med" len="med"/>
          </a:ln>
        </p:spPr>
      </p:sp>
      <p:sp>
        <p:nvSpPr>
          <p:cNvPr id="481395" name="Oval 151"/>
          <p:cNvSpPr/>
          <p:nvPr/>
        </p:nvSpPr>
        <p:spPr>
          <a:xfrm>
            <a:off x="7937500" y="2908300"/>
            <a:ext cx="127000" cy="127000"/>
          </a:xfrm>
          <a:prstGeom prst="ellipse">
            <a:avLst/>
          </a:prstGeom>
          <a:noFill/>
          <a:ln w="254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81396" name="Line 152"/>
          <p:cNvSpPr/>
          <p:nvPr/>
        </p:nvSpPr>
        <p:spPr>
          <a:xfrm flipV="1">
            <a:off x="1066800" y="1358900"/>
            <a:ext cx="0" cy="406400"/>
          </a:xfrm>
          <a:prstGeom prst="line">
            <a:avLst/>
          </a:prstGeom>
          <a:ln w="25400" cap="flat" cmpd="sng">
            <a:solidFill>
              <a:schemeClr val="tx1"/>
            </a:solidFill>
            <a:prstDash val="sysDot"/>
            <a:headEnd type="none" w="med" len="med"/>
            <a:tailEnd type="none" w="med" len="med"/>
          </a:ln>
        </p:spPr>
      </p:sp>
      <p:sp>
        <p:nvSpPr>
          <p:cNvPr id="481397" name="Line 153"/>
          <p:cNvSpPr/>
          <p:nvPr/>
        </p:nvSpPr>
        <p:spPr>
          <a:xfrm flipV="1">
            <a:off x="2590800" y="1358900"/>
            <a:ext cx="0" cy="406400"/>
          </a:xfrm>
          <a:prstGeom prst="line">
            <a:avLst/>
          </a:prstGeom>
          <a:ln w="25400" cap="flat" cmpd="sng">
            <a:solidFill>
              <a:schemeClr val="tx1"/>
            </a:solidFill>
            <a:prstDash val="sysDot"/>
            <a:headEnd type="none" w="med" len="med"/>
            <a:tailEnd type="none" w="med" len="med"/>
          </a:ln>
        </p:spPr>
      </p:sp>
      <p:sp>
        <p:nvSpPr>
          <p:cNvPr id="481398" name="Line 154"/>
          <p:cNvSpPr/>
          <p:nvPr/>
        </p:nvSpPr>
        <p:spPr>
          <a:xfrm flipV="1">
            <a:off x="2438400" y="1358900"/>
            <a:ext cx="0" cy="1244600"/>
          </a:xfrm>
          <a:prstGeom prst="line">
            <a:avLst/>
          </a:prstGeom>
          <a:ln w="25400" cap="flat" cmpd="sng">
            <a:solidFill>
              <a:schemeClr val="tx1"/>
            </a:solidFill>
            <a:prstDash val="dash"/>
            <a:headEnd type="none" w="med" len="med"/>
            <a:tailEnd type="none" w="med" len="med"/>
          </a:ln>
        </p:spPr>
      </p:sp>
      <p:sp>
        <p:nvSpPr>
          <p:cNvPr id="481399" name="Line 155"/>
          <p:cNvSpPr/>
          <p:nvPr/>
        </p:nvSpPr>
        <p:spPr>
          <a:xfrm flipV="1">
            <a:off x="4419600" y="1358900"/>
            <a:ext cx="0" cy="406400"/>
          </a:xfrm>
          <a:prstGeom prst="line">
            <a:avLst/>
          </a:prstGeom>
          <a:ln w="25400" cap="flat" cmpd="sng">
            <a:solidFill>
              <a:schemeClr val="tx1"/>
            </a:solidFill>
            <a:prstDash val="sysDot"/>
            <a:headEnd type="none" w="med" len="med"/>
            <a:tailEnd type="none" w="med" len="med"/>
          </a:ln>
        </p:spPr>
      </p:sp>
      <p:sp>
        <p:nvSpPr>
          <p:cNvPr id="481400" name="Line 156"/>
          <p:cNvSpPr/>
          <p:nvPr/>
        </p:nvSpPr>
        <p:spPr>
          <a:xfrm flipV="1">
            <a:off x="4267200" y="1358900"/>
            <a:ext cx="0" cy="1244600"/>
          </a:xfrm>
          <a:prstGeom prst="line">
            <a:avLst/>
          </a:prstGeom>
          <a:ln w="25400" cap="flat" cmpd="sng">
            <a:solidFill>
              <a:schemeClr val="tx1"/>
            </a:solidFill>
            <a:prstDash val="dash"/>
            <a:headEnd type="none" w="med" len="med"/>
            <a:tailEnd type="none" w="med" len="med"/>
          </a:ln>
        </p:spPr>
      </p:sp>
      <p:sp>
        <p:nvSpPr>
          <p:cNvPr id="481401" name="Line 157"/>
          <p:cNvSpPr/>
          <p:nvPr/>
        </p:nvSpPr>
        <p:spPr>
          <a:xfrm flipV="1">
            <a:off x="6248400" y="1282700"/>
            <a:ext cx="0" cy="406400"/>
          </a:xfrm>
          <a:prstGeom prst="line">
            <a:avLst/>
          </a:prstGeom>
          <a:ln w="25400" cap="flat" cmpd="sng">
            <a:solidFill>
              <a:schemeClr val="tx1"/>
            </a:solidFill>
            <a:prstDash val="sysDot"/>
            <a:headEnd type="none" w="med" len="med"/>
            <a:tailEnd type="none" w="med" len="med"/>
          </a:ln>
        </p:spPr>
      </p:sp>
      <p:sp>
        <p:nvSpPr>
          <p:cNvPr id="481402" name="Line 158"/>
          <p:cNvSpPr/>
          <p:nvPr/>
        </p:nvSpPr>
        <p:spPr>
          <a:xfrm flipV="1">
            <a:off x="6096000" y="1282700"/>
            <a:ext cx="0" cy="1320800"/>
          </a:xfrm>
          <a:prstGeom prst="line">
            <a:avLst/>
          </a:prstGeom>
          <a:ln w="25400" cap="flat" cmpd="sng">
            <a:solidFill>
              <a:schemeClr val="tx1"/>
            </a:solidFill>
            <a:prstDash val="dash"/>
            <a:headEnd type="none" w="med" len="med"/>
            <a:tailEnd type="none" w="med" len="med"/>
          </a:ln>
        </p:spPr>
      </p:sp>
      <p:sp>
        <p:nvSpPr>
          <p:cNvPr id="481403" name="Line 159"/>
          <p:cNvSpPr/>
          <p:nvPr/>
        </p:nvSpPr>
        <p:spPr>
          <a:xfrm flipV="1">
            <a:off x="8001000" y="1282700"/>
            <a:ext cx="0" cy="1320800"/>
          </a:xfrm>
          <a:prstGeom prst="line">
            <a:avLst/>
          </a:prstGeom>
          <a:ln w="25400" cap="flat" cmpd="sng">
            <a:solidFill>
              <a:schemeClr val="tx1"/>
            </a:solidFill>
            <a:prstDash val="dash"/>
            <a:headEnd type="none" w="med" len="med"/>
            <a:tailEnd type="none" w="med" len="med"/>
          </a:ln>
        </p:spPr>
      </p:sp>
      <p:sp>
        <p:nvSpPr>
          <p:cNvPr id="481404" name="Line 160"/>
          <p:cNvSpPr/>
          <p:nvPr/>
        </p:nvSpPr>
        <p:spPr>
          <a:xfrm flipV="1">
            <a:off x="914400" y="1358900"/>
            <a:ext cx="0" cy="1244600"/>
          </a:xfrm>
          <a:prstGeom prst="line">
            <a:avLst/>
          </a:prstGeom>
          <a:ln w="25400" cap="flat" cmpd="sng">
            <a:solidFill>
              <a:schemeClr val="tx1"/>
            </a:solidFill>
            <a:prstDash val="dash"/>
            <a:headEnd type="none" w="med" len="med"/>
            <a:tailEnd type="none" w="med" len="med"/>
          </a:ln>
        </p:spPr>
      </p:sp>
      <p:sp>
        <p:nvSpPr>
          <p:cNvPr id="481405" name="Line 161"/>
          <p:cNvSpPr/>
          <p:nvPr/>
        </p:nvSpPr>
        <p:spPr>
          <a:xfrm>
            <a:off x="1079500" y="1524000"/>
            <a:ext cx="1346200" cy="0"/>
          </a:xfrm>
          <a:prstGeom prst="line">
            <a:avLst/>
          </a:prstGeom>
          <a:ln w="25400" cap="flat" cmpd="sng">
            <a:solidFill>
              <a:schemeClr val="tx1"/>
            </a:solidFill>
            <a:prstDash val="solid"/>
            <a:headEnd type="triangle" w="med" len="med"/>
            <a:tailEnd type="triangle" w="med" len="med"/>
          </a:ln>
        </p:spPr>
      </p:sp>
      <p:sp>
        <p:nvSpPr>
          <p:cNvPr id="77986" name="Rectangle 162"/>
          <p:cNvSpPr/>
          <p:nvPr/>
        </p:nvSpPr>
        <p:spPr>
          <a:xfrm>
            <a:off x="896938" y="1143000"/>
            <a:ext cx="163353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24:</a:t>
            </a:r>
            <a:r>
              <a:rPr lang="en-US" altLang="zh-CN" sz="1600" b="1" dirty="0">
                <a:solidFill>
                  <a:srgbClr val="CC0000"/>
                </a:solidFill>
                <a:ea typeface="宋体" pitchFamily="2" charset="-122"/>
              </a:rPr>
              <a:t>R-type’s Ifet</a:t>
            </a:r>
          </a:p>
        </p:txBody>
      </p:sp>
      <p:sp>
        <p:nvSpPr>
          <p:cNvPr id="481407" name="Line 163"/>
          <p:cNvSpPr/>
          <p:nvPr/>
        </p:nvSpPr>
        <p:spPr>
          <a:xfrm>
            <a:off x="546100" y="1524000"/>
            <a:ext cx="355600" cy="0"/>
          </a:xfrm>
          <a:prstGeom prst="line">
            <a:avLst/>
          </a:prstGeom>
          <a:ln w="25400" cap="flat" cmpd="sng">
            <a:solidFill>
              <a:schemeClr val="tx1"/>
            </a:solidFill>
            <a:prstDash val="solid"/>
            <a:headEnd type="none" w="med" len="med"/>
            <a:tailEnd type="triangle" w="med" len="med"/>
          </a:ln>
        </p:spPr>
      </p:sp>
      <p:sp>
        <p:nvSpPr>
          <p:cNvPr id="481408" name="Line 167"/>
          <p:cNvSpPr/>
          <p:nvPr/>
        </p:nvSpPr>
        <p:spPr>
          <a:xfrm>
            <a:off x="2603500" y="1524000"/>
            <a:ext cx="1651000" cy="0"/>
          </a:xfrm>
          <a:prstGeom prst="line">
            <a:avLst/>
          </a:prstGeom>
          <a:ln w="25400" cap="flat" cmpd="sng">
            <a:solidFill>
              <a:schemeClr val="tx1"/>
            </a:solidFill>
            <a:prstDash val="solid"/>
            <a:headEnd type="triangle" w="med" len="med"/>
            <a:tailEnd type="triangle" w="med" len="med"/>
          </a:ln>
        </p:spPr>
      </p:sp>
      <p:sp>
        <p:nvSpPr>
          <p:cNvPr id="77992" name="Rectangle 168"/>
          <p:cNvSpPr/>
          <p:nvPr/>
        </p:nvSpPr>
        <p:spPr>
          <a:xfrm>
            <a:off x="2576513" y="1143000"/>
            <a:ext cx="18303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20: </a:t>
            </a:r>
            <a:r>
              <a:rPr lang="en-US" altLang="zh-CN" sz="1600" b="1" dirty="0">
                <a:solidFill>
                  <a:srgbClr val="CC0000"/>
                </a:solidFill>
                <a:ea typeface="宋体" pitchFamily="2" charset="-122"/>
              </a:rPr>
              <a:t>R-type’s  Reg</a:t>
            </a:r>
          </a:p>
        </p:txBody>
      </p:sp>
      <p:sp>
        <p:nvSpPr>
          <p:cNvPr id="481410" name="Line 169"/>
          <p:cNvSpPr/>
          <p:nvPr/>
        </p:nvSpPr>
        <p:spPr>
          <a:xfrm>
            <a:off x="4432300" y="1524000"/>
            <a:ext cx="1651000" cy="0"/>
          </a:xfrm>
          <a:prstGeom prst="line">
            <a:avLst/>
          </a:prstGeom>
          <a:ln w="25400" cap="flat" cmpd="sng">
            <a:solidFill>
              <a:schemeClr val="tx1"/>
            </a:solidFill>
            <a:prstDash val="solid"/>
            <a:headEnd type="triangle" w="med" len="med"/>
            <a:tailEnd type="triangle" w="med" len="med"/>
          </a:ln>
        </p:spPr>
      </p:sp>
      <p:sp>
        <p:nvSpPr>
          <p:cNvPr id="77994" name="Rectangle 170"/>
          <p:cNvSpPr/>
          <p:nvPr/>
        </p:nvSpPr>
        <p:spPr>
          <a:xfrm>
            <a:off x="4405313" y="1143000"/>
            <a:ext cx="1920875"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16: </a:t>
            </a:r>
            <a:r>
              <a:rPr lang="en-US" altLang="zh-CN" sz="1600" b="1" dirty="0">
                <a:solidFill>
                  <a:srgbClr val="CC0000"/>
                </a:solidFill>
                <a:ea typeface="宋体" pitchFamily="2" charset="-122"/>
              </a:rPr>
              <a:t>R-type’s  Exec</a:t>
            </a:r>
          </a:p>
        </p:txBody>
      </p:sp>
      <p:sp>
        <p:nvSpPr>
          <p:cNvPr id="481412" name="Line 171"/>
          <p:cNvSpPr/>
          <p:nvPr/>
        </p:nvSpPr>
        <p:spPr>
          <a:xfrm>
            <a:off x="6261100" y="1524000"/>
            <a:ext cx="1727200" cy="0"/>
          </a:xfrm>
          <a:prstGeom prst="line">
            <a:avLst/>
          </a:prstGeom>
          <a:ln w="25400" cap="flat" cmpd="sng">
            <a:solidFill>
              <a:schemeClr val="tx1"/>
            </a:solidFill>
            <a:prstDash val="solid"/>
            <a:headEnd type="triangle" w="med" len="med"/>
            <a:tailEnd type="triangle" w="med" len="med"/>
          </a:ln>
        </p:spPr>
      </p:sp>
      <p:sp>
        <p:nvSpPr>
          <p:cNvPr id="77996" name="Rectangle 172"/>
          <p:cNvSpPr/>
          <p:nvPr/>
        </p:nvSpPr>
        <p:spPr>
          <a:xfrm>
            <a:off x="6310313" y="1143000"/>
            <a:ext cx="1662112" cy="333375"/>
          </a:xfrm>
          <a:prstGeom prst="rect">
            <a:avLst/>
          </a:prstGeom>
          <a:solidFill>
            <a:srgbClr val="FFFF00"/>
          </a:solid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12: </a:t>
            </a:r>
            <a:r>
              <a:rPr lang="en-US" altLang="zh-CN" sz="1600" b="1" dirty="0">
                <a:solidFill>
                  <a:srgbClr val="CC0000"/>
                </a:solidFill>
                <a:ea typeface="宋体" pitchFamily="2" charset="-122"/>
              </a:rPr>
              <a:t>Beq’s  Mem</a:t>
            </a:r>
          </a:p>
        </p:txBody>
      </p:sp>
      <p:grpSp>
        <p:nvGrpSpPr>
          <p:cNvPr id="9" name="Group 215"/>
          <p:cNvGrpSpPr/>
          <p:nvPr/>
        </p:nvGrpSpPr>
        <p:grpSpPr>
          <a:xfrm>
            <a:off x="355600" y="2667000"/>
            <a:ext cx="1066800" cy="1174750"/>
            <a:chOff x="224" y="1680"/>
            <a:chExt cx="672" cy="740"/>
          </a:xfrm>
        </p:grpSpPr>
        <p:grpSp>
          <p:nvGrpSpPr>
            <p:cNvPr id="481455" name="Group 209"/>
            <p:cNvGrpSpPr/>
            <p:nvPr/>
          </p:nvGrpSpPr>
          <p:grpSpPr>
            <a:xfrm>
              <a:off x="224" y="1680"/>
              <a:ext cx="512" cy="740"/>
              <a:chOff x="176" y="1824"/>
              <a:chExt cx="512" cy="740"/>
            </a:xfrm>
          </p:grpSpPr>
          <p:sp>
            <p:nvSpPr>
              <p:cNvPr id="481457" name="Line 137"/>
              <p:cNvSpPr/>
              <p:nvPr/>
            </p:nvSpPr>
            <p:spPr>
              <a:xfrm flipH="1">
                <a:off x="176" y="1824"/>
                <a:ext cx="512" cy="0"/>
              </a:xfrm>
              <a:prstGeom prst="line">
                <a:avLst/>
              </a:prstGeom>
              <a:ln w="50800" cap="flat" cmpd="sng">
                <a:solidFill>
                  <a:schemeClr val="hlink"/>
                </a:solidFill>
                <a:prstDash val="solid"/>
                <a:headEnd type="none" w="med" len="med"/>
                <a:tailEnd type="none" w="med" len="med"/>
              </a:ln>
            </p:spPr>
          </p:sp>
          <p:sp>
            <p:nvSpPr>
              <p:cNvPr id="481458" name="Line 138"/>
              <p:cNvSpPr/>
              <p:nvPr/>
            </p:nvSpPr>
            <p:spPr>
              <a:xfrm>
                <a:off x="208" y="2544"/>
                <a:ext cx="208" cy="0"/>
              </a:xfrm>
              <a:prstGeom prst="line">
                <a:avLst/>
              </a:prstGeom>
              <a:ln w="50800" cap="flat" cmpd="sng">
                <a:solidFill>
                  <a:schemeClr val="hlink"/>
                </a:solidFill>
                <a:prstDash val="solid"/>
                <a:headEnd type="none" w="med" len="med"/>
                <a:tailEnd type="triangle" w="med" len="med"/>
              </a:ln>
            </p:spPr>
          </p:sp>
          <p:sp>
            <p:nvSpPr>
              <p:cNvPr id="481459" name="Line 139"/>
              <p:cNvSpPr/>
              <p:nvPr/>
            </p:nvSpPr>
            <p:spPr>
              <a:xfrm>
                <a:off x="192" y="1840"/>
                <a:ext cx="0" cy="724"/>
              </a:xfrm>
              <a:prstGeom prst="line">
                <a:avLst/>
              </a:prstGeom>
              <a:ln w="50800" cap="flat" cmpd="sng">
                <a:solidFill>
                  <a:schemeClr val="hlink"/>
                </a:solidFill>
                <a:prstDash val="solid"/>
                <a:headEnd type="none" w="med" len="med"/>
                <a:tailEnd type="none" w="med" len="med"/>
              </a:ln>
            </p:spPr>
          </p:sp>
        </p:grpSp>
        <p:sp>
          <p:nvSpPr>
            <p:cNvPr id="481456" name="Line 173"/>
            <p:cNvSpPr/>
            <p:nvPr/>
          </p:nvSpPr>
          <p:spPr>
            <a:xfrm>
              <a:off x="736" y="1680"/>
              <a:ext cx="160" cy="0"/>
            </a:xfrm>
            <a:prstGeom prst="line">
              <a:avLst/>
            </a:prstGeom>
            <a:ln w="50800" cap="flat" cmpd="sng">
              <a:solidFill>
                <a:schemeClr val="hlink"/>
              </a:solidFill>
              <a:prstDash val="solid"/>
              <a:headEnd type="none" w="med" len="med"/>
              <a:tailEnd type="none" w="med" len="med"/>
            </a:ln>
          </p:spPr>
        </p:sp>
      </p:grpSp>
      <p:sp>
        <p:nvSpPr>
          <p:cNvPr id="481415" name="Line 174"/>
          <p:cNvSpPr/>
          <p:nvPr/>
        </p:nvSpPr>
        <p:spPr>
          <a:xfrm>
            <a:off x="2743200" y="4978400"/>
            <a:ext cx="0" cy="254000"/>
          </a:xfrm>
          <a:prstGeom prst="line">
            <a:avLst/>
          </a:prstGeom>
          <a:ln w="50800" cap="flat" cmpd="sng">
            <a:solidFill>
              <a:schemeClr val="bg2"/>
            </a:solidFill>
            <a:prstDash val="solid"/>
            <a:headEnd type="none" w="med" len="med"/>
            <a:tailEnd type="none" w="med" len="med"/>
          </a:ln>
        </p:spPr>
      </p:sp>
      <p:sp>
        <p:nvSpPr>
          <p:cNvPr id="77999" name="Rectangle 175"/>
          <p:cNvSpPr/>
          <p:nvPr/>
        </p:nvSpPr>
        <p:spPr>
          <a:xfrm>
            <a:off x="8015288" y="1143000"/>
            <a:ext cx="1128712" cy="577850"/>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CC0000"/>
                </a:solidFill>
                <a:ea typeface="宋体" pitchFamily="2" charset="-122"/>
              </a:rPr>
              <a:t>8: </a:t>
            </a:r>
            <a:r>
              <a:rPr lang="en-US" altLang="zh-CN" sz="1600" b="1" dirty="0">
                <a:solidFill>
                  <a:srgbClr val="CC0000"/>
                </a:solidFill>
                <a:ea typeface="宋体" pitchFamily="2" charset="-122"/>
              </a:rPr>
              <a:t>Store’s  Wr</a:t>
            </a:r>
          </a:p>
        </p:txBody>
      </p:sp>
      <p:grpSp>
        <p:nvGrpSpPr>
          <p:cNvPr id="11" name="Group 214"/>
          <p:cNvGrpSpPr/>
          <p:nvPr/>
        </p:nvGrpSpPr>
        <p:grpSpPr>
          <a:xfrm>
            <a:off x="4394200" y="3733800"/>
            <a:ext cx="533400" cy="304800"/>
            <a:chOff x="2768" y="2352"/>
            <a:chExt cx="336" cy="192"/>
          </a:xfrm>
        </p:grpSpPr>
        <p:grpSp>
          <p:nvGrpSpPr>
            <p:cNvPr id="481451" name="Group 211"/>
            <p:cNvGrpSpPr/>
            <p:nvPr/>
          </p:nvGrpSpPr>
          <p:grpSpPr>
            <a:xfrm>
              <a:off x="2800" y="2352"/>
              <a:ext cx="304" cy="192"/>
              <a:chOff x="2752" y="2496"/>
              <a:chExt cx="304" cy="192"/>
            </a:xfrm>
          </p:grpSpPr>
          <p:sp>
            <p:nvSpPr>
              <p:cNvPr id="481453" name="Line 46"/>
              <p:cNvSpPr/>
              <p:nvPr/>
            </p:nvSpPr>
            <p:spPr>
              <a:xfrm>
                <a:off x="2848" y="2688"/>
                <a:ext cx="208" cy="0"/>
              </a:xfrm>
              <a:prstGeom prst="line">
                <a:avLst/>
              </a:prstGeom>
              <a:ln w="50800" cap="flat" cmpd="sng">
                <a:solidFill>
                  <a:schemeClr val="accent1"/>
                </a:solidFill>
                <a:prstDash val="solid"/>
                <a:headEnd type="none" w="med" len="med"/>
                <a:tailEnd type="triangle" w="med" len="med"/>
              </a:ln>
            </p:spPr>
          </p:sp>
          <p:sp>
            <p:nvSpPr>
              <p:cNvPr id="481454" name="Line 47"/>
              <p:cNvSpPr/>
              <p:nvPr/>
            </p:nvSpPr>
            <p:spPr>
              <a:xfrm>
                <a:off x="2752" y="2496"/>
                <a:ext cx="304" cy="0"/>
              </a:xfrm>
              <a:prstGeom prst="line">
                <a:avLst/>
              </a:prstGeom>
              <a:ln w="50800" cap="flat" cmpd="sng">
                <a:solidFill>
                  <a:schemeClr val="accent1"/>
                </a:solidFill>
                <a:prstDash val="solid"/>
                <a:headEnd type="none" w="med" len="med"/>
                <a:tailEnd type="triangle" w="med" len="med"/>
              </a:ln>
            </p:spPr>
          </p:sp>
        </p:grpSp>
        <p:sp>
          <p:nvSpPr>
            <p:cNvPr id="481452" name="Line 176"/>
            <p:cNvSpPr/>
            <p:nvPr/>
          </p:nvSpPr>
          <p:spPr>
            <a:xfrm flipH="1">
              <a:off x="2768" y="2544"/>
              <a:ext cx="128" cy="0"/>
            </a:xfrm>
            <a:prstGeom prst="line">
              <a:avLst/>
            </a:prstGeom>
            <a:ln w="50800" cap="flat" cmpd="sng">
              <a:solidFill>
                <a:schemeClr val="accent1"/>
              </a:solidFill>
              <a:prstDash val="solid"/>
              <a:headEnd type="none" w="med" len="med"/>
              <a:tailEnd type="none" w="med" len="med"/>
            </a:ln>
          </p:spPr>
        </p:sp>
      </p:grpSp>
      <p:sp>
        <p:nvSpPr>
          <p:cNvPr id="481418" name="Line 177"/>
          <p:cNvSpPr/>
          <p:nvPr/>
        </p:nvSpPr>
        <p:spPr>
          <a:xfrm>
            <a:off x="6489700" y="4191000"/>
            <a:ext cx="355600" cy="0"/>
          </a:xfrm>
          <a:prstGeom prst="line">
            <a:avLst/>
          </a:prstGeom>
          <a:ln w="25400" cap="flat" cmpd="sng">
            <a:solidFill>
              <a:schemeClr val="tx1"/>
            </a:solidFill>
            <a:prstDash val="solid"/>
            <a:headEnd type="none" w="med" len="med"/>
            <a:tailEnd type="triangle" w="med" len="med"/>
          </a:ln>
        </p:spPr>
      </p:sp>
      <p:sp>
        <p:nvSpPr>
          <p:cNvPr id="481419" name="Line 178"/>
          <p:cNvSpPr/>
          <p:nvPr/>
        </p:nvSpPr>
        <p:spPr>
          <a:xfrm>
            <a:off x="7480300" y="4191000"/>
            <a:ext cx="355600" cy="0"/>
          </a:xfrm>
          <a:prstGeom prst="line">
            <a:avLst/>
          </a:prstGeom>
          <a:ln w="25400" cap="flat" cmpd="sng">
            <a:solidFill>
              <a:schemeClr val="tx1"/>
            </a:solidFill>
            <a:prstDash val="solid"/>
            <a:headEnd type="none" w="med" len="med"/>
            <a:tailEnd type="triangle" w="med" len="med"/>
          </a:ln>
        </p:spPr>
      </p:sp>
      <p:sp>
        <p:nvSpPr>
          <p:cNvPr id="481420" name="Line 179"/>
          <p:cNvSpPr/>
          <p:nvPr/>
        </p:nvSpPr>
        <p:spPr>
          <a:xfrm>
            <a:off x="2743200" y="3517900"/>
            <a:ext cx="0" cy="355600"/>
          </a:xfrm>
          <a:prstGeom prst="line">
            <a:avLst/>
          </a:prstGeom>
          <a:ln w="25400" cap="flat" cmpd="sng">
            <a:solidFill>
              <a:schemeClr val="tx1"/>
            </a:solidFill>
            <a:prstDash val="solid"/>
            <a:headEnd type="none" w="med" len="med"/>
            <a:tailEnd type="none" w="med" len="med"/>
          </a:ln>
        </p:spPr>
      </p:sp>
      <p:sp>
        <p:nvSpPr>
          <p:cNvPr id="481421" name="Line 180"/>
          <p:cNvSpPr/>
          <p:nvPr/>
        </p:nvSpPr>
        <p:spPr>
          <a:xfrm>
            <a:off x="6477000" y="4432300"/>
            <a:ext cx="0" cy="431800"/>
          </a:xfrm>
          <a:prstGeom prst="line">
            <a:avLst/>
          </a:prstGeom>
          <a:ln w="25400" cap="flat" cmpd="sng">
            <a:solidFill>
              <a:schemeClr val="tx1"/>
            </a:solidFill>
            <a:prstDash val="solid"/>
            <a:headEnd type="none" w="med" len="med"/>
            <a:tailEnd type="none" w="med" len="med"/>
          </a:ln>
        </p:spPr>
      </p:sp>
      <p:grpSp>
        <p:nvGrpSpPr>
          <p:cNvPr id="13" name="Group 212"/>
          <p:cNvGrpSpPr/>
          <p:nvPr/>
        </p:nvGrpSpPr>
        <p:grpSpPr>
          <a:xfrm>
            <a:off x="4394200" y="5092700"/>
            <a:ext cx="1524000" cy="190500"/>
            <a:chOff x="2720" y="3352"/>
            <a:chExt cx="960" cy="120"/>
          </a:xfrm>
        </p:grpSpPr>
        <p:sp>
          <p:nvSpPr>
            <p:cNvPr id="481448" name="Line 72"/>
            <p:cNvSpPr/>
            <p:nvPr/>
          </p:nvSpPr>
          <p:spPr>
            <a:xfrm>
              <a:off x="3040" y="3360"/>
              <a:ext cx="640" cy="0"/>
            </a:xfrm>
            <a:prstGeom prst="line">
              <a:avLst/>
            </a:prstGeom>
            <a:ln w="50800" cap="flat" cmpd="sng">
              <a:solidFill>
                <a:schemeClr val="accent1"/>
              </a:solidFill>
              <a:prstDash val="solid"/>
              <a:headEnd type="none" w="med" len="med"/>
              <a:tailEnd type="triangle" w="med" len="med"/>
            </a:ln>
          </p:spPr>
        </p:sp>
        <p:sp>
          <p:nvSpPr>
            <p:cNvPr id="481449" name="Line 95"/>
            <p:cNvSpPr/>
            <p:nvPr/>
          </p:nvSpPr>
          <p:spPr>
            <a:xfrm>
              <a:off x="2720" y="3456"/>
              <a:ext cx="144" cy="0"/>
            </a:xfrm>
            <a:prstGeom prst="line">
              <a:avLst/>
            </a:prstGeom>
            <a:ln w="50800" cap="flat" cmpd="sng">
              <a:solidFill>
                <a:schemeClr val="accent1"/>
              </a:solidFill>
              <a:prstDash val="solid"/>
              <a:headEnd type="none" w="med" len="med"/>
              <a:tailEnd type="none" w="med" len="med"/>
            </a:ln>
          </p:spPr>
        </p:sp>
        <p:sp>
          <p:nvSpPr>
            <p:cNvPr id="481450" name="Line 181"/>
            <p:cNvSpPr/>
            <p:nvPr/>
          </p:nvSpPr>
          <p:spPr>
            <a:xfrm flipV="1">
              <a:off x="2856" y="3352"/>
              <a:ext cx="160" cy="120"/>
            </a:xfrm>
            <a:prstGeom prst="line">
              <a:avLst/>
            </a:prstGeom>
            <a:ln w="50800" cap="flat" cmpd="sng">
              <a:solidFill>
                <a:schemeClr val="accent1"/>
              </a:solidFill>
              <a:prstDash val="solid"/>
              <a:headEnd type="none" w="med" len="med"/>
              <a:tailEnd type="none" w="med" len="med"/>
            </a:ln>
          </p:spPr>
        </p:sp>
      </p:grpSp>
      <p:grpSp>
        <p:nvGrpSpPr>
          <p:cNvPr id="481423" name="Group 192"/>
          <p:cNvGrpSpPr/>
          <p:nvPr/>
        </p:nvGrpSpPr>
        <p:grpSpPr>
          <a:xfrm>
            <a:off x="2805113" y="2222500"/>
            <a:ext cx="754062" cy="1346200"/>
            <a:chOff x="1719" y="1544"/>
            <a:chExt cx="475" cy="848"/>
          </a:xfrm>
        </p:grpSpPr>
        <p:sp>
          <p:nvSpPr>
            <p:cNvPr id="481438" name="Line 182"/>
            <p:cNvSpPr/>
            <p:nvPr/>
          </p:nvSpPr>
          <p:spPr>
            <a:xfrm>
              <a:off x="2160" y="1544"/>
              <a:ext cx="0" cy="320"/>
            </a:xfrm>
            <a:prstGeom prst="line">
              <a:avLst/>
            </a:prstGeom>
            <a:ln w="25400" cap="flat" cmpd="sng">
              <a:solidFill>
                <a:schemeClr val="accent2"/>
              </a:solidFill>
              <a:prstDash val="solid"/>
              <a:headEnd type="none" w="med" len="med"/>
              <a:tailEnd type="none" w="med" len="med"/>
            </a:ln>
          </p:spPr>
        </p:sp>
        <p:grpSp>
          <p:nvGrpSpPr>
            <p:cNvPr id="481439" name="Group 188"/>
            <p:cNvGrpSpPr/>
            <p:nvPr/>
          </p:nvGrpSpPr>
          <p:grpSpPr>
            <a:xfrm>
              <a:off x="1986" y="1866"/>
              <a:ext cx="208" cy="248"/>
              <a:chOff x="1986" y="1866"/>
              <a:chExt cx="208" cy="248"/>
            </a:xfrm>
          </p:grpSpPr>
          <p:sp>
            <p:nvSpPr>
              <p:cNvPr id="481443" name="Arc 183"/>
              <p:cNvSpPr/>
              <p:nvPr/>
            </p:nvSpPr>
            <p:spPr>
              <a:xfrm rot="5400000">
                <a:off x="2090" y="2024"/>
                <a:ext cx="89" cy="88"/>
              </a:xfrm>
              <a:custGeom>
                <a:avLst/>
                <a:gdLst>
                  <a:gd name="txL" fmla="*/ 0 w 21843"/>
                  <a:gd name="txT" fmla="*/ 0 h 21600"/>
                  <a:gd name="txR" fmla="*/ 21843 w 21843"/>
                  <a:gd name="txB" fmla="*/ 21600 h 21600"/>
                </a:gdLst>
                <a:ahLst/>
                <a:cxnLst>
                  <a:cxn ang="0">
                    <a:pos x="0" y="0"/>
                  </a:cxn>
                  <a:cxn ang="0">
                    <a:pos x="0" y="0"/>
                  </a:cxn>
                  <a:cxn ang="0">
                    <a:pos x="0" y="0"/>
                  </a:cxn>
                </a:cxnLst>
                <a:rect l="txL" t="txT" r="txR" b="txB"/>
                <a:pathLst>
                  <a:path w="21843" h="21600" fill="none">
                    <a:moveTo>
                      <a:pt x="0" y="1"/>
                    </a:moveTo>
                    <a:cubicBezTo>
                      <a:pt x="81" y="0"/>
                      <a:pt x="162" y="-1"/>
                      <a:pt x="244" y="0"/>
                    </a:cubicBezTo>
                    <a:cubicBezTo>
                      <a:pt x="12077" y="0"/>
                      <a:pt x="21707" y="9520"/>
                      <a:pt x="21842" y="21353"/>
                    </a:cubicBezTo>
                  </a:path>
                  <a:path w="21843" h="21600" stroke="0">
                    <a:moveTo>
                      <a:pt x="0" y="1"/>
                    </a:moveTo>
                    <a:cubicBezTo>
                      <a:pt x="81" y="0"/>
                      <a:pt x="162" y="-1"/>
                      <a:pt x="244" y="0"/>
                    </a:cubicBezTo>
                    <a:cubicBezTo>
                      <a:pt x="12077" y="0"/>
                      <a:pt x="21707" y="9520"/>
                      <a:pt x="21842" y="21353"/>
                    </a:cubicBezTo>
                    <a:lnTo>
                      <a:pt x="244"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81444" name="Arc 184"/>
              <p:cNvSpPr/>
              <p:nvPr/>
            </p:nvSpPr>
            <p:spPr>
              <a:xfrm rot="-5400000">
                <a:off x="2002" y="2026"/>
                <a:ext cx="88" cy="87"/>
              </a:xfrm>
              <a:custGeom>
                <a:avLst/>
                <a:gdLst>
                  <a:gd name="txL" fmla="*/ 0 w 21599"/>
                  <a:gd name="txT" fmla="*/ 0 h 21599"/>
                  <a:gd name="txR" fmla="*/ 21599 w 21599"/>
                  <a:gd name="txB" fmla="*/ 21599 h 21599"/>
                </a:gdLst>
                <a:ahLst/>
                <a:cxnLst>
                  <a:cxn ang="0">
                    <a:pos x="0" y="0"/>
                  </a:cxn>
                  <a:cxn ang="0">
                    <a:pos x="0" y="0"/>
                  </a:cxn>
                  <a:cxn ang="0">
                    <a:pos x="0" y="0"/>
                  </a:cxn>
                </a:cxnLst>
                <a:rect l="txL" t="txT" r="txR" b="txB"/>
                <a:pathLst>
                  <a:path w="21599" h="21599" fill="none">
                    <a:moveTo>
                      <a:pt x="0" y="21352"/>
                    </a:moveTo>
                    <a:cubicBezTo>
                      <a:pt x="134" y="9614"/>
                      <a:pt x="9617" y="132"/>
                      <a:pt x="21355" y="0"/>
                    </a:cubicBezTo>
                  </a:path>
                  <a:path w="21599" h="21599" stroke="0">
                    <a:moveTo>
                      <a:pt x="0" y="21352"/>
                    </a:moveTo>
                    <a:cubicBezTo>
                      <a:pt x="134" y="9614"/>
                      <a:pt x="9617" y="132"/>
                      <a:pt x="21355" y="0"/>
                    </a:cubicBezTo>
                    <a:lnTo>
                      <a:pt x="21599" y="21599"/>
                    </a:lnTo>
                    <a:lnTo>
                      <a:pt x="0" y="21352"/>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81445" name="Line 185"/>
              <p:cNvSpPr/>
              <p:nvPr/>
            </p:nvSpPr>
            <p:spPr>
              <a:xfrm flipV="1">
                <a:off x="2186" y="1866"/>
                <a:ext cx="0" cy="158"/>
              </a:xfrm>
              <a:prstGeom prst="line">
                <a:avLst/>
              </a:prstGeom>
              <a:ln w="25400" cap="flat" cmpd="sng">
                <a:solidFill>
                  <a:schemeClr val="tx1"/>
                </a:solidFill>
                <a:prstDash val="solid"/>
                <a:headEnd type="none" w="med" len="med"/>
                <a:tailEnd type="none" w="med" len="med"/>
              </a:ln>
            </p:spPr>
          </p:sp>
          <p:sp>
            <p:nvSpPr>
              <p:cNvPr id="481446" name="Line 186"/>
              <p:cNvSpPr/>
              <p:nvPr/>
            </p:nvSpPr>
            <p:spPr>
              <a:xfrm flipV="1">
                <a:off x="1994" y="1866"/>
                <a:ext cx="0" cy="158"/>
              </a:xfrm>
              <a:prstGeom prst="line">
                <a:avLst/>
              </a:prstGeom>
              <a:ln w="25400" cap="flat" cmpd="sng">
                <a:solidFill>
                  <a:schemeClr val="tx1"/>
                </a:solidFill>
                <a:prstDash val="solid"/>
                <a:headEnd type="none" w="med" len="med"/>
                <a:tailEnd type="none" w="med" len="med"/>
              </a:ln>
            </p:spPr>
          </p:sp>
          <p:sp>
            <p:nvSpPr>
              <p:cNvPr id="481447" name="Line 187"/>
              <p:cNvSpPr/>
              <p:nvPr/>
            </p:nvSpPr>
            <p:spPr>
              <a:xfrm flipH="1">
                <a:off x="1986" y="1874"/>
                <a:ext cx="208" cy="0"/>
              </a:xfrm>
              <a:prstGeom prst="line">
                <a:avLst/>
              </a:prstGeom>
              <a:ln w="25400" cap="flat" cmpd="sng">
                <a:solidFill>
                  <a:schemeClr val="tx1"/>
                </a:solidFill>
                <a:prstDash val="solid"/>
                <a:headEnd type="none" w="med" len="med"/>
                <a:tailEnd type="none" w="med" len="med"/>
              </a:ln>
            </p:spPr>
          </p:sp>
        </p:grpSp>
        <p:sp>
          <p:nvSpPr>
            <p:cNvPr id="481440" name="Line 189"/>
            <p:cNvSpPr/>
            <p:nvPr/>
          </p:nvSpPr>
          <p:spPr>
            <a:xfrm>
              <a:off x="2112" y="2120"/>
              <a:ext cx="0" cy="272"/>
            </a:xfrm>
            <a:prstGeom prst="line">
              <a:avLst/>
            </a:prstGeom>
            <a:ln w="25400" cap="flat" cmpd="sng">
              <a:solidFill>
                <a:schemeClr val="accent2"/>
              </a:solidFill>
              <a:prstDash val="solid"/>
              <a:headEnd type="none" w="med" len="med"/>
              <a:tailEnd type="none" w="med" len="med"/>
            </a:ln>
          </p:spPr>
        </p:sp>
        <p:sp>
          <p:nvSpPr>
            <p:cNvPr id="481441" name="Line 190"/>
            <p:cNvSpPr/>
            <p:nvPr/>
          </p:nvSpPr>
          <p:spPr>
            <a:xfrm>
              <a:off x="2016" y="1736"/>
              <a:ext cx="0" cy="128"/>
            </a:xfrm>
            <a:prstGeom prst="line">
              <a:avLst/>
            </a:prstGeom>
            <a:ln w="25400" cap="flat" cmpd="sng">
              <a:solidFill>
                <a:schemeClr val="tx1"/>
              </a:solidFill>
              <a:prstDash val="solid"/>
              <a:headEnd type="none" w="med" len="med"/>
              <a:tailEnd type="none" w="med" len="med"/>
            </a:ln>
          </p:spPr>
        </p:sp>
        <p:sp>
          <p:nvSpPr>
            <p:cNvPr id="481442" name="Rectangle 191"/>
            <p:cNvSpPr/>
            <p:nvPr/>
          </p:nvSpPr>
          <p:spPr>
            <a:xfrm>
              <a:off x="1719" y="1632"/>
              <a:ext cx="313"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Clk</a:t>
              </a:r>
            </a:p>
          </p:txBody>
        </p:sp>
      </p:grpSp>
      <p:sp>
        <p:nvSpPr>
          <p:cNvPr id="481424" name="Line 193"/>
          <p:cNvSpPr/>
          <p:nvPr/>
        </p:nvSpPr>
        <p:spPr>
          <a:xfrm>
            <a:off x="7315200" y="4813300"/>
            <a:ext cx="0" cy="1117600"/>
          </a:xfrm>
          <a:prstGeom prst="line">
            <a:avLst/>
          </a:prstGeom>
          <a:ln w="25400" cap="flat" cmpd="sng">
            <a:solidFill>
              <a:schemeClr val="accent2"/>
            </a:solidFill>
            <a:prstDash val="solid"/>
            <a:headEnd type="none" w="med" len="med"/>
            <a:tailEnd type="none" w="med" len="med"/>
          </a:ln>
        </p:spPr>
      </p:sp>
      <p:sp>
        <p:nvSpPr>
          <p:cNvPr id="78018" name="Rectangle 194"/>
          <p:cNvSpPr/>
          <p:nvPr/>
        </p:nvSpPr>
        <p:spPr>
          <a:xfrm>
            <a:off x="5808663" y="6003925"/>
            <a:ext cx="1312862" cy="33337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u="sng" dirty="0">
                <a:solidFill>
                  <a:schemeClr val="accent2"/>
                </a:solidFill>
                <a:ea typeface="宋体" pitchFamily="2" charset="-122"/>
              </a:rPr>
              <a:t>MemWr=0</a:t>
            </a:r>
          </a:p>
        </p:txBody>
      </p:sp>
      <p:grpSp>
        <p:nvGrpSpPr>
          <p:cNvPr id="481426" name="Group 200"/>
          <p:cNvGrpSpPr/>
          <p:nvPr/>
        </p:nvGrpSpPr>
        <p:grpSpPr>
          <a:xfrm>
            <a:off x="6865938" y="5770563"/>
            <a:ext cx="358775" cy="304800"/>
            <a:chOff x="4277" y="3779"/>
            <a:chExt cx="226" cy="192"/>
          </a:xfrm>
        </p:grpSpPr>
        <p:sp>
          <p:nvSpPr>
            <p:cNvPr id="481433" name="Arc 195"/>
            <p:cNvSpPr/>
            <p:nvPr/>
          </p:nvSpPr>
          <p:spPr>
            <a:xfrm>
              <a:off x="4406" y="3794"/>
              <a:ext cx="89" cy="77"/>
            </a:xfrm>
            <a:custGeom>
              <a:avLst/>
              <a:gdLst>
                <a:gd name="txL" fmla="*/ 0 w 21845"/>
                <a:gd name="txT" fmla="*/ 0 h 21600"/>
                <a:gd name="txR" fmla="*/ 21845 w 21845"/>
                <a:gd name="txB" fmla="*/ 21600 h 21600"/>
              </a:gdLst>
              <a:ahLst/>
              <a:cxnLst>
                <a:cxn ang="0">
                  <a:pos x="0" y="0"/>
                </a:cxn>
                <a:cxn ang="0">
                  <a:pos x="0" y="0"/>
                </a:cxn>
                <a:cxn ang="0">
                  <a:pos x="0" y="0"/>
                </a:cxn>
              </a:cxnLst>
              <a:rect l="txL" t="txT" r="txR" b="txB"/>
              <a:pathLst>
                <a:path w="21845" h="21600" fill="none">
                  <a:moveTo>
                    <a:pt x="0" y="1"/>
                  </a:moveTo>
                  <a:cubicBezTo>
                    <a:pt x="81" y="0"/>
                    <a:pt x="163" y="-1"/>
                    <a:pt x="245" y="0"/>
                  </a:cubicBezTo>
                  <a:cubicBezTo>
                    <a:pt x="12174" y="0"/>
                    <a:pt x="21845" y="9670"/>
                    <a:pt x="21845" y="21600"/>
                  </a:cubicBezTo>
                </a:path>
                <a:path w="21845" h="21600" stroke="0">
                  <a:moveTo>
                    <a:pt x="0" y="1"/>
                  </a:moveTo>
                  <a:cubicBezTo>
                    <a:pt x="81" y="0"/>
                    <a:pt x="163" y="-1"/>
                    <a:pt x="245" y="0"/>
                  </a:cubicBezTo>
                  <a:cubicBezTo>
                    <a:pt x="12174" y="0"/>
                    <a:pt x="21845" y="9670"/>
                    <a:pt x="21845" y="21600"/>
                  </a:cubicBezTo>
                  <a:lnTo>
                    <a:pt x="245" y="21600"/>
                  </a:lnTo>
                  <a:lnTo>
                    <a:pt x="0" y="1"/>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81434" name="Arc 196"/>
            <p:cNvSpPr/>
            <p:nvPr/>
          </p:nvSpPr>
          <p:spPr>
            <a:xfrm rot="10800000">
              <a:off x="4415" y="3890"/>
              <a:ext cx="88" cy="77"/>
            </a:xfrm>
            <a:custGeom>
              <a:avLst/>
              <a:gdLst>
                <a:gd name="txL" fmla="*/ 0 w 21600"/>
                <a:gd name="txT" fmla="*/ 0 h 21599"/>
                <a:gd name="txR" fmla="*/ 21600 w 21600"/>
                <a:gd name="txB" fmla="*/ 21599 h 21599"/>
              </a:gdLst>
              <a:ahLst/>
              <a:cxnLst>
                <a:cxn ang="0">
                  <a:pos x="0" y="0"/>
                </a:cxn>
                <a:cxn ang="0">
                  <a:pos x="0" y="0"/>
                </a:cxn>
                <a:cxn ang="0">
                  <a:pos x="0" y="0"/>
                </a:cxn>
              </a:cxnLst>
              <a:rect l="txL" t="txT" r="txR" b="txB"/>
              <a:pathLst>
                <a:path w="21600" h="21599" fill="none">
                  <a:moveTo>
                    <a:pt x="0" y="21599"/>
                  </a:moveTo>
                  <a:cubicBezTo>
                    <a:pt x="0" y="9765"/>
                    <a:pt x="9521" y="134"/>
                    <a:pt x="21355" y="0"/>
                  </a:cubicBezTo>
                </a:path>
                <a:path w="21600" h="21599" stroke="0">
                  <a:moveTo>
                    <a:pt x="0" y="21599"/>
                  </a:moveTo>
                  <a:cubicBezTo>
                    <a:pt x="0" y="9765"/>
                    <a:pt x="9521" y="134"/>
                    <a:pt x="21355" y="0"/>
                  </a:cubicBezTo>
                  <a:lnTo>
                    <a:pt x="21600" y="21599"/>
                  </a:lnTo>
                  <a:lnTo>
                    <a:pt x="0" y="21599"/>
                  </a:lnTo>
                  <a:close/>
                </a:path>
              </a:pathLst>
            </a:custGeom>
            <a:noFill/>
            <a:ln w="254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81435" name="Line 197"/>
            <p:cNvSpPr/>
            <p:nvPr/>
          </p:nvSpPr>
          <p:spPr>
            <a:xfrm flipH="1">
              <a:off x="4277" y="3779"/>
              <a:ext cx="143" cy="0"/>
            </a:xfrm>
            <a:prstGeom prst="line">
              <a:avLst/>
            </a:prstGeom>
            <a:ln w="25400" cap="flat" cmpd="sng">
              <a:solidFill>
                <a:schemeClr val="tx1"/>
              </a:solidFill>
              <a:prstDash val="solid"/>
              <a:headEnd type="none" w="med" len="med"/>
              <a:tailEnd type="none" w="med" len="med"/>
            </a:ln>
          </p:spPr>
        </p:sp>
        <p:sp>
          <p:nvSpPr>
            <p:cNvPr id="481436" name="Line 198"/>
            <p:cNvSpPr/>
            <p:nvPr/>
          </p:nvSpPr>
          <p:spPr>
            <a:xfrm flipH="1">
              <a:off x="4277" y="3971"/>
              <a:ext cx="143" cy="0"/>
            </a:xfrm>
            <a:prstGeom prst="line">
              <a:avLst/>
            </a:prstGeom>
            <a:ln w="25400" cap="flat" cmpd="sng">
              <a:solidFill>
                <a:schemeClr val="tx1"/>
              </a:solidFill>
              <a:prstDash val="solid"/>
              <a:headEnd type="none" w="med" len="med"/>
              <a:tailEnd type="none" w="med" len="med"/>
            </a:ln>
          </p:spPr>
        </p:sp>
        <p:sp>
          <p:nvSpPr>
            <p:cNvPr id="481437" name="Line 199"/>
            <p:cNvSpPr/>
            <p:nvPr/>
          </p:nvSpPr>
          <p:spPr>
            <a:xfrm>
              <a:off x="4285" y="3787"/>
              <a:ext cx="0" cy="176"/>
            </a:xfrm>
            <a:prstGeom prst="line">
              <a:avLst/>
            </a:prstGeom>
            <a:ln w="25400" cap="flat" cmpd="sng">
              <a:solidFill>
                <a:schemeClr val="tx1"/>
              </a:solidFill>
              <a:prstDash val="solid"/>
              <a:headEnd type="none" w="med" len="med"/>
              <a:tailEnd type="none" w="med" len="med"/>
            </a:ln>
          </p:spPr>
        </p:sp>
      </p:grpSp>
      <p:sp>
        <p:nvSpPr>
          <p:cNvPr id="481427" name="Line 201"/>
          <p:cNvSpPr/>
          <p:nvPr/>
        </p:nvSpPr>
        <p:spPr>
          <a:xfrm>
            <a:off x="7251700" y="5943600"/>
            <a:ext cx="50800" cy="0"/>
          </a:xfrm>
          <a:prstGeom prst="line">
            <a:avLst/>
          </a:prstGeom>
          <a:ln w="25400" cap="flat" cmpd="sng">
            <a:solidFill>
              <a:schemeClr val="accent2"/>
            </a:solidFill>
            <a:prstDash val="solid"/>
            <a:headEnd type="none" w="med" len="med"/>
            <a:tailEnd type="none" w="med" len="med"/>
          </a:ln>
        </p:spPr>
      </p:sp>
      <p:sp>
        <p:nvSpPr>
          <p:cNvPr id="481428" name="Line 202"/>
          <p:cNvSpPr/>
          <p:nvPr/>
        </p:nvSpPr>
        <p:spPr>
          <a:xfrm flipH="1">
            <a:off x="6311900" y="6019800"/>
            <a:ext cx="558800" cy="0"/>
          </a:xfrm>
          <a:prstGeom prst="line">
            <a:avLst/>
          </a:prstGeom>
          <a:ln w="25400" cap="flat" cmpd="sng">
            <a:solidFill>
              <a:schemeClr val="accent2"/>
            </a:solidFill>
            <a:prstDash val="solid"/>
            <a:headEnd type="none" w="med" len="med"/>
            <a:tailEnd type="none" w="med" len="med"/>
          </a:ln>
        </p:spPr>
      </p:sp>
      <p:sp>
        <p:nvSpPr>
          <p:cNvPr id="481429" name="Line 203"/>
          <p:cNvSpPr/>
          <p:nvPr/>
        </p:nvSpPr>
        <p:spPr>
          <a:xfrm flipH="1">
            <a:off x="6540500" y="5867400"/>
            <a:ext cx="330200" cy="0"/>
          </a:xfrm>
          <a:prstGeom prst="line">
            <a:avLst/>
          </a:prstGeom>
          <a:ln w="25400" cap="flat" cmpd="sng">
            <a:solidFill>
              <a:schemeClr val="tx1"/>
            </a:solidFill>
            <a:prstDash val="solid"/>
            <a:headEnd type="none" w="med" len="med"/>
            <a:tailEnd type="none" w="med" len="med"/>
          </a:ln>
        </p:spPr>
      </p:sp>
      <p:sp>
        <p:nvSpPr>
          <p:cNvPr id="481430" name="Rectangle 204"/>
          <p:cNvSpPr/>
          <p:nvPr/>
        </p:nvSpPr>
        <p:spPr>
          <a:xfrm>
            <a:off x="6107113" y="5676900"/>
            <a:ext cx="496887"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Clk</a:t>
            </a:r>
          </a:p>
        </p:txBody>
      </p:sp>
      <p:sp>
        <p:nvSpPr>
          <p:cNvPr id="78034" name="Text Box 210"/>
          <p:cNvSpPr txBox="1"/>
          <p:nvPr/>
        </p:nvSpPr>
        <p:spPr>
          <a:xfrm>
            <a:off x="276225" y="4298950"/>
            <a:ext cx="1322388" cy="12128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lnSpc>
                <a:spcPct val="110000"/>
              </a:lnSpc>
              <a:spcBef>
                <a:spcPct val="10000"/>
              </a:spcBef>
              <a:buClrTx/>
              <a:buSzPct val="100000"/>
              <a:buFont typeface="Arial" panose="020B0604020202090204" pitchFamily="34" charset="0"/>
              <a:buNone/>
            </a:pPr>
            <a:r>
              <a:rPr lang="zh-CN" altLang="en-US" sz="1600" b="1" dirty="0">
                <a:solidFill>
                  <a:srgbClr val="CC0000"/>
                </a:solidFill>
                <a:ea typeface="宋体" pitchFamily="2" charset="-122"/>
              </a:rPr>
              <a:t>假定相等，</a:t>
            </a:r>
          </a:p>
          <a:p>
            <a:pPr marL="0" lvl="0" indent="0" algn="ctr">
              <a:lnSpc>
                <a:spcPct val="110000"/>
              </a:lnSpc>
              <a:spcBef>
                <a:spcPct val="10000"/>
              </a:spcBef>
              <a:buClrTx/>
              <a:buSzPct val="100000"/>
              <a:buFont typeface="Arial" panose="020B0604020202090204" pitchFamily="34" charset="0"/>
              <a:buNone/>
            </a:pPr>
            <a:r>
              <a:rPr lang="zh-CN" altLang="en-US" sz="1600" b="1" dirty="0">
                <a:solidFill>
                  <a:srgbClr val="CC0000"/>
                </a:solidFill>
                <a:ea typeface="宋体" pitchFamily="2" charset="-122"/>
              </a:rPr>
              <a:t>则</a:t>
            </a:r>
            <a:r>
              <a:rPr lang="en-US" altLang="zh-CN" sz="1600" b="1" dirty="0">
                <a:solidFill>
                  <a:srgbClr val="CC0000"/>
                </a:solidFill>
                <a:ea typeface="宋体" pitchFamily="2" charset="-122"/>
              </a:rPr>
              <a:t>Zero=1</a:t>
            </a:r>
          </a:p>
          <a:p>
            <a:pPr marL="0" lvl="0" indent="0" algn="ctr">
              <a:lnSpc>
                <a:spcPct val="110000"/>
              </a:lnSpc>
              <a:spcBef>
                <a:spcPct val="10000"/>
              </a:spcBef>
              <a:buClrTx/>
              <a:buSzPct val="100000"/>
              <a:buFont typeface="Arial" panose="020B0604020202090204" pitchFamily="34" charset="0"/>
              <a:buNone/>
            </a:pPr>
            <a:r>
              <a:rPr lang="zh-CN" altLang="en-US" sz="1600" b="1" dirty="0">
                <a:solidFill>
                  <a:srgbClr val="CC0000"/>
                </a:solidFill>
                <a:ea typeface="宋体" pitchFamily="2" charset="-122"/>
              </a:rPr>
              <a:t>转移目标地址送</a:t>
            </a:r>
            <a:r>
              <a:rPr lang="en-US" altLang="zh-CN" sz="1600" b="1" dirty="0">
                <a:solidFill>
                  <a:srgbClr val="CC0000"/>
                </a:solidFill>
                <a:ea typeface="宋体" pitchFamily="2" charset="-122"/>
              </a:rPr>
              <a:t>PC!</a:t>
            </a:r>
          </a:p>
        </p:txBody>
      </p:sp>
      <p:sp>
        <p:nvSpPr>
          <p:cNvPr id="78037" name="Text Box 213"/>
          <p:cNvSpPr txBox="1"/>
          <p:nvPr/>
        </p:nvSpPr>
        <p:spPr>
          <a:xfrm>
            <a:off x="419100" y="5588000"/>
            <a:ext cx="2705100" cy="87471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buClrTx/>
              <a:buSzPct val="100000"/>
              <a:buFont typeface="Arial" panose="020B0604020202090204" pitchFamily="34" charset="0"/>
              <a:buNone/>
            </a:pPr>
            <a:r>
              <a:rPr lang="zh-CN" altLang="en-US" sz="1600" b="1" dirty="0">
                <a:ea typeface="宋体" pitchFamily="2" charset="-122"/>
              </a:rPr>
              <a:t>这里出现反向数据流</a:t>
            </a:r>
            <a:r>
              <a:rPr lang="en-US" altLang="zh-CN" sz="1600" b="1" dirty="0">
                <a:ea typeface="宋体" pitchFamily="2" charset="-122"/>
              </a:rPr>
              <a:t>!</a:t>
            </a:r>
          </a:p>
          <a:p>
            <a:pPr marL="0" lvl="0" indent="0" algn="ctr">
              <a:buClrTx/>
              <a:buSzPct val="100000"/>
              <a:buFont typeface="Arial" panose="020B0604020202090204" pitchFamily="34" charset="0"/>
              <a:buNone/>
            </a:pPr>
            <a:r>
              <a:rPr lang="zh-CN" altLang="en-US" sz="1600" b="1" dirty="0">
                <a:ea typeface="宋体" pitchFamily="2" charset="-122"/>
              </a:rPr>
              <a:t>转移目标地址反向送给</a:t>
            </a:r>
            <a:r>
              <a:rPr lang="en-US" altLang="zh-CN" sz="1600" b="1" dirty="0">
                <a:ea typeface="宋体" pitchFamily="2" charset="-122"/>
              </a:rPr>
              <a:t>PC</a:t>
            </a:r>
            <a:r>
              <a:rPr lang="zh-CN" altLang="en-US" sz="1600" b="1" dirty="0">
                <a:ea typeface="宋体" pitchFamily="2" charset="-122"/>
              </a:rPr>
              <a:t>可能会导致控制冒险！</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999"/>
                                        </p:tgtEl>
                                        <p:attrNameLst>
                                          <p:attrName>style.visibility</p:attrName>
                                        </p:attrNameLst>
                                      </p:cBhvr>
                                      <p:to>
                                        <p:strVal val="visible"/>
                                      </p:to>
                                    </p:set>
                                    <p:animEffect transition="in" filter="blinds(horizontal)">
                                      <p:cBhvr>
                                        <p:cTn id="7" dur="500"/>
                                        <p:tgtEl>
                                          <p:spTgt spid="779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898">
                                            <p:txEl>
                                              <p:pRg st="0" end="0"/>
                                            </p:txEl>
                                          </p:spTgt>
                                        </p:tgtEl>
                                        <p:attrNameLst>
                                          <p:attrName>style.visibility</p:attrName>
                                        </p:attrNameLst>
                                      </p:cBhvr>
                                      <p:to>
                                        <p:strVal val="visible"/>
                                      </p:to>
                                    </p:set>
                                    <p:animEffect transition="in" filter="blinds(horizontal)">
                                      <p:cBhvr>
                                        <p:cTn id="12" dur="500"/>
                                        <p:tgtEl>
                                          <p:spTgt spid="778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855">
                                            <p:txEl>
                                              <p:pRg st="0" end="0"/>
                                            </p:txEl>
                                          </p:spTgt>
                                        </p:tgtEl>
                                        <p:attrNameLst>
                                          <p:attrName>style.visibility</p:attrName>
                                        </p:attrNameLst>
                                      </p:cBhvr>
                                      <p:to>
                                        <p:strVal val="visible"/>
                                      </p:to>
                                    </p:set>
                                    <p:animEffect transition="in" filter="blinds(horizontal)">
                                      <p:cBhvr>
                                        <p:cTn id="17" dur="500"/>
                                        <p:tgtEl>
                                          <p:spTgt spid="7785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7996"/>
                                        </p:tgtEl>
                                        <p:attrNameLst>
                                          <p:attrName>style.visibility</p:attrName>
                                        </p:attrNameLst>
                                      </p:cBhvr>
                                      <p:to>
                                        <p:strVal val="visible"/>
                                      </p:to>
                                    </p:set>
                                    <p:animEffect transition="in" filter="blinds(horizontal)">
                                      <p:cBhvr>
                                        <p:cTn id="22" dur="500"/>
                                        <p:tgtEl>
                                          <p:spTgt spid="7799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8018"/>
                                        </p:tgtEl>
                                        <p:attrNameLst>
                                          <p:attrName>style.visibility</p:attrName>
                                        </p:attrNameLst>
                                      </p:cBhvr>
                                      <p:to>
                                        <p:strVal val="visible"/>
                                      </p:to>
                                    </p:set>
                                    <p:animEffect transition="in" filter="blinds(horizontal)">
                                      <p:cBhvr>
                                        <p:cTn id="27" dur="500"/>
                                        <p:tgtEl>
                                          <p:spTgt spid="780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7944"/>
                                        </p:tgtEl>
                                        <p:attrNameLst>
                                          <p:attrName>style.visibility</p:attrName>
                                        </p:attrNameLst>
                                      </p:cBhvr>
                                      <p:to>
                                        <p:strVal val="visible"/>
                                      </p:to>
                                    </p:set>
                                    <p:animEffect transition="in" filter="blinds(horizontal)">
                                      <p:cBhvr>
                                        <p:cTn id="32" dur="500"/>
                                        <p:tgtEl>
                                          <p:spTgt spid="7794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blinds(horizontal)">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8034">
                                            <p:txEl>
                                              <p:pRg st="0" end="0"/>
                                            </p:txEl>
                                          </p:spTgt>
                                        </p:tgtEl>
                                        <p:attrNameLst>
                                          <p:attrName>style.visibility</p:attrName>
                                        </p:attrNameLst>
                                      </p:cBhvr>
                                      <p:to>
                                        <p:strVal val="visible"/>
                                      </p:to>
                                    </p:set>
                                    <p:animEffect transition="in" filter="blinds(horizontal)">
                                      <p:cBhvr>
                                        <p:cTn id="57" dur="500"/>
                                        <p:tgtEl>
                                          <p:spTgt spid="78034">
                                            <p:txEl>
                                              <p:pRg st="0" end="0"/>
                                            </p:txEl>
                                          </p:spTgt>
                                        </p:tgtEl>
                                      </p:cBhvr>
                                    </p:animEffect>
                                  </p:childTnLst>
                                </p:cTn>
                              </p:par>
                              <p:par>
                                <p:cTn id="58" presetID="3" presetClass="entr" presetSubtype="10" fill="hold" nodeType="withEffect">
                                  <p:stCondLst>
                                    <p:cond delay="0"/>
                                  </p:stCondLst>
                                  <p:childTnLst>
                                    <p:set>
                                      <p:cBhvr>
                                        <p:cTn id="59" dur="1" fill="hold">
                                          <p:stCondLst>
                                            <p:cond delay="0"/>
                                          </p:stCondLst>
                                        </p:cTn>
                                        <p:tgtEl>
                                          <p:spTgt spid="78034">
                                            <p:txEl>
                                              <p:pRg st="1" end="1"/>
                                            </p:txEl>
                                          </p:spTgt>
                                        </p:tgtEl>
                                        <p:attrNameLst>
                                          <p:attrName>style.visibility</p:attrName>
                                        </p:attrNameLst>
                                      </p:cBhvr>
                                      <p:to>
                                        <p:strVal val="visible"/>
                                      </p:to>
                                    </p:set>
                                    <p:animEffect transition="in" filter="blinds(horizontal)">
                                      <p:cBhvr>
                                        <p:cTn id="60" dur="500"/>
                                        <p:tgtEl>
                                          <p:spTgt spid="78034">
                                            <p:txEl>
                                              <p:pRg st="1" end="1"/>
                                            </p:txEl>
                                          </p:spTgt>
                                        </p:tgtEl>
                                      </p:cBhvr>
                                    </p:animEffect>
                                  </p:childTnLst>
                                </p:cTn>
                              </p:par>
                              <p:par>
                                <p:cTn id="61" presetID="3" presetClass="entr" presetSubtype="10" fill="hold" nodeType="withEffect">
                                  <p:stCondLst>
                                    <p:cond delay="0"/>
                                  </p:stCondLst>
                                  <p:childTnLst>
                                    <p:set>
                                      <p:cBhvr>
                                        <p:cTn id="62" dur="1" fill="hold">
                                          <p:stCondLst>
                                            <p:cond delay="0"/>
                                          </p:stCondLst>
                                        </p:cTn>
                                        <p:tgtEl>
                                          <p:spTgt spid="78034">
                                            <p:txEl>
                                              <p:pRg st="2" end="2"/>
                                            </p:txEl>
                                          </p:spTgt>
                                        </p:tgtEl>
                                        <p:attrNameLst>
                                          <p:attrName>style.visibility</p:attrName>
                                        </p:attrNameLst>
                                      </p:cBhvr>
                                      <p:to>
                                        <p:strVal val="visible"/>
                                      </p:to>
                                    </p:set>
                                    <p:animEffect transition="in" filter="blinds(horizontal)">
                                      <p:cBhvr>
                                        <p:cTn id="63" dur="500"/>
                                        <p:tgtEl>
                                          <p:spTgt spid="78034">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78037"/>
                                        </p:tgtEl>
                                        <p:attrNameLst>
                                          <p:attrName>style.visibility</p:attrName>
                                        </p:attrNameLst>
                                      </p:cBhvr>
                                      <p:to>
                                        <p:strVal val="visible"/>
                                      </p:to>
                                    </p:set>
                                    <p:animEffect transition="in" filter="blinds(horizontal)">
                                      <p:cBhvr>
                                        <p:cTn id="68" dur="500"/>
                                        <p:tgtEl>
                                          <p:spTgt spid="78037"/>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77994"/>
                                        </p:tgtEl>
                                        <p:attrNameLst>
                                          <p:attrName>style.visibility</p:attrName>
                                        </p:attrNameLst>
                                      </p:cBhvr>
                                      <p:to>
                                        <p:strVal val="visible"/>
                                      </p:to>
                                    </p:set>
                                    <p:animEffect transition="in" filter="blinds(horizontal)">
                                      <p:cBhvr>
                                        <p:cTn id="73" dur="500"/>
                                        <p:tgtEl>
                                          <p:spTgt spid="77994"/>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77867">
                                            <p:txEl>
                                              <p:pRg st="0" end="0"/>
                                            </p:txEl>
                                          </p:spTgt>
                                        </p:tgtEl>
                                        <p:attrNameLst>
                                          <p:attrName>style.visibility</p:attrName>
                                        </p:attrNameLst>
                                      </p:cBhvr>
                                      <p:to>
                                        <p:strVal val="visible"/>
                                      </p:to>
                                    </p:set>
                                    <p:animEffect transition="in" filter="blinds(horizontal)">
                                      <p:cBhvr>
                                        <p:cTn id="78" dur="500"/>
                                        <p:tgtEl>
                                          <p:spTgt spid="77867">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77866">
                                            <p:txEl>
                                              <p:pRg st="0" end="0"/>
                                            </p:txEl>
                                          </p:spTgt>
                                        </p:tgtEl>
                                        <p:attrNameLst>
                                          <p:attrName>style.visibility</p:attrName>
                                        </p:attrNameLst>
                                      </p:cBhvr>
                                      <p:to>
                                        <p:strVal val="visible"/>
                                      </p:to>
                                    </p:set>
                                    <p:animEffect transition="in" filter="blinds(horizontal)">
                                      <p:cBhvr>
                                        <p:cTn id="83" dur="500"/>
                                        <p:tgtEl>
                                          <p:spTgt spid="77866">
                                            <p:txEl>
                                              <p:pRg st="0" end="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blinds(horizontal)">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77858"/>
                                        </p:tgtEl>
                                        <p:attrNameLst>
                                          <p:attrName>style.visibility</p:attrName>
                                        </p:attrNameLst>
                                      </p:cBhvr>
                                      <p:to>
                                        <p:strVal val="visible"/>
                                      </p:to>
                                    </p:set>
                                    <p:animEffect transition="in" filter="blinds(horizontal)">
                                      <p:cBhvr>
                                        <p:cTn id="93" dur="500"/>
                                        <p:tgtEl>
                                          <p:spTgt spid="77858"/>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77907">
                                            <p:txEl>
                                              <p:pRg st="0" end="0"/>
                                            </p:txEl>
                                          </p:spTgt>
                                        </p:tgtEl>
                                        <p:attrNameLst>
                                          <p:attrName>style.visibility</p:attrName>
                                        </p:attrNameLst>
                                      </p:cBhvr>
                                      <p:to>
                                        <p:strVal val="visible"/>
                                      </p:to>
                                    </p:set>
                                    <p:animEffect transition="in" filter="blinds(horizontal)">
                                      <p:cBhvr>
                                        <p:cTn id="98" dur="500"/>
                                        <p:tgtEl>
                                          <p:spTgt spid="77907">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blinds(horizontal)">
                                      <p:cBhvr>
                                        <p:cTn id="103" dur="500"/>
                                        <p:tgtEl>
                                          <p:spTgt spid="13"/>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77992"/>
                                        </p:tgtEl>
                                        <p:attrNameLst>
                                          <p:attrName>style.visibility</p:attrName>
                                        </p:attrNameLst>
                                      </p:cBhvr>
                                      <p:to>
                                        <p:strVal val="visible"/>
                                      </p:to>
                                    </p:set>
                                    <p:animEffect transition="in" filter="blinds(horizontal)">
                                      <p:cBhvr>
                                        <p:cTn id="108" dur="500"/>
                                        <p:tgtEl>
                                          <p:spTgt spid="77992"/>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77986"/>
                                        </p:tgtEl>
                                        <p:attrNameLst>
                                          <p:attrName>style.visibility</p:attrName>
                                        </p:attrNameLst>
                                      </p:cBhvr>
                                      <p:to>
                                        <p:strVal val="visible"/>
                                      </p:to>
                                    </p:set>
                                    <p:animEffect transition="in" filter="blinds(horizontal)">
                                      <p:cBhvr>
                                        <p:cTn id="113" dur="500"/>
                                        <p:tgtEl>
                                          <p:spTgt spid="77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44" grpId="0" animBg="1"/>
      <p:bldP spid="77986" grpId="0"/>
      <p:bldP spid="77992" grpId="0"/>
      <p:bldP spid="77994" grpId="0"/>
      <p:bldP spid="77996" grpId="0" animBg="1"/>
      <p:bldP spid="77999" grpId="0"/>
      <p:bldP spid="78018" grpId="0"/>
      <p:bldP spid="7803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137</a:t>
            </a:fld>
            <a:endParaRPr lang="en-AU" altLang="en-US" sz="1400" b="1" dirty="0">
              <a:ea typeface="宋体" pitchFamily="2" charset="-122"/>
            </a:endParaRPr>
          </a:p>
        </p:txBody>
      </p:sp>
      <p:pic>
        <p:nvPicPr>
          <p:cNvPr id="483331" name="Picture 7" descr="f04-46-P374493"/>
          <p:cNvPicPr>
            <a:picLocks noChangeAspect="1"/>
          </p:cNvPicPr>
          <p:nvPr/>
        </p:nvPicPr>
        <p:blipFill>
          <a:blip r:embed="rId2"/>
          <a:stretch>
            <a:fillRect/>
          </a:stretch>
        </p:blipFill>
        <p:spPr>
          <a:xfrm>
            <a:off x="564356" y="1268760"/>
            <a:ext cx="8015288" cy="4511675"/>
          </a:xfrm>
          <a:prstGeom prst="rect">
            <a:avLst/>
          </a:prstGeom>
          <a:noFill/>
          <a:ln w="9525">
            <a:noFill/>
          </a:ln>
        </p:spPr>
      </p:pic>
      <p:sp>
        <p:nvSpPr>
          <p:cNvPr id="483332"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流水线控制</a:t>
            </a:r>
          </a:p>
        </p:txBody>
      </p:sp>
      <p:sp>
        <p:nvSpPr>
          <p:cNvPr id="6" name="文本框 5">
            <a:extLst>
              <a:ext uri="{FF2B5EF4-FFF2-40B4-BE49-F238E27FC236}">
                <a16:creationId xmlns:a16="http://schemas.microsoft.com/office/drawing/2014/main" id="{0BD696EA-7EFD-4F61-A35F-E65459D57036}"/>
              </a:ext>
            </a:extLst>
          </p:cNvPr>
          <p:cNvSpPr txBox="1"/>
          <p:nvPr/>
        </p:nvSpPr>
        <p:spPr>
          <a:xfrm>
            <a:off x="35496" y="5780435"/>
            <a:ext cx="7560840" cy="369332"/>
          </a:xfrm>
          <a:prstGeom prst="rect">
            <a:avLst/>
          </a:prstGeom>
          <a:noFill/>
        </p:spPr>
        <p:txBody>
          <a:bodyPr wrap="square">
            <a:spAutoFit/>
          </a:bodyPr>
          <a:lstStyle/>
          <a:p>
            <a:r>
              <a:rPr lang="zh-CN" altLang="en-US" b="0" i="0" dirty="0">
                <a:solidFill>
                  <a:srgbClr val="4D4D4D"/>
                </a:solidFill>
                <a:effectLst/>
                <a:latin typeface="-apple-system"/>
              </a:rPr>
              <a:t>与简单数据通路控制信号</a:t>
            </a:r>
            <a:r>
              <a:rPr lang="zh-CN" altLang="en-US" b="0" i="0" dirty="0">
                <a:solidFill>
                  <a:srgbClr val="FF0000"/>
                </a:solidFill>
                <a:effectLst/>
                <a:latin typeface="-apple-system"/>
              </a:rPr>
              <a:t>相同</a:t>
            </a:r>
            <a:r>
              <a:rPr lang="zh-CN" altLang="en-US" dirty="0">
                <a:solidFill>
                  <a:srgbClr val="4D4D4D"/>
                </a:solidFill>
                <a:latin typeface="-apple-system"/>
              </a:rPr>
              <a:t>，只不过分阶段</a:t>
            </a:r>
            <a:r>
              <a:rPr lang="en-US" altLang="zh-CN" dirty="0">
                <a:solidFill>
                  <a:srgbClr val="4D4D4D"/>
                </a:solidFill>
                <a:latin typeface="-apple-system"/>
              </a:rPr>
              <a:t>(3.EX 4.MEM 5.WB)</a:t>
            </a:r>
            <a:r>
              <a:rPr lang="zh-CN" altLang="en-US" dirty="0">
                <a:solidFill>
                  <a:srgbClr val="4D4D4D"/>
                </a:solidFill>
                <a:latin typeface="-apple-system"/>
              </a:rPr>
              <a:t>了</a:t>
            </a:r>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4354" name="Rectangle 2"/>
          <p:cNvSpPr>
            <a:spLocks noGrp="1"/>
          </p:cNvSpPr>
          <p:nvPr>
            <p:ph type="title"/>
          </p:nvPr>
        </p:nvSpPr>
        <p:spPr>
          <a:xfrm>
            <a:off x="800100" y="12700"/>
            <a:ext cx="6626225" cy="584200"/>
          </a:xfrm>
          <a:ln/>
        </p:spPr>
        <p:txBody>
          <a:bodyPr vert="horz" wrap="square" lIns="91440" tIns="45720" rIns="91440" bIns="45720" anchor="b">
            <a:spAutoFit/>
          </a:bodyPr>
          <a:lstStyle/>
          <a:p>
            <a:r>
              <a:rPr lang="zh-CN" altLang="en-US" sz="3200" dirty="0">
                <a:ea typeface="宋体" pitchFamily="2" charset="-122"/>
              </a:rPr>
              <a:t>流水线中的</a:t>
            </a:r>
            <a:r>
              <a:rPr lang="en-US" altLang="zh-CN" sz="3200" dirty="0">
                <a:ea typeface="宋体" pitchFamily="2" charset="-122"/>
              </a:rPr>
              <a:t>Control Signals</a:t>
            </a:r>
          </a:p>
        </p:txBody>
      </p:sp>
      <p:sp>
        <p:nvSpPr>
          <p:cNvPr id="22531" name="Rectangle 3"/>
          <p:cNvSpPr>
            <a:spLocks noGrp="1"/>
          </p:cNvSpPr>
          <p:nvPr>
            <p:ph idx="1"/>
          </p:nvPr>
        </p:nvSpPr>
        <p:spPr>
          <a:xfrm>
            <a:off x="71438" y="685800"/>
            <a:ext cx="8931275" cy="5842000"/>
          </a:xfrm>
          <a:ln/>
        </p:spPr>
        <p:txBody>
          <a:bodyPr vert="horz" wrap="square" lIns="91440" tIns="45720" rIns="91440" bIns="45720" anchor="t"/>
          <a:lstStyle/>
          <a:p>
            <a:pPr lvl="1">
              <a:spcBef>
                <a:spcPct val="0"/>
              </a:spcBef>
            </a:pPr>
            <a:endParaRPr lang="en-US" altLang="zh-CN" sz="1900" dirty="0">
              <a:ea typeface="宋体" pitchFamily="2" charset="-122"/>
            </a:endParaRPr>
          </a:p>
          <a:p>
            <a:pPr lvl="1">
              <a:spcBef>
                <a:spcPct val="0"/>
              </a:spcBef>
            </a:pPr>
            <a:endParaRPr lang="en-US" altLang="zh-CN" sz="1900" dirty="0">
              <a:ea typeface="宋体" pitchFamily="2" charset="-122"/>
            </a:endParaRPr>
          </a:p>
          <a:p>
            <a:pPr lvl="1">
              <a:spcBef>
                <a:spcPct val="0"/>
              </a:spcBef>
            </a:pPr>
            <a:r>
              <a:rPr lang="en-US" altLang="zh-CN" sz="1900" dirty="0">
                <a:ea typeface="宋体" pitchFamily="2" charset="-122"/>
              </a:rPr>
              <a:t>IF </a:t>
            </a:r>
            <a:r>
              <a:rPr lang="zh-CN" altLang="en-US" sz="1900" dirty="0">
                <a:ea typeface="宋体" pitchFamily="2" charset="-122"/>
              </a:rPr>
              <a:t>阶段</a:t>
            </a:r>
            <a:endParaRPr lang="en-US" altLang="zh-CN" sz="1900" dirty="0">
              <a:ea typeface="宋体" pitchFamily="2" charset="-122"/>
            </a:endParaRPr>
          </a:p>
          <a:p>
            <a:pPr lvl="2">
              <a:spcBef>
                <a:spcPct val="0"/>
              </a:spcBef>
            </a:pPr>
            <a:r>
              <a:rPr lang="en-US" altLang="zh-CN" sz="1800" dirty="0">
                <a:solidFill>
                  <a:srgbClr val="008000"/>
                </a:solidFill>
                <a:highlight>
                  <a:srgbClr val="FFFF00"/>
                </a:highlight>
                <a:ea typeface="宋体" pitchFamily="2" charset="-122"/>
              </a:rPr>
              <a:t>PCSrc</a:t>
            </a:r>
            <a:r>
              <a:rPr lang="zh-CN" altLang="en-US" sz="1800" dirty="0">
                <a:solidFill>
                  <a:srgbClr val="008000"/>
                </a:solidFill>
                <a:ea typeface="宋体" pitchFamily="2" charset="-122"/>
              </a:rPr>
              <a:t>：</a:t>
            </a:r>
            <a:r>
              <a:rPr lang="en-US" altLang="zh-CN" sz="1800" dirty="0">
                <a:solidFill>
                  <a:srgbClr val="CC0000"/>
                </a:solidFill>
                <a:ea typeface="宋体" pitchFamily="2" charset="-122"/>
              </a:rPr>
              <a:t>1- </a:t>
            </a:r>
            <a:r>
              <a:rPr lang="zh-CN" altLang="en-US" sz="1800" dirty="0">
                <a:solidFill>
                  <a:srgbClr val="CC0000"/>
                </a:solidFill>
                <a:ea typeface="宋体" pitchFamily="2" charset="-122"/>
              </a:rPr>
              <a:t>来源于分支地址；</a:t>
            </a:r>
            <a:r>
              <a:rPr lang="en-US" altLang="zh-CN" sz="1800" dirty="0">
                <a:solidFill>
                  <a:srgbClr val="CC0000"/>
                </a:solidFill>
                <a:ea typeface="宋体" pitchFamily="2" charset="-122"/>
              </a:rPr>
              <a:t>0- </a:t>
            </a:r>
            <a:r>
              <a:rPr lang="zh-CN" altLang="en-US" sz="1800" dirty="0">
                <a:solidFill>
                  <a:srgbClr val="CC0000"/>
                </a:solidFill>
                <a:ea typeface="宋体" pitchFamily="2" charset="-122"/>
              </a:rPr>
              <a:t>来源于</a:t>
            </a:r>
            <a:r>
              <a:rPr lang="en-US" altLang="zh-CN" sz="1800" dirty="0">
                <a:solidFill>
                  <a:srgbClr val="CC0000"/>
                </a:solidFill>
                <a:ea typeface="宋体" pitchFamily="2" charset="-122"/>
              </a:rPr>
              <a:t>PC+4</a:t>
            </a:r>
            <a:endParaRPr lang="en-US" altLang="zh-CN" sz="1500" dirty="0">
              <a:ea typeface="宋体" pitchFamily="2" charset="-122"/>
            </a:endParaRPr>
          </a:p>
          <a:p>
            <a:pPr lvl="1">
              <a:spcBef>
                <a:spcPct val="0"/>
              </a:spcBef>
            </a:pPr>
            <a:r>
              <a:rPr lang="en-US" altLang="zh-CN" sz="1900" dirty="0">
                <a:ea typeface="宋体" pitchFamily="2" charset="-122"/>
              </a:rPr>
              <a:t>ID</a:t>
            </a:r>
            <a:r>
              <a:rPr lang="zh-CN" altLang="en-US" sz="1900" dirty="0">
                <a:ea typeface="宋体" pitchFamily="2" charset="-122"/>
              </a:rPr>
              <a:t>阶段</a:t>
            </a:r>
            <a:endParaRPr lang="zh-CN" altLang="en-US" sz="1500" dirty="0">
              <a:ea typeface="宋体" pitchFamily="2" charset="-122"/>
            </a:endParaRPr>
          </a:p>
          <a:p>
            <a:pPr lvl="2">
              <a:spcBef>
                <a:spcPct val="0"/>
              </a:spcBef>
            </a:pPr>
            <a:r>
              <a:rPr lang="en-US" altLang="zh-CN" sz="1800" dirty="0">
                <a:solidFill>
                  <a:srgbClr val="008000"/>
                </a:solidFill>
                <a:ea typeface="宋体" pitchFamily="2" charset="-122"/>
              </a:rPr>
              <a:t>RegWr (</a:t>
            </a:r>
            <a:r>
              <a:rPr lang="zh-CN" altLang="en-US" sz="1800" dirty="0">
                <a:solidFill>
                  <a:srgbClr val="008000"/>
                </a:solidFill>
                <a:ea typeface="宋体" pitchFamily="2" charset="-122"/>
              </a:rPr>
              <a:t>寄存器堆写信号</a:t>
            </a:r>
            <a:r>
              <a:rPr lang="en-US" altLang="zh-CN" sz="1800" dirty="0">
                <a:solidFill>
                  <a:srgbClr val="008000"/>
                </a:solidFill>
                <a:ea typeface="宋体" pitchFamily="2" charset="-122"/>
              </a:rPr>
              <a:t>)</a:t>
            </a:r>
            <a:r>
              <a:rPr lang="zh-CN" altLang="en-US" sz="1800" dirty="0">
                <a:solidFill>
                  <a:srgbClr val="008000"/>
                </a:solidFill>
                <a:ea typeface="宋体" pitchFamily="2" charset="-122"/>
              </a:rPr>
              <a:t>：</a:t>
            </a:r>
            <a:r>
              <a:rPr lang="zh-CN" altLang="en-US" sz="1800" dirty="0">
                <a:solidFill>
                  <a:srgbClr val="CC0000"/>
                </a:solidFill>
                <a:ea typeface="宋体" pitchFamily="2" charset="-122"/>
              </a:rPr>
              <a:t>结果写寄存器的指令都为</a:t>
            </a:r>
            <a:r>
              <a:rPr lang="en-US" altLang="zh-CN" sz="1800" dirty="0">
                <a:solidFill>
                  <a:srgbClr val="CC0000"/>
                </a:solidFill>
                <a:ea typeface="宋体" pitchFamily="2" charset="-122"/>
              </a:rPr>
              <a:t>1</a:t>
            </a:r>
            <a:r>
              <a:rPr lang="zh-CN" altLang="en-US" sz="1800" dirty="0">
                <a:solidFill>
                  <a:srgbClr val="CC0000"/>
                </a:solidFill>
                <a:ea typeface="宋体" pitchFamily="2" charset="-122"/>
              </a:rPr>
              <a:t>，其他指令为</a:t>
            </a:r>
            <a:r>
              <a:rPr lang="en-US" altLang="zh-CN" sz="1800" dirty="0">
                <a:solidFill>
                  <a:srgbClr val="CC0000"/>
                </a:solidFill>
                <a:ea typeface="宋体" pitchFamily="2" charset="-122"/>
              </a:rPr>
              <a:t>0</a:t>
            </a:r>
            <a:endParaRPr lang="zh-CN" altLang="en-US" sz="1800" dirty="0">
              <a:solidFill>
                <a:srgbClr val="CC0000"/>
              </a:solidFill>
              <a:ea typeface="宋体" pitchFamily="2" charset="-122"/>
            </a:endParaRPr>
          </a:p>
          <a:p>
            <a:pPr lvl="1">
              <a:spcBef>
                <a:spcPct val="0"/>
              </a:spcBef>
            </a:pPr>
            <a:r>
              <a:rPr lang="en-US" altLang="zh-CN" sz="1900" dirty="0">
                <a:ea typeface="宋体" pitchFamily="2" charset="-122"/>
              </a:rPr>
              <a:t>EX</a:t>
            </a:r>
            <a:r>
              <a:rPr lang="zh-CN" altLang="en-US" sz="1900" dirty="0">
                <a:ea typeface="宋体" pitchFamily="2" charset="-122"/>
              </a:rPr>
              <a:t>阶段的控制信号有四个</a:t>
            </a:r>
          </a:p>
          <a:p>
            <a:pPr lvl="2">
              <a:spcBef>
                <a:spcPct val="0"/>
              </a:spcBef>
            </a:pPr>
            <a:r>
              <a:rPr lang="en-US" altLang="zh-CN" sz="1800" dirty="0">
                <a:solidFill>
                  <a:srgbClr val="008000"/>
                </a:solidFill>
                <a:ea typeface="宋体" pitchFamily="2" charset="-122"/>
              </a:rPr>
              <a:t>ALUSrc (ALU</a:t>
            </a:r>
            <a:r>
              <a:rPr lang="zh-CN" altLang="en-US" sz="1800" dirty="0">
                <a:solidFill>
                  <a:srgbClr val="008000"/>
                </a:solidFill>
                <a:ea typeface="宋体" pitchFamily="2" charset="-122"/>
              </a:rPr>
              <a:t>的</a:t>
            </a:r>
            <a:r>
              <a:rPr lang="en-US" altLang="zh-CN" sz="1800" dirty="0">
                <a:solidFill>
                  <a:srgbClr val="008000"/>
                </a:solidFill>
                <a:ea typeface="宋体" pitchFamily="2" charset="-122"/>
              </a:rPr>
              <a:t>B</a:t>
            </a:r>
            <a:r>
              <a:rPr lang="zh-CN" altLang="en-US" sz="1800" dirty="0">
                <a:solidFill>
                  <a:srgbClr val="008000"/>
                </a:solidFill>
                <a:ea typeface="宋体" pitchFamily="2" charset="-122"/>
              </a:rPr>
              <a:t>口来源</a:t>
            </a:r>
            <a:r>
              <a:rPr lang="en-US" altLang="zh-CN" sz="1800" dirty="0">
                <a:solidFill>
                  <a:srgbClr val="008000"/>
                </a:solidFill>
                <a:ea typeface="宋体" pitchFamily="2" charset="-122"/>
              </a:rPr>
              <a:t>)</a:t>
            </a:r>
            <a:r>
              <a:rPr lang="zh-CN" altLang="en-US" sz="1800" dirty="0">
                <a:solidFill>
                  <a:srgbClr val="008000"/>
                </a:solidFill>
                <a:ea typeface="宋体" pitchFamily="2" charset="-122"/>
              </a:rPr>
              <a:t>：</a:t>
            </a:r>
            <a:r>
              <a:rPr lang="en-US" altLang="zh-CN" sz="1800" dirty="0">
                <a:solidFill>
                  <a:srgbClr val="CC0000"/>
                </a:solidFill>
                <a:ea typeface="宋体" pitchFamily="2" charset="-122"/>
              </a:rPr>
              <a:t>1- </a:t>
            </a:r>
            <a:r>
              <a:rPr lang="zh-CN" altLang="en-US" sz="1800" dirty="0">
                <a:solidFill>
                  <a:srgbClr val="CC0000"/>
                </a:solidFill>
                <a:ea typeface="宋体" pitchFamily="2" charset="-122"/>
              </a:rPr>
              <a:t>来源于扩展器；</a:t>
            </a:r>
            <a:r>
              <a:rPr lang="en-US" altLang="zh-CN" sz="1800" dirty="0">
                <a:solidFill>
                  <a:srgbClr val="CC0000"/>
                </a:solidFill>
                <a:ea typeface="宋体" pitchFamily="2" charset="-122"/>
              </a:rPr>
              <a:t>0- </a:t>
            </a:r>
            <a:r>
              <a:rPr lang="zh-CN" altLang="en-US" sz="1800" dirty="0">
                <a:solidFill>
                  <a:srgbClr val="CC0000"/>
                </a:solidFill>
                <a:ea typeface="宋体" pitchFamily="2" charset="-122"/>
              </a:rPr>
              <a:t>来源于寄存器</a:t>
            </a:r>
          </a:p>
          <a:p>
            <a:pPr lvl="2">
              <a:spcBef>
                <a:spcPct val="0"/>
              </a:spcBef>
            </a:pPr>
            <a:r>
              <a:rPr lang="en-US" altLang="zh-CN" sz="1800" dirty="0">
                <a:solidFill>
                  <a:srgbClr val="008000"/>
                </a:solidFill>
                <a:ea typeface="宋体" pitchFamily="2" charset="-122"/>
              </a:rPr>
              <a:t>ALUOp </a:t>
            </a:r>
            <a:r>
              <a:rPr lang="en-US" altLang="zh-CN" sz="1800" dirty="0">
                <a:solidFill>
                  <a:srgbClr val="CC0000"/>
                </a:solidFill>
                <a:ea typeface="宋体" pitchFamily="2" charset="-122"/>
              </a:rPr>
              <a:t>(</a:t>
            </a:r>
            <a:r>
              <a:rPr lang="zh-CN" altLang="en-US" sz="1800" dirty="0">
                <a:solidFill>
                  <a:srgbClr val="CC0000"/>
                </a:solidFill>
                <a:ea typeface="宋体" pitchFamily="2" charset="-122"/>
              </a:rPr>
              <a:t>主控制器输出，用于辅助局部</a:t>
            </a:r>
            <a:r>
              <a:rPr lang="en-US" altLang="zh-CN" sz="1800" dirty="0">
                <a:solidFill>
                  <a:srgbClr val="CC0000"/>
                </a:solidFill>
                <a:ea typeface="宋体" pitchFamily="2" charset="-122"/>
              </a:rPr>
              <a:t>ALU</a:t>
            </a:r>
            <a:r>
              <a:rPr lang="zh-CN" altLang="en-US" sz="1800" dirty="0">
                <a:solidFill>
                  <a:srgbClr val="CC0000"/>
                </a:solidFill>
                <a:ea typeface="宋体" pitchFamily="2" charset="-122"/>
              </a:rPr>
              <a:t>控制逻辑来决定</a:t>
            </a:r>
            <a:r>
              <a:rPr lang="en-US" altLang="zh-CN" sz="1800" dirty="0">
                <a:solidFill>
                  <a:srgbClr val="CC0000"/>
                </a:solidFill>
                <a:ea typeface="宋体" pitchFamily="2" charset="-122"/>
              </a:rPr>
              <a:t>ALUCtrl)</a:t>
            </a:r>
            <a:endParaRPr lang="zh-CN" altLang="en-US" sz="1800" dirty="0">
              <a:solidFill>
                <a:srgbClr val="CC0000"/>
              </a:solidFill>
              <a:ea typeface="宋体" pitchFamily="2" charset="-122"/>
            </a:endParaRPr>
          </a:p>
          <a:p>
            <a:pPr lvl="2">
              <a:spcBef>
                <a:spcPct val="0"/>
              </a:spcBef>
            </a:pPr>
            <a:r>
              <a:rPr lang="en-US" altLang="zh-CN" sz="1800" dirty="0">
                <a:solidFill>
                  <a:srgbClr val="008000"/>
                </a:solidFill>
                <a:ea typeface="宋体" pitchFamily="2" charset="-122"/>
              </a:rPr>
              <a:t>RegDst (</a:t>
            </a:r>
            <a:r>
              <a:rPr lang="zh-CN" altLang="en-US" sz="1800" dirty="0">
                <a:solidFill>
                  <a:srgbClr val="008000"/>
                </a:solidFill>
                <a:ea typeface="宋体" pitchFamily="2" charset="-122"/>
              </a:rPr>
              <a:t>指定目的寄存器</a:t>
            </a:r>
            <a:r>
              <a:rPr lang="en-US" altLang="zh-CN" sz="1800" dirty="0">
                <a:solidFill>
                  <a:srgbClr val="008000"/>
                </a:solidFill>
                <a:ea typeface="宋体" pitchFamily="2" charset="-122"/>
              </a:rPr>
              <a:t>)</a:t>
            </a:r>
            <a:r>
              <a:rPr lang="zh-CN" altLang="en-US" sz="1800" dirty="0">
                <a:solidFill>
                  <a:srgbClr val="008000"/>
                </a:solidFill>
                <a:ea typeface="宋体" pitchFamily="2" charset="-122"/>
              </a:rPr>
              <a:t>：</a:t>
            </a:r>
            <a:r>
              <a:rPr lang="en-US" altLang="zh-CN" sz="1800" dirty="0">
                <a:solidFill>
                  <a:srgbClr val="CC0000"/>
                </a:solidFill>
                <a:ea typeface="宋体" pitchFamily="2" charset="-122"/>
              </a:rPr>
              <a:t>1- Rd</a:t>
            </a:r>
            <a:r>
              <a:rPr lang="zh-CN" altLang="en-US" sz="1800" dirty="0">
                <a:solidFill>
                  <a:srgbClr val="CC0000"/>
                </a:solidFill>
                <a:ea typeface="宋体" pitchFamily="2" charset="-122"/>
              </a:rPr>
              <a:t>；</a:t>
            </a:r>
            <a:r>
              <a:rPr lang="en-US" altLang="zh-CN" sz="1800" dirty="0">
                <a:solidFill>
                  <a:srgbClr val="CC0000"/>
                </a:solidFill>
                <a:ea typeface="宋体" pitchFamily="2" charset="-122"/>
              </a:rPr>
              <a:t>0- Rt</a:t>
            </a:r>
          </a:p>
          <a:p>
            <a:pPr lvl="1">
              <a:spcBef>
                <a:spcPct val="0"/>
              </a:spcBef>
            </a:pPr>
            <a:r>
              <a:rPr lang="en-US" altLang="zh-CN" sz="1900" dirty="0">
                <a:ea typeface="宋体" pitchFamily="2" charset="-122"/>
              </a:rPr>
              <a:t>Mem</a:t>
            </a:r>
            <a:r>
              <a:rPr lang="zh-CN" altLang="en-US" sz="1900" dirty="0">
                <a:ea typeface="宋体" pitchFamily="2" charset="-122"/>
              </a:rPr>
              <a:t>阶段的控制信号有两个</a:t>
            </a:r>
          </a:p>
          <a:p>
            <a:pPr lvl="2">
              <a:spcBef>
                <a:spcPct val="0"/>
              </a:spcBef>
            </a:pPr>
            <a:r>
              <a:rPr lang="en-US" altLang="zh-CN" sz="1900" dirty="0">
                <a:solidFill>
                  <a:srgbClr val="008000"/>
                </a:solidFill>
                <a:ea typeface="宋体" pitchFamily="2" charset="-122"/>
              </a:rPr>
              <a:t>MemWr (DM</a:t>
            </a:r>
            <a:r>
              <a:rPr lang="zh-CN" altLang="en-US" sz="1900" dirty="0">
                <a:solidFill>
                  <a:srgbClr val="008000"/>
                </a:solidFill>
                <a:ea typeface="宋体" pitchFamily="2" charset="-122"/>
              </a:rPr>
              <a:t>的写信号</a:t>
            </a:r>
            <a:r>
              <a:rPr lang="en-US" altLang="zh-CN" sz="1900" dirty="0">
                <a:solidFill>
                  <a:srgbClr val="008000"/>
                </a:solidFill>
                <a:ea typeface="宋体" pitchFamily="2" charset="-122"/>
              </a:rPr>
              <a:t>)</a:t>
            </a:r>
            <a:r>
              <a:rPr lang="zh-CN" altLang="en-US" sz="1900" dirty="0">
                <a:solidFill>
                  <a:srgbClr val="008000"/>
                </a:solidFill>
                <a:ea typeface="宋体" pitchFamily="2" charset="-122"/>
              </a:rPr>
              <a:t>：</a:t>
            </a:r>
            <a:r>
              <a:rPr lang="en-US" altLang="zh-CN" sz="1900" dirty="0">
                <a:solidFill>
                  <a:srgbClr val="CC0000"/>
                </a:solidFill>
                <a:ea typeface="宋体" pitchFamily="2" charset="-122"/>
              </a:rPr>
              <a:t>Store</a:t>
            </a:r>
            <a:r>
              <a:rPr lang="zh-CN" altLang="en-US" sz="1900" dirty="0">
                <a:solidFill>
                  <a:srgbClr val="CC0000"/>
                </a:solidFill>
                <a:ea typeface="宋体" pitchFamily="2" charset="-122"/>
              </a:rPr>
              <a:t>指令时为</a:t>
            </a:r>
            <a:r>
              <a:rPr lang="en-US" altLang="zh-CN" sz="1900" dirty="0">
                <a:solidFill>
                  <a:srgbClr val="CC0000"/>
                </a:solidFill>
                <a:ea typeface="宋体" pitchFamily="2" charset="-122"/>
              </a:rPr>
              <a:t>1</a:t>
            </a:r>
            <a:r>
              <a:rPr lang="zh-CN" altLang="en-US" sz="1900" dirty="0">
                <a:solidFill>
                  <a:srgbClr val="CC0000"/>
                </a:solidFill>
                <a:ea typeface="宋体" pitchFamily="2" charset="-122"/>
              </a:rPr>
              <a:t>，其他指令为</a:t>
            </a:r>
            <a:r>
              <a:rPr lang="en-US" altLang="zh-CN" sz="1900" dirty="0">
                <a:solidFill>
                  <a:srgbClr val="CC0000"/>
                </a:solidFill>
                <a:ea typeface="宋体" pitchFamily="2" charset="-122"/>
              </a:rPr>
              <a:t>0</a:t>
            </a:r>
          </a:p>
          <a:p>
            <a:pPr lvl="2">
              <a:spcBef>
                <a:spcPct val="0"/>
              </a:spcBef>
            </a:pPr>
            <a:r>
              <a:rPr lang="en-US" altLang="zh-CN" sz="1900" dirty="0">
                <a:solidFill>
                  <a:srgbClr val="008000"/>
                </a:solidFill>
                <a:highlight>
                  <a:srgbClr val="FFFF00"/>
                </a:highlight>
                <a:ea typeface="宋体" pitchFamily="2" charset="-122"/>
              </a:rPr>
              <a:t>Branch</a:t>
            </a:r>
            <a:r>
              <a:rPr lang="en-US" altLang="zh-CN" sz="1900" dirty="0">
                <a:solidFill>
                  <a:srgbClr val="008000"/>
                </a:solidFill>
                <a:ea typeface="宋体" pitchFamily="2" charset="-122"/>
              </a:rPr>
              <a:t> (</a:t>
            </a:r>
            <a:r>
              <a:rPr lang="zh-CN" altLang="en-US" sz="1900" dirty="0">
                <a:solidFill>
                  <a:srgbClr val="008000"/>
                </a:solidFill>
                <a:ea typeface="宋体" pitchFamily="2" charset="-122"/>
              </a:rPr>
              <a:t>是否为分支指令</a:t>
            </a:r>
            <a:r>
              <a:rPr lang="en-US" altLang="zh-CN" sz="1900" dirty="0">
                <a:solidFill>
                  <a:srgbClr val="008000"/>
                </a:solidFill>
                <a:ea typeface="宋体" pitchFamily="2" charset="-122"/>
              </a:rPr>
              <a:t>)</a:t>
            </a:r>
            <a:r>
              <a:rPr lang="zh-CN" altLang="en-US" sz="1900" dirty="0">
                <a:solidFill>
                  <a:srgbClr val="008000"/>
                </a:solidFill>
                <a:ea typeface="宋体" pitchFamily="2" charset="-122"/>
              </a:rPr>
              <a:t>：</a:t>
            </a:r>
            <a:r>
              <a:rPr lang="zh-CN" altLang="en-US" sz="1900" dirty="0">
                <a:solidFill>
                  <a:srgbClr val="CC0000"/>
                </a:solidFill>
                <a:ea typeface="宋体" pitchFamily="2" charset="-122"/>
              </a:rPr>
              <a:t>分支指令时为</a:t>
            </a:r>
            <a:r>
              <a:rPr lang="en-US" altLang="zh-CN" sz="1900" dirty="0">
                <a:solidFill>
                  <a:srgbClr val="CC0000"/>
                </a:solidFill>
                <a:ea typeface="宋体" pitchFamily="2" charset="-122"/>
              </a:rPr>
              <a:t>1</a:t>
            </a:r>
            <a:r>
              <a:rPr lang="zh-CN" altLang="en-US" sz="1900" dirty="0">
                <a:solidFill>
                  <a:srgbClr val="CC0000"/>
                </a:solidFill>
                <a:ea typeface="宋体" pitchFamily="2" charset="-122"/>
              </a:rPr>
              <a:t>，其他指令为</a:t>
            </a:r>
            <a:r>
              <a:rPr lang="en-US" altLang="zh-CN" sz="1900" dirty="0">
                <a:solidFill>
                  <a:srgbClr val="CC0000"/>
                </a:solidFill>
                <a:ea typeface="宋体" pitchFamily="2" charset="-122"/>
              </a:rPr>
              <a:t>0</a:t>
            </a:r>
          </a:p>
          <a:p>
            <a:pPr lvl="1">
              <a:spcBef>
                <a:spcPct val="0"/>
              </a:spcBef>
            </a:pPr>
            <a:r>
              <a:rPr lang="en-US" altLang="zh-CN" sz="1900" dirty="0">
                <a:ea typeface="宋体" pitchFamily="2" charset="-122"/>
              </a:rPr>
              <a:t>Wr</a:t>
            </a:r>
            <a:r>
              <a:rPr lang="zh-CN" altLang="en-US" sz="1900" dirty="0">
                <a:ea typeface="宋体" pitchFamily="2" charset="-122"/>
              </a:rPr>
              <a:t>阶段的控制信号有两个</a:t>
            </a:r>
            <a:endParaRPr lang="en-US" altLang="zh-CN" sz="1900" u="sng" dirty="0">
              <a:ea typeface="宋体" pitchFamily="2" charset="-122"/>
            </a:endParaRPr>
          </a:p>
          <a:p>
            <a:pPr lvl="2">
              <a:spcBef>
                <a:spcPct val="0"/>
              </a:spcBef>
            </a:pPr>
            <a:r>
              <a:rPr lang="en-US" altLang="zh-CN" sz="1900" dirty="0">
                <a:solidFill>
                  <a:srgbClr val="008000"/>
                </a:solidFill>
                <a:ea typeface="宋体" pitchFamily="2" charset="-122"/>
              </a:rPr>
              <a:t>MemtoReg (</a:t>
            </a:r>
            <a:r>
              <a:rPr lang="zh-CN" altLang="en-US" sz="1900" dirty="0">
                <a:solidFill>
                  <a:srgbClr val="008000"/>
                </a:solidFill>
                <a:ea typeface="宋体" pitchFamily="2" charset="-122"/>
              </a:rPr>
              <a:t>寄存器的写入源</a:t>
            </a:r>
            <a:r>
              <a:rPr lang="en-US" altLang="zh-CN" sz="1900" dirty="0">
                <a:solidFill>
                  <a:srgbClr val="008000"/>
                </a:solidFill>
                <a:ea typeface="宋体" pitchFamily="2" charset="-122"/>
              </a:rPr>
              <a:t>)</a:t>
            </a:r>
            <a:r>
              <a:rPr lang="zh-CN" altLang="en-US" sz="1900" dirty="0">
                <a:solidFill>
                  <a:srgbClr val="008000"/>
                </a:solidFill>
                <a:ea typeface="宋体" pitchFamily="2" charset="-122"/>
              </a:rPr>
              <a:t>：</a:t>
            </a:r>
            <a:r>
              <a:rPr lang="en-US" altLang="zh-CN" sz="1900" dirty="0">
                <a:solidFill>
                  <a:srgbClr val="CC0000"/>
                </a:solidFill>
                <a:ea typeface="宋体" pitchFamily="2" charset="-122"/>
              </a:rPr>
              <a:t>1- DM</a:t>
            </a:r>
            <a:r>
              <a:rPr lang="zh-CN" altLang="en-US" sz="1900" dirty="0">
                <a:solidFill>
                  <a:srgbClr val="CC0000"/>
                </a:solidFill>
                <a:ea typeface="宋体" pitchFamily="2" charset="-122"/>
              </a:rPr>
              <a:t>输出；</a:t>
            </a:r>
            <a:r>
              <a:rPr lang="en-US" altLang="zh-CN" sz="1900" dirty="0">
                <a:solidFill>
                  <a:srgbClr val="CC0000"/>
                </a:solidFill>
                <a:ea typeface="宋体" pitchFamily="2" charset="-122"/>
              </a:rPr>
              <a:t>0- ALU</a:t>
            </a:r>
            <a:r>
              <a:rPr lang="zh-CN" altLang="en-US" sz="1900" dirty="0">
                <a:solidFill>
                  <a:srgbClr val="CC0000"/>
                </a:solidFill>
                <a:ea typeface="宋体" pitchFamily="2" charset="-122"/>
              </a:rPr>
              <a:t>输出</a:t>
            </a:r>
            <a:endParaRPr lang="zh-CN" altLang="en-US" sz="1900" dirty="0">
              <a:solidFill>
                <a:srgbClr val="008000"/>
              </a:solidFill>
              <a:ea typeface="宋体" pitchFamily="2" charset="-122"/>
            </a:endParaRPr>
          </a:p>
          <a:p>
            <a:pPr lvl="2">
              <a:spcBef>
                <a:spcPct val="0"/>
              </a:spcBef>
            </a:pPr>
            <a:r>
              <a:rPr lang="en-US" altLang="zh-CN" sz="1900" dirty="0">
                <a:solidFill>
                  <a:srgbClr val="008000"/>
                </a:solidFill>
                <a:ea typeface="宋体" pitchFamily="2" charset="-122"/>
              </a:rPr>
              <a:t>RegWr (</a:t>
            </a:r>
            <a:r>
              <a:rPr lang="zh-CN" altLang="en-US" sz="1900" dirty="0">
                <a:solidFill>
                  <a:srgbClr val="008000"/>
                </a:solidFill>
                <a:ea typeface="宋体" pitchFamily="2" charset="-122"/>
              </a:rPr>
              <a:t>寄存器堆写信号</a:t>
            </a:r>
            <a:r>
              <a:rPr lang="en-US" altLang="zh-CN" sz="1900" dirty="0">
                <a:solidFill>
                  <a:srgbClr val="008000"/>
                </a:solidFill>
                <a:ea typeface="宋体" pitchFamily="2" charset="-122"/>
              </a:rPr>
              <a:t>)</a:t>
            </a:r>
            <a:r>
              <a:rPr lang="zh-CN" altLang="en-US" sz="1900" dirty="0">
                <a:solidFill>
                  <a:srgbClr val="008000"/>
                </a:solidFill>
                <a:ea typeface="宋体" pitchFamily="2" charset="-122"/>
              </a:rPr>
              <a:t>：</a:t>
            </a:r>
            <a:r>
              <a:rPr lang="zh-CN" altLang="en-US" sz="1900" dirty="0">
                <a:solidFill>
                  <a:srgbClr val="CC0000"/>
                </a:solidFill>
                <a:ea typeface="宋体" pitchFamily="2" charset="-122"/>
              </a:rPr>
              <a:t>结果写寄存器的指令都为</a:t>
            </a:r>
            <a:r>
              <a:rPr lang="en-US" altLang="zh-CN" sz="1900" dirty="0">
                <a:solidFill>
                  <a:srgbClr val="CC0000"/>
                </a:solidFill>
                <a:ea typeface="宋体" pitchFamily="2" charset="-122"/>
              </a:rPr>
              <a:t>1</a:t>
            </a:r>
            <a:r>
              <a:rPr lang="zh-CN" altLang="en-US" sz="1900" dirty="0">
                <a:solidFill>
                  <a:srgbClr val="CC0000"/>
                </a:solidFill>
                <a:ea typeface="宋体" pitchFamily="2" charset="-122"/>
              </a:rPr>
              <a:t>，其他指令为</a:t>
            </a:r>
            <a:r>
              <a:rPr lang="en-US" altLang="zh-CN" sz="1900" dirty="0">
                <a:solidFill>
                  <a:srgbClr val="CC0000"/>
                </a:solidFill>
                <a:ea typeface="宋体" pitchFamily="2" charset="-122"/>
              </a:rPr>
              <a:t>0</a:t>
            </a:r>
            <a:endParaRPr lang="zh-CN" altLang="en-US" sz="1900" dirty="0">
              <a:solidFill>
                <a:srgbClr val="CC0000"/>
              </a:solidFill>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1">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1">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531">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531">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531">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31">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53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6402" name="Rectangle 2"/>
          <p:cNvSpPr>
            <a:spLocks noGrp="1"/>
          </p:cNvSpPr>
          <p:nvPr>
            <p:ph type="title"/>
          </p:nvPr>
        </p:nvSpPr>
        <p:spPr>
          <a:xfrm>
            <a:off x="800100" y="12700"/>
            <a:ext cx="6626225" cy="584200"/>
          </a:xfrm>
          <a:ln/>
        </p:spPr>
        <p:txBody>
          <a:bodyPr vert="horz" wrap="square" lIns="91440" tIns="45720" rIns="91440" bIns="45720" anchor="b">
            <a:spAutoFit/>
          </a:bodyPr>
          <a:lstStyle/>
          <a:p>
            <a:r>
              <a:rPr lang="zh-CN" altLang="en-US" sz="3200" dirty="0">
                <a:ea typeface="宋体" pitchFamily="2" charset="-122"/>
              </a:rPr>
              <a:t>流水线中的</a:t>
            </a:r>
            <a:r>
              <a:rPr lang="en-US" altLang="zh-CN" sz="3200" dirty="0">
                <a:ea typeface="宋体" pitchFamily="2" charset="-122"/>
              </a:rPr>
              <a:t>Control Signals</a:t>
            </a:r>
          </a:p>
        </p:txBody>
      </p:sp>
      <p:sp>
        <p:nvSpPr>
          <p:cNvPr id="190467" name="Rectangle 3"/>
          <p:cNvSpPr>
            <a:spLocks noGrp="1"/>
          </p:cNvSpPr>
          <p:nvPr>
            <p:ph idx="1"/>
          </p:nvPr>
        </p:nvSpPr>
        <p:spPr>
          <a:xfrm>
            <a:off x="71438" y="685800"/>
            <a:ext cx="8931275" cy="5842000"/>
          </a:xfrm>
          <a:ln/>
        </p:spPr>
        <p:txBody>
          <a:bodyPr vert="horz" wrap="square" lIns="91440" tIns="45720" rIns="91440" bIns="45720" anchor="t"/>
          <a:lstStyle/>
          <a:p>
            <a:pPr>
              <a:lnSpc>
                <a:spcPct val="120000"/>
              </a:lnSpc>
              <a:spcBef>
                <a:spcPct val="15000"/>
              </a:spcBef>
            </a:pPr>
            <a:r>
              <a:rPr lang="zh-CN" altLang="en-US" sz="1900" dirty="0">
                <a:ea typeface="宋体" pitchFamily="2" charset="-122"/>
              </a:rPr>
              <a:t>通过对前面流水线数据通路的分析，得知：</a:t>
            </a:r>
          </a:p>
          <a:p>
            <a:pPr lvl="1">
              <a:lnSpc>
                <a:spcPct val="120000"/>
              </a:lnSpc>
              <a:spcBef>
                <a:spcPct val="15000"/>
              </a:spcBef>
            </a:pPr>
            <a:r>
              <a:rPr lang="zh-CN" altLang="en-US" sz="1900" dirty="0">
                <a:ea typeface="宋体" pitchFamily="2" charset="-122"/>
              </a:rPr>
              <a:t>因为每个时钟都会改变</a:t>
            </a:r>
            <a:r>
              <a:rPr lang="en-US" altLang="zh-CN" sz="1900" dirty="0">
                <a:ea typeface="宋体" pitchFamily="2" charset="-122"/>
              </a:rPr>
              <a:t>PC</a:t>
            </a:r>
            <a:r>
              <a:rPr lang="zh-CN" altLang="en-US" sz="1900" dirty="0">
                <a:ea typeface="宋体" pitchFamily="2" charset="-122"/>
              </a:rPr>
              <a:t>的值，所以</a:t>
            </a:r>
            <a:r>
              <a:rPr lang="en-US" altLang="zh-CN" sz="1900" dirty="0">
                <a:ea typeface="宋体" pitchFamily="2" charset="-122"/>
              </a:rPr>
              <a:t>PC</a:t>
            </a:r>
            <a:r>
              <a:rPr lang="zh-CN" altLang="en-US" sz="1900" dirty="0">
                <a:ea typeface="宋体" pitchFamily="2" charset="-122"/>
              </a:rPr>
              <a:t>不需要写控制信号</a:t>
            </a:r>
          </a:p>
          <a:p>
            <a:pPr lvl="1">
              <a:lnSpc>
                <a:spcPct val="120000"/>
              </a:lnSpc>
              <a:spcBef>
                <a:spcPct val="15000"/>
              </a:spcBef>
            </a:pPr>
            <a:r>
              <a:rPr lang="zh-CN" altLang="en-US" sz="1900" dirty="0">
                <a:ea typeface="宋体" pitchFamily="2" charset="-122"/>
              </a:rPr>
              <a:t>流水段寄存器每个时钟都会写入一次，也不需要写控制信号</a:t>
            </a:r>
          </a:p>
          <a:p>
            <a:pPr lvl="1">
              <a:lnSpc>
                <a:spcPct val="120000"/>
              </a:lnSpc>
              <a:spcBef>
                <a:spcPct val="15000"/>
              </a:spcBef>
            </a:pPr>
            <a:r>
              <a:rPr lang="en-US" altLang="zh-CN" sz="1900" dirty="0">
                <a:ea typeface="宋体" pitchFamily="2" charset="-122"/>
              </a:rPr>
              <a:t>IF</a:t>
            </a:r>
            <a:r>
              <a:rPr lang="zh-CN" altLang="en-US" sz="1900" dirty="0">
                <a:ea typeface="宋体" pitchFamily="2" charset="-122"/>
              </a:rPr>
              <a:t>阶段和</a:t>
            </a:r>
            <a:r>
              <a:rPr lang="en-US" altLang="zh-CN" sz="1900" dirty="0">
                <a:ea typeface="宋体" pitchFamily="2" charset="-122"/>
              </a:rPr>
              <a:t>ID</a:t>
            </a:r>
            <a:r>
              <a:rPr lang="zh-CN" altLang="en-US" sz="1900" dirty="0">
                <a:ea typeface="宋体" pitchFamily="2" charset="-122"/>
              </a:rPr>
              <a:t>阶段都没有控制信号，因为功能都一样</a:t>
            </a:r>
          </a:p>
          <a:p>
            <a:pPr lvl="1">
              <a:lnSpc>
                <a:spcPct val="120000"/>
              </a:lnSpc>
              <a:spcBef>
                <a:spcPct val="15000"/>
              </a:spcBef>
            </a:pPr>
            <a:r>
              <a:rPr lang="en-US" altLang="zh-CN" sz="1900" dirty="0">
                <a:ea typeface="宋体" pitchFamily="2" charset="-122"/>
              </a:rPr>
              <a:t>Exec</a:t>
            </a:r>
            <a:r>
              <a:rPr lang="zh-CN" altLang="en-US" sz="1900" dirty="0">
                <a:ea typeface="宋体" pitchFamily="2" charset="-122"/>
              </a:rPr>
              <a:t>阶段的控制信号有四个</a:t>
            </a:r>
          </a:p>
          <a:p>
            <a:pPr lvl="2">
              <a:lnSpc>
                <a:spcPct val="120000"/>
              </a:lnSpc>
              <a:spcBef>
                <a:spcPct val="15000"/>
              </a:spcBef>
            </a:pPr>
            <a:r>
              <a:rPr lang="en-US" altLang="zh-CN" sz="1900" dirty="0">
                <a:solidFill>
                  <a:srgbClr val="008000"/>
                </a:solidFill>
                <a:ea typeface="宋体" pitchFamily="2" charset="-122"/>
              </a:rPr>
              <a:t>ALUSrc (ALU</a:t>
            </a:r>
            <a:r>
              <a:rPr lang="zh-CN" altLang="en-US" sz="1900" dirty="0">
                <a:solidFill>
                  <a:srgbClr val="008000"/>
                </a:solidFill>
                <a:ea typeface="宋体" pitchFamily="2" charset="-122"/>
              </a:rPr>
              <a:t>的</a:t>
            </a:r>
            <a:r>
              <a:rPr lang="en-US" altLang="zh-CN" sz="1900" dirty="0">
                <a:solidFill>
                  <a:srgbClr val="008000"/>
                </a:solidFill>
                <a:ea typeface="宋体" pitchFamily="2" charset="-122"/>
              </a:rPr>
              <a:t>B</a:t>
            </a:r>
            <a:r>
              <a:rPr lang="zh-CN" altLang="en-US" sz="1900" dirty="0">
                <a:solidFill>
                  <a:srgbClr val="008000"/>
                </a:solidFill>
                <a:ea typeface="宋体" pitchFamily="2" charset="-122"/>
              </a:rPr>
              <a:t>口来源</a:t>
            </a:r>
            <a:r>
              <a:rPr lang="en-US" altLang="zh-CN" sz="1900" dirty="0">
                <a:solidFill>
                  <a:srgbClr val="008000"/>
                </a:solidFill>
                <a:ea typeface="宋体" pitchFamily="2" charset="-122"/>
              </a:rPr>
              <a:t>)</a:t>
            </a:r>
            <a:r>
              <a:rPr lang="zh-CN" altLang="en-US" sz="1900" dirty="0">
                <a:solidFill>
                  <a:srgbClr val="008000"/>
                </a:solidFill>
                <a:ea typeface="宋体" pitchFamily="2" charset="-122"/>
              </a:rPr>
              <a:t>：</a:t>
            </a:r>
            <a:r>
              <a:rPr lang="en-US" altLang="zh-CN" sz="1900" dirty="0">
                <a:solidFill>
                  <a:srgbClr val="CC0000"/>
                </a:solidFill>
                <a:ea typeface="宋体" pitchFamily="2" charset="-122"/>
              </a:rPr>
              <a:t>1- </a:t>
            </a:r>
            <a:r>
              <a:rPr lang="zh-CN" altLang="en-US" sz="1900" dirty="0">
                <a:solidFill>
                  <a:srgbClr val="CC0000"/>
                </a:solidFill>
                <a:ea typeface="宋体" pitchFamily="2" charset="-122"/>
              </a:rPr>
              <a:t>来源于扩展器；</a:t>
            </a:r>
            <a:r>
              <a:rPr lang="en-US" altLang="zh-CN" sz="1900" dirty="0">
                <a:solidFill>
                  <a:srgbClr val="CC0000"/>
                </a:solidFill>
                <a:ea typeface="宋体" pitchFamily="2" charset="-122"/>
              </a:rPr>
              <a:t>0- </a:t>
            </a:r>
            <a:r>
              <a:rPr lang="zh-CN" altLang="en-US" sz="1900" dirty="0">
                <a:solidFill>
                  <a:srgbClr val="CC0000"/>
                </a:solidFill>
                <a:ea typeface="宋体" pitchFamily="2" charset="-122"/>
              </a:rPr>
              <a:t>来源于</a:t>
            </a:r>
            <a:r>
              <a:rPr lang="en-US" altLang="zh-CN" sz="1900" dirty="0">
                <a:solidFill>
                  <a:srgbClr val="CC0000"/>
                </a:solidFill>
                <a:ea typeface="宋体" pitchFamily="2" charset="-122"/>
              </a:rPr>
              <a:t>BusB</a:t>
            </a:r>
            <a:endParaRPr lang="zh-CN" altLang="en-US" sz="1900" dirty="0">
              <a:solidFill>
                <a:srgbClr val="CC0000"/>
              </a:solidFill>
              <a:ea typeface="宋体" pitchFamily="2" charset="-122"/>
            </a:endParaRPr>
          </a:p>
          <a:p>
            <a:pPr lvl="2">
              <a:lnSpc>
                <a:spcPct val="120000"/>
              </a:lnSpc>
              <a:spcBef>
                <a:spcPct val="15000"/>
              </a:spcBef>
            </a:pPr>
            <a:r>
              <a:rPr lang="en-US" altLang="zh-CN" sz="1900" dirty="0">
                <a:solidFill>
                  <a:srgbClr val="008000"/>
                </a:solidFill>
                <a:ea typeface="宋体" pitchFamily="2" charset="-122"/>
              </a:rPr>
              <a:t>ALUOp </a:t>
            </a:r>
            <a:r>
              <a:rPr lang="en-US" altLang="zh-CN" sz="1900" dirty="0">
                <a:solidFill>
                  <a:srgbClr val="CC0000"/>
                </a:solidFill>
                <a:ea typeface="宋体" pitchFamily="2" charset="-122"/>
              </a:rPr>
              <a:t>(</a:t>
            </a:r>
            <a:r>
              <a:rPr lang="zh-CN" altLang="en-US" sz="1900" dirty="0">
                <a:solidFill>
                  <a:srgbClr val="CC0000"/>
                </a:solidFill>
                <a:ea typeface="宋体" pitchFamily="2" charset="-122"/>
              </a:rPr>
              <a:t>主控制器输出，用于辅助局部</a:t>
            </a:r>
            <a:r>
              <a:rPr lang="en-US" altLang="zh-CN" sz="1900" dirty="0">
                <a:solidFill>
                  <a:srgbClr val="CC0000"/>
                </a:solidFill>
                <a:ea typeface="宋体" pitchFamily="2" charset="-122"/>
              </a:rPr>
              <a:t>ALU</a:t>
            </a:r>
            <a:r>
              <a:rPr lang="zh-CN" altLang="en-US" sz="1900" dirty="0">
                <a:solidFill>
                  <a:srgbClr val="CC0000"/>
                </a:solidFill>
                <a:ea typeface="宋体" pitchFamily="2" charset="-122"/>
              </a:rPr>
              <a:t>控制逻辑来决定</a:t>
            </a:r>
            <a:r>
              <a:rPr lang="en-US" altLang="zh-CN" sz="1900" dirty="0">
                <a:solidFill>
                  <a:srgbClr val="CC0000"/>
                </a:solidFill>
                <a:ea typeface="宋体" pitchFamily="2" charset="-122"/>
              </a:rPr>
              <a:t>ALUCtrl)</a:t>
            </a:r>
            <a:endParaRPr lang="zh-CN" altLang="en-US" sz="1900" dirty="0">
              <a:solidFill>
                <a:srgbClr val="CC0000"/>
              </a:solidFill>
              <a:ea typeface="宋体" pitchFamily="2" charset="-122"/>
            </a:endParaRPr>
          </a:p>
          <a:p>
            <a:pPr lvl="2">
              <a:lnSpc>
                <a:spcPct val="120000"/>
              </a:lnSpc>
              <a:spcBef>
                <a:spcPct val="15000"/>
              </a:spcBef>
            </a:pPr>
            <a:r>
              <a:rPr lang="en-US" altLang="zh-CN" sz="1900" dirty="0">
                <a:solidFill>
                  <a:srgbClr val="008000"/>
                </a:solidFill>
                <a:ea typeface="宋体" pitchFamily="2" charset="-122"/>
              </a:rPr>
              <a:t>RegDst (</a:t>
            </a:r>
            <a:r>
              <a:rPr lang="zh-CN" altLang="en-US" sz="1900" dirty="0">
                <a:solidFill>
                  <a:srgbClr val="008000"/>
                </a:solidFill>
                <a:ea typeface="宋体" pitchFamily="2" charset="-122"/>
              </a:rPr>
              <a:t>指定目的寄存器</a:t>
            </a:r>
            <a:r>
              <a:rPr lang="en-US" altLang="zh-CN" sz="1900" dirty="0">
                <a:solidFill>
                  <a:srgbClr val="008000"/>
                </a:solidFill>
                <a:ea typeface="宋体" pitchFamily="2" charset="-122"/>
              </a:rPr>
              <a:t>)</a:t>
            </a:r>
            <a:r>
              <a:rPr lang="zh-CN" altLang="en-US" sz="1900" dirty="0">
                <a:solidFill>
                  <a:srgbClr val="008000"/>
                </a:solidFill>
                <a:ea typeface="宋体" pitchFamily="2" charset="-122"/>
              </a:rPr>
              <a:t>：</a:t>
            </a:r>
            <a:r>
              <a:rPr lang="en-US" altLang="zh-CN" sz="1900" dirty="0">
                <a:solidFill>
                  <a:srgbClr val="CC0000"/>
                </a:solidFill>
                <a:ea typeface="宋体" pitchFamily="2" charset="-122"/>
              </a:rPr>
              <a:t>1- Rd</a:t>
            </a:r>
            <a:r>
              <a:rPr lang="zh-CN" altLang="en-US" sz="1900" dirty="0">
                <a:solidFill>
                  <a:srgbClr val="CC0000"/>
                </a:solidFill>
                <a:ea typeface="宋体" pitchFamily="2" charset="-122"/>
              </a:rPr>
              <a:t>；</a:t>
            </a:r>
            <a:r>
              <a:rPr lang="en-US" altLang="zh-CN" sz="1900" dirty="0">
                <a:solidFill>
                  <a:srgbClr val="CC0000"/>
                </a:solidFill>
                <a:ea typeface="宋体" pitchFamily="2" charset="-122"/>
              </a:rPr>
              <a:t>0- Rt</a:t>
            </a:r>
          </a:p>
          <a:p>
            <a:pPr lvl="1">
              <a:lnSpc>
                <a:spcPct val="120000"/>
              </a:lnSpc>
              <a:spcBef>
                <a:spcPct val="15000"/>
              </a:spcBef>
            </a:pPr>
            <a:r>
              <a:rPr lang="en-US" altLang="zh-CN" sz="1900" dirty="0">
                <a:ea typeface="宋体" pitchFamily="2" charset="-122"/>
              </a:rPr>
              <a:t>Mem</a:t>
            </a:r>
            <a:r>
              <a:rPr lang="zh-CN" altLang="en-US" sz="1900" dirty="0">
                <a:ea typeface="宋体" pitchFamily="2" charset="-122"/>
              </a:rPr>
              <a:t>阶段的控制信号有三个</a:t>
            </a:r>
          </a:p>
          <a:p>
            <a:pPr lvl="2">
              <a:lnSpc>
                <a:spcPct val="120000"/>
              </a:lnSpc>
              <a:spcBef>
                <a:spcPct val="15000"/>
              </a:spcBef>
            </a:pPr>
            <a:r>
              <a:rPr lang="en-US" altLang="zh-CN" sz="1900" dirty="0">
                <a:solidFill>
                  <a:srgbClr val="008000"/>
                </a:solidFill>
                <a:ea typeface="宋体" pitchFamily="2" charset="-122"/>
              </a:rPr>
              <a:t>MemWr (DM</a:t>
            </a:r>
            <a:r>
              <a:rPr lang="zh-CN" altLang="en-US" sz="1900" dirty="0">
                <a:solidFill>
                  <a:srgbClr val="008000"/>
                </a:solidFill>
                <a:ea typeface="宋体" pitchFamily="2" charset="-122"/>
              </a:rPr>
              <a:t>的写信号</a:t>
            </a:r>
            <a:r>
              <a:rPr lang="en-US" altLang="zh-CN" sz="1900" dirty="0">
                <a:solidFill>
                  <a:srgbClr val="008000"/>
                </a:solidFill>
                <a:ea typeface="宋体" pitchFamily="2" charset="-122"/>
              </a:rPr>
              <a:t>)</a:t>
            </a:r>
            <a:r>
              <a:rPr lang="zh-CN" altLang="en-US" sz="1900" dirty="0">
                <a:solidFill>
                  <a:srgbClr val="008000"/>
                </a:solidFill>
                <a:ea typeface="宋体" pitchFamily="2" charset="-122"/>
              </a:rPr>
              <a:t>：</a:t>
            </a:r>
            <a:r>
              <a:rPr lang="en-US" altLang="zh-CN" sz="1900" dirty="0">
                <a:solidFill>
                  <a:srgbClr val="CC0000"/>
                </a:solidFill>
                <a:ea typeface="宋体" pitchFamily="2" charset="-122"/>
              </a:rPr>
              <a:t>Store</a:t>
            </a:r>
            <a:r>
              <a:rPr lang="zh-CN" altLang="en-US" sz="1900" dirty="0">
                <a:solidFill>
                  <a:srgbClr val="CC0000"/>
                </a:solidFill>
                <a:ea typeface="宋体" pitchFamily="2" charset="-122"/>
              </a:rPr>
              <a:t>指令时为</a:t>
            </a:r>
            <a:r>
              <a:rPr lang="en-US" altLang="zh-CN" sz="1900" dirty="0">
                <a:solidFill>
                  <a:srgbClr val="CC0000"/>
                </a:solidFill>
                <a:ea typeface="宋体" pitchFamily="2" charset="-122"/>
              </a:rPr>
              <a:t>1</a:t>
            </a:r>
            <a:r>
              <a:rPr lang="zh-CN" altLang="en-US" sz="1900" dirty="0">
                <a:solidFill>
                  <a:srgbClr val="CC0000"/>
                </a:solidFill>
                <a:ea typeface="宋体" pitchFamily="2" charset="-122"/>
              </a:rPr>
              <a:t>，其他指令为</a:t>
            </a:r>
            <a:r>
              <a:rPr lang="en-US" altLang="zh-CN" sz="1900" dirty="0">
                <a:solidFill>
                  <a:srgbClr val="CC0000"/>
                </a:solidFill>
                <a:ea typeface="宋体" pitchFamily="2" charset="-122"/>
              </a:rPr>
              <a:t>0</a:t>
            </a:r>
          </a:p>
          <a:p>
            <a:pPr lvl="2">
              <a:lnSpc>
                <a:spcPct val="120000"/>
              </a:lnSpc>
              <a:spcBef>
                <a:spcPct val="15000"/>
              </a:spcBef>
            </a:pPr>
            <a:r>
              <a:rPr lang="en-US" altLang="zh-CN" sz="1900" dirty="0">
                <a:solidFill>
                  <a:srgbClr val="CC0000"/>
                </a:solidFill>
                <a:ea typeface="宋体" pitchFamily="2" charset="-122"/>
              </a:rPr>
              <a:t>MemR</a:t>
            </a:r>
            <a:r>
              <a:rPr lang="en-US" altLang="zh-CN" sz="1900" dirty="0">
                <a:solidFill>
                  <a:srgbClr val="008000"/>
                </a:solidFill>
                <a:ea typeface="宋体" pitchFamily="2" charset="-122"/>
              </a:rPr>
              <a:t> (DM</a:t>
            </a:r>
            <a:r>
              <a:rPr lang="zh-CN" altLang="en-US" sz="1900" dirty="0">
                <a:solidFill>
                  <a:srgbClr val="008000"/>
                </a:solidFill>
                <a:ea typeface="宋体" pitchFamily="2" charset="-122"/>
              </a:rPr>
              <a:t>的读信号</a:t>
            </a:r>
            <a:r>
              <a:rPr lang="en-US" altLang="zh-CN" sz="1900" dirty="0">
                <a:solidFill>
                  <a:srgbClr val="008000"/>
                </a:solidFill>
                <a:ea typeface="宋体" pitchFamily="2" charset="-122"/>
              </a:rPr>
              <a:t>)</a:t>
            </a:r>
            <a:r>
              <a:rPr lang="zh-CN" altLang="en-US" sz="1900" dirty="0">
                <a:solidFill>
                  <a:srgbClr val="008000"/>
                </a:solidFill>
                <a:ea typeface="宋体" pitchFamily="2" charset="-122"/>
              </a:rPr>
              <a:t>：</a:t>
            </a:r>
            <a:r>
              <a:rPr lang="en-US" altLang="zh-CN" sz="1900" dirty="0">
                <a:solidFill>
                  <a:srgbClr val="008000"/>
                </a:solidFill>
                <a:ea typeface="宋体" pitchFamily="2" charset="-122"/>
              </a:rPr>
              <a:t>Load</a:t>
            </a:r>
            <a:r>
              <a:rPr lang="zh-CN" altLang="en-US" sz="1900" dirty="0">
                <a:solidFill>
                  <a:srgbClr val="CC0000"/>
                </a:solidFill>
                <a:ea typeface="宋体" pitchFamily="2" charset="-122"/>
              </a:rPr>
              <a:t>指令时为</a:t>
            </a:r>
            <a:r>
              <a:rPr lang="en-US" altLang="zh-CN" sz="1900" dirty="0">
                <a:solidFill>
                  <a:srgbClr val="CC0000"/>
                </a:solidFill>
                <a:ea typeface="宋体" pitchFamily="2" charset="-122"/>
              </a:rPr>
              <a:t>1</a:t>
            </a:r>
            <a:r>
              <a:rPr lang="zh-CN" altLang="en-US" sz="1900" dirty="0">
                <a:solidFill>
                  <a:srgbClr val="CC0000"/>
                </a:solidFill>
                <a:ea typeface="宋体" pitchFamily="2" charset="-122"/>
              </a:rPr>
              <a:t>，其他指令为</a:t>
            </a:r>
            <a:r>
              <a:rPr lang="en-US" altLang="zh-CN" sz="1900" dirty="0">
                <a:solidFill>
                  <a:srgbClr val="CC0000"/>
                </a:solidFill>
                <a:ea typeface="宋体" pitchFamily="2" charset="-122"/>
              </a:rPr>
              <a:t>0</a:t>
            </a:r>
          </a:p>
          <a:p>
            <a:pPr lvl="2">
              <a:lnSpc>
                <a:spcPct val="120000"/>
              </a:lnSpc>
              <a:spcBef>
                <a:spcPct val="15000"/>
              </a:spcBef>
            </a:pPr>
            <a:r>
              <a:rPr lang="en-US" altLang="zh-CN" sz="1900" dirty="0">
                <a:solidFill>
                  <a:srgbClr val="008000"/>
                </a:solidFill>
                <a:ea typeface="宋体" pitchFamily="2" charset="-122"/>
              </a:rPr>
              <a:t>Branch (</a:t>
            </a:r>
            <a:r>
              <a:rPr lang="zh-CN" altLang="en-US" sz="1900" dirty="0">
                <a:solidFill>
                  <a:srgbClr val="008000"/>
                </a:solidFill>
                <a:ea typeface="宋体" pitchFamily="2" charset="-122"/>
              </a:rPr>
              <a:t>是否为分支指令</a:t>
            </a:r>
            <a:r>
              <a:rPr lang="en-US" altLang="zh-CN" sz="1900" dirty="0">
                <a:solidFill>
                  <a:srgbClr val="008000"/>
                </a:solidFill>
                <a:ea typeface="宋体" pitchFamily="2" charset="-122"/>
              </a:rPr>
              <a:t>)</a:t>
            </a:r>
            <a:r>
              <a:rPr lang="zh-CN" altLang="en-US" sz="1900" dirty="0">
                <a:solidFill>
                  <a:srgbClr val="008000"/>
                </a:solidFill>
                <a:ea typeface="宋体" pitchFamily="2" charset="-122"/>
              </a:rPr>
              <a:t>：</a:t>
            </a:r>
            <a:r>
              <a:rPr lang="zh-CN" altLang="en-US" sz="1900" dirty="0">
                <a:solidFill>
                  <a:srgbClr val="CC0000"/>
                </a:solidFill>
                <a:ea typeface="宋体" pitchFamily="2" charset="-122"/>
              </a:rPr>
              <a:t>分支指令时为</a:t>
            </a:r>
            <a:r>
              <a:rPr lang="en-US" altLang="zh-CN" sz="1900" dirty="0">
                <a:solidFill>
                  <a:srgbClr val="CC0000"/>
                </a:solidFill>
                <a:ea typeface="宋体" pitchFamily="2" charset="-122"/>
              </a:rPr>
              <a:t>1</a:t>
            </a:r>
            <a:r>
              <a:rPr lang="zh-CN" altLang="en-US" sz="1900" dirty="0">
                <a:solidFill>
                  <a:srgbClr val="CC0000"/>
                </a:solidFill>
                <a:ea typeface="宋体" pitchFamily="2" charset="-122"/>
              </a:rPr>
              <a:t>，其他指令为</a:t>
            </a:r>
            <a:r>
              <a:rPr lang="en-US" altLang="zh-CN" sz="1900" dirty="0">
                <a:solidFill>
                  <a:srgbClr val="CC0000"/>
                </a:solidFill>
                <a:ea typeface="宋体" pitchFamily="2" charset="-122"/>
              </a:rPr>
              <a:t>0</a:t>
            </a:r>
          </a:p>
          <a:p>
            <a:pPr lvl="1">
              <a:lnSpc>
                <a:spcPct val="120000"/>
              </a:lnSpc>
              <a:spcBef>
                <a:spcPct val="15000"/>
              </a:spcBef>
            </a:pPr>
            <a:r>
              <a:rPr lang="en-US" altLang="zh-CN" sz="1900" dirty="0">
                <a:ea typeface="宋体" pitchFamily="2" charset="-122"/>
              </a:rPr>
              <a:t>Wr</a:t>
            </a:r>
            <a:r>
              <a:rPr lang="zh-CN" altLang="en-US" sz="1900" dirty="0">
                <a:ea typeface="宋体" pitchFamily="2" charset="-122"/>
              </a:rPr>
              <a:t>阶段的控制信号有两个</a:t>
            </a:r>
            <a:endParaRPr lang="en-US" altLang="zh-CN" sz="1900" u="sng" dirty="0">
              <a:ea typeface="宋体" pitchFamily="2" charset="-122"/>
            </a:endParaRPr>
          </a:p>
          <a:p>
            <a:pPr lvl="2">
              <a:lnSpc>
                <a:spcPct val="120000"/>
              </a:lnSpc>
              <a:spcBef>
                <a:spcPct val="15000"/>
              </a:spcBef>
            </a:pPr>
            <a:r>
              <a:rPr lang="en-US" altLang="zh-CN" sz="1900" dirty="0">
                <a:solidFill>
                  <a:srgbClr val="008000"/>
                </a:solidFill>
                <a:ea typeface="宋体" pitchFamily="2" charset="-122"/>
              </a:rPr>
              <a:t>MemtoReg (</a:t>
            </a:r>
            <a:r>
              <a:rPr lang="zh-CN" altLang="en-US" sz="1900" dirty="0">
                <a:solidFill>
                  <a:srgbClr val="008000"/>
                </a:solidFill>
                <a:ea typeface="宋体" pitchFamily="2" charset="-122"/>
              </a:rPr>
              <a:t>寄存器的写入源</a:t>
            </a:r>
            <a:r>
              <a:rPr lang="en-US" altLang="zh-CN" sz="1900" dirty="0">
                <a:solidFill>
                  <a:srgbClr val="008000"/>
                </a:solidFill>
                <a:ea typeface="宋体" pitchFamily="2" charset="-122"/>
              </a:rPr>
              <a:t>)</a:t>
            </a:r>
            <a:r>
              <a:rPr lang="zh-CN" altLang="en-US" sz="1900" dirty="0">
                <a:solidFill>
                  <a:srgbClr val="008000"/>
                </a:solidFill>
                <a:ea typeface="宋体" pitchFamily="2" charset="-122"/>
              </a:rPr>
              <a:t>：</a:t>
            </a:r>
            <a:r>
              <a:rPr lang="en-US" altLang="zh-CN" sz="1900" dirty="0">
                <a:solidFill>
                  <a:srgbClr val="CC0000"/>
                </a:solidFill>
                <a:ea typeface="宋体" pitchFamily="2" charset="-122"/>
              </a:rPr>
              <a:t>1- DM</a:t>
            </a:r>
            <a:r>
              <a:rPr lang="zh-CN" altLang="en-US" sz="1900" dirty="0">
                <a:solidFill>
                  <a:srgbClr val="CC0000"/>
                </a:solidFill>
                <a:ea typeface="宋体" pitchFamily="2" charset="-122"/>
              </a:rPr>
              <a:t>输出；</a:t>
            </a:r>
            <a:r>
              <a:rPr lang="en-US" altLang="zh-CN" sz="1900" dirty="0">
                <a:solidFill>
                  <a:srgbClr val="CC0000"/>
                </a:solidFill>
                <a:ea typeface="宋体" pitchFamily="2" charset="-122"/>
              </a:rPr>
              <a:t>0- ALU</a:t>
            </a:r>
            <a:r>
              <a:rPr lang="zh-CN" altLang="en-US" sz="1900" dirty="0">
                <a:solidFill>
                  <a:srgbClr val="CC0000"/>
                </a:solidFill>
                <a:ea typeface="宋体" pitchFamily="2" charset="-122"/>
              </a:rPr>
              <a:t>输出</a:t>
            </a:r>
            <a:endParaRPr lang="zh-CN" altLang="en-US" sz="1900" dirty="0">
              <a:solidFill>
                <a:srgbClr val="008000"/>
              </a:solidFill>
              <a:ea typeface="宋体" pitchFamily="2" charset="-122"/>
            </a:endParaRPr>
          </a:p>
          <a:p>
            <a:pPr lvl="2">
              <a:lnSpc>
                <a:spcPct val="120000"/>
              </a:lnSpc>
              <a:spcBef>
                <a:spcPct val="15000"/>
              </a:spcBef>
            </a:pPr>
            <a:r>
              <a:rPr lang="en-US" altLang="zh-CN" sz="1900" dirty="0">
                <a:solidFill>
                  <a:srgbClr val="008000"/>
                </a:solidFill>
                <a:ea typeface="宋体" pitchFamily="2" charset="-122"/>
              </a:rPr>
              <a:t>RegWr (</a:t>
            </a:r>
            <a:r>
              <a:rPr lang="zh-CN" altLang="en-US" sz="1900" dirty="0">
                <a:solidFill>
                  <a:srgbClr val="008000"/>
                </a:solidFill>
                <a:ea typeface="宋体" pitchFamily="2" charset="-122"/>
              </a:rPr>
              <a:t>寄存器堆写信号</a:t>
            </a:r>
            <a:r>
              <a:rPr lang="en-US" altLang="zh-CN" sz="1900" dirty="0">
                <a:solidFill>
                  <a:srgbClr val="008000"/>
                </a:solidFill>
                <a:ea typeface="宋体" pitchFamily="2" charset="-122"/>
              </a:rPr>
              <a:t>)</a:t>
            </a:r>
            <a:r>
              <a:rPr lang="zh-CN" altLang="en-US" sz="1900" dirty="0">
                <a:solidFill>
                  <a:srgbClr val="008000"/>
                </a:solidFill>
                <a:ea typeface="宋体" pitchFamily="2" charset="-122"/>
              </a:rPr>
              <a:t>：</a:t>
            </a:r>
            <a:r>
              <a:rPr lang="zh-CN" altLang="en-US" sz="1900" dirty="0">
                <a:solidFill>
                  <a:srgbClr val="CC0000"/>
                </a:solidFill>
                <a:ea typeface="宋体" pitchFamily="2" charset="-122"/>
              </a:rPr>
              <a:t>结果写寄存器的指令都为</a:t>
            </a:r>
            <a:r>
              <a:rPr lang="en-US" altLang="zh-CN" sz="1900" dirty="0">
                <a:solidFill>
                  <a:srgbClr val="CC0000"/>
                </a:solidFill>
                <a:ea typeface="宋体" pitchFamily="2" charset="-122"/>
              </a:rPr>
              <a:t>1</a:t>
            </a:r>
            <a:r>
              <a:rPr lang="zh-CN" altLang="en-US" sz="1900" dirty="0">
                <a:solidFill>
                  <a:srgbClr val="CC0000"/>
                </a:solidFill>
                <a:ea typeface="宋体" pitchFamily="2" charset="-122"/>
              </a:rPr>
              <a:t>，其他指令为</a:t>
            </a:r>
            <a:r>
              <a:rPr lang="en-US" altLang="zh-CN" sz="1900" dirty="0">
                <a:solidFill>
                  <a:srgbClr val="CC0000"/>
                </a:solidFill>
                <a:ea typeface="宋体" pitchFamily="2" charset="-122"/>
              </a:rPr>
              <a:t>0</a:t>
            </a:r>
            <a:endParaRPr lang="zh-CN" altLang="en-US" sz="1900" dirty="0">
              <a:solidFill>
                <a:srgbClr val="CC0000"/>
              </a:solidFill>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0467">
                                            <p:txEl>
                                              <p:pRg st="1" end="1"/>
                                            </p:txEl>
                                          </p:spTgt>
                                        </p:tgtEl>
                                        <p:attrNameLst>
                                          <p:attrName>style.visibility</p:attrName>
                                        </p:attrNameLst>
                                      </p:cBhvr>
                                      <p:to>
                                        <p:strVal val="visible"/>
                                      </p:to>
                                    </p:set>
                                    <p:animEffect transition="in" filter="blinds(horizontal)">
                                      <p:cBhvr>
                                        <p:cTn id="7" dur="500"/>
                                        <p:tgtEl>
                                          <p:spTgt spid="1904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0467">
                                            <p:txEl>
                                              <p:pRg st="2" end="2"/>
                                            </p:txEl>
                                          </p:spTgt>
                                        </p:tgtEl>
                                        <p:attrNameLst>
                                          <p:attrName>style.visibility</p:attrName>
                                        </p:attrNameLst>
                                      </p:cBhvr>
                                      <p:to>
                                        <p:strVal val="visible"/>
                                      </p:to>
                                    </p:set>
                                    <p:animEffect transition="in" filter="blinds(horizontal)">
                                      <p:cBhvr>
                                        <p:cTn id="12" dur="500"/>
                                        <p:tgtEl>
                                          <p:spTgt spid="1904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0467">
                                            <p:txEl>
                                              <p:pRg st="3" end="3"/>
                                            </p:txEl>
                                          </p:spTgt>
                                        </p:tgtEl>
                                        <p:attrNameLst>
                                          <p:attrName>style.visibility</p:attrName>
                                        </p:attrNameLst>
                                      </p:cBhvr>
                                      <p:to>
                                        <p:strVal val="visible"/>
                                      </p:to>
                                    </p:set>
                                    <p:animEffect transition="in" filter="blinds(horizontal)">
                                      <p:cBhvr>
                                        <p:cTn id="17" dur="500"/>
                                        <p:tgtEl>
                                          <p:spTgt spid="1904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0467">
                                            <p:txEl>
                                              <p:pRg st="4" end="4"/>
                                            </p:txEl>
                                          </p:spTgt>
                                        </p:tgtEl>
                                        <p:attrNameLst>
                                          <p:attrName>style.visibility</p:attrName>
                                        </p:attrNameLst>
                                      </p:cBhvr>
                                      <p:to>
                                        <p:strVal val="visible"/>
                                      </p:to>
                                    </p:set>
                                    <p:animEffect transition="in" filter="blinds(horizontal)">
                                      <p:cBhvr>
                                        <p:cTn id="22" dur="500"/>
                                        <p:tgtEl>
                                          <p:spTgt spid="19046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0467">
                                            <p:txEl>
                                              <p:pRg st="5" end="5"/>
                                            </p:txEl>
                                          </p:spTgt>
                                        </p:tgtEl>
                                        <p:attrNameLst>
                                          <p:attrName>style.visibility</p:attrName>
                                        </p:attrNameLst>
                                      </p:cBhvr>
                                      <p:to>
                                        <p:strVal val="visible"/>
                                      </p:to>
                                    </p:set>
                                    <p:animEffect transition="in" filter="blinds(horizontal)">
                                      <p:cBhvr>
                                        <p:cTn id="27" dur="500"/>
                                        <p:tgtEl>
                                          <p:spTgt spid="19046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0467">
                                            <p:txEl>
                                              <p:pRg st="6" end="6"/>
                                            </p:txEl>
                                          </p:spTgt>
                                        </p:tgtEl>
                                        <p:attrNameLst>
                                          <p:attrName>style.visibility</p:attrName>
                                        </p:attrNameLst>
                                      </p:cBhvr>
                                      <p:to>
                                        <p:strVal val="visible"/>
                                      </p:to>
                                    </p:set>
                                    <p:animEffect transition="in" filter="blinds(horizontal)">
                                      <p:cBhvr>
                                        <p:cTn id="32" dur="500"/>
                                        <p:tgtEl>
                                          <p:spTgt spid="19046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90467">
                                            <p:txEl>
                                              <p:pRg st="7" end="7"/>
                                            </p:txEl>
                                          </p:spTgt>
                                        </p:tgtEl>
                                        <p:attrNameLst>
                                          <p:attrName>style.visibility</p:attrName>
                                        </p:attrNameLst>
                                      </p:cBhvr>
                                      <p:to>
                                        <p:strVal val="visible"/>
                                      </p:to>
                                    </p:set>
                                    <p:animEffect transition="in" filter="blinds(horizontal)">
                                      <p:cBhvr>
                                        <p:cTn id="37" dur="500"/>
                                        <p:tgtEl>
                                          <p:spTgt spid="19046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90467">
                                            <p:txEl>
                                              <p:pRg st="8" end="8"/>
                                            </p:txEl>
                                          </p:spTgt>
                                        </p:tgtEl>
                                        <p:attrNameLst>
                                          <p:attrName>style.visibility</p:attrName>
                                        </p:attrNameLst>
                                      </p:cBhvr>
                                      <p:to>
                                        <p:strVal val="visible"/>
                                      </p:to>
                                    </p:set>
                                    <p:animEffect transition="in" filter="blinds(horizontal)">
                                      <p:cBhvr>
                                        <p:cTn id="42" dur="500"/>
                                        <p:tgtEl>
                                          <p:spTgt spid="19046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90467">
                                            <p:txEl>
                                              <p:pRg st="9" end="9"/>
                                            </p:txEl>
                                          </p:spTgt>
                                        </p:tgtEl>
                                        <p:attrNameLst>
                                          <p:attrName>style.visibility</p:attrName>
                                        </p:attrNameLst>
                                      </p:cBhvr>
                                      <p:to>
                                        <p:strVal val="visible"/>
                                      </p:to>
                                    </p:set>
                                    <p:animEffect transition="in" filter="blinds(horizontal)">
                                      <p:cBhvr>
                                        <p:cTn id="47" dur="500"/>
                                        <p:tgtEl>
                                          <p:spTgt spid="190467">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90467">
                                            <p:txEl>
                                              <p:pRg st="10" end="10"/>
                                            </p:txEl>
                                          </p:spTgt>
                                        </p:tgtEl>
                                        <p:attrNameLst>
                                          <p:attrName>style.visibility</p:attrName>
                                        </p:attrNameLst>
                                      </p:cBhvr>
                                      <p:to>
                                        <p:strVal val="visible"/>
                                      </p:to>
                                    </p:set>
                                    <p:animEffect transition="in" filter="blinds(horizontal)">
                                      <p:cBhvr>
                                        <p:cTn id="52" dur="500"/>
                                        <p:tgtEl>
                                          <p:spTgt spid="190467">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90467">
                                            <p:txEl>
                                              <p:pRg st="11" end="11"/>
                                            </p:txEl>
                                          </p:spTgt>
                                        </p:tgtEl>
                                        <p:attrNameLst>
                                          <p:attrName>style.visibility</p:attrName>
                                        </p:attrNameLst>
                                      </p:cBhvr>
                                      <p:to>
                                        <p:strVal val="visible"/>
                                      </p:to>
                                    </p:set>
                                    <p:animEffect transition="in" filter="blinds(horizontal)">
                                      <p:cBhvr>
                                        <p:cTn id="57" dur="500"/>
                                        <p:tgtEl>
                                          <p:spTgt spid="190467">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90467">
                                            <p:txEl>
                                              <p:pRg st="12" end="12"/>
                                            </p:txEl>
                                          </p:spTgt>
                                        </p:tgtEl>
                                        <p:attrNameLst>
                                          <p:attrName>style.visibility</p:attrName>
                                        </p:attrNameLst>
                                      </p:cBhvr>
                                      <p:to>
                                        <p:strVal val="visible"/>
                                      </p:to>
                                    </p:set>
                                    <p:animEffect transition="in" filter="blinds(horizontal)">
                                      <p:cBhvr>
                                        <p:cTn id="62" dur="500"/>
                                        <p:tgtEl>
                                          <p:spTgt spid="190467">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90467">
                                            <p:txEl>
                                              <p:pRg st="13" end="13"/>
                                            </p:txEl>
                                          </p:spTgt>
                                        </p:tgtEl>
                                        <p:attrNameLst>
                                          <p:attrName>style.visibility</p:attrName>
                                        </p:attrNameLst>
                                      </p:cBhvr>
                                      <p:to>
                                        <p:strVal val="visible"/>
                                      </p:to>
                                    </p:set>
                                    <p:animEffect transition="in" filter="blinds(horizontal)">
                                      <p:cBhvr>
                                        <p:cTn id="67" dur="500"/>
                                        <p:tgtEl>
                                          <p:spTgt spid="190467">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90467">
                                            <p:txEl>
                                              <p:pRg st="14" end="14"/>
                                            </p:txEl>
                                          </p:spTgt>
                                        </p:tgtEl>
                                        <p:attrNameLst>
                                          <p:attrName>style.visibility</p:attrName>
                                        </p:attrNameLst>
                                      </p:cBhvr>
                                      <p:to>
                                        <p:strVal val="visible"/>
                                      </p:to>
                                    </p:set>
                                    <p:animEffect transition="in" filter="blinds(horizontal)">
                                      <p:cBhvr>
                                        <p:cTn id="72" dur="500"/>
                                        <p:tgtEl>
                                          <p:spTgt spid="19046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理解程序性能</a:t>
            </a:r>
            <a:endParaRPr lang="en-AU" altLang="zh-CN" dirty="0">
              <a:ea typeface="宋体" pitchFamily="2" charset="-122"/>
            </a:endParaRPr>
          </a:p>
        </p:txBody>
      </p:sp>
      <p:sp>
        <p:nvSpPr>
          <p:cNvPr id="39940" name="Rectangle 3"/>
          <p:cNvSpPr>
            <a:spLocks noGrp="1"/>
          </p:cNvSpPr>
          <p:nvPr>
            <p:ph idx="1"/>
          </p:nvPr>
        </p:nvSpPr>
        <p:spPr>
          <a:ln/>
        </p:spPr>
        <p:txBody>
          <a:bodyPr vert="horz" wrap="square" lIns="91440" tIns="45720" rIns="91440" bIns="45720" anchor="t"/>
          <a:lstStyle/>
          <a:p>
            <a:r>
              <a:rPr lang="zh-CN" altLang="en-US" dirty="0">
                <a:ea typeface="宋体" pitchFamily="2" charset="-122"/>
              </a:rPr>
              <a:t>算法</a:t>
            </a:r>
            <a:endParaRPr lang="en-US" altLang="zh-CN" dirty="0">
              <a:ea typeface="宋体" pitchFamily="2" charset="-122"/>
            </a:endParaRPr>
          </a:p>
          <a:p>
            <a:pPr lvl="1"/>
            <a:r>
              <a:rPr lang="zh-CN" altLang="en-US" dirty="0">
                <a:ea typeface="宋体" pitchFamily="2" charset="-122"/>
              </a:rPr>
              <a:t>决定源代码的数量和执行</a:t>
            </a:r>
            <a:r>
              <a:rPr lang="en-US" altLang="zh-CN" dirty="0">
                <a:ea typeface="宋体" pitchFamily="2" charset="-122"/>
              </a:rPr>
              <a:t>I/O</a:t>
            </a:r>
            <a:r>
              <a:rPr lang="zh-CN" altLang="en-US" dirty="0">
                <a:ea typeface="宋体" pitchFamily="2" charset="-122"/>
              </a:rPr>
              <a:t>操作的数量</a:t>
            </a:r>
            <a:endParaRPr lang="en-US" altLang="zh-CN" dirty="0">
              <a:ea typeface="宋体" pitchFamily="2" charset="-122"/>
            </a:endParaRPr>
          </a:p>
          <a:p>
            <a:r>
              <a:rPr lang="zh-CN" altLang="en-US" dirty="0">
                <a:ea typeface="宋体" pitchFamily="2" charset="-122"/>
              </a:rPr>
              <a:t>编程语言，编译器和体系结构 （</a:t>
            </a:r>
            <a:r>
              <a:rPr lang="en-US" altLang="zh-CN" dirty="0">
                <a:ea typeface="宋体" pitchFamily="2" charset="-122"/>
              </a:rPr>
              <a:t>2.3</a:t>
            </a:r>
            <a:r>
              <a:rPr lang="zh-CN" altLang="en-US" dirty="0">
                <a:ea typeface="宋体" pitchFamily="2" charset="-122"/>
              </a:rPr>
              <a:t>）</a:t>
            </a:r>
            <a:endParaRPr lang="en-US" altLang="zh-CN" dirty="0">
              <a:ea typeface="宋体" pitchFamily="2" charset="-122"/>
            </a:endParaRPr>
          </a:p>
          <a:p>
            <a:pPr lvl="1"/>
            <a:r>
              <a:rPr lang="zh-CN" altLang="en-US" dirty="0">
                <a:ea typeface="宋体" pitchFamily="2" charset="-122"/>
              </a:rPr>
              <a:t>决定每行源代码对应机器指令的数量</a:t>
            </a:r>
            <a:endParaRPr lang="en-US" altLang="zh-CN" dirty="0">
              <a:ea typeface="宋体" pitchFamily="2" charset="-122"/>
            </a:endParaRPr>
          </a:p>
          <a:p>
            <a:r>
              <a:rPr lang="zh-CN" altLang="en-US" dirty="0">
                <a:ea typeface="宋体" pitchFamily="2" charset="-122"/>
              </a:rPr>
              <a:t>处理器和存储器系统 （</a:t>
            </a:r>
            <a:r>
              <a:rPr lang="en-US" altLang="zh-CN" dirty="0">
                <a:ea typeface="宋体" pitchFamily="2" charset="-122"/>
              </a:rPr>
              <a:t>4.5</a:t>
            </a:r>
            <a:r>
              <a:rPr lang="zh-CN" altLang="en-US" dirty="0">
                <a:ea typeface="宋体" pitchFamily="2" charset="-122"/>
              </a:rPr>
              <a:t>）</a:t>
            </a:r>
            <a:endParaRPr lang="en-US" altLang="zh-CN" dirty="0">
              <a:ea typeface="宋体" pitchFamily="2" charset="-122"/>
            </a:endParaRPr>
          </a:p>
          <a:p>
            <a:pPr lvl="1"/>
            <a:r>
              <a:rPr lang="zh-CN" altLang="en-US" dirty="0">
                <a:ea typeface="宋体" pitchFamily="2" charset="-122"/>
              </a:rPr>
              <a:t>决定指令执行的速度快慢</a:t>
            </a:r>
            <a:endParaRPr lang="en-US" altLang="zh-CN" dirty="0">
              <a:ea typeface="宋体" pitchFamily="2" charset="-122"/>
            </a:endParaRPr>
          </a:p>
          <a:p>
            <a:r>
              <a:rPr lang="en-US" altLang="zh-CN" dirty="0">
                <a:ea typeface="宋体" pitchFamily="2" charset="-122"/>
              </a:rPr>
              <a:t>I/O</a:t>
            </a:r>
            <a:r>
              <a:rPr lang="zh-CN" altLang="en-US" dirty="0">
                <a:ea typeface="宋体" pitchFamily="2" charset="-122"/>
              </a:rPr>
              <a:t>系统（硬件和操作系统）（</a:t>
            </a:r>
            <a:r>
              <a:rPr lang="en-US" altLang="zh-CN" dirty="0">
                <a:ea typeface="宋体" pitchFamily="2" charset="-122"/>
              </a:rPr>
              <a:t>6</a:t>
            </a:r>
            <a:r>
              <a:rPr lang="zh-CN" altLang="en-US" dirty="0">
                <a:ea typeface="宋体" pitchFamily="2" charset="-122"/>
              </a:rPr>
              <a:t>，附加）</a:t>
            </a:r>
            <a:endParaRPr lang="en-US" altLang="zh-CN" dirty="0">
              <a:ea typeface="宋体" pitchFamily="2" charset="-122"/>
            </a:endParaRPr>
          </a:p>
          <a:p>
            <a:pPr lvl="1"/>
            <a:r>
              <a:rPr lang="zh-CN" altLang="en-US" dirty="0">
                <a:ea typeface="宋体" pitchFamily="2" charset="-122"/>
              </a:rPr>
              <a:t>决定</a:t>
            </a:r>
            <a:r>
              <a:rPr lang="en-US" altLang="zh-CN" dirty="0">
                <a:ea typeface="宋体" pitchFamily="2" charset="-122"/>
              </a:rPr>
              <a:t>I/O</a:t>
            </a:r>
            <a:r>
              <a:rPr lang="zh-CN" altLang="en-US" dirty="0">
                <a:ea typeface="宋体" pitchFamily="2" charset="-122"/>
              </a:rPr>
              <a:t>操作执行的速度快慢</a:t>
            </a:r>
            <a:endParaRPr lang="en-AU" altLang="zh-CN" dirty="0">
              <a:ea typeface="宋体" pitchFamily="2" charset="-122"/>
            </a:endParaRPr>
          </a:p>
        </p:txBody>
      </p:sp>
      <p:sp>
        <p:nvSpPr>
          <p:cNvPr id="3379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14</a:t>
            </a:fld>
            <a:endParaRPr lang="en-AU" altLang="zh-CN" sz="1400" b="1" dirty="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4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4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4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4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94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9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140</a:t>
            </a:fld>
            <a:endParaRPr lang="en-AU" altLang="en-US" sz="1400" b="1" dirty="0">
              <a:ea typeface="宋体" pitchFamily="2" charset="-122"/>
            </a:endParaRPr>
          </a:p>
        </p:txBody>
      </p:sp>
      <p:pic>
        <p:nvPicPr>
          <p:cNvPr id="489475" name="Picture 6" descr="f04-50-P374493"/>
          <p:cNvPicPr>
            <a:picLocks noChangeAspect="1"/>
          </p:cNvPicPr>
          <p:nvPr/>
        </p:nvPicPr>
        <p:blipFill>
          <a:blip r:embed="rId2"/>
          <a:stretch>
            <a:fillRect/>
          </a:stretch>
        </p:blipFill>
        <p:spPr>
          <a:xfrm>
            <a:off x="1158727" y="1484784"/>
            <a:ext cx="5462588" cy="3384376"/>
          </a:xfrm>
          <a:prstGeom prst="rect">
            <a:avLst/>
          </a:prstGeom>
          <a:noFill/>
          <a:ln w="9525">
            <a:noFill/>
          </a:ln>
        </p:spPr>
      </p:pic>
      <p:sp>
        <p:nvSpPr>
          <p:cNvPr id="489476"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流水线控制</a:t>
            </a:r>
          </a:p>
        </p:txBody>
      </p:sp>
      <p:sp>
        <p:nvSpPr>
          <p:cNvPr id="489477" name="Rectangle 3"/>
          <p:cNvSpPr>
            <a:spLocks noGrp="1"/>
          </p:cNvSpPr>
          <p:nvPr>
            <p:ph type="body" idx="4294967295"/>
          </p:nvPr>
        </p:nvSpPr>
        <p:spPr>
          <a:xfrm>
            <a:off x="755576" y="980728"/>
            <a:ext cx="8270875" cy="1150937"/>
          </a:xfrm>
          <a:ln/>
        </p:spPr>
        <p:txBody>
          <a:bodyPr vert="horz" wrap="square" lIns="91440" tIns="45720" rIns="91440" bIns="45720" anchor="t"/>
          <a:lstStyle/>
          <a:p>
            <a:pPr eaLnBrk="1" hangingPunct="1"/>
            <a:r>
              <a:rPr lang="zh-CN" altLang="en-US" sz="1400" dirty="0">
                <a:ea typeface="宋体" pitchFamily="2" charset="-122"/>
              </a:rPr>
              <a:t>加到流水线寄存器上</a:t>
            </a:r>
            <a:endParaRPr lang="en-US" altLang="zh-CN" sz="1400" dirty="0">
              <a:ea typeface="宋体" pitchFamily="2" charset="-122"/>
            </a:endParaRPr>
          </a:p>
          <a:p>
            <a:pPr eaLnBrk="1" hangingPunct="1"/>
            <a:r>
              <a:rPr lang="zh-CN" altLang="en-US" sz="1400" b="0" i="0" dirty="0">
                <a:solidFill>
                  <a:srgbClr val="4D4D4D"/>
                </a:solidFill>
                <a:effectLst/>
                <a:latin typeface="-apple-system"/>
              </a:rPr>
              <a:t>注意在流水线寄存器中，我们同样也需要增加存储位来存储对应指令的控制信号</a:t>
            </a:r>
            <a:endParaRPr lang="zh-CN" altLang="en-US" sz="1400" dirty="0">
              <a:ea typeface="宋体" pitchFamily="2" charset="-122"/>
            </a:endParaRPr>
          </a:p>
        </p:txBody>
      </p:sp>
      <p:pic>
        <p:nvPicPr>
          <p:cNvPr id="26626" name="Picture 2" descr="在这里插入图片描述">
            <a:extLst>
              <a:ext uri="{FF2B5EF4-FFF2-40B4-BE49-F238E27FC236}">
                <a16:creationId xmlns:a16="http://schemas.microsoft.com/office/drawing/2014/main" id="{97C03BCC-4780-4925-BE44-4CA62D0FE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4941168"/>
            <a:ext cx="8439150" cy="18669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B4D7B39-5500-459C-A521-90DC2A313046}"/>
              </a:ext>
            </a:extLst>
          </p:cNvPr>
          <p:cNvSpPr txBox="1"/>
          <p:nvPr/>
        </p:nvSpPr>
        <p:spPr>
          <a:xfrm>
            <a:off x="3611753" y="5158135"/>
            <a:ext cx="284052" cy="307777"/>
          </a:xfrm>
          <a:prstGeom prst="rect">
            <a:avLst/>
          </a:prstGeom>
          <a:noFill/>
        </p:spPr>
        <p:txBody>
          <a:bodyPr wrap="none" rtlCol="0">
            <a:spAutoFit/>
          </a:bodyPr>
          <a:lstStyle/>
          <a:p>
            <a:r>
              <a:rPr lang="en-US" altLang="zh-CN" sz="1400" dirty="0">
                <a:solidFill>
                  <a:srgbClr val="FF0000"/>
                </a:solidFill>
              </a:rPr>
              <a:t>4</a:t>
            </a:r>
            <a:endParaRPr lang="zh-CN" altLang="en-US" sz="1400" dirty="0">
              <a:solidFill>
                <a:srgbClr val="FF0000"/>
              </a:solidFill>
            </a:endParaRPr>
          </a:p>
        </p:txBody>
      </p:sp>
      <p:sp>
        <p:nvSpPr>
          <p:cNvPr id="8" name="文本框 7">
            <a:extLst>
              <a:ext uri="{FF2B5EF4-FFF2-40B4-BE49-F238E27FC236}">
                <a16:creationId xmlns:a16="http://schemas.microsoft.com/office/drawing/2014/main" id="{787F89E9-550A-48FD-B394-047D8AC73B6A}"/>
              </a:ext>
            </a:extLst>
          </p:cNvPr>
          <p:cNvSpPr txBox="1"/>
          <p:nvPr/>
        </p:nvSpPr>
        <p:spPr>
          <a:xfrm>
            <a:off x="6376180" y="5157192"/>
            <a:ext cx="284052" cy="307777"/>
          </a:xfrm>
          <a:prstGeom prst="rect">
            <a:avLst/>
          </a:prstGeom>
          <a:noFill/>
        </p:spPr>
        <p:txBody>
          <a:bodyPr wrap="none" rtlCol="0">
            <a:spAutoFit/>
          </a:bodyPr>
          <a:lstStyle/>
          <a:p>
            <a:r>
              <a:rPr lang="en-US" altLang="zh-CN" sz="1400" dirty="0">
                <a:solidFill>
                  <a:srgbClr val="FF0000"/>
                </a:solidFill>
              </a:rPr>
              <a:t>3</a:t>
            </a:r>
            <a:endParaRPr lang="zh-CN" altLang="en-US" sz="1400" dirty="0">
              <a:solidFill>
                <a:srgbClr val="FF0000"/>
              </a:solidFill>
            </a:endParaRPr>
          </a:p>
        </p:txBody>
      </p:sp>
      <p:sp>
        <p:nvSpPr>
          <p:cNvPr id="9" name="文本框 8">
            <a:extLst>
              <a:ext uri="{FF2B5EF4-FFF2-40B4-BE49-F238E27FC236}">
                <a16:creationId xmlns:a16="http://schemas.microsoft.com/office/drawing/2014/main" id="{82CCF681-12AF-4E4B-B239-D401B7E18A71}"/>
              </a:ext>
            </a:extLst>
          </p:cNvPr>
          <p:cNvSpPr txBox="1"/>
          <p:nvPr/>
        </p:nvSpPr>
        <p:spPr>
          <a:xfrm>
            <a:off x="8392404" y="5137447"/>
            <a:ext cx="284052" cy="307777"/>
          </a:xfrm>
          <a:prstGeom prst="rect">
            <a:avLst/>
          </a:prstGeom>
          <a:noFill/>
        </p:spPr>
        <p:txBody>
          <a:bodyPr wrap="none" rtlCol="0">
            <a:spAutoFit/>
          </a:bodyPr>
          <a:lstStyle/>
          <a:p>
            <a:r>
              <a:rPr lang="en-US" altLang="zh-CN" sz="1400" dirty="0">
                <a:solidFill>
                  <a:srgbClr val="FF0000"/>
                </a:solidFill>
              </a:rPr>
              <a:t>2</a:t>
            </a:r>
            <a:endParaRPr lang="zh-CN" altLang="en-US" sz="1400" dirty="0">
              <a:solidFill>
                <a:srgbClr val="FF0000"/>
              </a:solidFill>
            </a:endParaRPr>
          </a:p>
        </p:txBody>
      </p:sp>
      <p:pic>
        <p:nvPicPr>
          <p:cNvPr id="26628" name="Picture 4" descr="在这里插入图片描述">
            <a:extLst>
              <a:ext uri="{FF2B5EF4-FFF2-40B4-BE49-F238E27FC236}">
                <a16:creationId xmlns:a16="http://schemas.microsoft.com/office/drawing/2014/main" id="{1528DCD1-CCC0-48CB-A9E1-81639C68E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12" y="1484784"/>
            <a:ext cx="5700994" cy="34808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0498" name="Picture 4"/>
          <p:cNvPicPr>
            <a:picLocks noGrp="1" noChangeAspect="1"/>
          </p:cNvPicPr>
          <p:nvPr>
            <p:ph idx="1"/>
          </p:nvPr>
        </p:nvPicPr>
        <p:blipFill>
          <a:blip r:embed="rId2"/>
          <a:srcRect/>
          <a:stretch>
            <a:fillRect/>
          </a:stretch>
        </p:blipFill>
        <p:spPr>
          <a:xfrm>
            <a:off x="279400" y="295275"/>
            <a:ext cx="8662988" cy="6351588"/>
          </a:xfrm>
          <a:ln/>
        </p:spPr>
      </p:pic>
      <p:sp>
        <p:nvSpPr>
          <p:cNvPr id="26627" name="Text Box 7"/>
          <p:cNvSpPr txBox="1">
            <a:spLocks noChangeArrowheads="1"/>
          </p:cNvSpPr>
          <p:nvPr/>
        </p:nvSpPr>
        <p:spPr bwMode="auto">
          <a:xfrm>
            <a:off x="133350" y="5372100"/>
            <a:ext cx="2219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spcBef>
                <a:spcPct val="20000"/>
              </a:spcBef>
              <a:buClr>
                <a:schemeClr val="folHlink"/>
              </a:buClr>
              <a:buSzPct val="60000"/>
              <a:buFont typeface="Wingdings" panose="05000000000000000000" pitchFamily="2" charset="2"/>
              <a:buChar char="n"/>
              <a:defRPr sz="3200">
                <a:solidFill>
                  <a:schemeClr val="tx1"/>
                </a:solidFill>
                <a:latin typeface="Franklin Gothic Book" pitchFamily="34" charset="0"/>
              </a:defRPr>
            </a:lvl1pPr>
            <a:lvl2pPr marL="742950" indent="-285750" algn="l">
              <a:spcBef>
                <a:spcPct val="20000"/>
              </a:spcBef>
              <a:buClr>
                <a:schemeClr val="folHlink"/>
              </a:buClr>
              <a:buSzPct val="60000"/>
              <a:buFont typeface="Wingdings" panose="05000000000000000000" pitchFamily="2" charset="2"/>
              <a:buChar char="n"/>
              <a:defRPr sz="2800">
                <a:solidFill>
                  <a:schemeClr val="tx1"/>
                </a:solidFill>
                <a:latin typeface="Franklin Gothic Book" pitchFamily="34" charset="0"/>
              </a:defRPr>
            </a:lvl2pPr>
            <a:lvl3pPr marL="1143000" indent="-228600" algn="l">
              <a:spcBef>
                <a:spcPct val="20000"/>
              </a:spcBef>
              <a:buClr>
                <a:schemeClr val="folHlink"/>
              </a:buClr>
              <a:buSzPct val="60000"/>
              <a:buFont typeface="Wingdings" panose="05000000000000000000" pitchFamily="2" charset="2"/>
              <a:buChar char="n"/>
              <a:defRPr sz="2400">
                <a:solidFill>
                  <a:schemeClr val="tx1"/>
                </a:solidFill>
                <a:latin typeface="Franklin Gothic Book" pitchFamily="34" charset="0"/>
              </a:defRPr>
            </a:lvl3pPr>
            <a:lvl4pPr marL="1600200" indent="-228600" algn="l">
              <a:spcBef>
                <a:spcPct val="20000"/>
              </a:spcBef>
              <a:buClr>
                <a:schemeClr val="folHlink"/>
              </a:buClr>
              <a:buSzPct val="60000"/>
              <a:buFont typeface="Wingdings" panose="05000000000000000000" pitchFamily="2" charset="2"/>
              <a:buChar char="n"/>
              <a:defRPr sz="2000">
                <a:solidFill>
                  <a:schemeClr val="tx1"/>
                </a:solidFill>
                <a:latin typeface="Franklin Gothic Book" pitchFamily="34" charset="0"/>
              </a:defRPr>
            </a:lvl4pPr>
            <a:lvl5pPr marL="2057400" indent="-228600" algn="l">
              <a:spcBef>
                <a:spcPct val="20000"/>
              </a:spcBef>
              <a:buClr>
                <a:schemeClr val="folHlink"/>
              </a:buClr>
              <a:buSzPct val="60000"/>
              <a:buFont typeface="Wingdings" panose="05000000000000000000" pitchFamily="2" charset="2"/>
              <a:buChar char="n"/>
              <a:defRPr sz="2000">
                <a:solidFill>
                  <a:schemeClr val="tx1"/>
                </a:solidFill>
                <a:latin typeface="Franklin Gothic Book" pitchFamily="34" charset="0"/>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Franklin Gothic Book" pitchFamily="34" charset="0"/>
              </a:defRPr>
            </a:lvl9pPr>
          </a:lstStyle>
          <a:p>
            <a:pPr marL="0" marR="0" lvl="0" indent="0" algn="ctr" defTabSz="914400" rtl="0" eaLnBrk="0" fontAlgn="base" latinLnBrk="0" hangingPunct="0">
              <a:lnSpc>
                <a:spcPct val="100000"/>
              </a:lnSpc>
              <a:spcBef>
                <a:spcPct val="50000"/>
              </a:spcBef>
              <a:spcAft>
                <a:spcPct val="0"/>
              </a:spcAft>
              <a:buClrTx/>
              <a:buSzTx/>
              <a:buFont typeface="Arial" panose="020B0604020202090204" pitchFamily="34" charset="0"/>
              <a:buNone/>
              <a:defRPr/>
            </a:pPr>
            <a:r>
              <a:rPr kumimoji="0" lang="zh-CN" altLang="en-US" sz="1600" b="1" i="0" u="none" strike="noStrike" kern="1200" cap="none" spc="0" normalizeH="0" baseline="0" noProof="0" dirty="0">
                <a:ln>
                  <a:noFill/>
                </a:ln>
                <a:solidFill>
                  <a:schemeClr val="tx2">
                    <a:lumMod val="60000"/>
                    <a:lumOff val="40000"/>
                  </a:schemeClr>
                </a:solidFill>
                <a:effectLst/>
                <a:uLnTx/>
                <a:uFillTx/>
                <a:latin typeface="Arial" panose="020B0604020202090204" pitchFamily="34" charset="0"/>
                <a:ea typeface="宋体" pitchFamily="2" charset="-122"/>
                <a:cs typeface="+mn-cs"/>
              </a:rPr>
              <a:t>蓝色部分是控制信号</a:t>
            </a: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4213" y="227013"/>
            <a:ext cx="6696075" cy="681038"/>
          </a:xfrm>
          <a:prstGeom prst="rect">
            <a:avLst/>
          </a:prstGeom>
          <a:noFill/>
          <a:ln w="9525">
            <a:noFill/>
            <a:miter lim="800000"/>
          </a:ln>
        </p:spPr>
        <p:txBody>
          <a:bodyPr anchor="b">
            <a:spAutoFit/>
          </a:bodyPr>
          <a:lstStyle/>
          <a:p>
            <a:pPr marL="0" marR="0" lvl="0" indent="0" algn="l" defTabSz="914400" rtl="0" eaLnBrk="0" fontAlgn="base" latinLnBrk="0" hangingPunct="0">
              <a:lnSpc>
                <a:spcPct val="87000"/>
              </a:lnSpc>
              <a:spcBef>
                <a:spcPct val="0"/>
              </a:spcBef>
              <a:spcAft>
                <a:spcPct val="0"/>
              </a:spcAft>
              <a:buClrTx/>
              <a:buSzTx/>
              <a:buFont typeface="Arial" panose="020B0604020202090204" pitchFamily="34" charset="0"/>
              <a:buNone/>
              <a:defRPr/>
            </a:pPr>
            <a:r>
              <a:rPr lang="zh-CN" altLang="en-US" sz="4400" b="1" dirty="0">
                <a:solidFill>
                  <a:schemeClr val="tx2"/>
                </a:solidFill>
                <a:latin typeface="+mj-lt"/>
                <a:ea typeface="宋体" pitchFamily="2" charset="-122"/>
                <a:cs typeface="+mj-cs"/>
              </a:rPr>
              <a:t>流水线冒险</a:t>
            </a:r>
            <a:endParaRPr kumimoji="0" lang="zh-CN" altLang="en-US" sz="4400" b="1" i="0" u="none" strike="noStrike" kern="1200" cap="none" spc="0" normalizeH="0" baseline="0" noProof="0" dirty="0">
              <a:ln>
                <a:noFill/>
              </a:ln>
              <a:solidFill>
                <a:schemeClr val="tx2"/>
              </a:solidFill>
              <a:effectLst/>
              <a:uLnTx/>
              <a:uFillTx/>
              <a:latin typeface="+mj-lt"/>
              <a:ea typeface="宋体" pitchFamily="2" charset="-122"/>
              <a:cs typeface="+mj-cs"/>
            </a:endParaRPr>
          </a:p>
        </p:txBody>
      </p:sp>
      <p:sp>
        <p:nvSpPr>
          <p:cNvPr id="3" name="Rectangle 3"/>
          <p:cNvSpPr txBox="1"/>
          <p:nvPr/>
        </p:nvSpPr>
        <p:spPr>
          <a:xfrm>
            <a:off x="873125" y="1125538"/>
            <a:ext cx="8270875" cy="51117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indent="0" eaLnBrk="1" hangingPunct="1">
              <a:buNone/>
            </a:pPr>
            <a:r>
              <a:rPr lang="zh-CN" altLang="en-US" sz="2800" dirty="0">
                <a:solidFill>
                  <a:srgbClr val="FF0000"/>
                </a:solidFill>
                <a:highlight>
                  <a:srgbClr val="FFFF00"/>
                </a:highlight>
                <a:ea typeface="宋体" pitchFamily="2" charset="-122"/>
                <a:hlinkClick r:id="rId2" action="ppaction://hlinksldjump">
                  <a:extLst>
                    <a:ext uri="{A12FA001-AC4F-418D-AE19-62706E023703}">
                      <ahyp:hlinkClr xmlns:ahyp="http://schemas.microsoft.com/office/drawing/2018/hyperlinkcolor" val="tx"/>
                    </a:ext>
                  </a:extLst>
                </a:hlinkClick>
              </a:rPr>
              <a:t>结构冒险</a:t>
            </a:r>
            <a:r>
              <a:rPr lang="zh-CN" altLang="en-US" sz="2800" dirty="0">
                <a:ea typeface="宋体" pitchFamily="2" charset="-122"/>
              </a:rPr>
              <a:t>多条指令同时需要用同一个硬件</a:t>
            </a:r>
            <a:endParaRPr lang="en-US" altLang="zh-CN" sz="2800" dirty="0">
              <a:ea typeface="宋体" pitchFamily="2" charset="-122"/>
            </a:endParaRPr>
          </a:p>
          <a:p>
            <a:pPr marL="0" indent="0" eaLnBrk="1" hangingPunct="1">
              <a:buNone/>
            </a:pPr>
            <a:r>
              <a:rPr lang="zh-CN" altLang="en-US" sz="2800" dirty="0">
                <a:solidFill>
                  <a:srgbClr val="FF0000"/>
                </a:solidFill>
                <a:highlight>
                  <a:srgbClr val="FFFF00"/>
                </a:highlight>
                <a:ea typeface="宋体" pitchFamily="2" charset="-122"/>
                <a:hlinkClick r:id="rId3" action="ppaction://hlinksldjump">
                  <a:extLst>
                    <a:ext uri="{A12FA001-AC4F-418D-AE19-62706E023703}">
                      <ahyp:hlinkClr xmlns:ahyp="http://schemas.microsoft.com/office/drawing/2018/hyperlinkcolor" val="tx"/>
                    </a:ext>
                  </a:extLst>
                </a:hlinkClick>
              </a:rPr>
              <a:t>数据冒险</a:t>
            </a:r>
            <a:r>
              <a:rPr lang="zh-CN" altLang="en-US" sz="2800" dirty="0">
                <a:ea typeface="宋体" pitchFamily="2" charset="-122"/>
              </a:rPr>
              <a:t>因无法提供指令执行所需要的数据而导致指令不能在预定的时钟周期内执行</a:t>
            </a:r>
            <a:r>
              <a:rPr lang="en-US" altLang="zh-CN" sz="2800" dirty="0">
                <a:solidFill>
                  <a:srgbClr val="FF0000"/>
                </a:solidFill>
                <a:ea typeface="宋体" pitchFamily="2" charset="-122"/>
              </a:rPr>
              <a:t>=&gt;</a:t>
            </a:r>
            <a:r>
              <a:rPr lang="zh-CN" altLang="en-US" sz="2800" dirty="0">
                <a:solidFill>
                  <a:srgbClr val="FF0000"/>
                </a:solidFill>
                <a:ea typeface="宋体" pitchFamily="2" charset="-122"/>
              </a:rPr>
              <a:t>旁路</a:t>
            </a:r>
            <a:endParaRPr lang="en-US" altLang="zh-CN" sz="2800" dirty="0">
              <a:solidFill>
                <a:srgbClr val="FF0000"/>
              </a:solidFill>
              <a:ea typeface="宋体" pitchFamily="2" charset="-122"/>
            </a:endParaRPr>
          </a:p>
          <a:p>
            <a:pPr marL="0" indent="0" eaLnBrk="1" hangingPunct="1">
              <a:buNone/>
            </a:pPr>
            <a:endParaRPr lang="en-US" altLang="zh-CN" sz="2800" dirty="0"/>
          </a:p>
          <a:p>
            <a:pPr marL="0" indent="0" eaLnBrk="1" hangingPunct="1">
              <a:buNone/>
            </a:pPr>
            <a:endParaRPr lang="en-US" altLang="zh-CN" sz="2800" dirty="0"/>
          </a:p>
          <a:p>
            <a:pPr marL="0" indent="0" eaLnBrk="1" hangingPunct="1">
              <a:buNone/>
            </a:pPr>
            <a:endParaRPr lang="en-US" altLang="zh-CN" sz="2800" dirty="0"/>
          </a:p>
          <a:p>
            <a:pPr marL="0" indent="0" eaLnBrk="1" hangingPunct="1">
              <a:buNone/>
            </a:pPr>
            <a:endParaRPr lang="en-US" altLang="zh-CN" sz="2800" dirty="0"/>
          </a:p>
          <a:p>
            <a:pPr marL="0" indent="0" eaLnBrk="1" hangingPunct="1">
              <a:buNone/>
            </a:pPr>
            <a:endParaRPr lang="en-US" altLang="zh-CN" sz="2800" dirty="0"/>
          </a:p>
          <a:p>
            <a:pPr marL="0" indent="0" eaLnBrk="1" hangingPunct="1">
              <a:buNone/>
            </a:pPr>
            <a:r>
              <a:rPr lang="zh-CN" altLang="en-US" sz="2800" dirty="0">
                <a:solidFill>
                  <a:srgbClr val="FF0000"/>
                </a:solidFill>
                <a:highlight>
                  <a:srgbClr val="FFFF00"/>
                </a:highlight>
                <a:ea typeface="宋体" pitchFamily="2" charset="-122"/>
                <a:hlinkClick r:id="rId4" action="ppaction://hlinksldjump">
                  <a:extLst>
                    <a:ext uri="{A12FA001-AC4F-418D-AE19-62706E023703}">
                      <ahyp:hlinkClr xmlns:ahyp="http://schemas.microsoft.com/office/drawing/2018/hyperlinkcolor" val="tx"/>
                    </a:ext>
                  </a:extLst>
                </a:hlinkClick>
              </a:rPr>
              <a:t>控制冒险</a:t>
            </a:r>
            <a:r>
              <a:rPr lang="zh-CN" altLang="en-US" sz="2800" dirty="0">
                <a:ea typeface="宋体" pitchFamily="2" charset="-122"/>
              </a:rPr>
              <a:t>需要根据前面某条指令的结果来确定分支而导致的延迟</a:t>
            </a:r>
            <a:r>
              <a:rPr lang="en-US" altLang="zh-CN" sz="2800" dirty="0">
                <a:solidFill>
                  <a:srgbClr val="FF0000"/>
                </a:solidFill>
                <a:ea typeface="宋体" pitchFamily="2" charset="-122"/>
              </a:rPr>
              <a:t>=&gt;</a:t>
            </a:r>
            <a:r>
              <a:rPr lang="zh-CN" altLang="en-US" sz="2800" dirty="0">
                <a:solidFill>
                  <a:srgbClr val="FF0000"/>
                </a:solidFill>
                <a:ea typeface="宋体" pitchFamily="2" charset="-122"/>
              </a:rPr>
              <a:t>预测</a:t>
            </a:r>
            <a:endParaRPr lang="en-US" altLang="zh-CN" sz="2800" dirty="0">
              <a:solidFill>
                <a:srgbClr val="FF0000"/>
              </a:solidFill>
              <a:ea typeface="宋体" pitchFamily="2" charset="-122"/>
            </a:endParaRPr>
          </a:p>
          <a:p>
            <a:pPr marL="0" indent="0" eaLnBrk="1" hangingPunct="1">
              <a:buNone/>
            </a:pPr>
            <a:r>
              <a:rPr lang="zh-CN" altLang="en-US" sz="2800" dirty="0">
                <a:solidFill>
                  <a:srgbClr val="FF0000"/>
                </a:solidFill>
                <a:ea typeface="宋体" pitchFamily="2" charset="-122"/>
              </a:rPr>
              <a:t>解决所有的冒险都可以通过冒泡</a:t>
            </a:r>
            <a:r>
              <a:rPr lang="en-US" altLang="zh-CN" sz="2800" dirty="0">
                <a:solidFill>
                  <a:srgbClr val="FF0000"/>
                </a:solidFill>
                <a:ea typeface="宋体" pitchFamily="2" charset="-122"/>
              </a:rPr>
              <a:t>/</a:t>
            </a:r>
            <a:r>
              <a:rPr lang="zh-CN" altLang="en-US" sz="2800" dirty="0">
                <a:solidFill>
                  <a:srgbClr val="FF0000"/>
                </a:solidFill>
                <a:ea typeface="宋体" pitchFamily="2" charset="-122"/>
              </a:rPr>
              <a:t>阻塞（但是效率低）</a:t>
            </a:r>
            <a:endParaRPr lang="en-US" altLang="zh-CN" sz="2800" dirty="0">
              <a:solidFill>
                <a:srgbClr val="FF0000"/>
              </a:solidFill>
              <a:ea typeface="宋体" pitchFamily="2" charset="-122"/>
            </a:endParaRPr>
          </a:p>
          <a:p>
            <a:pPr marL="0" lvl="0" indent="0" eaLnBrk="1" hangingPunct="1">
              <a:buNone/>
            </a:pPr>
            <a:endParaRPr lang="zh-CN" altLang="en-US" sz="2800" dirty="0">
              <a:highlight>
                <a:srgbClr val="FFFF00"/>
              </a:highlight>
              <a:ea typeface="宋体" pitchFamily="2" charset="-122"/>
              <a:hlinkClick r:id="rId4" action="ppaction://hlinksldjump"/>
            </a:endParaRPr>
          </a:p>
        </p:txBody>
      </p:sp>
      <p:pic>
        <p:nvPicPr>
          <p:cNvPr id="25602" name="Picture 2" descr="在这里插入图片描述">
            <a:extLst>
              <a:ext uri="{FF2B5EF4-FFF2-40B4-BE49-F238E27FC236}">
                <a16:creationId xmlns:a16="http://schemas.microsoft.com/office/drawing/2014/main" id="{9F72A701-DBFE-4623-9348-6360D6AAB6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2636912"/>
            <a:ext cx="6867227" cy="23986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圆角 3">
            <a:extLst>
              <a:ext uri="{FF2B5EF4-FFF2-40B4-BE49-F238E27FC236}">
                <a16:creationId xmlns:a16="http://schemas.microsoft.com/office/drawing/2014/main" id="{7C5A866E-8DB5-4714-B616-085FBC406ECC}"/>
              </a:ext>
            </a:extLst>
          </p:cNvPr>
          <p:cNvSpPr/>
          <p:nvPr/>
        </p:nvSpPr>
        <p:spPr bwMode="auto">
          <a:xfrm>
            <a:off x="1187624" y="3068960"/>
            <a:ext cx="288032" cy="216024"/>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6" name="矩形: 圆角 5">
            <a:extLst>
              <a:ext uri="{FF2B5EF4-FFF2-40B4-BE49-F238E27FC236}">
                <a16:creationId xmlns:a16="http://schemas.microsoft.com/office/drawing/2014/main" id="{D45D1D0E-A81C-4FF3-AE96-BA9CE7D6D513}"/>
              </a:ext>
            </a:extLst>
          </p:cNvPr>
          <p:cNvSpPr/>
          <p:nvPr/>
        </p:nvSpPr>
        <p:spPr bwMode="auto">
          <a:xfrm>
            <a:off x="1475656" y="4628301"/>
            <a:ext cx="216024" cy="216024"/>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5" name="椭圆 4">
            <a:extLst>
              <a:ext uri="{FF2B5EF4-FFF2-40B4-BE49-F238E27FC236}">
                <a16:creationId xmlns:a16="http://schemas.microsoft.com/office/drawing/2014/main" id="{89866A78-BE39-4511-8610-54035803848A}"/>
              </a:ext>
            </a:extLst>
          </p:cNvPr>
          <p:cNvSpPr/>
          <p:nvPr/>
        </p:nvSpPr>
        <p:spPr bwMode="auto">
          <a:xfrm>
            <a:off x="3995936" y="3140968"/>
            <a:ext cx="72008" cy="72008"/>
          </a:xfrm>
          <a:prstGeom prst="ellipse">
            <a:avLst/>
          </a:prstGeom>
          <a:noFill/>
          <a:ln w="952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extLst>
      <p:ext uri="{BB962C8B-B14F-4D97-AF65-F5344CB8AC3E}">
        <p14:creationId xmlns:p14="http://schemas.microsoft.com/office/powerpoint/2010/main" val="356124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9"/>
          <p:cNvSpPr>
            <a:spLocks noGrp="1"/>
          </p:cNvSpPr>
          <p:nvPr>
            <p:ph type="title"/>
          </p:nvPr>
        </p:nvSpPr>
        <p:spPr>
          <a:xfrm>
            <a:off x="474663" y="46038"/>
            <a:ext cx="8091487" cy="646112"/>
          </a:xfrm>
          <a:ln/>
        </p:spPr>
        <p:txBody>
          <a:bodyPr vert="horz" wrap="square" lIns="91440" tIns="45720" rIns="91440" bIns="45720" anchor="b">
            <a:spAutoFit/>
          </a:bodyPr>
          <a:lstStyle/>
          <a:p>
            <a:r>
              <a:rPr lang="en-US" altLang="zh-CN" sz="3600" dirty="0">
                <a:ea typeface="宋体" pitchFamily="2" charset="-122"/>
              </a:rPr>
              <a:t>Structural Hazard</a:t>
            </a:r>
            <a:r>
              <a:rPr lang="zh-CN" altLang="en-US" sz="3600" dirty="0">
                <a:ea typeface="宋体" pitchFamily="2" charset="-122"/>
              </a:rPr>
              <a:t>（结构冒险）</a:t>
            </a:r>
          </a:p>
        </p:txBody>
      </p:sp>
      <p:sp>
        <p:nvSpPr>
          <p:cNvPr id="439299" name="Line 11"/>
          <p:cNvSpPr/>
          <p:nvPr/>
        </p:nvSpPr>
        <p:spPr>
          <a:xfrm>
            <a:off x="850900" y="2528888"/>
            <a:ext cx="0" cy="3238500"/>
          </a:xfrm>
          <a:prstGeom prst="line">
            <a:avLst/>
          </a:prstGeom>
          <a:ln w="12700" cap="flat" cmpd="sng">
            <a:solidFill>
              <a:schemeClr val="tx1"/>
            </a:solidFill>
            <a:prstDash val="solid"/>
            <a:headEnd type="none" w="med" len="med"/>
            <a:tailEnd type="triangle" w="med" len="med"/>
          </a:ln>
        </p:spPr>
      </p:sp>
      <p:grpSp>
        <p:nvGrpSpPr>
          <p:cNvPr id="439300" name="Group 161"/>
          <p:cNvGrpSpPr/>
          <p:nvPr/>
        </p:nvGrpSpPr>
        <p:grpSpPr>
          <a:xfrm>
            <a:off x="2667000" y="2046288"/>
            <a:ext cx="4800600" cy="4191000"/>
            <a:chOff x="1680" y="778"/>
            <a:chExt cx="3024" cy="2824"/>
          </a:xfrm>
        </p:grpSpPr>
        <p:sp>
          <p:nvSpPr>
            <p:cNvPr id="439475" name="Line 19"/>
            <p:cNvSpPr/>
            <p:nvPr/>
          </p:nvSpPr>
          <p:spPr>
            <a:xfrm>
              <a:off x="1680" y="778"/>
              <a:ext cx="0" cy="2824"/>
            </a:xfrm>
            <a:prstGeom prst="line">
              <a:avLst/>
            </a:prstGeom>
            <a:ln w="12700" cap="flat" cmpd="sng">
              <a:solidFill>
                <a:schemeClr val="tx1"/>
              </a:solidFill>
              <a:prstDash val="sysDot"/>
              <a:headEnd type="none" w="med" len="med"/>
              <a:tailEnd type="none" w="med" len="med"/>
            </a:ln>
          </p:spPr>
        </p:sp>
        <p:sp>
          <p:nvSpPr>
            <p:cNvPr id="439476" name="Line 20"/>
            <p:cNvSpPr/>
            <p:nvPr/>
          </p:nvSpPr>
          <p:spPr>
            <a:xfrm>
              <a:off x="2112" y="778"/>
              <a:ext cx="0" cy="2824"/>
            </a:xfrm>
            <a:prstGeom prst="line">
              <a:avLst/>
            </a:prstGeom>
            <a:ln w="12700" cap="flat" cmpd="sng">
              <a:solidFill>
                <a:schemeClr val="tx1"/>
              </a:solidFill>
              <a:prstDash val="sysDot"/>
              <a:headEnd type="none" w="med" len="med"/>
              <a:tailEnd type="none" w="med" len="med"/>
            </a:ln>
          </p:spPr>
        </p:sp>
        <p:sp>
          <p:nvSpPr>
            <p:cNvPr id="439477" name="Line 21"/>
            <p:cNvSpPr/>
            <p:nvPr/>
          </p:nvSpPr>
          <p:spPr>
            <a:xfrm>
              <a:off x="2544" y="778"/>
              <a:ext cx="0" cy="2824"/>
            </a:xfrm>
            <a:prstGeom prst="line">
              <a:avLst/>
            </a:prstGeom>
            <a:ln w="12700" cap="flat" cmpd="sng">
              <a:solidFill>
                <a:schemeClr val="tx1"/>
              </a:solidFill>
              <a:prstDash val="sysDot"/>
              <a:headEnd type="none" w="med" len="med"/>
              <a:tailEnd type="none" w="med" len="med"/>
            </a:ln>
          </p:spPr>
        </p:sp>
        <p:sp>
          <p:nvSpPr>
            <p:cNvPr id="439478" name="Line 22"/>
            <p:cNvSpPr/>
            <p:nvPr/>
          </p:nvSpPr>
          <p:spPr>
            <a:xfrm>
              <a:off x="2976" y="778"/>
              <a:ext cx="0" cy="2824"/>
            </a:xfrm>
            <a:prstGeom prst="line">
              <a:avLst/>
            </a:prstGeom>
            <a:ln w="12700" cap="flat" cmpd="sng">
              <a:solidFill>
                <a:schemeClr val="tx1"/>
              </a:solidFill>
              <a:prstDash val="sysDot"/>
              <a:headEnd type="none" w="med" len="med"/>
              <a:tailEnd type="none" w="med" len="med"/>
            </a:ln>
          </p:spPr>
        </p:sp>
        <p:sp>
          <p:nvSpPr>
            <p:cNvPr id="439479" name="Line 23"/>
            <p:cNvSpPr/>
            <p:nvPr/>
          </p:nvSpPr>
          <p:spPr>
            <a:xfrm>
              <a:off x="3408" y="778"/>
              <a:ext cx="0" cy="2824"/>
            </a:xfrm>
            <a:prstGeom prst="line">
              <a:avLst/>
            </a:prstGeom>
            <a:ln w="12700" cap="flat" cmpd="sng">
              <a:solidFill>
                <a:schemeClr val="tx1"/>
              </a:solidFill>
              <a:prstDash val="sysDot"/>
              <a:headEnd type="none" w="med" len="med"/>
              <a:tailEnd type="none" w="med" len="med"/>
            </a:ln>
          </p:spPr>
        </p:sp>
        <p:sp>
          <p:nvSpPr>
            <p:cNvPr id="439480" name="Line 24"/>
            <p:cNvSpPr/>
            <p:nvPr/>
          </p:nvSpPr>
          <p:spPr>
            <a:xfrm>
              <a:off x="3840" y="778"/>
              <a:ext cx="0" cy="2824"/>
            </a:xfrm>
            <a:prstGeom prst="line">
              <a:avLst/>
            </a:prstGeom>
            <a:ln w="12700" cap="flat" cmpd="sng">
              <a:solidFill>
                <a:schemeClr val="tx1"/>
              </a:solidFill>
              <a:prstDash val="sysDot"/>
              <a:headEnd type="none" w="med" len="med"/>
              <a:tailEnd type="none" w="med" len="med"/>
            </a:ln>
          </p:spPr>
        </p:sp>
        <p:sp>
          <p:nvSpPr>
            <p:cNvPr id="439481" name="Line 25"/>
            <p:cNvSpPr/>
            <p:nvPr/>
          </p:nvSpPr>
          <p:spPr>
            <a:xfrm>
              <a:off x="4272" y="778"/>
              <a:ext cx="0" cy="2824"/>
            </a:xfrm>
            <a:prstGeom prst="line">
              <a:avLst/>
            </a:prstGeom>
            <a:ln w="12700" cap="flat" cmpd="sng">
              <a:solidFill>
                <a:schemeClr val="tx1"/>
              </a:solidFill>
              <a:prstDash val="sysDot"/>
              <a:headEnd type="none" w="med" len="med"/>
              <a:tailEnd type="none" w="med" len="med"/>
            </a:ln>
          </p:spPr>
        </p:sp>
        <p:sp>
          <p:nvSpPr>
            <p:cNvPr id="439482" name="Line 26"/>
            <p:cNvSpPr/>
            <p:nvPr/>
          </p:nvSpPr>
          <p:spPr>
            <a:xfrm>
              <a:off x="4704" y="778"/>
              <a:ext cx="0" cy="2824"/>
            </a:xfrm>
            <a:prstGeom prst="line">
              <a:avLst/>
            </a:prstGeom>
            <a:ln w="12700" cap="flat" cmpd="sng">
              <a:solidFill>
                <a:schemeClr val="tx1"/>
              </a:solidFill>
              <a:prstDash val="sysDot"/>
              <a:headEnd type="none" w="med" len="med"/>
              <a:tailEnd type="none" w="med" len="med"/>
            </a:ln>
          </p:spPr>
        </p:sp>
      </p:grpSp>
      <p:grpSp>
        <p:nvGrpSpPr>
          <p:cNvPr id="4" name="组合 3"/>
          <p:cNvGrpSpPr/>
          <p:nvPr/>
        </p:nvGrpSpPr>
        <p:grpSpPr>
          <a:xfrm>
            <a:off x="849313" y="2420938"/>
            <a:ext cx="4510087" cy="814387"/>
            <a:chOff x="849313" y="2420962"/>
            <a:chExt cx="4510087" cy="814388"/>
          </a:xfrm>
        </p:grpSpPr>
        <p:grpSp>
          <p:nvGrpSpPr>
            <p:cNvPr id="439446" name="Group 5"/>
            <p:cNvGrpSpPr/>
            <p:nvPr/>
          </p:nvGrpSpPr>
          <p:grpSpPr>
            <a:xfrm>
              <a:off x="4133850" y="2573362"/>
              <a:ext cx="515938" cy="458788"/>
              <a:chOff x="2604" y="1488"/>
              <a:chExt cx="325" cy="289"/>
            </a:xfrm>
          </p:grpSpPr>
          <p:sp>
            <p:nvSpPr>
              <p:cNvPr id="439473" name="Freeform 6"/>
              <p:cNvSpPr/>
              <p:nvPr/>
            </p:nvSpPr>
            <p:spPr>
              <a:xfrm>
                <a:off x="2604" y="1488"/>
                <a:ext cx="162" cy="289"/>
              </a:xfrm>
              <a:custGeom>
                <a:avLst/>
                <a:gdLst>
                  <a:gd name="txL" fmla="*/ 0 w 162"/>
                  <a:gd name="txT" fmla="*/ 0 h 289"/>
                  <a:gd name="txR" fmla="*/ 162 w 162"/>
                  <a:gd name="txB" fmla="*/ 289 h 289"/>
                </a:gdLst>
                <a:ahLst/>
                <a:cxnLst>
                  <a:cxn ang="0">
                    <a:pos x="161" y="0"/>
                  </a:cxn>
                  <a:cxn ang="0">
                    <a:pos x="0" y="0"/>
                  </a:cxn>
                  <a:cxn ang="0">
                    <a:pos x="0" y="288"/>
                  </a:cxn>
                  <a:cxn ang="0">
                    <a:pos x="161" y="288"/>
                  </a:cxn>
                </a:cxnLst>
                <a:rect l="txL" t="txT" r="txR" b="txB"/>
                <a:pathLst>
                  <a:path w="162" h="289">
                    <a:moveTo>
                      <a:pt x="161" y="0"/>
                    </a:moveTo>
                    <a:lnTo>
                      <a:pt x="0" y="0"/>
                    </a:lnTo>
                    <a:lnTo>
                      <a:pt x="0" y="288"/>
                    </a:lnTo>
                    <a:lnTo>
                      <a:pt x="161" y="288"/>
                    </a:lnTo>
                  </a:path>
                </a:pathLst>
              </a:custGeom>
              <a:solidFill>
                <a:schemeClr val="accent1">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74" name="Freeform 7"/>
              <p:cNvSpPr/>
              <p:nvPr/>
            </p:nvSpPr>
            <p:spPr>
              <a:xfrm>
                <a:off x="2765" y="1488"/>
                <a:ext cx="164" cy="289"/>
              </a:xfrm>
              <a:custGeom>
                <a:avLst/>
                <a:gdLst>
                  <a:gd name="txL" fmla="*/ 0 w 164"/>
                  <a:gd name="txT" fmla="*/ 0 h 289"/>
                  <a:gd name="txR" fmla="*/ 164 w 164"/>
                  <a:gd name="txB" fmla="*/ 289 h 289"/>
                </a:gdLst>
                <a:ahLst/>
                <a:cxnLst>
                  <a:cxn ang="0">
                    <a:pos x="0" y="0"/>
                  </a:cxn>
                  <a:cxn ang="0">
                    <a:pos x="163" y="0"/>
                  </a:cxn>
                  <a:cxn ang="0">
                    <a:pos x="163" y="288"/>
                  </a:cxn>
                  <a:cxn ang="0">
                    <a:pos x="0" y="288"/>
                  </a:cxn>
                </a:cxnLst>
                <a:rect l="txL" t="txT" r="txR" b="txB"/>
                <a:pathLst>
                  <a:path w="164" h="289">
                    <a:moveTo>
                      <a:pt x="0" y="0"/>
                    </a:moveTo>
                    <a:lnTo>
                      <a:pt x="163" y="0"/>
                    </a:lnTo>
                    <a:lnTo>
                      <a:pt x="163" y="288"/>
                    </a:lnTo>
                    <a:lnTo>
                      <a:pt x="0" y="288"/>
                    </a:lnTo>
                  </a:path>
                </a:pathLst>
              </a:custGeom>
              <a:solidFill>
                <a:schemeClr val="accent1">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447" name="Rectangle 14"/>
            <p:cNvSpPr/>
            <p:nvPr/>
          </p:nvSpPr>
          <p:spPr>
            <a:xfrm>
              <a:off x="849313" y="2564904"/>
              <a:ext cx="1031875" cy="51593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800" b="1" dirty="0">
                  <a:ea typeface="宋体" pitchFamily="2" charset="-122"/>
                </a:rPr>
                <a:t>Load</a:t>
              </a:r>
            </a:p>
          </p:txBody>
        </p:sp>
        <p:grpSp>
          <p:nvGrpSpPr>
            <p:cNvPr id="439448" name="Group 27"/>
            <p:cNvGrpSpPr/>
            <p:nvPr/>
          </p:nvGrpSpPr>
          <p:grpSpPr>
            <a:xfrm>
              <a:off x="3511550" y="2420962"/>
              <a:ext cx="352425" cy="763588"/>
              <a:chOff x="2212" y="1392"/>
              <a:chExt cx="222" cy="481"/>
            </a:xfrm>
          </p:grpSpPr>
          <p:sp>
            <p:nvSpPr>
              <p:cNvPr id="439471" name="Freeform 28"/>
              <p:cNvSpPr/>
              <p:nvPr/>
            </p:nvSpPr>
            <p:spPr>
              <a:xfrm>
                <a:off x="2221" y="1392"/>
                <a:ext cx="213" cy="481"/>
              </a:xfrm>
              <a:custGeom>
                <a:avLst/>
                <a:gdLst>
                  <a:gd name="txL" fmla="*/ 0 w 213"/>
                  <a:gd name="txT" fmla="*/ 0 h 481"/>
                  <a:gd name="txR" fmla="*/ 213 w 213"/>
                  <a:gd name="txB" fmla="*/ 481 h 481"/>
                </a:gdLst>
                <a:ahLst/>
                <a:cxnLst>
                  <a:cxn ang="0">
                    <a:pos x="0" y="320"/>
                  </a:cxn>
                  <a:cxn ang="0">
                    <a:pos x="71" y="240"/>
                  </a:cxn>
                  <a:cxn ang="0">
                    <a:pos x="0" y="160"/>
                  </a:cxn>
                  <a:cxn ang="0">
                    <a:pos x="0" y="0"/>
                  </a:cxn>
                  <a:cxn ang="0">
                    <a:pos x="212" y="160"/>
                  </a:cxn>
                  <a:cxn ang="0">
                    <a:pos x="212" y="320"/>
                  </a:cxn>
                  <a:cxn ang="0">
                    <a:pos x="0" y="480"/>
                  </a:cxn>
                  <a:cxn ang="0">
                    <a:pos x="0" y="320"/>
                  </a:cxn>
                </a:cxnLst>
                <a:rect l="txL" t="txT" r="txR" b="txB"/>
                <a:pathLst>
                  <a:path w="213" h="481">
                    <a:moveTo>
                      <a:pt x="0" y="320"/>
                    </a:moveTo>
                    <a:lnTo>
                      <a:pt x="71" y="240"/>
                    </a:lnTo>
                    <a:lnTo>
                      <a:pt x="0" y="160"/>
                    </a:lnTo>
                    <a:lnTo>
                      <a:pt x="0" y="0"/>
                    </a:lnTo>
                    <a:lnTo>
                      <a:pt x="212" y="160"/>
                    </a:lnTo>
                    <a:lnTo>
                      <a:pt x="212" y="320"/>
                    </a:lnTo>
                    <a:lnTo>
                      <a:pt x="0" y="480"/>
                    </a:lnTo>
                    <a:lnTo>
                      <a:pt x="0" y="32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72" name="Rectangle 29"/>
              <p:cNvSpPr/>
              <p:nvPr/>
            </p:nvSpPr>
            <p:spPr>
              <a:xfrm rot="5400000">
                <a:off x="2125" y="1514"/>
                <a:ext cx="383"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ALU</a:t>
                </a:r>
              </a:p>
            </p:txBody>
          </p:sp>
        </p:grpSp>
        <p:grpSp>
          <p:nvGrpSpPr>
            <p:cNvPr id="439449" name="Group 30"/>
            <p:cNvGrpSpPr/>
            <p:nvPr/>
          </p:nvGrpSpPr>
          <p:grpSpPr>
            <a:xfrm>
              <a:off x="2032000" y="2573362"/>
              <a:ext cx="633413" cy="458788"/>
              <a:chOff x="1280" y="1488"/>
              <a:chExt cx="399" cy="289"/>
            </a:xfrm>
          </p:grpSpPr>
          <p:sp>
            <p:nvSpPr>
              <p:cNvPr id="439467" name="Rectangle 31"/>
              <p:cNvSpPr/>
              <p:nvPr/>
            </p:nvSpPr>
            <p:spPr>
              <a:xfrm>
                <a:off x="1280" y="1494"/>
                <a:ext cx="399"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nvGrpSpPr>
              <p:cNvPr id="439468" name="Group 32"/>
              <p:cNvGrpSpPr/>
              <p:nvPr/>
            </p:nvGrpSpPr>
            <p:grpSpPr>
              <a:xfrm>
                <a:off x="1295" y="1488"/>
                <a:ext cx="340" cy="289"/>
                <a:chOff x="1295" y="1488"/>
                <a:chExt cx="340" cy="289"/>
              </a:xfrm>
            </p:grpSpPr>
            <p:sp>
              <p:nvSpPr>
                <p:cNvPr id="439469" name="Freeform 33"/>
                <p:cNvSpPr/>
                <p:nvPr/>
              </p:nvSpPr>
              <p:spPr>
                <a:xfrm>
                  <a:off x="1295" y="1488"/>
                  <a:ext cx="170" cy="289"/>
                </a:xfrm>
                <a:custGeom>
                  <a:avLst/>
                  <a:gdLst>
                    <a:gd name="txL" fmla="*/ 0 w 170"/>
                    <a:gd name="txT" fmla="*/ 0 h 289"/>
                    <a:gd name="txR" fmla="*/ 170 w 170"/>
                    <a:gd name="txB" fmla="*/ 289 h 289"/>
                  </a:gdLst>
                  <a:ahLst/>
                  <a:cxnLst>
                    <a:cxn ang="0">
                      <a:pos x="169" y="0"/>
                    </a:cxn>
                    <a:cxn ang="0">
                      <a:pos x="0" y="0"/>
                    </a:cxn>
                    <a:cxn ang="0">
                      <a:pos x="0" y="288"/>
                    </a:cxn>
                    <a:cxn ang="0">
                      <a:pos x="169" y="288"/>
                    </a:cxn>
                  </a:cxnLst>
                  <a:rect l="txL" t="txT" r="txR" b="txB"/>
                  <a:pathLst>
                    <a:path w="170" h="289">
                      <a:moveTo>
                        <a:pt x="169" y="0"/>
                      </a:moveTo>
                      <a:lnTo>
                        <a:pt x="0" y="0"/>
                      </a:lnTo>
                      <a:lnTo>
                        <a:pt x="0" y="288"/>
                      </a:lnTo>
                      <a:lnTo>
                        <a:pt x="169"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70" name="Freeform 34"/>
                <p:cNvSpPr/>
                <p:nvPr/>
              </p:nvSpPr>
              <p:spPr>
                <a:xfrm>
                  <a:off x="1464" y="1488"/>
                  <a:ext cx="171" cy="289"/>
                </a:xfrm>
                <a:custGeom>
                  <a:avLst/>
                  <a:gdLst>
                    <a:gd name="txL" fmla="*/ 0 w 171"/>
                    <a:gd name="txT" fmla="*/ 0 h 289"/>
                    <a:gd name="txR" fmla="*/ 171 w 171"/>
                    <a:gd name="txB" fmla="*/ 289 h 289"/>
                  </a:gdLst>
                  <a:ahLst/>
                  <a:cxnLst>
                    <a:cxn ang="0">
                      <a:pos x="0" y="0"/>
                    </a:cxn>
                    <a:cxn ang="0">
                      <a:pos x="170" y="0"/>
                    </a:cxn>
                    <a:cxn ang="0">
                      <a:pos x="170" y="288"/>
                    </a:cxn>
                    <a:cxn ang="0">
                      <a:pos x="0" y="288"/>
                    </a:cxn>
                  </a:cxnLst>
                  <a:rect l="txL" t="txT" r="txR" b="txB"/>
                  <a:pathLst>
                    <a:path w="171" h="289">
                      <a:moveTo>
                        <a:pt x="0" y="0"/>
                      </a:moveTo>
                      <a:lnTo>
                        <a:pt x="170" y="0"/>
                      </a:lnTo>
                      <a:lnTo>
                        <a:pt x="170"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grpSp>
        <p:sp>
          <p:nvSpPr>
            <p:cNvPr id="439450" name="Rectangle 35"/>
            <p:cNvSpPr/>
            <p:nvPr/>
          </p:nvSpPr>
          <p:spPr>
            <a:xfrm>
              <a:off x="2762250" y="2590825"/>
              <a:ext cx="5191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Reg</a:t>
              </a:r>
            </a:p>
          </p:txBody>
        </p:sp>
        <p:grpSp>
          <p:nvGrpSpPr>
            <p:cNvPr id="439451" name="Group 36"/>
            <p:cNvGrpSpPr/>
            <p:nvPr/>
          </p:nvGrpSpPr>
          <p:grpSpPr>
            <a:xfrm>
              <a:off x="2786063" y="2573362"/>
              <a:ext cx="469900" cy="458788"/>
              <a:chOff x="1755" y="1488"/>
              <a:chExt cx="296" cy="289"/>
            </a:xfrm>
          </p:grpSpPr>
          <p:sp>
            <p:nvSpPr>
              <p:cNvPr id="439465" name="Freeform 37"/>
              <p:cNvSpPr/>
              <p:nvPr/>
            </p:nvSpPr>
            <p:spPr>
              <a:xfrm>
                <a:off x="1755" y="1488"/>
                <a:ext cx="149" cy="289"/>
              </a:xfrm>
              <a:custGeom>
                <a:avLst/>
                <a:gdLst>
                  <a:gd name="txL" fmla="*/ 0 w 149"/>
                  <a:gd name="txT" fmla="*/ 0 h 289"/>
                  <a:gd name="txR" fmla="*/ 149 w 149"/>
                  <a:gd name="txB" fmla="*/ 289 h 289"/>
                </a:gdLst>
                <a:ahLst/>
                <a:cxnLst>
                  <a:cxn ang="0">
                    <a:pos x="148" y="0"/>
                  </a:cxn>
                  <a:cxn ang="0">
                    <a:pos x="0" y="0"/>
                  </a:cxn>
                  <a:cxn ang="0">
                    <a:pos x="0" y="288"/>
                  </a:cxn>
                  <a:cxn ang="0">
                    <a:pos x="148" y="288"/>
                  </a:cxn>
                </a:cxnLst>
                <a:rect l="txL" t="txT" r="txR" b="txB"/>
                <a:pathLst>
                  <a:path w="149" h="289">
                    <a:moveTo>
                      <a:pt x="148" y="0"/>
                    </a:moveTo>
                    <a:lnTo>
                      <a:pt x="0" y="0"/>
                    </a:lnTo>
                    <a:lnTo>
                      <a:pt x="0" y="288"/>
                    </a:lnTo>
                    <a:lnTo>
                      <a:pt x="148"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66" name="Freeform 38"/>
              <p:cNvSpPr/>
              <p:nvPr/>
            </p:nvSpPr>
            <p:spPr>
              <a:xfrm>
                <a:off x="1903" y="1488"/>
                <a:ext cx="148" cy="289"/>
              </a:xfrm>
              <a:custGeom>
                <a:avLst/>
                <a:gdLst>
                  <a:gd name="txL" fmla="*/ 0 w 148"/>
                  <a:gd name="txT" fmla="*/ 0 h 289"/>
                  <a:gd name="txR" fmla="*/ 148 w 148"/>
                  <a:gd name="txB" fmla="*/ 289 h 289"/>
                </a:gdLst>
                <a:ahLst/>
                <a:cxnLst>
                  <a:cxn ang="0">
                    <a:pos x="0" y="0"/>
                  </a:cxn>
                  <a:cxn ang="0">
                    <a:pos x="147" y="0"/>
                  </a:cxn>
                  <a:cxn ang="0">
                    <a:pos x="147" y="288"/>
                  </a:cxn>
                  <a:cxn ang="0">
                    <a:pos x="0" y="288"/>
                  </a:cxn>
                </a:cxnLst>
                <a:rect l="txL" t="txT" r="txR" b="txB"/>
                <a:pathLst>
                  <a:path w="148" h="289">
                    <a:moveTo>
                      <a:pt x="0" y="0"/>
                    </a:moveTo>
                    <a:lnTo>
                      <a:pt x="147" y="0"/>
                    </a:lnTo>
                    <a:lnTo>
                      <a:pt x="147"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452" name="Line 39"/>
            <p:cNvSpPr/>
            <p:nvPr/>
          </p:nvSpPr>
          <p:spPr>
            <a:xfrm>
              <a:off x="2597150" y="2801962"/>
              <a:ext cx="165100" cy="0"/>
            </a:xfrm>
            <a:prstGeom prst="line">
              <a:avLst/>
            </a:prstGeom>
            <a:ln w="12700" cap="flat" cmpd="sng">
              <a:solidFill>
                <a:schemeClr val="tx1"/>
              </a:solidFill>
              <a:prstDash val="solid"/>
              <a:headEnd type="none" w="med" len="med"/>
              <a:tailEnd type="none" w="med" len="med"/>
            </a:ln>
          </p:spPr>
        </p:sp>
        <p:sp>
          <p:nvSpPr>
            <p:cNvPr id="439453" name="Freeform 40"/>
            <p:cNvSpPr/>
            <p:nvPr/>
          </p:nvSpPr>
          <p:spPr>
            <a:xfrm>
              <a:off x="2701925" y="2649562"/>
              <a:ext cx="76200" cy="153988"/>
            </a:xfrm>
            <a:custGeom>
              <a:avLst/>
              <a:gdLst>
                <a:gd name="txL" fmla="*/ 0 w 48"/>
                <a:gd name="txT" fmla="*/ 0 h 97"/>
                <a:gd name="txR" fmla="*/ 48 w 48"/>
                <a:gd name="txB" fmla="*/ 97 h 97"/>
              </a:gdLst>
              <a:ahLst/>
              <a:cxnLst>
                <a:cxn ang="0">
                  <a:pos x="0" y="2147483646"/>
                </a:cxn>
                <a:cxn ang="0">
                  <a:pos x="0" y="0"/>
                </a:cxn>
                <a:cxn ang="0">
                  <a:pos x="2147483646" y="0"/>
                </a:cxn>
                <a:cxn ang="0">
                  <a:pos x="2147483646" y="0"/>
                </a:cxn>
              </a:cxnLst>
              <a:rect l="txL" t="txT" r="txR" b="txB"/>
              <a:pathLst>
                <a:path w="48" h="97">
                  <a:moveTo>
                    <a:pt x="0" y="96"/>
                  </a:moveTo>
                  <a:lnTo>
                    <a:pt x="0" y="0"/>
                  </a:lnTo>
                  <a:lnTo>
                    <a:pt x="47"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54" name="Line 41"/>
            <p:cNvSpPr/>
            <p:nvPr/>
          </p:nvSpPr>
          <p:spPr>
            <a:xfrm>
              <a:off x="3257550" y="2649562"/>
              <a:ext cx="261938" cy="0"/>
            </a:xfrm>
            <a:prstGeom prst="line">
              <a:avLst/>
            </a:prstGeom>
            <a:ln w="12700" cap="flat" cmpd="sng">
              <a:solidFill>
                <a:schemeClr val="tx1"/>
              </a:solidFill>
              <a:prstDash val="solid"/>
              <a:headEnd type="none" w="med" len="med"/>
              <a:tailEnd type="none" w="med" len="med"/>
            </a:ln>
          </p:spPr>
        </p:sp>
        <p:sp>
          <p:nvSpPr>
            <p:cNvPr id="439455" name="Rectangle 42"/>
            <p:cNvSpPr/>
            <p:nvPr/>
          </p:nvSpPr>
          <p:spPr>
            <a:xfrm>
              <a:off x="4059238" y="2582887"/>
              <a:ext cx="6334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sp>
          <p:nvSpPr>
            <p:cNvPr id="439456" name="Rectangle 43"/>
            <p:cNvSpPr/>
            <p:nvPr/>
          </p:nvSpPr>
          <p:spPr>
            <a:xfrm>
              <a:off x="4840288" y="2582887"/>
              <a:ext cx="5191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Reg</a:t>
              </a:r>
            </a:p>
          </p:txBody>
        </p:sp>
        <p:grpSp>
          <p:nvGrpSpPr>
            <p:cNvPr id="439457" name="Group 44"/>
            <p:cNvGrpSpPr/>
            <p:nvPr/>
          </p:nvGrpSpPr>
          <p:grpSpPr>
            <a:xfrm>
              <a:off x="4876800" y="2573362"/>
              <a:ext cx="450850" cy="458788"/>
              <a:chOff x="3072" y="1488"/>
              <a:chExt cx="284" cy="289"/>
            </a:xfrm>
          </p:grpSpPr>
          <p:sp>
            <p:nvSpPr>
              <p:cNvPr id="439463" name="Freeform 45"/>
              <p:cNvSpPr/>
              <p:nvPr/>
            </p:nvSpPr>
            <p:spPr>
              <a:xfrm>
                <a:off x="3072" y="1488"/>
                <a:ext cx="142" cy="289"/>
              </a:xfrm>
              <a:custGeom>
                <a:avLst/>
                <a:gdLst>
                  <a:gd name="txL" fmla="*/ 0 w 142"/>
                  <a:gd name="txT" fmla="*/ 0 h 289"/>
                  <a:gd name="txR" fmla="*/ 142 w 142"/>
                  <a:gd name="txB" fmla="*/ 289 h 289"/>
                </a:gdLst>
                <a:ahLst/>
                <a:cxnLst>
                  <a:cxn ang="0">
                    <a:pos x="141" y="0"/>
                  </a:cxn>
                  <a:cxn ang="0">
                    <a:pos x="0" y="0"/>
                  </a:cxn>
                  <a:cxn ang="0">
                    <a:pos x="0" y="288"/>
                  </a:cxn>
                  <a:cxn ang="0">
                    <a:pos x="141" y="288"/>
                  </a:cxn>
                </a:cxnLst>
                <a:rect l="txL" t="txT" r="txR" b="txB"/>
                <a:pathLst>
                  <a:path w="142" h="289">
                    <a:moveTo>
                      <a:pt x="141" y="0"/>
                    </a:moveTo>
                    <a:lnTo>
                      <a:pt x="0" y="0"/>
                    </a:lnTo>
                    <a:lnTo>
                      <a:pt x="0" y="288"/>
                    </a:lnTo>
                    <a:lnTo>
                      <a:pt x="141" y="288"/>
                    </a:lnTo>
                  </a:path>
                </a:pathLst>
              </a:custGeom>
              <a:solidFill>
                <a:schemeClr val="accent2">
                  <a:alpha val="47842"/>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64" name="Freeform 46"/>
              <p:cNvSpPr/>
              <p:nvPr/>
            </p:nvSpPr>
            <p:spPr>
              <a:xfrm>
                <a:off x="3213" y="1488"/>
                <a:ext cx="143" cy="289"/>
              </a:xfrm>
              <a:custGeom>
                <a:avLst/>
                <a:gdLst>
                  <a:gd name="txL" fmla="*/ 0 w 143"/>
                  <a:gd name="txT" fmla="*/ 0 h 289"/>
                  <a:gd name="txR" fmla="*/ 143 w 143"/>
                  <a:gd name="txB" fmla="*/ 289 h 289"/>
                </a:gdLst>
                <a:ahLst/>
                <a:cxnLst>
                  <a:cxn ang="0">
                    <a:pos x="0" y="0"/>
                  </a:cxn>
                  <a:cxn ang="0">
                    <a:pos x="142" y="0"/>
                  </a:cxn>
                  <a:cxn ang="0">
                    <a:pos x="142" y="288"/>
                  </a:cxn>
                  <a:cxn ang="0">
                    <a:pos x="0" y="288"/>
                  </a:cxn>
                </a:cxnLst>
                <a:rect l="txL" t="txT" r="txR" b="txB"/>
                <a:pathLst>
                  <a:path w="143" h="289">
                    <a:moveTo>
                      <a:pt x="0" y="0"/>
                    </a:moveTo>
                    <a:lnTo>
                      <a:pt x="142" y="0"/>
                    </a:lnTo>
                    <a:lnTo>
                      <a:pt x="142" y="288"/>
                    </a:lnTo>
                    <a:lnTo>
                      <a:pt x="0" y="288"/>
                    </a:lnTo>
                  </a:path>
                </a:pathLst>
              </a:custGeom>
              <a:solidFill>
                <a:schemeClr val="accent2">
                  <a:alpha val="47842"/>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458" name="Line 47"/>
            <p:cNvSpPr/>
            <p:nvPr/>
          </p:nvSpPr>
          <p:spPr>
            <a:xfrm>
              <a:off x="4637088" y="2801962"/>
              <a:ext cx="233362" cy="0"/>
            </a:xfrm>
            <a:prstGeom prst="line">
              <a:avLst/>
            </a:prstGeom>
            <a:ln w="12700" cap="flat" cmpd="sng">
              <a:solidFill>
                <a:schemeClr val="tx1"/>
              </a:solidFill>
              <a:prstDash val="solid"/>
              <a:headEnd type="none" w="med" len="med"/>
              <a:tailEnd type="none" w="med" len="med"/>
            </a:ln>
          </p:spPr>
        </p:sp>
        <p:sp>
          <p:nvSpPr>
            <p:cNvPr id="439459" name="Line 48"/>
            <p:cNvSpPr/>
            <p:nvPr/>
          </p:nvSpPr>
          <p:spPr>
            <a:xfrm>
              <a:off x="3868738" y="2801962"/>
              <a:ext cx="258762" cy="0"/>
            </a:xfrm>
            <a:prstGeom prst="line">
              <a:avLst/>
            </a:prstGeom>
            <a:ln w="12700" cap="flat" cmpd="sng">
              <a:solidFill>
                <a:schemeClr val="tx1"/>
              </a:solidFill>
              <a:prstDash val="solid"/>
              <a:headEnd type="none" w="med" len="med"/>
              <a:tailEnd type="none" w="med" len="med"/>
            </a:ln>
          </p:spPr>
        </p:sp>
        <p:sp>
          <p:nvSpPr>
            <p:cNvPr id="439460" name="Freeform 49"/>
            <p:cNvSpPr/>
            <p:nvPr/>
          </p:nvSpPr>
          <p:spPr>
            <a:xfrm>
              <a:off x="4067175" y="2801962"/>
              <a:ext cx="684213" cy="306388"/>
            </a:xfrm>
            <a:custGeom>
              <a:avLst/>
              <a:gdLst>
                <a:gd name="txL" fmla="*/ 0 w 431"/>
                <a:gd name="txT" fmla="*/ 0 h 193"/>
                <a:gd name="txR" fmla="*/ 431 w 431"/>
                <a:gd name="txB" fmla="*/ 193 h 193"/>
              </a:gdLst>
              <a:ahLst/>
              <a:cxnLst>
                <a:cxn ang="0">
                  <a:pos x="0" y="0"/>
                </a:cxn>
                <a:cxn ang="0">
                  <a:pos x="0" y="2147483646"/>
                </a:cxn>
                <a:cxn ang="0">
                  <a:pos x="2147483646" y="2147483646"/>
                </a:cxn>
                <a:cxn ang="0">
                  <a:pos x="2147483646" y="2147483646"/>
                </a:cxn>
                <a:cxn ang="0">
                  <a:pos x="2147483646" y="0"/>
                </a:cxn>
              </a:cxnLst>
              <a:rect l="txL" t="txT" r="txR" b="txB"/>
              <a:pathLst>
                <a:path w="431" h="193">
                  <a:moveTo>
                    <a:pt x="0" y="0"/>
                  </a:moveTo>
                  <a:lnTo>
                    <a:pt x="0" y="192"/>
                  </a:lnTo>
                  <a:lnTo>
                    <a:pt x="391" y="192"/>
                  </a:lnTo>
                  <a:lnTo>
                    <a:pt x="391" y="64"/>
                  </a:lnTo>
                  <a:lnTo>
                    <a:pt x="430"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61" name="Line 50"/>
            <p:cNvSpPr/>
            <p:nvPr/>
          </p:nvSpPr>
          <p:spPr>
            <a:xfrm>
              <a:off x="3257550" y="2954362"/>
              <a:ext cx="261938" cy="0"/>
            </a:xfrm>
            <a:prstGeom prst="line">
              <a:avLst/>
            </a:prstGeom>
            <a:ln w="12700" cap="flat" cmpd="sng">
              <a:solidFill>
                <a:schemeClr val="tx1"/>
              </a:solidFill>
              <a:prstDash val="solid"/>
              <a:headEnd type="none" w="med" len="med"/>
              <a:tailEnd type="none" w="med" len="med"/>
            </a:ln>
          </p:spPr>
        </p:sp>
        <p:sp>
          <p:nvSpPr>
            <p:cNvPr id="439462" name="Freeform 51"/>
            <p:cNvSpPr/>
            <p:nvPr/>
          </p:nvSpPr>
          <p:spPr>
            <a:xfrm>
              <a:off x="3436938" y="2794025"/>
              <a:ext cx="534987" cy="441325"/>
            </a:xfrm>
            <a:custGeom>
              <a:avLst/>
              <a:gdLst>
                <a:gd name="txL" fmla="*/ 0 w 337"/>
                <a:gd name="txT" fmla="*/ 0 h 278"/>
                <a:gd name="txR" fmla="*/ 337 w 337"/>
                <a:gd name="txB" fmla="*/ 278 h 278"/>
              </a:gdLst>
              <a:ahLst/>
              <a:cxnLst>
                <a:cxn ang="0">
                  <a:pos x="0" y="2147483646"/>
                </a:cxn>
                <a:cxn ang="0">
                  <a:pos x="0" y="2147483646"/>
                </a:cxn>
                <a:cxn ang="0">
                  <a:pos x="2147483646" y="2147483646"/>
                </a:cxn>
                <a:cxn ang="0">
                  <a:pos x="2147483646" y="2147483646"/>
                </a:cxn>
                <a:cxn ang="0">
                  <a:pos x="2147483646" y="0"/>
                </a:cxn>
              </a:cxnLst>
              <a:rect l="txL" t="txT" r="txR" b="txB"/>
              <a:pathLst>
                <a:path w="337" h="278">
                  <a:moveTo>
                    <a:pt x="0" y="101"/>
                  </a:moveTo>
                  <a:lnTo>
                    <a:pt x="0" y="277"/>
                  </a:lnTo>
                  <a:lnTo>
                    <a:pt x="294" y="277"/>
                  </a:lnTo>
                  <a:lnTo>
                    <a:pt x="294" y="90"/>
                  </a:lnTo>
                  <a:lnTo>
                    <a:pt x="336"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5" name="组合 4"/>
          <p:cNvGrpSpPr/>
          <p:nvPr/>
        </p:nvGrpSpPr>
        <p:grpSpPr>
          <a:xfrm>
            <a:off x="915988" y="3132138"/>
            <a:ext cx="7154862" cy="2897187"/>
            <a:chOff x="916124" y="3132162"/>
            <a:chExt cx="7154726" cy="2897188"/>
          </a:xfrm>
        </p:grpSpPr>
        <p:grpSp>
          <p:nvGrpSpPr>
            <p:cNvPr id="2" name="Group 140"/>
            <p:cNvGrpSpPr/>
            <p:nvPr/>
          </p:nvGrpSpPr>
          <p:grpSpPr bwMode="auto">
            <a:xfrm>
              <a:off x="5497513" y="5418162"/>
              <a:ext cx="469900" cy="458788"/>
              <a:chOff x="3463" y="3280"/>
              <a:chExt cx="296" cy="289"/>
            </a:xfrm>
            <a:solidFill>
              <a:schemeClr val="tx2">
                <a:lumMod val="25000"/>
                <a:lumOff val="75000"/>
              </a:schemeClr>
            </a:solidFill>
          </p:grpSpPr>
          <p:sp>
            <p:nvSpPr>
              <p:cNvPr id="55395" name="Freeform 141"/>
              <p:cNvSpPr/>
              <p:nvPr/>
            </p:nvSpPr>
            <p:spPr bwMode="auto">
              <a:xfrm>
                <a:off x="3463" y="3280"/>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grpFill/>
              <a:ln w="12700" cap="rnd">
                <a:solidFill>
                  <a:schemeClr val="tx1"/>
                </a:solidFill>
                <a:round/>
              </a:ln>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55396" name="Freeform 142"/>
              <p:cNvSpPr/>
              <p:nvPr/>
            </p:nvSpPr>
            <p:spPr bwMode="auto">
              <a:xfrm>
                <a:off x="3611" y="3280"/>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grpFill/>
              <a:ln w="12700" cap="rnd">
                <a:solidFill>
                  <a:schemeClr val="tx1"/>
                </a:solidFill>
                <a:round/>
              </a:ln>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grpSp>
        <p:grpSp>
          <p:nvGrpSpPr>
            <p:cNvPr id="3" name="Group 72"/>
            <p:cNvGrpSpPr/>
            <p:nvPr/>
          </p:nvGrpSpPr>
          <p:grpSpPr bwMode="auto">
            <a:xfrm>
              <a:off x="5554663" y="3284562"/>
              <a:ext cx="450850" cy="458788"/>
              <a:chOff x="3499" y="1936"/>
              <a:chExt cx="284" cy="289"/>
            </a:xfrm>
            <a:solidFill>
              <a:schemeClr val="tx2">
                <a:lumMod val="25000"/>
                <a:lumOff val="75000"/>
              </a:schemeClr>
            </a:solidFill>
          </p:grpSpPr>
          <p:sp>
            <p:nvSpPr>
              <p:cNvPr id="55423" name="Freeform 73"/>
              <p:cNvSpPr/>
              <p:nvPr/>
            </p:nvSpPr>
            <p:spPr bwMode="auto">
              <a:xfrm>
                <a:off x="3499" y="1936"/>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grpFill/>
              <a:ln w="12700" cap="rnd">
                <a:solidFill>
                  <a:schemeClr val="tx1"/>
                </a:solidFill>
                <a:round/>
              </a:ln>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sp>
            <p:nvSpPr>
              <p:cNvPr id="55424" name="Freeform 74"/>
              <p:cNvSpPr/>
              <p:nvPr/>
            </p:nvSpPr>
            <p:spPr bwMode="auto">
              <a:xfrm>
                <a:off x="3640" y="1936"/>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grpFill/>
              <a:ln w="12700" cap="rnd">
                <a:solidFill>
                  <a:schemeClr val="tx1"/>
                </a:solidFill>
                <a:round/>
              </a:ln>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itchFamily="2" charset="-122"/>
                  <a:cs typeface="+mn-cs"/>
                </a:endParaRPr>
              </a:p>
            </p:txBody>
          </p:sp>
        </p:grpSp>
        <p:grpSp>
          <p:nvGrpSpPr>
            <p:cNvPr id="439343" name="Group 2"/>
            <p:cNvGrpSpPr/>
            <p:nvPr/>
          </p:nvGrpSpPr>
          <p:grpSpPr>
            <a:xfrm>
              <a:off x="4089400" y="4706962"/>
              <a:ext cx="539750" cy="458788"/>
              <a:chOff x="2576" y="2832"/>
              <a:chExt cx="340" cy="289"/>
            </a:xfrm>
          </p:grpSpPr>
          <p:sp>
            <p:nvSpPr>
              <p:cNvPr id="439444" name="Freeform 3"/>
              <p:cNvSpPr/>
              <p:nvPr/>
            </p:nvSpPr>
            <p:spPr>
              <a:xfrm>
                <a:off x="2576" y="2832"/>
                <a:ext cx="170" cy="289"/>
              </a:xfrm>
              <a:custGeom>
                <a:avLst/>
                <a:gdLst>
                  <a:gd name="txL" fmla="*/ 0 w 170"/>
                  <a:gd name="txT" fmla="*/ 0 h 289"/>
                  <a:gd name="txR" fmla="*/ 170 w 170"/>
                  <a:gd name="txB" fmla="*/ 289 h 289"/>
                </a:gdLst>
                <a:ahLst/>
                <a:cxnLst>
                  <a:cxn ang="0">
                    <a:pos x="169" y="0"/>
                  </a:cxn>
                  <a:cxn ang="0">
                    <a:pos x="0" y="0"/>
                  </a:cxn>
                  <a:cxn ang="0">
                    <a:pos x="0" y="288"/>
                  </a:cxn>
                  <a:cxn ang="0">
                    <a:pos x="169" y="288"/>
                  </a:cxn>
                </a:cxnLst>
                <a:rect l="txL" t="txT" r="txR" b="txB"/>
                <a:pathLst>
                  <a:path w="170" h="289">
                    <a:moveTo>
                      <a:pt x="169" y="0"/>
                    </a:moveTo>
                    <a:lnTo>
                      <a:pt x="0" y="0"/>
                    </a:lnTo>
                    <a:lnTo>
                      <a:pt x="0" y="288"/>
                    </a:lnTo>
                    <a:lnTo>
                      <a:pt x="169" y="288"/>
                    </a:lnTo>
                  </a:path>
                </a:pathLst>
              </a:custGeom>
              <a:solidFill>
                <a:schemeClr val="accent1">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45" name="Freeform 4"/>
              <p:cNvSpPr/>
              <p:nvPr/>
            </p:nvSpPr>
            <p:spPr>
              <a:xfrm>
                <a:off x="2745" y="2832"/>
                <a:ext cx="171" cy="289"/>
              </a:xfrm>
              <a:custGeom>
                <a:avLst/>
                <a:gdLst>
                  <a:gd name="txL" fmla="*/ 0 w 171"/>
                  <a:gd name="txT" fmla="*/ 0 h 289"/>
                  <a:gd name="txR" fmla="*/ 171 w 171"/>
                  <a:gd name="txB" fmla="*/ 289 h 289"/>
                </a:gdLst>
                <a:ahLst/>
                <a:cxnLst>
                  <a:cxn ang="0">
                    <a:pos x="0" y="0"/>
                  </a:cxn>
                  <a:cxn ang="0">
                    <a:pos x="170" y="0"/>
                  </a:cxn>
                  <a:cxn ang="0">
                    <a:pos x="170" y="288"/>
                  </a:cxn>
                  <a:cxn ang="0">
                    <a:pos x="0" y="288"/>
                  </a:cxn>
                </a:cxnLst>
                <a:rect l="txL" t="txT" r="txR" b="txB"/>
                <a:pathLst>
                  <a:path w="171" h="289">
                    <a:moveTo>
                      <a:pt x="0" y="0"/>
                    </a:moveTo>
                    <a:lnTo>
                      <a:pt x="170" y="0"/>
                    </a:lnTo>
                    <a:lnTo>
                      <a:pt x="170" y="288"/>
                    </a:lnTo>
                    <a:lnTo>
                      <a:pt x="0" y="288"/>
                    </a:lnTo>
                  </a:path>
                </a:pathLst>
              </a:custGeom>
              <a:solidFill>
                <a:schemeClr val="accent1">
                  <a:alpha val="100000"/>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344" name="Rectangle 8"/>
            <p:cNvSpPr/>
            <p:nvPr/>
          </p:nvSpPr>
          <p:spPr>
            <a:xfrm>
              <a:off x="4065588" y="4716487"/>
              <a:ext cx="6334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sp>
          <p:nvSpPr>
            <p:cNvPr id="439345" name="Rectangle 15"/>
            <p:cNvSpPr/>
            <p:nvPr/>
          </p:nvSpPr>
          <p:spPr>
            <a:xfrm>
              <a:off x="946374" y="3255193"/>
              <a:ext cx="1249362" cy="51593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800" b="1" dirty="0">
                  <a:ea typeface="宋体" pitchFamily="2" charset="-122"/>
                </a:rPr>
                <a:t>Instr 1</a:t>
              </a:r>
            </a:p>
          </p:txBody>
        </p:sp>
        <p:sp>
          <p:nvSpPr>
            <p:cNvPr id="439346" name="Rectangle 16"/>
            <p:cNvSpPr/>
            <p:nvPr/>
          </p:nvSpPr>
          <p:spPr>
            <a:xfrm>
              <a:off x="916124" y="3956097"/>
              <a:ext cx="1261564" cy="52065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800" b="1" dirty="0">
                  <a:ea typeface="宋体" pitchFamily="2" charset="-122"/>
                </a:rPr>
                <a:t>Instr 2</a:t>
              </a:r>
            </a:p>
          </p:txBody>
        </p:sp>
        <p:sp>
          <p:nvSpPr>
            <p:cNvPr id="439347" name="Rectangle 17"/>
            <p:cNvSpPr/>
            <p:nvPr/>
          </p:nvSpPr>
          <p:spPr>
            <a:xfrm>
              <a:off x="935037" y="4649812"/>
              <a:ext cx="1249363" cy="515938"/>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800" b="1" dirty="0">
                  <a:ea typeface="宋体" pitchFamily="2" charset="-122"/>
                </a:rPr>
                <a:t>Instr 3</a:t>
              </a:r>
            </a:p>
          </p:txBody>
        </p:sp>
        <p:sp>
          <p:nvSpPr>
            <p:cNvPr id="439348" name="Rectangle 18"/>
            <p:cNvSpPr/>
            <p:nvPr/>
          </p:nvSpPr>
          <p:spPr>
            <a:xfrm>
              <a:off x="946374" y="5361013"/>
              <a:ext cx="1249362" cy="515937"/>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800" b="1" dirty="0">
                  <a:ea typeface="宋体" pitchFamily="2" charset="-122"/>
                </a:rPr>
                <a:t>Instr 4</a:t>
              </a:r>
            </a:p>
          </p:txBody>
        </p:sp>
        <p:grpSp>
          <p:nvGrpSpPr>
            <p:cNvPr id="439349" name="Group 52"/>
            <p:cNvGrpSpPr/>
            <p:nvPr/>
          </p:nvGrpSpPr>
          <p:grpSpPr>
            <a:xfrm>
              <a:off x="4189413" y="3132162"/>
              <a:ext cx="352425" cy="763588"/>
              <a:chOff x="2639" y="1840"/>
              <a:chExt cx="222" cy="481"/>
            </a:xfrm>
          </p:grpSpPr>
          <p:sp>
            <p:nvSpPr>
              <p:cNvPr id="439442" name="Freeform 53"/>
              <p:cNvSpPr/>
              <p:nvPr/>
            </p:nvSpPr>
            <p:spPr>
              <a:xfrm>
                <a:off x="2648" y="1840"/>
                <a:ext cx="213" cy="481"/>
              </a:xfrm>
              <a:custGeom>
                <a:avLst/>
                <a:gdLst>
                  <a:gd name="txL" fmla="*/ 0 w 213"/>
                  <a:gd name="txT" fmla="*/ 0 h 481"/>
                  <a:gd name="txR" fmla="*/ 213 w 213"/>
                  <a:gd name="txB" fmla="*/ 481 h 481"/>
                </a:gdLst>
                <a:ahLst/>
                <a:cxnLst>
                  <a:cxn ang="0">
                    <a:pos x="0" y="320"/>
                  </a:cxn>
                  <a:cxn ang="0">
                    <a:pos x="71" y="240"/>
                  </a:cxn>
                  <a:cxn ang="0">
                    <a:pos x="0" y="160"/>
                  </a:cxn>
                  <a:cxn ang="0">
                    <a:pos x="0" y="0"/>
                  </a:cxn>
                  <a:cxn ang="0">
                    <a:pos x="212" y="160"/>
                  </a:cxn>
                  <a:cxn ang="0">
                    <a:pos x="212" y="320"/>
                  </a:cxn>
                  <a:cxn ang="0">
                    <a:pos x="0" y="480"/>
                  </a:cxn>
                  <a:cxn ang="0">
                    <a:pos x="0" y="320"/>
                  </a:cxn>
                </a:cxnLst>
                <a:rect l="txL" t="txT" r="txR" b="txB"/>
                <a:pathLst>
                  <a:path w="213" h="481">
                    <a:moveTo>
                      <a:pt x="0" y="320"/>
                    </a:moveTo>
                    <a:lnTo>
                      <a:pt x="71" y="240"/>
                    </a:lnTo>
                    <a:lnTo>
                      <a:pt x="0" y="160"/>
                    </a:lnTo>
                    <a:lnTo>
                      <a:pt x="0" y="0"/>
                    </a:lnTo>
                    <a:lnTo>
                      <a:pt x="212" y="160"/>
                    </a:lnTo>
                    <a:lnTo>
                      <a:pt x="212" y="320"/>
                    </a:lnTo>
                    <a:lnTo>
                      <a:pt x="0" y="480"/>
                    </a:lnTo>
                    <a:lnTo>
                      <a:pt x="0" y="32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43" name="Rectangle 54"/>
              <p:cNvSpPr/>
              <p:nvPr/>
            </p:nvSpPr>
            <p:spPr>
              <a:xfrm rot="5400000">
                <a:off x="2552" y="1962"/>
                <a:ext cx="383"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ALU</a:t>
                </a:r>
              </a:p>
            </p:txBody>
          </p:sp>
        </p:grpSp>
        <p:grpSp>
          <p:nvGrpSpPr>
            <p:cNvPr id="439350" name="Group 55"/>
            <p:cNvGrpSpPr/>
            <p:nvPr/>
          </p:nvGrpSpPr>
          <p:grpSpPr>
            <a:xfrm>
              <a:off x="2709863" y="3284562"/>
              <a:ext cx="633412" cy="458788"/>
              <a:chOff x="1707" y="1936"/>
              <a:chExt cx="399" cy="289"/>
            </a:xfrm>
          </p:grpSpPr>
          <p:sp>
            <p:nvSpPr>
              <p:cNvPr id="439438" name="Rectangle 56"/>
              <p:cNvSpPr/>
              <p:nvPr/>
            </p:nvSpPr>
            <p:spPr>
              <a:xfrm>
                <a:off x="1707" y="1942"/>
                <a:ext cx="399"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nvGrpSpPr>
              <p:cNvPr id="439439" name="Group 57"/>
              <p:cNvGrpSpPr/>
              <p:nvPr/>
            </p:nvGrpSpPr>
            <p:grpSpPr>
              <a:xfrm>
                <a:off x="1722" y="1936"/>
                <a:ext cx="340" cy="289"/>
                <a:chOff x="1722" y="1936"/>
                <a:chExt cx="340" cy="289"/>
              </a:xfrm>
            </p:grpSpPr>
            <p:sp>
              <p:nvSpPr>
                <p:cNvPr id="439440" name="Freeform 58"/>
                <p:cNvSpPr/>
                <p:nvPr/>
              </p:nvSpPr>
              <p:spPr>
                <a:xfrm>
                  <a:off x="1722" y="1936"/>
                  <a:ext cx="170" cy="289"/>
                </a:xfrm>
                <a:custGeom>
                  <a:avLst/>
                  <a:gdLst>
                    <a:gd name="txL" fmla="*/ 0 w 170"/>
                    <a:gd name="txT" fmla="*/ 0 h 289"/>
                    <a:gd name="txR" fmla="*/ 170 w 170"/>
                    <a:gd name="txB" fmla="*/ 289 h 289"/>
                  </a:gdLst>
                  <a:ahLst/>
                  <a:cxnLst>
                    <a:cxn ang="0">
                      <a:pos x="169" y="0"/>
                    </a:cxn>
                    <a:cxn ang="0">
                      <a:pos x="0" y="0"/>
                    </a:cxn>
                    <a:cxn ang="0">
                      <a:pos x="0" y="288"/>
                    </a:cxn>
                    <a:cxn ang="0">
                      <a:pos x="169" y="288"/>
                    </a:cxn>
                  </a:cxnLst>
                  <a:rect l="txL" t="txT" r="txR" b="txB"/>
                  <a:pathLst>
                    <a:path w="170" h="289">
                      <a:moveTo>
                        <a:pt x="169" y="0"/>
                      </a:moveTo>
                      <a:lnTo>
                        <a:pt x="0" y="0"/>
                      </a:lnTo>
                      <a:lnTo>
                        <a:pt x="0" y="288"/>
                      </a:lnTo>
                      <a:lnTo>
                        <a:pt x="169"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41" name="Freeform 59"/>
                <p:cNvSpPr/>
                <p:nvPr/>
              </p:nvSpPr>
              <p:spPr>
                <a:xfrm>
                  <a:off x="1891" y="1936"/>
                  <a:ext cx="171" cy="289"/>
                </a:xfrm>
                <a:custGeom>
                  <a:avLst/>
                  <a:gdLst>
                    <a:gd name="txL" fmla="*/ 0 w 171"/>
                    <a:gd name="txT" fmla="*/ 0 h 289"/>
                    <a:gd name="txR" fmla="*/ 171 w 171"/>
                    <a:gd name="txB" fmla="*/ 289 h 289"/>
                  </a:gdLst>
                  <a:ahLst/>
                  <a:cxnLst>
                    <a:cxn ang="0">
                      <a:pos x="0" y="0"/>
                    </a:cxn>
                    <a:cxn ang="0">
                      <a:pos x="170" y="0"/>
                    </a:cxn>
                    <a:cxn ang="0">
                      <a:pos x="170" y="288"/>
                    </a:cxn>
                    <a:cxn ang="0">
                      <a:pos x="0" y="288"/>
                    </a:cxn>
                  </a:cxnLst>
                  <a:rect l="txL" t="txT" r="txR" b="txB"/>
                  <a:pathLst>
                    <a:path w="171" h="289">
                      <a:moveTo>
                        <a:pt x="0" y="0"/>
                      </a:moveTo>
                      <a:lnTo>
                        <a:pt x="170" y="0"/>
                      </a:lnTo>
                      <a:lnTo>
                        <a:pt x="170"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grpSp>
        <p:sp>
          <p:nvSpPr>
            <p:cNvPr id="439351" name="Rectangle 60"/>
            <p:cNvSpPr/>
            <p:nvPr/>
          </p:nvSpPr>
          <p:spPr>
            <a:xfrm>
              <a:off x="3440113" y="3302025"/>
              <a:ext cx="5191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Reg</a:t>
              </a:r>
            </a:p>
          </p:txBody>
        </p:sp>
        <p:grpSp>
          <p:nvGrpSpPr>
            <p:cNvPr id="439352" name="Group 61"/>
            <p:cNvGrpSpPr/>
            <p:nvPr/>
          </p:nvGrpSpPr>
          <p:grpSpPr>
            <a:xfrm>
              <a:off x="3463925" y="3284562"/>
              <a:ext cx="469900" cy="458788"/>
              <a:chOff x="2182" y="1936"/>
              <a:chExt cx="296" cy="289"/>
            </a:xfrm>
          </p:grpSpPr>
          <p:sp>
            <p:nvSpPr>
              <p:cNvPr id="439436" name="Freeform 62"/>
              <p:cNvSpPr/>
              <p:nvPr/>
            </p:nvSpPr>
            <p:spPr>
              <a:xfrm>
                <a:off x="2182" y="1936"/>
                <a:ext cx="149" cy="289"/>
              </a:xfrm>
              <a:custGeom>
                <a:avLst/>
                <a:gdLst>
                  <a:gd name="txL" fmla="*/ 0 w 149"/>
                  <a:gd name="txT" fmla="*/ 0 h 289"/>
                  <a:gd name="txR" fmla="*/ 149 w 149"/>
                  <a:gd name="txB" fmla="*/ 289 h 289"/>
                </a:gdLst>
                <a:ahLst/>
                <a:cxnLst>
                  <a:cxn ang="0">
                    <a:pos x="148" y="0"/>
                  </a:cxn>
                  <a:cxn ang="0">
                    <a:pos x="0" y="0"/>
                  </a:cxn>
                  <a:cxn ang="0">
                    <a:pos x="0" y="288"/>
                  </a:cxn>
                  <a:cxn ang="0">
                    <a:pos x="148" y="288"/>
                  </a:cxn>
                </a:cxnLst>
                <a:rect l="txL" t="txT" r="txR" b="txB"/>
                <a:pathLst>
                  <a:path w="149" h="289">
                    <a:moveTo>
                      <a:pt x="148" y="0"/>
                    </a:moveTo>
                    <a:lnTo>
                      <a:pt x="0" y="0"/>
                    </a:lnTo>
                    <a:lnTo>
                      <a:pt x="0" y="288"/>
                    </a:lnTo>
                    <a:lnTo>
                      <a:pt x="148"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37" name="Freeform 63"/>
              <p:cNvSpPr/>
              <p:nvPr/>
            </p:nvSpPr>
            <p:spPr>
              <a:xfrm>
                <a:off x="2330" y="1936"/>
                <a:ext cx="148" cy="289"/>
              </a:xfrm>
              <a:custGeom>
                <a:avLst/>
                <a:gdLst>
                  <a:gd name="txL" fmla="*/ 0 w 148"/>
                  <a:gd name="txT" fmla="*/ 0 h 289"/>
                  <a:gd name="txR" fmla="*/ 148 w 148"/>
                  <a:gd name="txB" fmla="*/ 289 h 289"/>
                </a:gdLst>
                <a:ahLst/>
                <a:cxnLst>
                  <a:cxn ang="0">
                    <a:pos x="0" y="0"/>
                  </a:cxn>
                  <a:cxn ang="0">
                    <a:pos x="147" y="0"/>
                  </a:cxn>
                  <a:cxn ang="0">
                    <a:pos x="147" y="288"/>
                  </a:cxn>
                  <a:cxn ang="0">
                    <a:pos x="0" y="288"/>
                  </a:cxn>
                </a:cxnLst>
                <a:rect l="txL" t="txT" r="txR" b="txB"/>
                <a:pathLst>
                  <a:path w="148" h="289">
                    <a:moveTo>
                      <a:pt x="0" y="0"/>
                    </a:moveTo>
                    <a:lnTo>
                      <a:pt x="147" y="0"/>
                    </a:lnTo>
                    <a:lnTo>
                      <a:pt x="147"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353" name="Line 64"/>
            <p:cNvSpPr/>
            <p:nvPr/>
          </p:nvSpPr>
          <p:spPr>
            <a:xfrm>
              <a:off x="3275013" y="3513162"/>
              <a:ext cx="165100" cy="0"/>
            </a:xfrm>
            <a:prstGeom prst="line">
              <a:avLst/>
            </a:prstGeom>
            <a:ln w="12700" cap="flat" cmpd="sng">
              <a:solidFill>
                <a:schemeClr val="tx1"/>
              </a:solidFill>
              <a:prstDash val="solid"/>
              <a:headEnd type="none" w="med" len="med"/>
              <a:tailEnd type="none" w="med" len="med"/>
            </a:ln>
          </p:spPr>
        </p:sp>
        <p:sp>
          <p:nvSpPr>
            <p:cNvPr id="439354" name="Freeform 65"/>
            <p:cNvSpPr/>
            <p:nvPr/>
          </p:nvSpPr>
          <p:spPr>
            <a:xfrm>
              <a:off x="3379788" y="3360762"/>
              <a:ext cx="76200" cy="153988"/>
            </a:xfrm>
            <a:custGeom>
              <a:avLst/>
              <a:gdLst>
                <a:gd name="txL" fmla="*/ 0 w 48"/>
                <a:gd name="txT" fmla="*/ 0 h 97"/>
                <a:gd name="txR" fmla="*/ 48 w 48"/>
                <a:gd name="txB" fmla="*/ 97 h 97"/>
              </a:gdLst>
              <a:ahLst/>
              <a:cxnLst>
                <a:cxn ang="0">
                  <a:pos x="0" y="2147483646"/>
                </a:cxn>
                <a:cxn ang="0">
                  <a:pos x="0" y="0"/>
                </a:cxn>
                <a:cxn ang="0">
                  <a:pos x="2147483646" y="0"/>
                </a:cxn>
                <a:cxn ang="0">
                  <a:pos x="2147483646" y="0"/>
                </a:cxn>
              </a:cxnLst>
              <a:rect l="txL" t="txT" r="txR" b="txB"/>
              <a:pathLst>
                <a:path w="48" h="97">
                  <a:moveTo>
                    <a:pt x="0" y="96"/>
                  </a:moveTo>
                  <a:lnTo>
                    <a:pt x="0" y="0"/>
                  </a:lnTo>
                  <a:lnTo>
                    <a:pt x="47"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355" name="Line 66"/>
            <p:cNvSpPr/>
            <p:nvPr/>
          </p:nvSpPr>
          <p:spPr>
            <a:xfrm>
              <a:off x="3935413" y="3360762"/>
              <a:ext cx="261937" cy="0"/>
            </a:xfrm>
            <a:prstGeom prst="line">
              <a:avLst/>
            </a:prstGeom>
            <a:ln w="12700" cap="flat" cmpd="sng">
              <a:solidFill>
                <a:schemeClr val="tx1"/>
              </a:solidFill>
              <a:prstDash val="solid"/>
              <a:headEnd type="none" w="med" len="med"/>
              <a:tailEnd type="none" w="med" len="med"/>
            </a:ln>
          </p:spPr>
        </p:sp>
        <p:sp>
          <p:nvSpPr>
            <p:cNvPr id="439356" name="Rectangle 67"/>
            <p:cNvSpPr/>
            <p:nvPr/>
          </p:nvSpPr>
          <p:spPr>
            <a:xfrm>
              <a:off x="4737100" y="3294087"/>
              <a:ext cx="6334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nvGrpSpPr>
            <p:cNvPr id="439357" name="Group 68"/>
            <p:cNvGrpSpPr/>
            <p:nvPr/>
          </p:nvGrpSpPr>
          <p:grpSpPr>
            <a:xfrm>
              <a:off x="4811713" y="3284562"/>
              <a:ext cx="515937" cy="458788"/>
              <a:chOff x="3031" y="1936"/>
              <a:chExt cx="325" cy="289"/>
            </a:xfrm>
          </p:grpSpPr>
          <p:sp>
            <p:nvSpPr>
              <p:cNvPr id="439434" name="Freeform 69"/>
              <p:cNvSpPr/>
              <p:nvPr/>
            </p:nvSpPr>
            <p:spPr>
              <a:xfrm>
                <a:off x="3031" y="1936"/>
                <a:ext cx="162" cy="289"/>
              </a:xfrm>
              <a:custGeom>
                <a:avLst/>
                <a:gdLst>
                  <a:gd name="txL" fmla="*/ 0 w 162"/>
                  <a:gd name="txT" fmla="*/ 0 h 289"/>
                  <a:gd name="txR" fmla="*/ 162 w 162"/>
                  <a:gd name="txB" fmla="*/ 289 h 289"/>
                </a:gdLst>
                <a:ahLst/>
                <a:cxnLst>
                  <a:cxn ang="0">
                    <a:pos x="161" y="0"/>
                  </a:cxn>
                  <a:cxn ang="0">
                    <a:pos x="0" y="0"/>
                  </a:cxn>
                  <a:cxn ang="0">
                    <a:pos x="0" y="288"/>
                  </a:cxn>
                  <a:cxn ang="0">
                    <a:pos x="161" y="288"/>
                  </a:cxn>
                </a:cxnLst>
                <a:rect l="txL" t="txT" r="txR" b="txB"/>
                <a:pathLst>
                  <a:path w="162" h="289">
                    <a:moveTo>
                      <a:pt x="161" y="0"/>
                    </a:moveTo>
                    <a:lnTo>
                      <a:pt x="0" y="0"/>
                    </a:lnTo>
                    <a:lnTo>
                      <a:pt x="0" y="288"/>
                    </a:lnTo>
                    <a:lnTo>
                      <a:pt x="161"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35" name="Freeform 70"/>
              <p:cNvSpPr/>
              <p:nvPr/>
            </p:nvSpPr>
            <p:spPr>
              <a:xfrm>
                <a:off x="3192" y="1936"/>
                <a:ext cx="164" cy="289"/>
              </a:xfrm>
              <a:custGeom>
                <a:avLst/>
                <a:gdLst>
                  <a:gd name="txL" fmla="*/ 0 w 164"/>
                  <a:gd name="txT" fmla="*/ 0 h 289"/>
                  <a:gd name="txR" fmla="*/ 164 w 164"/>
                  <a:gd name="txB" fmla="*/ 289 h 289"/>
                </a:gdLst>
                <a:ahLst/>
                <a:cxnLst>
                  <a:cxn ang="0">
                    <a:pos x="0" y="0"/>
                  </a:cxn>
                  <a:cxn ang="0">
                    <a:pos x="163" y="0"/>
                  </a:cxn>
                  <a:cxn ang="0">
                    <a:pos x="163" y="288"/>
                  </a:cxn>
                  <a:cxn ang="0">
                    <a:pos x="0" y="288"/>
                  </a:cxn>
                </a:cxnLst>
                <a:rect l="txL" t="txT" r="txR" b="txB"/>
                <a:pathLst>
                  <a:path w="164" h="289">
                    <a:moveTo>
                      <a:pt x="0" y="0"/>
                    </a:moveTo>
                    <a:lnTo>
                      <a:pt x="163" y="0"/>
                    </a:lnTo>
                    <a:lnTo>
                      <a:pt x="163"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358" name="Rectangle 71"/>
            <p:cNvSpPr/>
            <p:nvPr/>
          </p:nvSpPr>
          <p:spPr>
            <a:xfrm>
              <a:off x="5518150" y="3294087"/>
              <a:ext cx="5191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Reg</a:t>
              </a:r>
            </a:p>
          </p:txBody>
        </p:sp>
        <p:sp>
          <p:nvSpPr>
            <p:cNvPr id="439359" name="Line 75"/>
            <p:cNvSpPr/>
            <p:nvPr/>
          </p:nvSpPr>
          <p:spPr>
            <a:xfrm>
              <a:off x="5314950" y="3513162"/>
              <a:ext cx="233363" cy="0"/>
            </a:xfrm>
            <a:prstGeom prst="line">
              <a:avLst/>
            </a:prstGeom>
            <a:ln w="12700" cap="flat" cmpd="sng">
              <a:solidFill>
                <a:schemeClr val="tx1"/>
              </a:solidFill>
              <a:prstDash val="solid"/>
              <a:headEnd type="none" w="med" len="med"/>
              <a:tailEnd type="none" w="med" len="med"/>
            </a:ln>
          </p:spPr>
        </p:sp>
        <p:sp>
          <p:nvSpPr>
            <p:cNvPr id="439360" name="Line 76"/>
            <p:cNvSpPr/>
            <p:nvPr/>
          </p:nvSpPr>
          <p:spPr>
            <a:xfrm>
              <a:off x="4546600" y="3513162"/>
              <a:ext cx="258763" cy="0"/>
            </a:xfrm>
            <a:prstGeom prst="line">
              <a:avLst/>
            </a:prstGeom>
            <a:ln w="12700" cap="flat" cmpd="sng">
              <a:solidFill>
                <a:schemeClr val="tx1"/>
              </a:solidFill>
              <a:prstDash val="solid"/>
              <a:headEnd type="none" w="med" len="med"/>
              <a:tailEnd type="none" w="med" len="med"/>
            </a:ln>
          </p:spPr>
        </p:sp>
        <p:sp>
          <p:nvSpPr>
            <p:cNvPr id="439361" name="Freeform 77"/>
            <p:cNvSpPr/>
            <p:nvPr/>
          </p:nvSpPr>
          <p:spPr>
            <a:xfrm>
              <a:off x="4745038" y="3513162"/>
              <a:ext cx="684212" cy="306388"/>
            </a:xfrm>
            <a:custGeom>
              <a:avLst/>
              <a:gdLst>
                <a:gd name="txL" fmla="*/ 0 w 431"/>
                <a:gd name="txT" fmla="*/ 0 h 193"/>
                <a:gd name="txR" fmla="*/ 431 w 431"/>
                <a:gd name="txB" fmla="*/ 193 h 193"/>
              </a:gdLst>
              <a:ahLst/>
              <a:cxnLst>
                <a:cxn ang="0">
                  <a:pos x="0" y="0"/>
                </a:cxn>
                <a:cxn ang="0">
                  <a:pos x="0" y="2147483646"/>
                </a:cxn>
                <a:cxn ang="0">
                  <a:pos x="2147483646" y="2147483646"/>
                </a:cxn>
                <a:cxn ang="0">
                  <a:pos x="2147483646" y="2147483646"/>
                </a:cxn>
                <a:cxn ang="0">
                  <a:pos x="2147483646" y="0"/>
                </a:cxn>
              </a:cxnLst>
              <a:rect l="txL" t="txT" r="txR" b="txB"/>
              <a:pathLst>
                <a:path w="431" h="193">
                  <a:moveTo>
                    <a:pt x="0" y="0"/>
                  </a:moveTo>
                  <a:lnTo>
                    <a:pt x="0" y="192"/>
                  </a:lnTo>
                  <a:lnTo>
                    <a:pt x="391" y="192"/>
                  </a:lnTo>
                  <a:lnTo>
                    <a:pt x="391" y="64"/>
                  </a:lnTo>
                  <a:lnTo>
                    <a:pt x="430"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362" name="Line 78"/>
            <p:cNvSpPr/>
            <p:nvPr/>
          </p:nvSpPr>
          <p:spPr>
            <a:xfrm>
              <a:off x="3935413" y="3665562"/>
              <a:ext cx="261937" cy="0"/>
            </a:xfrm>
            <a:prstGeom prst="line">
              <a:avLst/>
            </a:prstGeom>
            <a:ln w="12700" cap="flat" cmpd="sng">
              <a:solidFill>
                <a:schemeClr val="tx1"/>
              </a:solidFill>
              <a:prstDash val="solid"/>
              <a:headEnd type="none" w="med" len="med"/>
              <a:tailEnd type="none" w="med" len="med"/>
            </a:ln>
          </p:spPr>
        </p:sp>
        <p:sp>
          <p:nvSpPr>
            <p:cNvPr id="439363" name="Freeform 79"/>
            <p:cNvSpPr/>
            <p:nvPr/>
          </p:nvSpPr>
          <p:spPr>
            <a:xfrm>
              <a:off x="4114800" y="3505225"/>
              <a:ext cx="534988" cy="441325"/>
            </a:xfrm>
            <a:custGeom>
              <a:avLst/>
              <a:gdLst>
                <a:gd name="txL" fmla="*/ 0 w 337"/>
                <a:gd name="txT" fmla="*/ 0 h 278"/>
                <a:gd name="txR" fmla="*/ 337 w 337"/>
                <a:gd name="txB" fmla="*/ 278 h 278"/>
              </a:gdLst>
              <a:ahLst/>
              <a:cxnLst>
                <a:cxn ang="0">
                  <a:pos x="0" y="2147483646"/>
                </a:cxn>
                <a:cxn ang="0">
                  <a:pos x="0" y="2147483646"/>
                </a:cxn>
                <a:cxn ang="0">
                  <a:pos x="2147483646" y="2147483646"/>
                </a:cxn>
                <a:cxn ang="0">
                  <a:pos x="2147483646" y="2147483646"/>
                </a:cxn>
                <a:cxn ang="0">
                  <a:pos x="2147483646" y="0"/>
                </a:cxn>
              </a:cxnLst>
              <a:rect l="txL" t="txT" r="txR" b="txB"/>
              <a:pathLst>
                <a:path w="337" h="278">
                  <a:moveTo>
                    <a:pt x="0" y="101"/>
                  </a:moveTo>
                  <a:lnTo>
                    <a:pt x="0" y="277"/>
                  </a:lnTo>
                  <a:lnTo>
                    <a:pt x="294" y="277"/>
                  </a:lnTo>
                  <a:lnTo>
                    <a:pt x="294" y="90"/>
                  </a:lnTo>
                  <a:lnTo>
                    <a:pt x="336"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nvGrpSpPr>
            <p:cNvPr id="439364" name="Group 80"/>
            <p:cNvGrpSpPr/>
            <p:nvPr/>
          </p:nvGrpSpPr>
          <p:grpSpPr>
            <a:xfrm>
              <a:off x="4867275" y="3843362"/>
              <a:ext cx="352425" cy="763588"/>
              <a:chOff x="3066" y="2288"/>
              <a:chExt cx="222" cy="481"/>
            </a:xfrm>
          </p:grpSpPr>
          <p:sp>
            <p:nvSpPr>
              <p:cNvPr id="439432" name="Freeform 81"/>
              <p:cNvSpPr/>
              <p:nvPr/>
            </p:nvSpPr>
            <p:spPr>
              <a:xfrm>
                <a:off x="3075" y="2288"/>
                <a:ext cx="213" cy="481"/>
              </a:xfrm>
              <a:custGeom>
                <a:avLst/>
                <a:gdLst>
                  <a:gd name="txL" fmla="*/ 0 w 213"/>
                  <a:gd name="txT" fmla="*/ 0 h 481"/>
                  <a:gd name="txR" fmla="*/ 213 w 213"/>
                  <a:gd name="txB" fmla="*/ 481 h 481"/>
                </a:gdLst>
                <a:ahLst/>
                <a:cxnLst>
                  <a:cxn ang="0">
                    <a:pos x="0" y="320"/>
                  </a:cxn>
                  <a:cxn ang="0">
                    <a:pos x="71" y="240"/>
                  </a:cxn>
                  <a:cxn ang="0">
                    <a:pos x="0" y="160"/>
                  </a:cxn>
                  <a:cxn ang="0">
                    <a:pos x="0" y="0"/>
                  </a:cxn>
                  <a:cxn ang="0">
                    <a:pos x="212" y="160"/>
                  </a:cxn>
                  <a:cxn ang="0">
                    <a:pos x="212" y="320"/>
                  </a:cxn>
                  <a:cxn ang="0">
                    <a:pos x="0" y="480"/>
                  </a:cxn>
                  <a:cxn ang="0">
                    <a:pos x="0" y="320"/>
                  </a:cxn>
                </a:cxnLst>
                <a:rect l="txL" t="txT" r="txR" b="txB"/>
                <a:pathLst>
                  <a:path w="213" h="481">
                    <a:moveTo>
                      <a:pt x="0" y="320"/>
                    </a:moveTo>
                    <a:lnTo>
                      <a:pt x="71" y="240"/>
                    </a:lnTo>
                    <a:lnTo>
                      <a:pt x="0" y="160"/>
                    </a:lnTo>
                    <a:lnTo>
                      <a:pt x="0" y="0"/>
                    </a:lnTo>
                    <a:lnTo>
                      <a:pt x="212" y="160"/>
                    </a:lnTo>
                    <a:lnTo>
                      <a:pt x="212" y="320"/>
                    </a:lnTo>
                    <a:lnTo>
                      <a:pt x="0" y="480"/>
                    </a:lnTo>
                    <a:lnTo>
                      <a:pt x="0" y="32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33" name="Rectangle 82"/>
              <p:cNvSpPr/>
              <p:nvPr/>
            </p:nvSpPr>
            <p:spPr>
              <a:xfrm rot="5400000">
                <a:off x="2979" y="2410"/>
                <a:ext cx="383"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ALU</a:t>
                </a:r>
              </a:p>
            </p:txBody>
          </p:sp>
        </p:grpSp>
        <p:grpSp>
          <p:nvGrpSpPr>
            <p:cNvPr id="439365" name="Group 83"/>
            <p:cNvGrpSpPr/>
            <p:nvPr/>
          </p:nvGrpSpPr>
          <p:grpSpPr>
            <a:xfrm>
              <a:off x="3387725" y="3995762"/>
              <a:ext cx="633413" cy="458788"/>
              <a:chOff x="2134" y="2384"/>
              <a:chExt cx="399" cy="289"/>
            </a:xfrm>
          </p:grpSpPr>
          <p:sp>
            <p:nvSpPr>
              <p:cNvPr id="439428" name="Rectangle 84"/>
              <p:cNvSpPr/>
              <p:nvPr/>
            </p:nvSpPr>
            <p:spPr>
              <a:xfrm>
                <a:off x="2134" y="2390"/>
                <a:ext cx="399"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nvGrpSpPr>
              <p:cNvPr id="439429" name="Group 85"/>
              <p:cNvGrpSpPr/>
              <p:nvPr/>
            </p:nvGrpSpPr>
            <p:grpSpPr>
              <a:xfrm>
                <a:off x="2149" y="2384"/>
                <a:ext cx="340" cy="289"/>
                <a:chOff x="2149" y="2384"/>
                <a:chExt cx="340" cy="289"/>
              </a:xfrm>
            </p:grpSpPr>
            <p:sp>
              <p:nvSpPr>
                <p:cNvPr id="439430" name="Freeform 86"/>
                <p:cNvSpPr/>
                <p:nvPr/>
              </p:nvSpPr>
              <p:spPr>
                <a:xfrm>
                  <a:off x="2149" y="2384"/>
                  <a:ext cx="170" cy="289"/>
                </a:xfrm>
                <a:custGeom>
                  <a:avLst/>
                  <a:gdLst>
                    <a:gd name="txL" fmla="*/ 0 w 170"/>
                    <a:gd name="txT" fmla="*/ 0 h 289"/>
                    <a:gd name="txR" fmla="*/ 170 w 170"/>
                    <a:gd name="txB" fmla="*/ 289 h 289"/>
                  </a:gdLst>
                  <a:ahLst/>
                  <a:cxnLst>
                    <a:cxn ang="0">
                      <a:pos x="169" y="0"/>
                    </a:cxn>
                    <a:cxn ang="0">
                      <a:pos x="0" y="0"/>
                    </a:cxn>
                    <a:cxn ang="0">
                      <a:pos x="0" y="288"/>
                    </a:cxn>
                    <a:cxn ang="0">
                      <a:pos x="169" y="288"/>
                    </a:cxn>
                  </a:cxnLst>
                  <a:rect l="txL" t="txT" r="txR" b="txB"/>
                  <a:pathLst>
                    <a:path w="170" h="289">
                      <a:moveTo>
                        <a:pt x="169" y="0"/>
                      </a:moveTo>
                      <a:lnTo>
                        <a:pt x="0" y="0"/>
                      </a:lnTo>
                      <a:lnTo>
                        <a:pt x="0" y="288"/>
                      </a:lnTo>
                      <a:lnTo>
                        <a:pt x="169"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31" name="Freeform 87"/>
                <p:cNvSpPr/>
                <p:nvPr/>
              </p:nvSpPr>
              <p:spPr>
                <a:xfrm>
                  <a:off x="2318" y="2384"/>
                  <a:ext cx="171" cy="289"/>
                </a:xfrm>
                <a:custGeom>
                  <a:avLst/>
                  <a:gdLst>
                    <a:gd name="txL" fmla="*/ 0 w 171"/>
                    <a:gd name="txT" fmla="*/ 0 h 289"/>
                    <a:gd name="txR" fmla="*/ 171 w 171"/>
                    <a:gd name="txB" fmla="*/ 289 h 289"/>
                  </a:gdLst>
                  <a:ahLst/>
                  <a:cxnLst>
                    <a:cxn ang="0">
                      <a:pos x="0" y="0"/>
                    </a:cxn>
                    <a:cxn ang="0">
                      <a:pos x="170" y="0"/>
                    </a:cxn>
                    <a:cxn ang="0">
                      <a:pos x="170" y="288"/>
                    </a:cxn>
                    <a:cxn ang="0">
                      <a:pos x="0" y="288"/>
                    </a:cxn>
                  </a:cxnLst>
                  <a:rect l="txL" t="txT" r="txR" b="txB"/>
                  <a:pathLst>
                    <a:path w="171" h="289">
                      <a:moveTo>
                        <a:pt x="0" y="0"/>
                      </a:moveTo>
                      <a:lnTo>
                        <a:pt x="170" y="0"/>
                      </a:lnTo>
                      <a:lnTo>
                        <a:pt x="170"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grpSp>
        <p:sp>
          <p:nvSpPr>
            <p:cNvPr id="439366" name="Rectangle 88"/>
            <p:cNvSpPr/>
            <p:nvPr/>
          </p:nvSpPr>
          <p:spPr>
            <a:xfrm>
              <a:off x="4117975" y="4013225"/>
              <a:ext cx="5191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Reg</a:t>
              </a:r>
            </a:p>
          </p:txBody>
        </p:sp>
        <p:grpSp>
          <p:nvGrpSpPr>
            <p:cNvPr id="439367" name="Group 89"/>
            <p:cNvGrpSpPr/>
            <p:nvPr/>
          </p:nvGrpSpPr>
          <p:grpSpPr>
            <a:xfrm>
              <a:off x="4141788" y="3995762"/>
              <a:ext cx="469900" cy="458788"/>
              <a:chOff x="2609" y="2384"/>
              <a:chExt cx="296" cy="289"/>
            </a:xfrm>
          </p:grpSpPr>
          <p:sp>
            <p:nvSpPr>
              <p:cNvPr id="439426" name="Freeform 90"/>
              <p:cNvSpPr/>
              <p:nvPr/>
            </p:nvSpPr>
            <p:spPr>
              <a:xfrm>
                <a:off x="2609" y="2384"/>
                <a:ext cx="149" cy="289"/>
              </a:xfrm>
              <a:custGeom>
                <a:avLst/>
                <a:gdLst>
                  <a:gd name="txL" fmla="*/ 0 w 149"/>
                  <a:gd name="txT" fmla="*/ 0 h 289"/>
                  <a:gd name="txR" fmla="*/ 149 w 149"/>
                  <a:gd name="txB" fmla="*/ 289 h 289"/>
                </a:gdLst>
                <a:ahLst/>
                <a:cxnLst>
                  <a:cxn ang="0">
                    <a:pos x="148" y="0"/>
                  </a:cxn>
                  <a:cxn ang="0">
                    <a:pos x="0" y="0"/>
                  </a:cxn>
                  <a:cxn ang="0">
                    <a:pos x="0" y="288"/>
                  </a:cxn>
                  <a:cxn ang="0">
                    <a:pos x="148" y="288"/>
                  </a:cxn>
                </a:cxnLst>
                <a:rect l="txL" t="txT" r="txR" b="txB"/>
                <a:pathLst>
                  <a:path w="149" h="289">
                    <a:moveTo>
                      <a:pt x="148" y="0"/>
                    </a:moveTo>
                    <a:lnTo>
                      <a:pt x="0" y="0"/>
                    </a:lnTo>
                    <a:lnTo>
                      <a:pt x="0" y="288"/>
                    </a:lnTo>
                    <a:lnTo>
                      <a:pt x="148"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27" name="Freeform 91"/>
              <p:cNvSpPr/>
              <p:nvPr/>
            </p:nvSpPr>
            <p:spPr>
              <a:xfrm>
                <a:off x="2757" y="2384"/>
                <a:ext cx="148" cy="289"/>
              </a:xfrm>
              <a:custGeom>
                <a:avLst/>
                <a:gdLst>
                  <a:gd name="txL" fmla="*/ 0 w 148"/>
                  <a:gd name="txT" fmla="*/ 0 h 289"/>
                  <a:gd name="txR" fmla="*/ 148 w 148"/>
                  <a:gd name="txB" fmla="*/ 289 h 289"/>
                </a:gdLst>
                <a:ahLst/>
                <a:cxnLst>
                  <a:cxn ang="0">
                    <a:pos x="0" y="0"/>
                  </a:cxn>
                  <a:cxn ang="0">
                    <a:pos x="147" y="0"/>
                  </a:cxn>
                  <a:cxn ang="0">
                    <a:pos x="147" y="288"/>
                  </a:cxn>
                  <a:cxn ang="0">
                    <a:pos x="0" y="288"/>
                  </a:cxn>
                </a:cxnLst>
                <a:rect l="txL" t="txT" r="txR" b="txB"/>
                <a:pathLst>
                  <a:path w="148" h="289">
                    <a:moveTo>
                      <a:pt x="0" y="0"/>
                    </a:moveTo>
                    <a:lnTo>
                      <a:pt x="147" y="0"/>
                    </a:lnTo>
                    <a:lnTo>
                      <a:pt x="147"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368" name="Line 92"/>
            <p:cNvSpPr/>
            <p:nvPr/>
          </p:nvSpPr>
          <p:spPr>
            <a:xfrm>
              <a:off x="3952875" y="4224362"/>
              <a:ext cx="165100" cy="0"/>
            </a:xfrm>
            <a:prstGeom prst="line">
              <a:avLst/>
            </a:prstGeom>
            <a:ln w="12700" cap="flat" cmpd="sng">
              <a:solidFill>
                <a:schemeClr val="tx1"/>
              </a:solidFill>
              <a:prstDash val="solid"/>
              <a:headEnd type="none" w="med" len="med"/>
              <a:tailEnd type="none" w="med" len="med"/>
            </a:ln>
          </p:spPr>
        </p:sp>
        <p:sp>
          <p:nvSpPr>
            <p:cNvPr id="439369" name="Freeform 93"/>
            <p:cNvSpPr/>
            <p:nvPr/>
          </p:nvSpPr>
          <p:spPr>
            <a:xfrm>
              <a:off x="4057650" y="4071962"/>
              <a:ext cx="76200" cy="153988"/>
            </a:xfrm>
            <a:custGeom>
              <a:avLst/>
              <a:gdLst>
                <a:gd name="txL" fmla="*/ 0 w 48"/>
                <a:gd name="txT" fmla="*/ 0 h 97"/>
                <a:gd name="txR" fmla="*/ 48 w 48"/>
                <a:gd name="txB" fmla="*/ 97 h 97"/>
              </a:gdLst>
              <a:ahLst/>
              <a:cxnLst>
                <a:cxn ang="0">
                  <a:pos x="0" y="2147483646"/>
                </a:cxn>
                <a:cxn ang="0">
                  <a:pos x="0" y="0"/>
                </a:cxn>
                <a:cxn ang="0">
                  <a:pos x="2147483646" y="0"/>
                </a:cxn>
                <a:cxn ang="0">
                  <a:pos x="2147483646" y="0"/>
                </a:cxn>
              </a:cxnLst>
              <a:rect l="txL" t="txT" r="txR" b="txB"/>
              <a:pathLst>
                <a:path w="48" h="97">
                  <a:moveTo>
                    <a:pt x="0" y="96"/>
                  </a:moveTo>
                  <a:lnTo>
                    <a:pt x="0" y="0"/>
                  </a:lnTo>
                  <a:lnTo>
                    <a:pt x="47"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370" name="Line 94"/>
            <p:cNvSpPr/>
            <p:nvPr/>
          </p:nvSpPr>
          <p:spPr>
            <a:xfrm>
              <a:off x="4613275" y="4071962"/>
              <a:ext cx="261938" cy="0"/>
            </a:xfrm>
            <a:prstGeom prst="line">
              <a:avLst/>
            </a:prstGeom>
            <a:ln w="12700" cap="flat" cmpd="sng">
              <a:solidFill>
                <a:schemeClr val="tx1"/>
              </a:solidFill>
              <a:prstDash val="solid"/>
              <a:headEnd type="none" w="med" len="med"/>
              <a:tailEnd type="none" w="med" len="med"/>
            </a:ln>
          </p:spPr>
        </p:sp>
        <p:sp>
          <p:nvSpPr>
            <p:cNvPr id="439371" name="Rectangle 95"/>
            <p:cNvSpPr/>
            <p:nvPr/>
          </p:nvSpPr>
          <p:spPr>
            <a:xfrm>
              <a:off x="5414963" y="4005287"/>
              <a:ext cx="6334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nvGrpSpPr>
            <p:cNvPr id="439372" name="Group 96"/>
            <p:cNvGrpSpPr/>
            <p:nvPr/>
          </p:nvGrpSpPr>
          <p:grpSpPr>
            <a:xfrm>
              <a:off x="5489575" y="3995762"/>
              <a:ext cx="515938" cy="458788"/>
              <a:chOff x="3458" y="2384"/>
              <a:chExt cx="325" cy="289"/>
            </a:xfrm>
          </p:grpSpPr>
          <p:sp>
            <p:nvSpPr>
              <p:cNvPr id="439424" name="Freeform 97"/>
              <p:cNvSpPr/>
              <p:nvPr/>
            </p:nvSpPr>
            <p:spPr>
              <a:xfrm>
                <a:off x="3458" y="2384"/>
                <a:ext cx="162" cy="289"/>
              </a:xfrm>
              <a:custGeom>
                <a:avLst/>
                <a:gdLst>
                  <a:gd name="txL" fmla="*/ 0 w 162"/>
                  <a:gd name="txT" fmla="*/ 0 h 289"/>
                  <a:gd name="txR" fmla="*/ 162 w 162"/>
                  <a:gd name="txB" fmla="*/ 289 h 289"/>
                </a:gdLst>
                <a:ahLst/>
                <a:cxnLst>
                  <a:cxn ang="0">
                    <a:pos x="161" y="0"/>
                  </a:cxn>
                  <a:cxn ang="0">
                    <a:pos x="0" y="0"/>
                  </a:cxn>
                  <a:cxn ang="0">
                    <a:pos x="0" y="288"/>
                  </a:cxn>
                  <a:cxn ang="0">
                    <a:pos x="161" y="288"/>
                  </a:cxn>
                </a:cxnLst>
                <a:rect l="txL" t="txT" r="txR" b="txB"/>
                <a:pathLst>
                  <a:path w="162" h="289">
                    <a:moveTo>
                      <a:pt x="161" y="0"/>
                    </a:moveTo>
                    <a:lnTo>
                      <a:pt x="0" y="0"/>
                    </a:lnTo>
                    <a:lnTo>
                      <a:pt x="0" y="288"/>
                    </a:lnTo>
                    <a:lnTo>
                      <a:pt x="161"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25" name="Freeform 98"/>
              <p:cNvSpPr/>
              <p:nvPr/>
            </p:nvSpPr>
            <p:spPr>
              <a:xfrm>
                <a:off x="3619" y="2384"/>
                <a:ext cx="164" cy="289"/>
              </a:xfrm>
              <a:custGeom>
                <a:avLst/>
                <a:gdLst>
                  <a:gd name="txL" fmla="*/ 0 w 164"/>
                  <a:gd name="txT" fmla="*/ 0 h 289"/>
                  <a:gd name="txR" fmla="*/ 164 w 164"/>
                  <a:gd name="txB" fmla="*/ 289 h 289"/>
                </a:gdLst>
                <a:ahLst/>
                <a:cxnLst>
                  <a:cxn ang="0">
                    <a:pos x="0" y="0"/>
                  </a:cxn>
                  <a:cxn ang="0">
                    <a:pos x="163" y="0"/>
                  </a:cxn>
                  <a:cxn ang="0">
                    <a:pos x="163" y="288"/>
                  </a:cxn>
                  <a:cxn ang="0">
                    <a:pos x="0" y="288"/>
                  </a:cxn>
                </a:cxnLst>
                <a:rect l="txL" t="txT" r="txR" b="txB"/>
                <a:pathLst>
                  <a:path w="164" h="289">
                    <a:moveTo>
                      <a:pt x="0" y="0"/>
                    </a:moveTo>
                    <a:lnTo>
                      <a:pt x="163" y="0"/>
                    </a:lnTo>
                    <a:lnTo>
                      <a:pt x="163"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373" name="Rectangle 99"/>
            <p:cNvSpPr/>
            <p:nvPr/>
          </p:nvSpPr>
          <p:spPr>
            <a:xfrm>
              <a:off x="6196013" y="4005287"/>
              <a:ext cx="5191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Reg</a:t>
              </a:r>
            </a:p>
          </p:txBody>
        </p:sp>
        <p:grpSp>
          <p:nvGrpSpPr>
            <p:cNvPr id="439374" name="Group 100"/>
            <p:cNvGrpSpPr/>
            <p:nvPr/>
          </p:nvGrpSpPr>
          <p:grpSpPr>
            <a:xfrm>
              <a:off x="6232525" y="3995762"/>
              <a:ext cx="450850" cy="458788"/>
              <a:chOff x="3926" y="2384"/>
              <a:chExt cx="284" cy="289"/>
            </a:xfrm>
          </p:grpSpPr>
          <p:sp>
            <p:nvSpPr>
              <p:cNvPr id="439422" name="Freeform 101"/>
              <p:cNvSpPr/>
              <p:nvPr/>
            </p:nvSpPr>
            <p:spPr>
              <a:xfrm>
                <a:off x="3926" y="2384"/>
                <a:ext cx="142" cy="289"/>
              </a:xfrm>
              <a:custGeom>
                <a:avLst/>
                <a:gdLst>
                  <a:gd name="txL" fmla="*/ 0 w 142"/>
                  <a:gd name="txT" fmla="*/ 0 h 289"/>
                  <a:gd name="txR" fmla="*/ 142 w 142"/>
                  <a:gd name="txB" fmla="*/ 289 h 289"/>
                </a:gdLst>
                <a:ahLst/>
                <a:cxnLst>
                  <a:cxn ang="0">
                    <a:pos x="141" y="0"/>
                  </a:cxn>
                  <a:cxn ang="0">
                    <a:pos x="0" y="0"/>
                  </a:cxn>
                  <a:cxn ang="0">
                    <a:pos x="0" y="288"/>
                  </a:cxn>
                  <a:cxn ang="0">
                    <a:pos x="141" y="288"/>
                  </a:cxn>
                </a:cxnLst>
                <a:rect l="txL" t="txT" r="txR" b="txB"/>
                <a:pathLst>
                  <a:path w="142" h="289">
                    <a:moveTo>
                      <a:pt x="141" y="0"/>
                    </a:moveTo>
                    <a:lnTo>
                      <a:pt x="0" y="0"/>
                    </a:lnTo>
                    <a:lnTo>
                      <a:pt x="0" y="288"/>
                    </a:lnTo>
                    <a:lnTo>
                      <a:pt x="141"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23" name="Freeform 102"/>
              <p:cNvSpPr/>
              <p:nvPr/>
            </p:nvSpPr>
            <p:spPr>
              <a:xfrm>
                <a:off x="4067" y="2384"/>
                <a:ext cx="143" cy="289"/>
              </a:xfrm>
              <a:custGeom>
                <a:avLst/>
                <a:gdLst>
                  <a:gd name="txL" fmla="*/ 0 w 143"/>
                  <a:gd name="txT" fmla="*/ 0 h 289"/>
                  <a:gd name="txR" fmla="*/ 143 w 143"/>
                  <a:gd name="txB" fmla="*/ 289 h 289"/>
                </a:gdLst>
                <a:ahLst/>
                <a:cxnLst>
                  <a:cxn ang="0">
                    <a:pos x="0" y="0"/>
                  </a:cxn>
                  <a:cxn ang="0">
                    <a:pos x="142" y="0"/>
                  </a:cxn>
                  <a:cxn ang="0">
                    <a:pos x="142" y="288"/>
                  </a:cxn>
                  <a:cxn ang="0">
                    <a:pos x="0" y="288"/>
                  </a:cxn>
                </a:cxnLst>
                <a:rect l="txL" t="txT" r="txR" b="txB"/>
                <a:pathLst>
                  <a:path w="143" h="289">
                    <a:moveTo>
                      <a:pt x="0" y="0"/>
                    </a:moveTo>
                    <a:lnTo>
                      <a:pt x="142" y="0"/>
                    </a:lnTo>
                    <a:lnTo>
                      <a:pt x="142"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375" name="Line 103"/>
            <p:cNvSpPr/>
            <p:nvPr/>
          </p:nvSpPr>
          <p:spPr>
            <a:xfrm>
              <a:off x="5992813" y="4224362"/>
              <a:ext cx="233362" cy="0"/>
            </a:xfrm>
            <a:prstGeom prst="line">
              <a:avLst/>
            </a:prstGeom>
            <a:ln w="12700" cap="flat" cmpd="sng">
              <a:solidFill>
                <a:schemeClr val="tx1"/>
              </a:solidFill>
              <a:prstDash val="solid"/>
              <a:headEnd type="none" w="med" len="med"/>
              <a:tailEnd type="none" w="med" len="med"/>
            </a:ln>
          </p:spPr>
        </p:sp>
        <p:sp>
          <p:nvSpPr>
            <p:cNvPr id="439376" name="Line 104"/>
            <p:cNvSpPr/>
            <p:nvPr/>
          </p:nvSpPr>
          <p:spPr>
            <a:xfrm>
              <a:off x="5224463" y="4224362"/>
              <a:ext cx="258762" cy="0"/>
            </a:xfrm>
            <a:prstGeom prst="line">
              <a:avLst/>
            </a:prstGeom>
            <a:ln w="12700" cap="flat" cmpd="sng">
              <a:solidFill>
                <a:schemeClr val="tx1"/>
              </a:solidFill>
              <a:prstDash val="solid"/>
              <a:headEnd type="none" w="med" len="med"/>
              <a:tailEnd type="none" w="med" len="med"/>
            </a:ln>
          </p:spPr>
        </p:sp>
        <p:sp>
          <p:nvSpPr>
            <p:cNvPr id="439377" name="Freeform 105"/>
            <p:cNvSpPr/>
            <p:nvPr/>
          </p:nvSpPr>
          <p:spPr>
            <a:xfrm>
              <a:off x="5422900" y="4224362"/>
              <a:ext cx="684213" cy="306388"/>
            </a:xfrm>
            <a:custGeom>
              <a:avLst/>
              <a:gdLst>
                <a:gd name="txL" fmla="*/ 0 w 431"/>
                <a:gd name="txT" fmla="*/ 0 h 193"/>
                <a:gd name="txR" fmla="*/ 431 w 431"/>
                <a:gd name="txB" fmla="*/ 193 h 193"/>
              </a:gdLst>
              <a:ahLst/>
              <a:cxnLst>
                <a:cxn ang="0">
                  <a:pos x="0" y="0"/>
                </a:cxn>
                <a:cxn ang="0">
                  <a:pos x="0" y="2147483646"/>
                </a:cxn>
                <a:cxn ang="0">
                  <a:pos x="2147483646" y="2147483646"/>
                </a:cxn>
                <a:cxn ang="0">
                  <a:pos x="2147483646" y="2147483646"/>
                </a:cxn>
                <a:cxn ang="0">
                  <a:pos x="2147483646" y="0"/>
                </a:cxn>
              </a:cxnLst>
              <a:rect l="txL" t="txT" r="txR" b="txB"/>
              <a:pathLst>
                <a:path w="431" h="193">
                  <a:moveTo>
                    <a:pt x="0" y="0"/>
                  </a:moveTo>
                  <a:lnTo>
                    <a:pt x="0" y="192"/>
                  </a:lnTo>
                  <a:lnTo>
                    <a:pt x="391" y="192"/>
                  </a:lnTo>
                  <a:lnTo>
                    <a:pt x="391" y="64"/>
                  </a:lnTo>
                  <a:lnTo>
                    <a:pt x="430"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378" name="Line 106"/>
            <p:cNvSpPr/>
            <p:nvPr/>
          </p:nvSpPr>
          <p:spPr>
            <a:xfrm>
              <a:off x="4613275" y="4376762"/>
              <a:ext cx="261938" cy="0"/>
            </a:xfrm>
            <a:prstGeom prst="line">
              <a:avLst/>
            </a:prstGeom>
            <a:ln w="12700" cap="flat" cmpd="sng">
              <a:solidFill>
                <a:schemeClr val="tx1"/>
              </a:solidFill>
              <a:prstDash val="solid"/>
              <a:headEnd type="none" w="med" len="med"/>
              <a:tailEnd type="none" w="med" len="med"/>
            </a:ln>
          </p:spPr>
        </p:sp>
        <p:sp>
          <p:nvSpPr>
            <p:cNvPr id="439379" name="Freeform 107"/>
            <p:cNvSpPr/>
            <p:nvPr/>
          </p:nvSpPr>
          <p:spPr>
            <a:xfrm>
              <a:off x="4792663" y="4216425"/>
              <a:ext cx="534987" cy="441325"/>
            </a:xfrm>
            <a:custGeom>
              <a:avLst/>
              <a:gdLst>
                <a:gd name="txL" fmla="*/ 0 w 337"/>
                <a:gd name="txT" fmla="*/ 0 h 278"/>
                <a:gd name="txR" fmla="*/ 337 w 337"/>
                <a:gd name="txB" fmla="*/ 278 h 278"/>
              </a:gdLst>
              <a:ahLst/>
              <a:cxnLst>
                <a:cxn ang="0">
                  <a:pos x="0" y="2147483646"/>
                </a:cxn>
                <a:cxn ang="0">
                  <a:pos x="0" y="2147483646"/>
                </a:cxn>
                <a:cxn ang="0">
                  <a:pos x="2147483646" y="2147483646"/>
                </a:cxn>
                <a:cxn ang="0">
                  <a:pos x="2147483646" y="2147483646"/>
                </a:cxn>
                <a:cxn ang="0">
                  <a:pos x="2147483646" y="0"/>
                </a:cxn>
              </a:cxnLst>
              <a:rect l="txL" t="txT" r="txR" b="txB"/>
              <a:pathLst>
                <a:path w="337" h="278">
                  <a:moveTo>
                    <a:pt x="0" y="101"/>
                  </a:moveTo>
                  <a:lnTo>
                    <a:pt x="0" y="277"/>
                  </a:lnTo>
                  <a:lnTo>
                    <a:pt x="294" y="277"/>
                  </a:lnTo>
                  <a:lnTo>
                    <a:pt x="294" y="90"/>
                  </a:lnTo>
                  <a:lnTo>
                    <a:pt x="336"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nvGrpSpPr>
            <p:cNvPr id="439380" name="Group 108"/>
            <p:cNvGrpSpPr/>
            <p:nvPr/>
          </p:nvGrpSpPr>
          <p:grpSpPr>
            <a:xfrm>
              <a:off x="5545138" y="4554562"/>
              <a:ext cx="352425" cy="763588"/>
              <a:chOff x="3493" y="2736"/>
              <a:chExt cx="222" cy="481"/>
            </a:xfrm>
          </p:grpSpPr>
          <p:sp>
            <p:nvSpPr>
              <p:cNvPr id="439420" name="Freeform 109"/>
              <p:cNvSpPr/>
              <p:nvPr/>
            </p:nvSpPr>
            <p:spPr>
              <a:xfrm>
                <a:off x="3502" y="2736"/>
                <a:ext cx="213" cy="481"/>
              </a:xfrm>
              <a:custGeom>
                <a:avLst/>
                <a:gdLst>
                  <a:gd name="txL" fmla="*/ 0 w 213"/>
                  <a:gd name="txT" fmla="*/ 0 h 481"/>
                  <a:gd name="txR" fmla="*/ 213 w 213"/>
                  <a:gd name="txB" fmla="*/ 481 h 481"/>
                </a:gdLst>
                <a:ahLst/>
                <a:cxnLst>
                  <a:cxn ang="0">
                    <a:pos x="0" y="320"/>
                  </a:cxn>
                  <a:cxn ang="0">
                    <a:pos x="71" y="240"/>
                  </a:cxn>
                  <a:cxn ang="0">
                    <a:pos x="0" y="160"/>
                  </a:cxn>
                  <a:cxn ang="0">
                    <a:pos x="0" y="0"/>
                  </a:cxn>
                  <a:cxn ang="0">
                    <a:pos x="212" y="160"/>
                  </a:cxn>
                  <a:cxn ang="0">
                    <a:pos x="212" y="320"/>
                  </a:cxn>
                  <a:cxn ang="0">
                    <a:pos x="0" y="480"/>
                  </a:cxn>
                  <a:cxn ang="0">
                    <a:pos x="0" y="320"/>
                  </a:cxn>
                </a:cxnLst>
                <a:rect l="txL" t="txT" r="txR" b="txB"/>
                <a:pathLst>
                  <a:path w="213" h="481">
                    <a:moveTo>
                      <a:pt x="0" y="320"/>
                    </a:moveTo>
                    <a:lnTo>
                      <a:pt x="71" y="240"/>
                    </a:lnTo>
                    <a:lnTo>
                      <a:pt x="0" y="160"/>
                    </a:lnTo>
                    <a:lnTo>
                      <a:pt x="0" y="0"/>
                    </a:lnTo>
                    <a:lnTo>
                      <a:pt x="212" y="160"/>
                    </a:lnTo>
                    <a:lnTo>
                      <a:pt x="212" y="320"/>
                    </a:lnTo>
                    <a:lnTo>
                      <a:pt x="0" y="480"/>
                    </a:lnTo>
                    <a:lnTo>
                      <a:pt x="0" y="32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21" name="Rectangle 110"/>
              <p:cNvSpPr/>
              <p:nvPr/>
            </p:nvSpPr>
            <p:spPr>
              <a:xfrm rot="5400000">
                <a:off x="3406" y="2858"/>
                <a:ext cx="383"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ALU</a:t>
                </a:r>
              </a:p>
            </p:txBody>
          </p:sp>
        </p:grpSp>
        <p:sp>
          <p:nvSpPr>
            <p:cNvPr id="439381" name="Rectangle 111"/>
            <p:cNvSpPr/>
            <p:nvPr/>
          </p:nvSpPr>
          <p:spPr>
            <a:xfrm>
              <a:off x="4795838" y="4724425"/>
              <a:ext cx="5191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Reg</a:t>
              </a:r>
            </a:p>
          </p:txBody>
        </p:sp>
        <p:grpSp>
          <p:nvGrpSpPr>
            <p:cNvPr id="439382" name="Group 112"/>
            <p:cNvGrpSpPr/>
            <p:nvPr/>
          </p:nvGrpSpPr>
          <p:grpSpPr>
            <a:xfrm>
              <a:off x="4819650" y="4706962"/>
              <a:ext cx="469900" cy="458788"/>
              <a:chOff x="3036" y="2832"/>
              <a:chExt cx="296" cy="289"/>
            </a:xfrm>
          </p:grpSpPr>
          <p:sp>
            <p:nvSpPr>
              <p:cNvPr id="439418" name="Freeform 113"/>
              <p:cNvSpPr/>
              <p:nvPr/>
            </p:nvSpPr>
            <p:spPr>
              <a:xfrm>
                <a:off x="3036" y="2832"/>
                <a:ext cx="149" cy="289"/>
              </a:xfrm>
              <a:custGeom>
                <a:avLst/>
                <a:gdLst>
                  <a:gd name="txL" fmla="*/ 0 w 149"/>
                  <a:gd name="txT" fmla="*/ 0 h 289"/>
                  <a:gd name="txR" fmla="*/ 149 w 149"/>
                  <a:gd name="txB" fmla="*/ 289 h 289"/>
                </a:gdLst>
                <a:ahLst/>
                <a:cxnLst>
                  <a:cxn ang="0">
                    <a:pos x="148" y="0"/>
                  </a:cxn>
                  <a:cxn ang="0">
                    <a:pos x="0" y="0"/>
                  </a:cxn>
                  <a:cxn ang="0">
                    <a:pos x="0" y="288"/>
                  </a:cxn>
                  <a:cxn ang="0">
                    <a:pos x="148" y="288"/>
                  </a:cxn>
                </a:cxnLst>
                <a:rect l="txL" t="txT" r="txR" b="txB"/>
                <a:pathLst>
                  <a:path w="149" h="289">
                    <a:moveTo>
                      <a:pt x="148" y="0"/>
                    </a:moveTo>
                    <a:lnTo>
                      <a:pt x="0" y="0"/>
                    </a:lnTo>
                    <a:lnTo>
                      <a:pt x="0" y="288"/>
                    </a:lnTo>
                    <a:lnTo>
                      <a:pt x="148" y="288"/>
                    </a:lnTo>
                  </a:path>
                </a:pathLst>
              </a:custGeom>
              <a:solidFill>
                <a:schemeClr val="accent2">
                  <a:alpha val="47842"/>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19" name="Freeform 114"/>
              <p:cNvSpPr/>
              <p:nvPr/>
            </p:nvSpPr>
            <p:spPr>
              <a:xfrm>
                <a:off x="3184" y="2832"/>
                <a:ext cx="148" cy="289"/>
              </a:xfrm>
              <a:custGeom>
                <a:avLst/>
                <a:gdLst>
                  <a:gd name="txL" fmla="*/ 0 w 148"/>
                  <a:gd name="txT" fmla="*/ 0 h 289"/>
                  <a:gd name="txR" fmla="*/ 148 w 148"/>
                  <a:gd name="txB" fmla="*/ 289 h 289"/>
                </a:gdLst>
                <a:ahLst/>
                <a:cxnLst>
                  <a:cxn ang="0">
                    <a:pos x="0" y="0"/>
                  </a:cxn>
                  <a:cxn ang="0">
                    <a:pos x="147" y="0"/>
                  </a:cxn>
                  <a:cxn ang="0">
                    <a:pos x="147" y="288"/>
                  </a:cxn>
                  <a:cxn ang="0">
                    <a:pos x="0" y="288"/>
                  </a:cxn>
                </a:cxnLst>
                <a:rect l="txL" t="txT" r="txR" b="txB"/>
                <a:pathLst>
                  <a:path w="148" h="289">
                    <a:moveTo>
                      <a:pt x="0" y="0"/>
                    </a:moveTo>
                    <a:lnTo>
                      <a:pt x="147" y="0"/>
                    </a:lnTo>
                    <a:lnTo>
                      <a:pt x="147" y="288"/>
                    </a:lnTo>
                    <a:lnTo>
                      <a:pt x="0" y="288"/>
                    </a:lnTo>
                  </a:path>
                </a:pathLst>
              </a:custGeom>
              <a:solidFill>
                <a:schemeClr val="accent2">
                  <a:alpha val="47842"/>
                </a:schemeClr>
              </a:solid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383" name="Line 115"/>
            <p:cNvSpPr/>
            <p:nvPr/>
          </p:nvSpPr>
          <p:spPr>
            <a:xfrm>
              <a:off x="4630738" y="4935562"/>
              <a:ext cx="165100" cy="0"/>
            </a:xfrm>
            <a:prstGeom prst="line">
              <a:avLst/>
            </a:prstGeom>
            <a:ln w="12700" cap="flat" cmpd="sng">
              <a:solidFill>
                <a:schemeClr val="tx1"/>
              </a:solidFill>
              <a:prstDash val="solid"/>
              <a:headEnd type="none" w="med" len="med"/>
              <a:tailEnd type="none" w="med" len="med"/>
            </a:ln>
          </p:spPr>
        </p:sp>
        <p:sp>
          <p:nvSpPr>
            <p:cNvPr id="439384" name="Freeform 116"/>
            <p:cNvSpPr/>
            <p:nvPr/>
          </p:nvSpPr>
          <p:spPr>
            <a:xfrm>
              <a:off x="4735513" y="4783162"/>
              <a:ext cx="76200" cy="153988"/>
            </a:xfrm>
            <a:custGeom>
              <a:avLst/>
              <a:gdLst>
                <a:gd name="txL" fmla="*/ 0 w 48"/>
                <a:gd name="txT" fmla="*/ 0 h 97"/>
                <a:gd name="txR" fmla="*/ 48 w 48"/>
                <a:gd name="txB" fmla="*/ 97 h 97"/>
              </a:gdLst>
              <a:ahLst/>
              <a:cxnLst>
                <a:cxn ang="0">
                  <a:pos x="0" y="2147483646"/>
                </a:cxn>
                <a:cxn ang="0">
                  <a:pos x="0" y="0"/>
                </a:cxn>
                <a:cxn ang="0">
                  <a:pos x="2147483646" y="0"/>
                </a:cxn>
                <a:cxn ang="0">
                  <a:pos x="2147483646" y="0"/>
                </a:cxn>
              </a:cxnLst>
              <a:rect l="txL" t="txT" r="txR" b="txB"/>
              <a:pathLst>
                <a:path w="48" h="97">
                  <a:moveTo>
                    <a:pt x="0" y="96"/>
                  </a:moveTo>
                  <a:lnTo>
                    <a:pt x="0" y="0"/>
                  </a:lnTo>
                  <a:lnTo>
                    <a:pt x="47"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385" name="Line 117"/>
            <p:cNvSpPr/>
            <p:nvPr/>
          </p:nvSpPr>
          <p:spPr>
            <a:xfrm>
              <a:off x="5291138" y="4783162"/>
              <a:ext cx="261937" cy="0"/>
            </a:xfrm>
            <a:prstGeom prst="line">
              <a:avLst/>
            </a:prstGeom>
            <a:ln w="12700" cap="flat" cmpd="sng">
              <a:solidFill>
                <a:schemeClr val="tx1"/>
              </a:solidFill>
              <a:prstDash val="solid"/>
              <a:headEnd type="none" w="med" len="med"/>
              <a:tailEnd type="none" w="med" len="med"/>
            </a:ln>
          </p:spPr>
        </p:sp>
        <p:sp>
          <p:nvSpPr>
            <p:cNvPr id="439386" name="Rectangle 118"/>
            <p:cNvSpPr/>
            <p:nvPr/>
          </p:nvSpPr>
          <p:spPr>
            <a:xfrm>
              <a:off x="6092825" y="4716487"/>
              <a:ext cx="6334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nvGrpSpPr>
            <p:cNvPr id="439387" name="Group 119"/>
            <p:cNvGrpSpPr/>
            <p:nvPr/>
          </p:nvGrpSpPr>
          <p:grpSpPr>
            <a:xfrm>
              <a:off x="6167438" y="4706962"/>
              <a:ext cx="515937" cy="458788"/>
              <a:chOff x="3885" y="2832"/>
              <a:chExt cx="325" cy="289"/>
            </a:xfrm>
          </p:grpSpPr>
          <p:sp>
            <p:nvSpPr>
              <p:cNvPr id="439416" name="Freeform 120"/>
              <p:cNvSpPr/>
              <p:nvPr/>
            </p:nvSpPr>
            <p:spPr>
              <a:xfrm>
                <a:off x="3885" y="2832"/>
                <a:ext cx="162" cy="289"/>
              </a:xfrm>
              <a:custGeom>
                <a:avLst/>
                <a:gdLst>
                  <a:gd name="txL" fmla="*/ 0 w 162"/>
                  <a:gd name="txT" fmla="*/ 0 h 289"/>
                  <a:gd name="txR" fmla="*/ 162 w 162"/>
                  <a:gd name="txB" fmla="*/ 289 h 289"/>
                </a:gdLst>
                <a:ahLst/>
                <a:cxnLst>
                  <a:cxn ang="0">
                    <a:pos x="161" y="0"/>
                  </a:cxn>
                  <a:cxn ang="0">
                    <a:pos x="0" y="0"/>
                  </a:cxn>
                  <a:cxn ang="0">
                    <a:pos x="0" y="288"/>
                  </a:cxn>
                  <a:cxn ang="0">
                    <a:pos x="161" y="288"/>
                  </a:cxn>
                </a:cxnLst>
                <a:rect l="txL" t="txT" r="txR" b="txB"/>
                <a:pathLst>
                  <a:path w="162" h="289">
                    <a:moveTo>
                      <a:pt x="161" y="0"/>
                    </a:moveTo>
                    <a:lnTo>
                      <a:pt x="0" y="0"/>
                    </a:lnTo>
                    <a:lnTo>
                      <a:pt x="0" y="288"/>
                    </a:lnTo>
                    <a:lnTo>
                      <a:pt x="161"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17" name="Freeform 121"/>
              <p:cNvSpPr/>
              <p:nvPr/>
            </p:nvSpPr>
            <p:spPr>
              <a:xfrm>
                <a:off x="4046" y="2832"/>
                <a:ext cx="164" cy="289"/>
              </a:xfrm>
              <a:custGeom>
                <a:avLst/>
                <a:gdLst>
                  <a:gd name="txL" fmla="*/ 0 w 164"/>
                  <a:gd name="txT" fmla="*/ 0 h 289"/>
                  <a:gd name="txR" fmla="*/ 164 w 164"/>
                  <a:gd name="txB" fmla="*/ 289 h 289"/>
                </a:gdLst>
                <a:ahLst/>
                <a:cxnLst>
                  <a:cxn ang="0">
                    <a:pos x="0" y="0"/>
                  </a:cxn>
                  <a:cxn ang="0">
                    <a:pos x="163" y="0"/>
                  </a:cxn>
                  <a:cxn ang="0">
                    <a:pos x="163" y="288"/>
                  </a:cxn>
                  <a:cxn ang="0">
                    <a:pos x="0" y="288"/>
                  </a:cxn>
                </a:cxnLst>
                <a:rect l="txL" t="txT" r="txR" b="txB"/>
                <a:pathLst>
                  <a:path w="164" h="289">
                    <a:moveTo>
                      <a:pt x="0" y="0"/>
                    </a:moveTo>
                    <a:lnTo>
                      <a:pt x="163" y="0"/>
                    </a:lnTo>
                    <a:lnTo>
                      <a:pt x="163"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388" name="Rectangle 122"/>
            <p:cNvSpPr/>
            <p:nvPr/>
          </p:nvSpPr>
          <p:spPr>
            <a:xfrm>
              <a:off x="6873875" y="4716487"/>
              <a:ext cx="5191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Reg</a:t>
              </a:r>
            </a:p>
          </p:txBody>
        </p:sp>
        <p:grpSp>
          <p:nvGrpSpPr>
            <p:cNvPr id="439389" name="Group 123"/>
            <p:cNvGrpSpPr/>
            <p:nvPr/>
          </p:nvGrpSpPr>
          <p:grpSpPr>
            <a:xfrm>
              <a:off x="6910388" y="4706962"/>
              <a:ext cx="450850" cy="458788"/>
              <a:chOff x="4353" y="2832"/>
              <a:chExt cx="284" cy="289"/>
            </a:xfrm>
          </p:grpSpPr>
          <p:sp>
            <p:nvSpPr>
              <p:cNvPr id="439414" name="Freeform 124"/>
              <p:cNvSpPr/>
              <p:nvPr/>
            </p:nvSpPr>
            <p:spPr>
              <a:xfrm>
                <a:off x="4353" y="2832"/>
                <a:ext cx="142" cy="289"/>
              </a:xfrm>
              <a:custGeom>
                <a:avLst/>
                <a:gdLst>
                  <a:gd name="txL" fmla="*/ 0 w 142"/>
                  <a:gd name="txT" fmla="*/ 0 h 289"/>
                  <a:gd name="txR" fmla="*/ 142 w 142"/>
                  <a:gd name="txB" fmla="*/ 289 h 289"/>
                </a:gdLst>
                <a:ahLst/>
                <a:cxnLst>
                  <a:cxn ang="0">
                    <a:pos x="141" y="0"/>
                  </a:cxn>
                  <a:cxn ang="0">
                    <a:pos x="0" y="0"/>
                  </a:cxn>
                  <a:cxn ang="0">
                    <a:pos x="0" y="288"/>
                  </a:cxn>
                  <a:cxn ang="0">
                    <a:pos x="141" y="288"/>
                  </a:cxn>
                </a:cxnLst>
                <a:rect l="txL" t="txT" r="txR" b="txB"/>
                <a:pathLst>
                  <a:path w="142" h="289">
                    <a:moveTo>
                      <a:pt x="141" y="0"/>
                    </a:moveTo>
                    <a:lnTo>
                      <a:pt x="0" y="0"/>
                    </a:lnTo>
                    <a:lnTo>
                      <a:pt x="0" y="288"/>
                    </a:lnTo>
                    <a:lnTo>
                      <a:pt x="141"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15" name="Freeform 125"/>
              <p:cNvSpPr/>
              <p:nvPr/>
            </p:nvSpPr>
            <p:spPr>
              <a:xfrm>
                <a:off x="4494" y="2832"/>
                <a:ext cx="143" cy="289"/>
              </a:xfrm>
              <a:custGeom>
                <a:avLst/>
                <a:gdLst>
                  <a:gd name="txL" fmla="*/ 0 w 143"/>
                  <a:gd name="txT" fmla="*/ 0 h 289"/>
                  <a:gd name="txR" fmla="*/ 143 w 143"/>
                  <a:gd name="txB" fmla="*/ 289 h 289"/>
                </a:gdLst>
                <a:ahLst/>
                <a:cxnLst>
                  <a:cxn ang="0">
                    <a:pos x="0" y="0"/>
                  </a:cxn>
                  <a:cxn ang="0">
                    <a:pos x="142" y="0"/>
                  </a:cxn>
                  <a:cxn ang="0">
                    <a:pos x="142" y="288"/>
                  </a:cxn>
                  <a:cxn ang="0">
                    <a:pos x="0" y="288"/>
                  </a:cxn>
                </a:cxnLst>
                <a:rect l="txL" t="txT" r="txR" b="txB"/>
                <a:pathLst>
                  <a:path w="143" h="289">
                    <a:moveTo>
                      <a:pt x="0" y="0"/>
                    </a:moveTo>
                    <a:lnTo>
                      <a:pt x="142" y="0"/>
                    </a:lnTo>
                    <a:lnTo>
                      <a:pt x="142"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390" name="Line 126"/>
            <p:cNvSpPr/>
            <p:nvPr/>
          </p:nvSpPr>
          <p:spPr>
            <a:xfrm>
              <a:off x="6670675" y="4935562"/>
              <a:ext cx="233363" cy="0"/>
            </a:xfrm>
            <a:prstGeom prst="line">
              <a:avLst/>
            </a:prstGeom>
            <a:ln w="12700" cap="flat" cmpd="sng">
              <a:solidFill>
                <a:schemeClr val="tx1"/>
              </a:solidFill>
              <a:prstDash val="solid"/>
              <a:headEnd type="none" w="med" len="med"/>
              <a:tailEnd type="none" w="med" len="med"/>
            </a:ln>
          </p:spPr>
        </p:sp>
        <p:sp>
          <p:nvSpPr>
            <p:cNvPr id="439391" name="Line 127"/>
            <p:cNvSpPr/>
            <p:nvPr/>
          </p:nvSpPr>
          <p:spPr>
            <a:xfrm>
              <a:off x="5902325" y="4935562"/>
              <a:ext cx="258763" cy="0"/>
            </a:xfrm>
            <a:prstGeom prst="line">
              <a:avLst/>
            </a:prstGeom>
            <a:ln w="12700" cap="flat" cmpd="sng">
              <a:solidFill>
                <a:schemeClr val="tx1"/>
              </a:solidFill>
              <a:prstDash val="solid"/>
              <a:headEnd type="none" w="med" len="med"/>
              <a:tailEnd type="none" w="med" len="med"/>
            </a:ln>
          </p:spPr>
        </p:sp>
        <p:sp>
          <p:nvSpPr>
            <p:cNvPr id="439392" name="Freeform 128"/>
            <p:cNvSpPr/>
            <p:nvPr/>
          </p:nvSpPr>
          <p:spPr>
            <a:xfrm>
              <a:off x="6100763" y="4935562"/>
              <a:ext cx="684212" cy="306388"/>
            </a:xfrm>
            <a:custGeom>
              <a:avLst/>
              <a:gdLst>
                <a:gd name="txL" fmla="*/ 0 w 431"/>
                <a:gd name="txT" fmla="*/ 0 h 193"/>
                <a:gd name="txR" fmla="*/ 431 w 431"/>
                <a:gd name="txB" fmla="*/ 193 h 193"/>
              </a:gdLst>
              <a:ahLst/>
              <a:cxnLst>
                <a:cxn ang="0">
                  <a:pos x="0" y="0"/>
                </a:cxn>
                <a:cxn ang="0">
                  <a:pos x="0" y="2147483646"/>
                </a:cxn>
                <a:cxn ang="0">
                  <a:pos x="2147483646" y="2147483646"/>
                </a:cxn>
                <a:cxn ang="0">
                  <a:pos x="2147483646" y="2147483646"/>
                </a:cxn>
                <a:cxn ang="0">
                  <a:pos x="2147483646" y="0"/>
                </a:cxn>
              </a:cxnLst>
              <a:rect l="txL" t="txT" r="txR" b="txB"/>
              <a:pathLst>
                <a:path w="431" h="193">
                  <a:moveTo>
                    <a:pt x="0" y="0"/>
                  </a:moveTo>
                  <a:lnTo>
                    <a:pt x="0" y="192"/>
                  </a:lnTo>
                  <a:lnTo>
                    <a:pt x="391" y="192"/>
                  </a:lnTo>
                  <a:lnTo>
                    <a:pt x="391" y="64"/>
                  </a:lnTo>
                  <a:lnTo>
                    <a:pt x="430"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393" name="Line 129"/>
            <p:cNvSpPr/>
            <p:nvPr/>
          </p:nvSpPr>
          <p:spPr>
            <a:xfrm>
              <a:off x="5291138" y="5087962"/>
              <a:ext cx="261937" cy="0"/>
            </a:xfrm>
            <a:prstGeom prst="line">
              <a:avLst/>
            </a:prstGeom>
            <a:ln w="12700" cap="flat" cmpd="sng">
              <a:solidFill>
                <a:schemeClr val="tx1"/>
              </a:solidFill>
              <a:prstDash val="solid"/>
              <a:headEnd type="none" w="med" len="med"/>
              <a:tailEnd type="none" w="med" len="med"/>
            </a:ln>
          </p:spPr>
        </p:sp>
        <p:sp>
          <p:nvSpPr>
            <p:cNvPr id="439394" name="Freeform 130"/>
            <p:cNvSpPr/>
            <p:nvPr/>
          </p:nvSpPr>
          <p:spPr>
            <a:xfrm>
              <a:off x="5470525" y="4927625"/>
              <a:ext cx="534988" cy="441325"/>
            </a:xfrm>
            <a:custGeom>
              <a:avLst/>
              <a:gdLst>
                <a:gd name="txL" fmla="*/ 0 w 337"/>
                <a:gd name="txT" fmla="*/ 0 h 278"/>
                <a:gd name="txR" fmla="*/ 337 w 337"/>
                <a:gd name="txB" fmla="*/ 278 h 278"/>
              </a:gdLst>
              <a:ahLst/>
              <a:cxnLst>
                <a:cxn ang="0">
                  <a:pos x="0" y="2147483646"/>
                </a:cxn>
                <a:cxn ang="0">
                  <a:pos x="0" y="2147483646"/>
                </a:cxn>
                <a:cxn ang="0">
                  <a:pos x="2147483646" y="2147483646"/>
                </a:cxn>
                <a:cxn ang="0">
                  <a:pos x="2147483646" y="2147483646"/>
                </a:cxn>
                <a:cxn ang="0">
                  <a:pos x="2147483646" y="0"/>
                </a:cxn>
              </a:cxnLst>
              <a:rect l="txL" t="txT" r="txR" b="txB"/>
              <a:pathLst>
                <a:path w="337" h="278">
                  <a:moveTo>
                    <a:pt x="0" y="101"/>
                  </a:moveTo>
                  <a:lnTo>
                    <a:pt x="0" y="277"/>
                  </a:lnTo>
                  <a:lnTo>
                    <a:pt x="294" y="277"/>
                  </a:lnTo>
                  <a:lnTo>
                    <a:pt x="294" y="90"/>
                  </a:lnTo>
                  <a:lnTo>
                    <a:pt x="336"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nvGrpSpPr>
            <p:cNvPr id="439395" name="Group 131"/>
            <p:cNvGrpSpPr/>
            <p:nvPr/>
          </p:nvGrpSpPr>
          <p:grpSpPr>
            <a:xfrm>
              <a:off x="6223000" y="5265762"/>
              <a:ext cx="352425" cy="763588"/>
              <a:chOff x="3920" y="3184"/>
              <a:chExt cx="222" cy="481"/>
            </a:xfrm>
          </p:grpSpPr>
          <p:sp>
            <p:nvSpPr>
              <p:cNvPr id="439412" name="Freeform 132"/>
              <p:cNvSpPr/>
              <p:nvPr/>
            </p:nvSpPr>
            <p:spPr>
              <a:xfrm>
                <a:off x="3929" y="3184"/>
                <a:ext cx="213" cy="481"/>
              </a:xfrm>
              <a:custGeom>
                <a:avLst/>
                <a:gdLst>
                  <a:gd name="txL" fmla="*/ 0 w 213"/>
                  <a:gd name="txT" fmla="*/ 0 h 481"/>
                  <a:gd name="txR" fmla="*/ 213 w 213"/>
                  <a:gd name="txB" fmla="*/ 481 h 481"/>
                </a:gdLst>
                <a:ahLst/>
                <a:cxnLst>
                  <a:cxn ang="0">
                    <a:pos x="0" y="320"/>
                  </a:cxn>
                  <a:cxn ang="0">
                    <a:pos x="71" y="240"/>
                  </a:cxn>
                  <a:cxn ang="0">
                    <a:pos x="0" y="160"/>
                  </a:cxn>
                  <a:cxn ang="0">
                    <a:pos x="0" y="0"/>
                  </a:cxn>
                  <a:cxn ang="0">
                    <a:pos x="212" y="160"/>
                  </a:cxn>
                  <a:cxn ang="0">
                    <a:pos x="212" y="320"/>
                  </a:cxn>
                  <a:cxn ang="0">
                    <a:pos x="0" y="480"/>
                  </a:cxn>
                  <a:cxn ang="0">
                    <a:pos x="0" y="320"/>
                  </a:cxn>
                </a:cxnLst>
                <a:rect l="txL" t="txT" r="txR" b="txB"/>
                <a:pathLst>
                  <a:path w="213" h="481">
                    <a:moveTo>
                      <a:pt x="0" y="320"/>
                    </a:moveTo>
                    <a:lnTo>
                      <a:pt x="71" y="240"/>
                    </a:lnTo>
                    <a:lnTo>
                      <a:pt x="0" y="160"/>
                    </a:lnTo>
                    <a:lnTo>
                      <a:pt x="0" y="0"/>
                    </a:lnTo>
                    <a:lnTo>
                      <a:pt x="212" y="160"/>
                    </a:lnTo>
                    <a:lnTo>
                      <a:pt x="212" y="320"/>
                    </a:lnTo>
                    <a:lnTo>
                      <a:pt x="0" y="480"/>
                    </a:lnTo>
                    <a:lnTo>
                      <a:pt x="0" y="32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13" name="Rectangle 133"/>
              <p:cNvSpPr/>
              <p:nvPr/>
            </p:nvSpPr>
            <p:spPr>
              <a:xfrm rot="5400000">
                <a:off x="3833" y="3306"/>
                <a:ext cx="383"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ALU</a:t>
                </a:r>
              </a:p>
            </p:txBody>
          </p:sp>
        </p:grpSp>
        <p:grpSp>
          <p:nvGrpSpPr>
            <p:cNvPr id="439396" name="Group 134"/>
            <p:cNvGrpSpPr/>
            <p:nvPr/>
          </p:nvGrpSpPr>
          <p:grpSpPr>
            <a:xfrm>
              <a:off x="4743450" y="5418162"/>
              <a:ext cx="633413" cy="458788"/>
              <a:chOff x="2988" y="3280"/>
              <a:chExt cx="399" cy="289"/>
            </a:xfrm>
          </p:grpSpPr>
          <p:sp>
            <p:nvSpPr>
              <p:cNvPr id="439408" name="Rectangle 135"/>
              <p:cNvSpPr/>
              <p:nvPr/>
            </p:nvSpPr>
            <p:spPr>
              <a:xfrm>
                <a:off x="2988" y="3286"/>
                <a:ext cx="399" cy="21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nvGrpSpPr>
              <p:cNvPr id="439409" name="Group 136"/>
              <p:cNvGrpSpPr/>
              <p:nvPr/>
            </p:nvGrpSpPr>
            <p:grpSpPr>
              <a:xfrm>
                <a:off x="3003" y="3280"/>
                <a:ext cx="340" cy="289"/>
                <a:chOff x="3003" y="3280"/>
                <a:chExt cx="340" cy="289"/>
              </a:xfrm>
            </p:grpSpPr>
            <p:sp>
              <p:nvSpPr>
                <p:cNvPr id="439410" name="Freeform 137"/>
                <p:cNvSpPr/>
                <p:nvPr/>
              </p:nvSpPr>
              <p:spPr>
                <a:xfrm>
                  <a:off x="3003" y="3280"/>
                  <a:ext cx="170" cy="289"/>
                </a:xfrm>
                <a:custGeom>
                  <a:avLst/>
                  <a:gdLst>
                    <a:gd name="txL" fmla="*/ 0 w 170"/>
                    <a:gd name="txT" fmla="*/ 0 h 289"/>
                    <a:gd name="txR" fmla="*/ 170 w 170"/>
                    <a:gd name="txB" fmla="*/ 289 h 289"/>
                  </a:gdLst>
                  <a:ahLst/>
                  <a:cxnLst>
                    <a:cxn ang="0">
                      <a:pos x="169" y="0"/>
                    </a:cxn>
                    <a:cxn ang="0">
                      <a:pos x="0" y="0"/>
                    </a:cxn>
                    <a:cxn ang="0">
                      <a:pos x="0" y="288"/>
                    </a:cxn>
                    <a:cxn ang="0">
                      <a:pos x="169" y="288"/>
                    </a:cxn>
                  </a:cxnLst>
                  <a:rect l="txL" t="txT" r="txR" b="txB"/>
                  <a:pathLst>
                    <a:path w="170" h="289">
                      <a:moveTo>
                        <a:pt x="169" y="0"/>
                      </a:moveTo>
                      <a:lnTo>
                        <a:pt x="0" y="0"/>
                      </a:lnTo>
                      <a:lnTo>
                        <a:pt x="0" y="288"/>
                      </a:lnTo>
                      <a:lnTo>
                        <a:pt x="169"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11" name="Freeform 138"/>
                <p:cNvSpPr/>
                <p:nvPr/>
              </p:nvSpPr>
              <p:spPr>
                <a:xfrm>
                  <a:off x="3172" y="3280"/>
                  <a:ext cx="171" cy="289"/>
                </a:xfrm>
                <a:custGeom>
                  <a:avLst/>
                  <a:gdLst>
                    <a:gd name="txL" fmla="*/ 0 w 171"/>
                    <a:gd name="txT" fmla="*/ 0 h 289"/>
                    <a:gd name="txR" fmla="*/ 171 w 171"/>
                    <a:gd name="txB" fmla="*/ 289 h 289"/>
                  </a:gdLst>
                  <a:ahLst/>
                  <a:cxnLst>
                    <a:cxn ang="0">
                      <a:pos x="0" y="0"/>
                    </a:cxn>
                    <a:cxn ang="0">
                      <a:pos x="170" y="0"/>
                    </a:cxn>
                    <a:cxn ang="0">
                      <a:pos x="170" y="288"/>
                    </a:cxn>
                    <a:cxn ang="0">
                      <a:pos x="0" y="288"/>
                    </a:cxn>
                  </a:cxnLst>
                  <a:rect l="txL" t="txT" r="txR" b="txB"/>
                  <a:pathLst>
                    <a:path w="171" h="289">
                      <a:moveTo>
                        <a:pt x="0" y="0"/>
                      </a:moveTo>
                      <a:lnTo>
                        <a:pt x="170" y="0"/>
                      </a:lnTo>
                      <a:lnTo>
                        <a:pt x="170"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grpSp>
        <p:sp>
          <p:nvSpPr>
            <p:cNvPr id="439397" name="Rectangle 139"/>
            <p:cNvSpPr/>
            <p:nvPr/>
          </p:nvSpPr>
          <p:spPr>
            <a:xfrm>
              <a:off x="5473700" y="5435625"/>
              <a:ext cx="519113"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Reg</a:t>
              </a:r>
            </a:p>
          </p:txBody>
        </p:sp>
        <p:sp>
          <p:nvSpPr>
            <p:cNvPr id="439398" name="Freeform 144"/>
            <p:cNvSpPr/>
            <p:nvPr/>
          </p:nvSpPr>
          <p:spPr>
            <a:xfrm>
              <a:off x="5413375" y="5494362"/>
              <a:ext cx="76200" cy="153988"/>
            </a:xfrm>
            <a:custGeom>
              <a:avLst/>
              <a:gdLst>
                <a:gd name="txL" fmla="*/ 0 w 48"/>
                <a:gd name="txT" fmla="*/ 0 h 97"/>
                <a:gd name="txR" fmla="*/ 48 w 48"/>
                <a:gd name="txB" fmla="*/ 97 h 97"/>
              </a:gdLst>
              <a:ahLst/>
              <a:cxnLst>
                <a:cxn ang="0">
                  <a:pos x="0" y="2147483646"/>
                </a:cxn>
                <a:cxn ang="0">
                  <a:pos x="0" y="0"/>
                </a:cxn>
                <a:cxn ang="0">
                  <a:pos x="2147483646" y="0"/>
                </a:cxn>
                <a:cxn ang="0">
                  <a:pos x="2147483646" y="0"/>
                </a:cxn>
              </a:cxnLst>
              <a:rect l="txL" t="txT" r="txR" b="txB"/>
              <a:pathLst>
                <a:path w="48" h="97">
                  <a:moveTo>
                    <a:pt x="0" y="96"/>
                  </a:moveTo>
                  <a:lnTo>
                    <a:pt x="0" y="0"/>
                  </a:lnTo>
                  <a:lnTo>
                    <a:pt x="47" y="0"/>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399" name="Line 145"/>
            <p:cNvSpPr/>
            <p:nvPr/>
          </p:nvSpPr>
          <p:spPr>
            <a:xfrm>
              <a:off x="5969000" y="5494362"/>
              <a:ext cx="261938" cy="0"/>
            </a:xfrm>
            <a:prstGeom prst="line">
              <a:avLst/>
            </a:prstGeom>
            <a:ln w="12700" cap="flat" cmpd="sng">
              <a:solidFill>
                <a:schemeClr val="tx1"/>
              </a:solidFill>
              <a:prstDash val="solid"/>
              <a:headEnd type="none" w="med" len="med"/>
              <a:tailEnd type="none" w="med" len="med"/>
            </a:ln>
          </p:spPr>
        </p:sp>
        <p:sp>
          <p:nvSpPr>
            <p:cNvPr id="439400" name="Rectangle 146"/>
            <p:cNvSpPr/>
            <p:nvPr/>
          </p:nvSpPr>
          <p:spPr>
            <a:xfrm>
              <a:off x="6770688" y="5427687"/>
              <a:ext cx="6334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Mem</a:t>
              </a:r>
            </a:p>
          </p:txBody>
        </p:sp>
        <p:grpSp>
          <p:nvGrpSpPr>
            <p:cNvPr id="439401" name="Group 147"/>
            <p:cNvGrpSpPr/>
            <p:nvPr/>
          </p:nvGrpSpPr>
          <p:grpSpPr>
            <a:xfrm>
              <a:off x="6845300" y="5418162"/>
              <a:ext cx="515938" cy="458788"/>
              <a:chOff x="4312" y="3280"/>
              <a:chExt cx="325" cy="289"/>
            </a:xfrm>
          </p:grpSpPr>
          <p:sp>
            <p:nvSpPr>
              <p:cNvPr id="439406" name="Freeform 148"/>
              <p:cNvSpPr/>
              <p:nvPr/>
            </p:nvSpPr>
            <p:spPr>
              <a:xfrm>
                <a:off x="4312" y="3280"/>
                <a:ext cx="162" cy="289"/>
              </a:xfrm>
              <a:custGeom>
                <a:avLst/>
                <a:gdLst>
                  <a:gd name="txL" fmla="*/ 0 w 162"/>
                  <a:gd name="txT" fmla="*/ 0 h 289"/>
                  <a:gd name="txR" fmla="*/ 162 w 162"/>
                  <a:gd name="txB" fmla="*/ 289 h 289"/>
                </a:gdLst>
                <a:ahLst/>
                <a:cxnLst>
                  <a:cxn ang="0">
                    <a:pos x="161" y="0"/>
                  </a:cxn>
                  <a:cxn ang="0">
                    <a:pos x="0" y="0"/>
                  </a:cxn>
                  <a:cxn ang="0">
                    <a:pos x="0" y="288"/>
                  </a:cxn>
                  <a:cxn ang="0">
                    <a:pos x="161" y="288"/>
                  </a:cxn>
                </a:cxnLst>
                <a:rect l="txL" t="txT" r="txR" b="txB"/>
                <a:pathLst>
                  <a:path w="162" h="289">
                    <a:moveTo>
                      <a:pt x="161" y="0"/>
                    </a:moveTo>
                    <a:lnTo>
                      <a:pt x="0" y="0"/>
                    </a:lnTo>
                    <a:lnTo>
                      <a:pt x="0" y="288"/>
                    </a:lnTo>
                    <a:lnTo>
                      <a:pt x="161"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07" name="Freeform 149"/>
              <p:cNvSpPr/>
              <p:nvPr/>
            </p:nvSpPr>
            <p:spPr>
              <a:xfrm>
                <a:off x="4473" y="3280"/>
                <a:ext cx="164" cy="289"/>
              </a:xfrm>
              <a:custGeom>
                <a:avLst/>
                <a:gdLst>
                  <a:gd name="txL" fmla="*/ 0 w 164"/>
                  <a:gd name="txT" fmla="*/ 0 h 289"/>
                  <a:gd name="txR" fmla="*/ 164 w 164"/>
                  <a:gd name="txB" fmla="*/ 289 h 289"/>
                </a:gdLst>
                <a:ahLst/>
                <a:cxnLst>
                  <a:cxn ang="0">
                    <a:pos x="0" y="0"/>
                  </a:cxn>
                  <a:cxn ang="0">
                    <a:pos x="163" y="0"/>
                  </a:cxn>
                  <a:cxn ang="0">
                    <a:pos x="163" y="288"/>
                  </a:cxn>
                  <a:cxn ang="0">
                    <a:pos x="0" y="288"/>
                  </a:cxn>
                </a:cxnLst>
                <a:rect l="txL" t="txT" r="txR" b="txB"/>
                <a:pathLst>
                  <a:path w="164" h="289">
                    <a:moveTo>
                      <a:pt x="0" y="0"/>
                    </a:moveTo>
                    <a:lnTo>
                      <a:pt x="163" y="0"/>
                    </a:lnTo>
                    <a:lnTo>
                      <a:pt x="163"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9402" name="Rectangle 150"/>
            <p:cNvSpPr/>
            <p:nvPr/>
          </p:nvSpPr>
          <p:spPr>
            <a:xfrm>
              <a:off x="7551738" y="5427687"/>
              <a:ext cx="519112" cy="333375"/>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ea typeface="宋体" pitchFamily="2" charset="-122"/>
                </a:rPr>
                <a:t>Reg</a:t>
              </a:r>
            </a:p>
          </p:txBody>
        </p:sp>
        <p:grpSp>
          <p:nvGrpSpPr>
            <p:cNvPr id="439403" name="Group 151"/>
            <p:cNvGrpSpPr/>
            <p:nvPr/>
          </p:nvGrpSpPr>
          <p:grpSpPr>
            <a:xfrm>
              <a:off x="7588250" y="5418162"/>
              <a:ext cx="450850" cy="458788"/>
              <a:chOff x="4780" y="3280"/>
              <a:chExt cx="284" cy="289"/>
            </a:xfrm>
          </p:grpSpPr>
          <p:sp>
            <p:nvSpPr>
              <p:cNvPr id="439404" name="Freeform 152"/>
              <p:cNvSpPr/>
              <p:nvPr/>
            </p:nvSpPr>
            <p:spPr>
              <a:xfrm>
                <a:off x="4780" y="3280"/>
                <a:ext cx="142" cy="289"/>
              </a:xfrm>
              <a:custGeom>
                <a:avLst/>
                <a:gdLst>
                  <a:gd name="txL" fmla="*/ 0 w 142"/>
                  <a:gd name="txT" fmla="*/ 0 h 289"/>
                  <a:gd name="txR" fmla="*/ 142 w 142"/>
                  <a:gd name="txB" fmla="*/ 289 h 289"/>
                </a:gdLst>
                <a:ahLst/>
                <a:cxnLst>
                  <a:cxn ang="0">
                    <a:pos x="141" y="0"/>
                  </a:cxn>
                  <a:cxn ang="0">
                    <a:pos x="0" y="0"/>
                  </a:cxn>
                  <a:cxn ang="0">
                    <a:pos x="0" y="288"/>
                  </a:cxn>
                  <a:cxn ang="0">
                    <a:pos x="141" y="288"/>
                  </a:cxn>
                </a:cxnLst>
                <a:rect l="txL" t="txT" r="txR" b="txB"/>
                <a:pathLst>
                  <a:path w="142" h="289">
                    <a:moveTo>
                      <a:pt x="141" y="0"/>
                    </a:moveTo>
                    <a:lnTo>
                      <a:pt x="0" y="0"/>
                    </a:lnTo>
                    <a:lnTo>
                      <a:pt x="0" y="288"/>
                    </a:lnTo>
                    <a:lnTo>
                      <a:pt x="141"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sp>
            <p:nvSpPr>
              <p:cNvPr id="439405" name="Freeform 153"/>
              <p:cNvSpPr/>
              <p:nvPr/>
            </p:nvSpPr>
            <p:spPr>
              <a:xfrm>
                <a:off x="4921" y="3280"/>
                <a:ext cx="143" cy="289"/>
              </a:xfrm>
              <a:custGeom>
                <a:avLst/>
                <a:gdLst>
                  <a:gd name="txL" fmla="*/ 0 w 143"/>
                  <a:gd name="txT" fmla="*/ 0 h 289"/>
                  <a:gd name="txR" fmla="*/ 143 w 143"/>
                  <a:gd name="txB" fmla="*/ 289 h 289"/>
                </a:gdLst>
                <a:ahLst/>
                <a:cxnLst>
                  <a:cxn ang="0">
                    <a:pos x="0" y="0"/>
                  </a:cxn>
                  <a:cxn ang="0">
                    <a:pos x="142" y="0"/>
                  </a:cxn>
                  <a:cxn ang="0">
                    <a:pos x="142" y="288"/>
                  </a:cxn>
                  <a:cxn ang="0">
                    <a:pos x="0" y="288"/>
                  </a:cxn>
                </a:cxnLst>
                <a:rect l="txL" t="txT" r="txR" b="txB"/>
                <a:pathLst>
                  <a:path w="143" h="289">
                    <a:moveTo>
                      <a:pt x="0" y="0"/>
                    </a:moveTo>
                    <a:lnTo>
                      <a:pt x="142" y="0"/>
                    </a:lnTo>
                    <a:lnTo>
                      <a:pt x="142" y="288"/>
                    </a:lnTo>
                    <a:lnTo>
                      <a:pt x="0" y="288"/>
                    </a:lnTo>
                  </a:path>
                </a:pathLst>
              </a:custGeom>
              <a:noFill/>
              <a:ln w="12700" cap="rnd" cmpd="sng">
                <a:solidFill>
                  <a:schemeClr val="tx1">
                    <a:alpha val="100000"/>
                  </a:schemeClr>
                </a:solidFill>
                <a:prstDash val="solid"/>
                <a:round/>
                <a:headEnd type="none" w="med" len="med"/>
                <a:tailEnd type="none" w="med" len="med"/>
              </a:ln>
            </p:spPr>
            <p:txBody>
              <a:bodyPr/>
              <a:lstStyle/>
              <a:p>
                <a:endParaRPr lang="zh-CN" altLang="en-US"/>
              </a:p>
            </p:txBody>
          </p:sp>
        </p:grpSp>
      </p:grpSp>
      <p:grpSp>
        <p:nvGrpSpPr>
          <p:cNvPr id="185" name="Group 8"/>
          <p:cNvGrpSpPr/>
          <p:nvPr/>
        </p:nvGrpSpPr>
        <p:grpSpPr>
          <a:xfrm>
            <a:off x="2011363" y="1736725"/>
            <a:ext cx="681037" cy="273050"/>
            <a:chOff x="1248" y="712"/>
            <a:chExt cx="520" cy="160"/>
          </a:xfrm>
        </p:grpSpPr>
        <p:sp>
          <p:nvSpPr>
            <p:cNvPr id="439337" name="Line 4"/>
            <p:cNvSpPr/>
            <p:nvPr/>
          </p:nvSpPr>
          <p:spPr>
            <a:xfrm>
              <a:off x="1256" y="864"/>
              <a:ext cx="272" cy="0"/>
            </a:xfrm>
            <a:prstGeom prst="line">
              <a:avLst/>
            </a:prstGeom>
            <a:ln w="25400" cap="flat" cmpd="sng">
              <a:solidFill>
                <a:schemeClr val="tx1"/>
              </a:solidFill>
              <a:prstDash val="solid"/>
              <a:headEnd type="none" w="med" len="med"/>
              <a:tailEnd type="none" w="med" len="med"/>
            </a:ln>
          </p:spPr>
        </p:sp>
        <p:sp>
          <p:nvSpPr>
            <p:cNvPr id="439338" name="Line 5"/>
            <p:cNvSpPr/>
            <p:nvPr/>
          </p:nvSpPr>
          <p:spPr>
            <a:xfrm>
              <a:off x="1248" y="728"/>
              <a:ext cx="0" cy="128"/>
            </a:xfrm>
            <a:prstGeom prst="line">
              <a:avLst/>
            </a:prstGeom>
            <a:ln w="25400" cap="flat" cmpd="sng">
              <a:solidFill>
                <a:schemeClr val="tx1"/>
              </a:solidFill>
              <a:prstDash val="solid"/>
              <a:headEnd type="none" w="med" len="med"/>
              <a:tailEnd type="none" w="med" len="med"/>
            </a:ln>
          </p:spPr>
        </p:sp>
        <p:sp>
          <p:nvSpPr>
            <p:cNvPr id="439339" name="Line 6"/>
            <p:cNvSpPr/>
            <p:nvPr/>
          </p:nvSpPr>
          <p:spPr>
            <a:xfrm flipV="1">
              <a:off x="1536" y="712"/>
              <a:ext cx="0" cy="160"/>
            </a:xfrm>
            <a:prstGeom prst="line">
              <a:avLst/>
            </a:prstGeom>
            <a:ln w="25400" cap="flat" cmpd="sng">
              <a:solidFill>
                <a:schemeClr val="tx1"/>
              </a:solidFill>
              <a:prstDash val="solid"/>
              <a:headEnd type="none" w="med" len="med"/>
              <a:tailEnd type="none" w="med" len="med"/>
            </a:ln>
          </p:spPr>
        </p:sp>
        <p:sp>
          <p:nvSpPr>
            <p:cNvPr id="439340" name="Line 7"/>
            <p:cNvSpPr/>
            <p:nvPr/>
          </p:nvSpPr>
          <p:spPr>
            <a:xfrm>
              <a:off x="1544" y="720"/>
              <a:ext cx="224" cy="0"/>
            </a:xfrm>
            <a:prstGeom prst="line">
              <a:avLst/>
            </a:prstGeom>
            <a:ln w="25400" cap="flat" cmpd="sng">
              <a:solidFill>
                <a:schemeClr val="tx1"/>
              </a:solidFill>
              <a:prstDash val="solid"/>
              <a:headEnd type="none" w="med" len="med"/>
              <a:tailEnd type="none" w="med" len="med"/>
            </a:ln>
          </p:spPr>
        </p:sp>
      </p:grpSp>
      <p:grpSp>
        <p:nvGrpSpPr>
          <p:cNvPr id="190" name="Group 13"/>
          <p:cNvGrpSpPr/>
          <p:nvPr/>
        </p:nvGrpSpPr>
        <p:grpSpPr>
          <a:xfrm>
            <a:off x="2700338" y="1716088"/>
            <a:ext cx="676275" cy="273050"/>
            <a:chOff x="1776" y="712"/>
            <a:chExt cx="520" cy="160"/>
          </a:xfrm>
        </p:grpSpPr>
        <p:sp>
          <p:nvSpPr>
            <p:cNvPr id="439333" name="Line 9"/>
            <p:cNvSpPr/>
            <p:nvPr/>
          </p:nvSpPr>
          <p:spPr>
            <a:xfrm>
              <a:off x="1784" y="864"/>
              <a:ext cx="272" cy="0"/>
            </a:xfrm>
            <a:prstGeom prst="line">
              <a:avLst/>
            </a:prstGeom>
            <a:ln w="25400" cap="flat" cmpd="sng">
              <a:solidFill>
                <a:schemeClr val="tx1"/>
              </a:solidFill>
              <a:prstDash val="solid"/>
              <a:headEnd type="none" w="med" len="med"/>
              <a:tailEnd type="none" w="med" len="med"/>
            </a:ln>
          </p:spPr>
        </p:sp>
        <p:sp>
          <p:nvSpPr>
            <p:cNvPr id="439334" name="Line 10"/>
            <p:cNvSpPr/>
            <p:nvPr/>
          </p:nvSpPr>
          <p:spPr>
            <a:xfrm>
              <a:off x="1776" y="728"/>
              <a:ext cx="0" cy="128"/>
            </a:xfrm>
            <a:prstGeom prst="line">
              <a:avLst/>
            </a:prstGeom>
            <a:ln w="25400" cap="flat" cmpd="sng">
              <a:solidFill>
                <a:schemeClr val="tx1"/>
              </a:solidFill>
              <a:prstDash val="solid"/>
              <a:headEnd type="none" w="med" len="med"/>
              <a:tailEnd type="none" w="med" len="med"/>
            </a:ln>
          </p:spPr>
        </p:sp>
        <p:sp>
          <p:nvSpPr>
            <p:cNvPr id="439335" name="Line 11"/>
            <p:cNvSpPr/>
            <p:nvPr/>
          </p:nvSpPr>
          <p:spPr>
            <a:xfrm flipV="1">
              <a:off x="2064" y="712"/>
              <a:ext cx="0" cy="160"/>
            </a:xfrm>
            <a:prstGeom prst="line">
              <a:avLst/>
            </a:prstGeom>
            <a:ln w="25400" cap="flat" cmpd="sng">
              <a:solidFill>
                <a:schemeClr val="tx1"/>
              </a:solidFill>
              <a:prstDash val="solid"/>
              <a:headEnd type="none" w="med" len="med"/>
              <a:tailEnd type="none" w="med" len="med"/>
            </a:ln>
          </p:spPr>
        </p:sp>
        <p:sp>
          <p:nvSpPr>
            <p:cNvPr id="439336" name="Line 12"/>
            <p:cNvSpPr/>
            <p:nvPr/>
          </p:nvSpPr>
          <p:spPr>
            <a:xfrm>
              <a:off x="2072" y="720"/>
              <a:ext cx="224" cy="0"/>
            </a:xfrm>
            <a:prstGeom prst="line">
              <a:avLst/>
            </a:prstGeom>
            <a:ln w="25400" cap="flat" cmpd="sng">
              <a:solidFill>
                <a:schemeClr val="tx1"/>
              </a:solidFill>
              <a:prstDash val="solid"/>
              <a:headEnd type="none" w="med" len="med"/>
              <a:tailEnd type="none" w="med" len="med"/>
            </a:ln>
          </p:spPr>
        </p:sp>
      </p:grpSp>
      <p:grpSp>
        <p:nvGrpSpPr>
          <p:cNvPr id="195" name="Group 18"/>
          <p:cNvGrpSpPr/>
          <p:nvPr/>
        </p:nvGrpSpPr>
        <p:grpSpPr>
          <a:xfrm>
            <a:off x="3375025" y="1700213"/>
            <a:ext cx="690563" cy="273050"/>
            <a:chOff x="2304" y="712"/>
            <a:chExt cx="520" cy="160"/>
          </a:xfrm>
        </p:grpSpPr>
        <p:sp>
          <p:nvSpPr>
            <p:cNvPr id="439329" name="Line 14"/>
            <p:cNvSpPr/>
            <p:nvPr/>
          </p:nvSpPr>
          <p:spPr>
            <a:xfrm>
              <a:off x="2312" y="864"/>
              <a:ext cx="272" cy="0"/>
            </a:xfrm>
            <a:prstGeom prst="line">
              <a:avLst/>
            </a:prstGeom>
            <a:ln w="25400" cap="flat" cmpd="sng">
              <a:solidFill>
                <a:schemeClr val="tx1"/>
              </a:solidFill>
              <a:prstDash val="solid"/>
              <a:headEnd type="none" w="med" len="med"/>
              <a:tailEnd type="none" w="med" len="med"/>
            </a:ln>
          </p:spPr>
        </p:sp>
        <p:sp>
          <p:nvSpPr>
            <p:cNvPr id="439330" name="Line 15"/>
            <p:cNvSpPr/>
            <p:nvPr/>
          </p:nvSpPr>
          <p:spPr>
            <a:xfrm>
              <a:off x="2304" y="728"/>
              <a:ext cx="0" cy="128"/>
            </a:xfrm>
            <a:prstGeom prst="line">
              <a:avLst/>
            </a:prstGeom>
            <a:ln w="25400" cap="flat" cmpd="sng">
              <a:solidFill>
                <a:schemeClr val="tx1"/>
              </a:solidFill>
              <a:prstDash val="solid"/>
              <a:headEnd type="none" w="med" len="med"/>
              <a:tailEnd type="none" w="med" len="med"/>
            </a:ln>
          </p:spPr>
        </p:sp>
        <p:sp>
          <p:nvSpPr>
            <p:cNvPr id="439331" name="Line 16"/>
            <p:cNvSpPr/>
            <p:nvPr/>
          </p:nvSpPr>
          <p:spPr>
            <a:xfrm flipV="1">
              <a:off x="2592" y="712"/>
              <a:ext cx="0" cy="160"/>
            </a:xfrm>
            <a:prstGeom prst="line">
              <a:avLst/>
            </a:prstGeom>
            <a:ln w="25400" cap="flat" cmpd="sng">
              <a:solidFill>
                <a:schemeClr val="tx1"/>
              </a:solidFill>
              <a:prstDash val="solid"/>
              <a:headEnd type="none" w="med" len="med"/>
              <a:tailEnd type="none" w="med" len="med"/>
            </a:ln>
          </p:spPr>
        </p:sp>
        <p:sp>
          <p:nvSpPr>
            <p:cNvPr id="439332" name="Line 17"/>
            <p:cNvSpPr/>
            <p:nvPr/>
          </p:nvSpPr>
          <p:spPr>
            <a:xfrm>
              <a:off x="2600" y="720"/>
              <a:ext cx="224" cy="0"/>
            </a:xfrm>
            <a:prstGeom prst="line">
              <a:avLst/>
            </a:prstGeom>
            <a:ln w="25400" cap="flat" cmpd="sng">
              <a:solidFill>
                <a:schemeClr val="tx1"/>
              </a:solidFill>
              <a:prstDash val="solid"/>
              <a:headEnd type="none" w="med" len="med"/>
              <a:tailEnd type="none" w="med" len="med"/>
            </a:ln>
          </p:spPr>
        </p:sp>
      </p:grpSp>
      <p:grpSp>
        <p:nvGrpSpPr>
          <p:cNvPr id="200" name="Group 23"/>
          <p:cNvGrpSpPr/>
          <p:nvPr/>
        </p:nvGrpSpPr>
        <p:grpSpPr>
          <a:xfrm>
            <a:off x="4738688" y="1716088"/>
            <a:ext cx="684212" cy="273050"/>
            <a:chOff x="2832" y="712"/>
            <a:chExt cx="520" cy="160"/>
          </a:xfrm>
        </p:grpSpPr>
        <p:sp>
          <p:nvSpPr>
            <p:cNvPr id="439325" name="Line 19"/>
            <p:cNvSpPr/>
            <p:nvPr/>
          </p:nvSpPr>
          <p:spPr>
            <a:xfrm>
              <a:off x="2840" y="864"/>
              <a:ext cx="272" cy="0"/>
            </a:xfrm>
            <a:prstGeom prst="line">
              <a:avLst/>
            </a:prstGeom>
            <a:ln w="25400" cap="flat" cmpd="sng">
              <a:solidFill>
                <a:schemeClr val="tx1"/>
              </a:solidFill>
              <a:prstDash val="solid"/>
              <a:headEnd type="none" w="med" len="med"/>
              <a:tailEnd type="none" w="med" len="med"/>
            </a:ln>
          </p:spPr>
        </p:sp>
        <p:sp>
          <p:nvSpPr>
            <p:cNvPr id="439326" name="Line 20"/>
            <p:cNvSpPr/>
            <p:nvPr/>
          </p:nvSpPr>
          <p:spPr>
            <a:xfrm>
              <a:off x="2832" y="728"/>
              <a:ext cx="0" cy="128"/>
            </a:xfrm>
            <a:prstGeom prst="line">
              <a:avLst/>
            </a:prstGeom>
            <a:ln w="25400" cap="flat" cmpd="sng">
              <a:solidFill>
                <a:schemeClr val="tx1"/>
              </a:solidFill>
              <a:prstDash val="solid"/>
              <a:headEnd type="none" w="med" len="med"/>
              <a:tailEnd type="none" w="med" len="med"/>
            </a:ln>
          </p:spPr>
        </p:sp>
        <p:sp>
          <p:nvSpPr>
            <p:cNvPr id="439327" name="Line 21"/>
            <p:cNvSpPr/>
            <p:nvPr/>
          </p:nvSpPr>
          <p:spPr>
            <a:xfrm flipV="1">
              <a:off x="3120" y="712"/>
              <a:ext cx="0" cy="160"/>
            </a:xfrm>
            <a:prstGeom prst="line">
              <a:avLst/>
            </a:prstGeom>
            <a:ln w="25400" cap="flat" cmpd="sng">
              <a:solidFill>
                <a:schemeClr val="tx1"/>
              </a:solidFill>
              <a:prstDash val="solid"/>
              <a:headEnd type="none" w="med" len="med"/>
              <a:tailEnd type="none" w="med" len="med"/>
            </a:ln>
          </p:spPr>
        </p:sp>
        <p:sp>
          <p:nvSpPr>
            <p:cNvPr id="439328" name="Line 22"/>
            <p:cNvSpPr/>
            <p:nvPr/>
          </p:nvSpPr>
          <p:spPr>
            <a:xfrm>
              <a:off x="3128" y="720"/>
              <a:ext cx="224" cy="0"/>
            </a:xfrm>
            <a:prstGeom prst="line">
              <a:avLst/>
            </a:prstGeom>
            <a:ln w="25400" cap="flat" cmpd="sng">
              <a:solidFill>
                <a:schemeClr val="tx1"/>
              </a:solidFill>
              <a:prstDash val="solid"/>
              <a:headEnd type="none" w="med" len="med"/>
              <a:tailEnd type="none" w="med" len="med"/>
            </a:ln>
          </p:spPr>
        </p:sp>
      </p:grpSp>
      <p:sp>
        <p:nvSpPr>
          <p:cNvPr id="205" name="Line 24"/>
          <p:cNvSpPr/>
          <p:nvPr/>
        </p:nvSpPr>
        <p:spPr>
          <a:xfrm>
            <a:off x="5427663" y="1943100"/>
            <a:ext cx="450850" cy="0"/>
          </a:xfrm>
          <a:prstGeom prst="line">
            <a:avLst/>
          </a:prstGeom>
          <a:ln w="25400" cap="flat" cmpd="sng">
            <a:solidFill>
              <a:schemeClr val="tx1"/>
            </a:solidFill>
            <a:prstDash val="solid"/>
            <a:headEnd type="none" w="med" len="med"/>
            <a:tailEnd type="none" w="med" len="med"/>
          </a:ln>
        </p:spPr>
      </p:sp>
      <p:sp>
        <p:nvSpPr>
          <p:cNvPr id="206" name="Line 25"/>
          <p:cNvSpPr/>
          <p:nvPr/>
        </p:nvSpPr>
        <p:spPr>
          <a:xfrm>
            <a:off x="5413375" y="1711325"/>
            <a:ext cx="0" cy="217488"/>
          </a:xfrm>
          <a:prstGeom prst="line">
            <a:avLst/>
          </a:prstGeom>
          <a:ln w="25400" cap="flat" cmpd="sng">
            <a:solidFill>
              <a:schemeClr val="tx1"/>
            </a:solidFill>
            <a:prstDash val="solid"/>
            <a:headEnd type="none" w="med" len="med"/>
            <a:tailEnd type="none" w="med" len="med"/>
          </a:ln>
        </p:spPr>
      </p:sp>
      <p:sp>
        <p:nvSpPr>
          <p:cNvPr id="207" name="Line 26"/>
          <p:cNvSpPr/>
          <p:nvPr/>
        </p:nvSpPr>
        <p:spPr>
          <a:xfrm>
            <a:off x="1639888" y="1758950"/>
            <a:ext cx="371475" cy="0"/>
          </a:xfrm>
          <a:prstGeom prst="line">
            <a:avLst/>
          </a:prstGeom>
          <a:ln w="25400" cap="flat" cmpd="sng">
            <a:solidFill>
              <a:schemeClr val="tx1"/>
            </a:solidFill>
            <a:prstDash val="solid"/>
            <a:headEnd type="none" w="med" len="med"/>
            <a:tailEnd type="none" w="med" len="med"/>
          </a:ln>
        </p:spPr>
      </p:sp>
      <p:sp>
        <p:nvSpPr>
          <p:cNvPr id="209" name="Line 28"/>
          <p:cNvSpPr/>
          <p:nvPr/>
        </p:nvSpPr>
        <p:spPr>
          <a:xfrm flipV="1">
            <a:off x="2654300" y="1141413"/>
            <a:ext cx="0" cy="354012"/>
          </a:xfrm>
          <a:prstGeom prst="line">
            <a:avLst/>
          </a:prstGeom>
          <a:ln w="25400" cap="flat" cmpd="sng">
            <a:solidFill>
              <a:schemeClr val="tx1"/>
            </a:solidFill>
            <a:prstDash val="sysDot"/>
            <a:headEnd type="none" w="med" len="med"/>
            <a:tailEnd type="none" w="med" len="med"/>
          </a:ln>
        </p:spPr>
      </p:sp>
      <p:sp>
        <p:nvSpPr>
          <p:cNvPr id="210" name="Rectangle 29"/>
          <p:cNvSpPr/>
          <p:nvPr/>
        </p:nvSpPr>
        <p:spPr>
          <a:xfrm>
            <a:off x="1890713" y="1155700"/>
            <a:ext cx="809625" cy="3048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Cycle 1</a:t>
            </a:r>
          </a:p>
        </p:txBody>
      </p:sp>
      <p:sp>
        <p:nvSpPr>
          <p:cNvPr id="211" name="Rectangle 30"/>
          <p:cNvSpPr/>
          <p:nvPr/>
        </p:nvSpPr>
        <p:spPr>
          <a:xfrm>
            <a:off x="2609850" y="1155700"/>
            <a:ext cx="809625" cy="3048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Cycle 2</a:t>
            </a:r>
          </a:p>
        </p:txBody>
      </p:sp>
      <p:sp>
        <p:nvSpPr>
          <p:cNvPr id="212" name="Line 31"/>
          <p:cNvSpPr/>
          <p:nvPr/>
        </p:nvSpPr>
        <p:spPr>
          <a:xfrm flipV="1">
            <a:off x="3348038" y="1141413"/>
            <a:ext cx="0" cy="354012"/>
          </a:xfrm>
          <a:prstGeom prst="line">
            <a:avLst/>
          </a:prstGeom>
          <a:ln w="25400" cap="flat" cmpd="sng">
            <a:solidFill>
              <a:schemeClr val="tx1"/>
            </a:solidFill>
            <a:prstDash val="sysDot"/>
            <a:headEnd type="none" w="med" len="med"/>
            <a:tailEnd type="none" w="med" len="med"/>
          </a:ln>
        </p:spPr>
      </p:sp>
      <p:sp>
        <p:nvSpPr>
          <p:cNvPr id="213" name="Line 32"/>
          <p:cNvSpPr/>
          <p:nvPr/>
        </p:nvSpPr>
        <p:spPr>
          <a:xfrm flipV="1">
            <a:off x="4064000" y="1155700"/>
            <a:ext cx="0" cy="354013"/>
          </a:xfrm>
          <a:prstGeom prst="line">
            <a:avLst/>
          </a:prstGeom>
          <a:ln w="25400" cap="flat" cmpd="sng">
            <a:solidFill>
              <a:schemeClr val="tx1"/>
            </a:solidFill>
            <a:prstDash val="sysDot"/>
            <a:headEnd type="none" w="med" len="med"/>
            <a:tailEnd type="none" w="med" len="med"/>
          </a:ln>
        </p:spPr>
      </p:sp>
      <p:sp>
        <p:nvSpPr>
          <p:cNvPr id="214" name="Line 33"/>
          <p:cNvSpPr/>
          <p:nvPr/>
        </p:nvSpPr>
        <p:spPr>
          <a:xfrm flipV="1">
            <a:off x="4757738" y="1130300"/>
            <a:ext cx="0" cy="354013"/>
          </a:xfrm>
          <a:prstGeom prst="line">
            <a:avLst/>
          </a:prstGeom>
          <a:ln w="25400" cap="flat" cmpd="sng">
            <a:solidFill>
              <a:schemeClr val="tx1"/>
            </a:solidFill>
            <a:prstDash val="sysDot"/>
            <a:headEnd type="none" w="med" len="med"/>
            <a:tailEnd type="none" w="med" len="med"/>
          </a:ln>
        </p:spPr>
      </p:sp>
      <p:sp>
        <p:nvSpPr>
          <p:cNvPr id="215" name="Rectangle 34"/>
          <p:cNvSpPr/>
          <p:nvPr/>
        </p:nvSpPr>
        <p:spPr>
          <a:xfrm>
            <a:off x="3276600" y="1155700"/>
            <a:ext cx="808038" cy="3048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Cycle 3</a:t>
            </a:r>
          </a:p>
        </p:txBody>
      </p:sp>
      <p:sp>
        <p:nvSpPr>
          <p:cNvPr id="216" name="Rectangle 35"/>
          <p:cNvSpPr/>
          <p:nvPr/>
        </p:nvSpPr>
        <p:spPr>
          <a:xfrm>
            <a:off x="3995738" y="1155700"/>
            <a:ext cx="809625" cy="3048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Cycle 4</a:t>
            </a:r>
          </a:p>
        </p:txBody>
      </p:sp>
      <p:grpSp>
        <p:nvGrpSpPr>
          <p:cNvPr id="217" name="Group 23"/>
          <p:cNvGrpSpPr/>
          <p:nvPr/>
        </p:nvGrpSpPr>
        <p:grpSpPr>
          <a:xfrm>
            <a:off x="4054475" y="1689100"/>
            <a:ext cx="700088" cy="273050"/>
            <a:chOff x="2832" y="712"/>
            <a:chExt cx="520" cy="160"/>
          </a:xfrm>
        </p:grpSpPr>
        <p:sp>
          <p:nvSpPr>
            <p:cNvPr id="439321" name="Line 19"/>
            <p:cNvSpPr/>
            <p:nvPr/>
          </p:nvSpPr>
          <p:spPr>
            <a:xfrm>
              <a:off x="2840" y="864"/>
              <a:ext cx="272" cy="0"/>
            </a:xfrm>
            <a:prstGeom prst="line">
              <a:avLst/>
            </a:prstGeom>
            <a:ln w="25400" cap="flat" cmpd="sng">
              <a:solidFill>
                <a:schemeClr val="tx1"/>
              </a:solidFill>
              <a:prstDash val="solid"/>
              <a:headEnd type="none" w="med" len="med"/>
              <a:tailEnd type="none" w="med" len="med"/>
            </a:ln>
          </p:spPr>
        </p:sp>
        <p:sp>
          <p:nvSpPr>
            <p:cNvPr id="439322" name="Line 20"/>
            <p:cNvSpPr/>
            <p:nvPr/>
          </p:nvSpPr>
          <p:spPr>
            <a:xfrm>
              <a:off x="2832" y="728"/>
              <a:ext cx="0" cy="128"/>
            </a:xfrm>
            <a:prstGeom prst="line">
              <a:avLst/>
            </a:prstGeom>
            <a:ln w="25400" cap="flat" cmpd="sng">
              <a:solidFill>
                <a:schemeClr val="tx1"/>
              </a:solidFill>
              <a:prstDash val="solid"/>
              <a:headEnd type="none" w="med" len="med"/>
              <a:tailEnd type="none" w="med" len="med"/>
            </a:ln>
          </p:spPr>
        </p:sp>
        <p:sp>
          <p:nvSpPr>
            <p:cNvPr id="439323" name="Line 21"/>
            <p:cNvSpPr/>
            <p:nvPr/>
          </p:nvSpPr>
          <p:spPr>
            <a:xfrm flipV="1">
              <a:off x="3120" y="712"/>
              <a:ext cx="0" cy="160"/>
            </a:xfrm>
            <a:prstGeom prst="line">
              <a:avLst/>
            </a:prstGeom>
            <a:ln w="25400" cap="flat" cmpd="sng">
              <a:solidFill>
                <a:schemeClr val="tx1"/>
              </a:solidFill>
              <a:prstDash val="solid"/>
              <a:headEnd type="none" w="med" len="med"/>
              <a:tailEnd type="none" w="med" len="med"/>
            </a:ln>
          </p:spPr>
        </p:sp>
        <p:sp>
          <p:nvSpPr>
            <p:cNvPr id="439324" name="Line 22"/>
            <p:cNvSpPr/>
            <p:nvPr/>
          </p:nvSpPr>
          <p:spPr>
            <a:xfrm>
              <a:off x="3128" y="720"/>
              <a:ext cx="224" cy="0"/>
            </a:xfrm>
            <a:prstGeom prst="line">
              <a:avLst/>
            </a:prstGeom>
            <a:ln w="25400" cap="flat" cmpd="sng">
              <a:solidFill>
                <a:schemeClr val="tx1"/>
              </a:solidFill>
              <a:prstDash val="solid"/>
              <a:headEnd type="none" w="med" len="med"/>
              <a:tailEnd type="none" w="med" len="med"/>
            </a:ln>
          </p:spPr>
        </p:sp>
      </p:grpSp>
      <p:sp>
        <p:nvSpPr>
          <p:cNvPr id="222" name="Line 33"/>
          <p:cNvSpPr/>
          <p:nvPr/>
        </p:nvSpPr>
        <p:spPr>
          <a:xfrm flipV="1">
            <a:off x="5461000" y="1125538"/>
            <a:ext cx="0" cy="354012"/>
          </a:xfrm>
          <a:prstGeom prst="line">
            <a:avLst/>
          </a:prstGeom>
          <a:ln w="25400" cap="flat" cmpd="sng">
            <a:solidFill>
              <a:schemeClr val="tx1"/>
            </a:solidFill>
            <a:prstDash val="sysDot"/>
            <a:headEnd type="none" w="med" len="med"/>
            <a:tailEnd type="none" w="med" len="med"/>
          </a:ln>
        </p:spPr>
      </p:sp>
      <p:sp>
        <p:nvSpPr>
          <p:cNvPr id="223" name="Rectangle 35"/>
          <p:cNvSpPr/>
          <p:nvPr/>
        </p:nvSpPr>
        <p:spPr>
          <a:xfrm>
            <a:off x="4699000" y="1149350"/>
            <a:ext cx="809625" cy="304800"/>
          </a:xfrm>
          <a:prstGeom prst="rect">
            <a:avLst/>
          </a:prstGeom>
          <a:noFill/>
          <a:ln w="127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b="1" dirty="0">
                <a:ea typeface="宋体" pitchFamily="2" charset="-122"/>
              </a:rPr>
              <a:t>Cycle 5</a:t>
            </a:r>
          </a:p>
        </p:txBody>
      </p:sp>
      <p:sp>
        <p:nvSpPr>
          <p:cNvPr id="191" name="Oval 11">
            <a:extLst>
              <a:ext uri="{FF2B5EF4-FFF2-40B4-BE49-F238E27FC236}">
                <a16:creationId xmlns:a16="http://schemas.microsoft.com/office/drawing/2014/main" id="{2D2CEA70-924D-4E97-8409-542D006596DF}"/>
              </a:ext>
            </a:extLst>
          </p:cNvPr>
          <p:cNvSpPr/>
          <p:nvPr/>
        </p:nvSpPr>
        <p:spPr>
          <a:xfrm>
            <a:off x="4072752" y="2561988"/>
            <a:ext cx="647700"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192" name="Oval 11">
            <a:extLst>
              <a:ext uri="{FF2B5EF4-FFF2-40B4-BE49-F238E27FC236}">
                <a16:creationId xmlns:a16="http://schemas.microsoft.com/office/drawing/2014/main" id="{84337E81-FBD2-4C15-8338-B5B2234FAB45}"/>
              </a:ext>
            </a:extLst>
          </p:cNvPr>
          <p:cNvSpPr/>
          <p:nvPr/>
        </p:nvSpPr>
        <p:spPr>
          <a:xfrm>
            <a:off x="4067944" y="4725392"/>
            <a:ext cx="647700"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193" name="Oval 11">
            <a:extLst>
              <a:ext uri="{FF2B5EF4-FFF2-40B4-BE49-F238E27FC236}">
                <a16:creationId xmlns:a16="http://schemas.microsoft.com/office/drawing/2014/main" id="{8C47E64E-FD8E-4634-8252-840817105EC0}"/>
              </a:ext>
            </a:extLst>
          </p:cNvPr>
          <p:cNvSpPr/>
          <p:nvPr/>
        </p:nvSpPr>
        <p:spPr>
          <a:xfrm>
            <a:off x="5436096" y="3285232"/>
            <a:ext cx="647700" cy="431800"/>
          </a:xfrm>
          <a:prstGeom prst="ellipse">
            <a:avLst/>
          </a:prstGeom>
          <a:noFill/>
          <a:ln w="19050" cap="flat" cmpd="sng">
            <a:solidFill>
              <a:srgbClr val="0070C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solidFill>
                <a:srgbClr val="002060"/>
              </a:solidFill>
              <a:ea typeface="宋体" pitchFamily="2" charset="-122"/>
            </a:endParaRPr>
          </a:p>
        </p:txBody>
      </p:sp>
      <p:sp>
        <p:nvSpPr>
          <p:cNvPr id="194" name="Oval 11">
            <a:extLst>
              <a:ext uri="{FF2B5EF4-FFF2-40B4-BE49-F238E27FC236}">
                <a16:creationId xmlns:a16="http://schemas.microsoft.com/office/drawing/2014/main" id="{A772D592-C81C-4228-B4EF-956CF121E1C0}"/>
              </a:ext>
            </a:extLst>
          </p:cNvPr>
          <p:cNvSpPr/>
          <p:nvPr/>
        </p:nvSpPr>
        <p:spPr>
          <a:xfrm>
            <a:off x="5436468" y="5373216"/>
            <a:ext cx="647700" cy="431800"/>
          </a:xfrm>
          <a:prstGeom prst="ellipse">
            <a:avLst/>
          </a:prstGeom>
          <a:noFill/>
          <a:ln w="19050" cap="flat" cmpd="sng">
            <a:solidFill>
              <a:srgbClr val="0070C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solidFill>
                <a:srgbClr val="002060"/>
              </a:solidFill>
              <a:ea typeface="宋体" pitchFamily="2" charset="-122"/>
            </a:endParaRPr>
          </a:p>
        </p:txBody>
      </p:sp>
      <p:sp>
        <p:nvSpPr>
          <p:cNvPr id="196" name="文本框 195">
            <a:extLst>
              <a:ext uri="{FF2B5EF4-FFF2-40B4-BE49-F238E27FC236}">
                <a16:creationId xmlns:a16="http://schemas.microsoft.com/office/drawing/2014/main" id="{A77535BF-C1C0-4BBE-B7B2-6C213F30E351}"/>
              </a:ext>
            </a:extLst>
          </p:cNvPr>
          <p:cNvSpPr txBox="1"/>
          <p:nvPr/>
        </p:nvSpPr>
        <p:spPr>
          <a:xfrm>
            <a:off x="4716853" y="2463298"/>
            <a:ext cx="4572000" cy="646331"/>
          </a:xfrm>
          <a:prstGeom prst="rect">
            <a:avLst/>
          </a:prstGeom>
          <a:noFill/>
        </p:spPr>
        <p:txBody>
          <a:bodyPr wrap="square">
            <a:spAutoFit/>
          </a:bodyPr>
          <a:lstStyle/>
          <a:p>
            <a:pPr marL="0" lvl="0" indent="0">
              <a:spcBef>
                <a:spcPct val="0"/>
              </a:spcBef>
              <a:buClrTx/>
              <a:buSzPct val="100000"/>
              <a:buFont typeface="Arial" panose="020B0604020202090204" pitchFamily="34" charset="0"/>
              <a:buNone/>
            </a:pPr>
            <a:r>
              <a:rPr lang="en-US" altLang="zh-CN" sz="1800" b="1" dirty="0">
                <a:solidFill>
                  <a:srgbClr val="FF0000"/>
                </a:solidFill>
                <a:ea typeface="宋体" pitchFamily="2" charset="-122"/>
              </a:rPr>
              <a:t>Instruction Memory (</a:t>
            </a:r>
            <a:r>
              <a:rPr lang="en-US" altLang="zh-CN" sz="1800" b="1" dirty="0" err="1">
                <a:solidFill>
                  <a:srgbClr val="FF0000"/>
                </a:solidFill>
                <a:ea typeface="宋体" pitchFamily="2" charset="-122"/>
              </a:rPr>
              <a:t>Imem</a:t>
            </a:r>
            <a:r>
              <a:rPr lang="en-US" altLang="zh-CN" sz="1800" b="1" dirty="0">
                <a:solidFill>
                  <a:srgbClr val="FF0000"/>
                </a:solidFill>
                <a:ea typeface="宋体" pitchFamily="2" charset="-122"/>
              </a:rPr>
              <a:t>) </a:t>
            </a:r>
            <a:r>
              <a:rPr lang="zh-CN" altLang="en-US" sz="1800" b="1" dirty="0">
                <a:solidFill>
                  <a:srgbClr val="CC0000"/>
                </a:solidFill>
                <a:ea typeface="宋体" pitchFamily="2" charset="-122"/>
              </a:rPr>
              <a:t>和 </a:t>
            </a:r>
            <a:r>
              <a:rPr lang="en-US" altLang="zh-CN" sz="1800" b="1" dirty="0">
                <a:solidFill>
                  <a:srgbClr val="FF0000"/>
                </a:solidFill>
                <a:ea typeface="宋体" pitchFamily="2" charset="-122"/>
              </a:rPr>
              <a:t>Data Memory (</a:t>
            </a:r>
            <a:r>
              <a:rPr lang="en-US" altLang="zh-CN" sz="1800" b="1" dirty="0" err="1">
                <a:solidFill>
                  <a:srgbClr val="FF0000"/>
                </a:solidFill>
                <a:ea typeface="宋体" pitchFamily="2" charset="-122"/>
              </a:rPr>
              <a:t>Dmem</a:t>
            </a:r>
            <a:r>
              <a:rPr lang="en-US" altLang="zh-CN" sz="1800" b="1" dirty="0">
                <a:solidFill>
                  <a:srgbClr val="FF0000"/>
                </a:solidFill>
                <a:ea typeface="宋体" pitchFamily="2" charset="-122"/>
              </a:rPr>
              <a:t>)</a:t>
            </a:r>
            <a:r>
              <a:rPr lang="zh-CN" altLang="en-US" sz="1800" b="1" dirty="0">
                <a:solidFill>
                  <a:srgbClr val="CC0000"/>
                </a:solidFill>
                <a:ea typeface="宋体" pitchFamily="2" charset="-122"/>
              </a:rPr>
              <a:t>分开</a:t>
            </a:r>
          </a:p>
        </p:txBody>
      </p:sp>
      <p:sp>
        <p:nvSpPr>
          <p:cNvPr id="201" name="文本框 200">
            <a:extLst>
              <a:ext uri="{FF2B5EF4-FFF2-40B4-BE49-F238E27FC236}">
                <a16:creationId xmlns:a16="http://schemas.microsoft.com/office/drawing/2014/main" id="{BF4CDB0D-BFEB-4BDE-AEF8-0DE2EDB2B49F}"/>
              </a:ext>
            </a:extLst>
          </p:cNvPr>
          <p:cNvSpPr txBox="1"/>
          <p:nvPr/>
        </p:nvSpPr>
        <p:spPr>
          <a:xfrm>
            <a:off x="6122033" y="3309742"/>
            <a:ext cx="2554420" cy="923330"/>
          </a:xfrm>
          <a:prstGeom prst="rect">
            <a:avLst/>
          </a:prstGeom>
          <a:noFill/>
        </p:spPr>
        <p:txBody>
          <a:bodyPr wrap="square">
            <a:spAutoFit/>
          </a:bodyPr>
          <a:lstStyle/>
          <a:p>
            <a:pPr marL="0" lvl="0" indent="0">
              <a:spcBef>
                <a:spcPct val="0"/>
              </a:spcBef>
              <a:buClrTx/>
              <a:buSzPct val="100000"/>
              <a:buFont typeface="Arial" panose="020B0604020202090204" pitchFamily="34" charset="0"/>
              <a:buNone/>
            </a:pPr>
            <a:r>
              <a:rPr lang="zh-CN" altLang="en-US" sz="1800" b="1" dirty="0">
                <a:solidFill>
                  <a:srgbClr val="0070C0"/>
                </a:solidFill>
                <a:ea typeface="宋体" pitchFamily="2" charset="-122"/>
              </a:rPr>
              <a:t>前半个时钟周期写</a:t>
            </a:r>
            <a:r>
              <a:rPr lang="en-US" altLang="zh-CN" b="1" dirty="0">
                <a:solidFill>
                  <a:srgbClr val="0070C0"/>
                </a:solidFill>
                <a:ea typeface="宋体" pitchFamily="2" charset="-122"/>
              </a:rPr>
              <a:t>,</a:t>
            </a:r>
            <a:r>
              <a:rPr lang="zh-CN" altLang="en-US" sz="1800" b="1" dirty="0">
                <a:solidFill>
                  <a:srgbClr val="0070C0"/>
                </a:solidFill>
                <a:ea typeface="宋体" pitchFamily="2" charset="-122"/>
              </a:rPr>
              <a:t>后半个</a:t>
            </a:r>
            <a:r>
              <a:rPr lang="zh-CN" altLang="en-US" b="1" dirty="0">
                <a:solidFill>
                  <a:srgbClr val="0070C0"/>
                </a:solidFill>
                <a:ea typeface="宋体" pitchFamily="2" charset="-122"/>
              </a:rPr>
              <a:t>时钟</a:t>
            </a:r>
            <a:r>
              <a:rPr lang="zh-CN" altLang="en-US" sz="1800" b="1" dirty="0">
                <a:solidFill>
                  <a:srgbClr val="0070C0"/>
                </a:solidFill>
                <a:ea typeface="宋体" pitchFamily="2" charset="-122"/>
              </a:rPr>
              <a:t>周期读，并设置独立读写口</a:t>
            </a:r>
          </a:p>
        </p:txBody>
      </p:sp>
      <p:sp>
        <p:nvSpPr>
          <p:cNvPr id="9" name="矩形 8">
            <a:extLst>
              <a:ext uri="{FF2B5EF4-FFF2-40B4-BE49-F238E27FC236}">
                <a16:creationId xmlns:a16="http://schemas.microsoft.com/office/drawing/2014/main" id="{08B75572-CCB6-4009-B943-B203AD7F52AE}"/>
              </a:ext>
            </a:extLst>
          </p:cNvPr>
          <p:cNvSpPr/>
          <p:nvPr/>
        </p:nvSpPr>
        <p:spPr bwMode="auto">
          <a:xfrm>
            <a:off x="5538828" y="3284538"/>
            <a:ext cx="233368" cy="432494"/>
          </a:xfrm>
          <a:prstGeom prst="rect">
            <a:avLst/>
          </a:prstGeom>
          <a:solidFill>
            <a:srgbClr val="00B0F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202" name="矩形 201">
            <a:extLst>
              <a:ext uri="{FF2B5EF4-FFF2-40B4-BE49-F238E27FC236}">
                <a16:creationId xmlns:a16="http://schemas.microsoft.com/office/drawing/2014/main" id="{5CA0EA82-A2BB-4F29-B871-CABD63C10E0C}"/>
              </a:ext>
            </a:extLst>
          </p:cNvPr>
          <p:cNvSpPr/>
          <p:nvPr/>
        </p:nvSpPr>
        <p:spPr bwMode="auto">
          <a:xfrm>
            <a:off x="5706784" y="5444778"/>
            <a:ext cx="233368" cy="432494"/>
          </a:xfrm>
          <a:prstGeom prst="rect">
            <a:avLst/>
          </a:prstGeom>
          <a:solidFill>
            <a:srgbClr val="00B0F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extLst>
      <p:ext uri="{BB962C8B-B14F-4D97-AF65-F5344CB8AC3E}">
        <p14:creationId xmlns:p14="http://schemas.microsoft.com/office/powerpoint/2010/main" val="1850639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1" grpId="0"/>
      <p:bldP spid="215" grpId="0"/>
      <p:bldP spid="216" grpId="0"/>
      <p:bldP spid="22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144</a:t>
            </a:fld>
            <a:endParaRPr lang="en-AU" altLang="en-US" sz="1400" b="1" dirty="0">
              <a:ea typeface="宋体" pitchFamily="2" charset="-122"/>
            </a:endParaRPr>
          </a:p>
        </p:txBody>
      </p:sp>
      <p:pic>
        <p:nvPicPr>
          <p:cNvPr id="23555" name="Picture 6" descr="data-hazard-bubble-no-forwarding"/>
          <p:cNvPicPr>
            <a:picLocks noChangeAspect="1"/>
          </p:cNvPicPr>
          <p:nvPr/>
        </p:nvPicPr>
        <p:blipFill>
          <a:blip r:embed="rId3"/>
          <a:stretch>
            <a:fillRect/>
          </a:stretch>
        </p:blipFill>
        <p:spPr>
          <a:xfrm>
            <a:off x="630698" y="1653382"/>
            <a:ext cx="7775575" cy="2713037"/>
          </a:xfrm>
          <a:prstGeom prst="rect">
            <a:avLst/>
          </a:prstGeom>
          <a:noFill/>
          <a:ln w="9525">
            <a:noFill/>
          </a:ln>
        </p:spPr>
      </p:pic>
      <p:sp>
        <p:nvSpPr>
          <p:cNvPr id="444420" name="Rectangle 2"/>
          <p:cNvSpPr>
            <a:spLocks noGrp="1"/>
          </p:cNvSpPr>
          <p:nvPr>
            <p:ph type="title" idx="4294967295"/>
          </p:nvPr>
        </p:nvSpPr>
        <p:spPr>
          <a:xfrm>
            <a:off x="704850" y="0"/>
            <a:ext cx="8259763" cy="646113"/>
          </a:xfrm>
          <a:ln/>
        </p:spPr>
        <p:txBody>
          <a:bodyPr vert="horz" wrap="square" lIns="91440" tIns="45720" rIns="91440" bIns="45720" anchor="b">
            <a:spAutoFit/>
          </a:bodyPr>
          <a:lstStyle/>
          <a:p>
            <a:pPr eaLnBrk="1" hangingPunct="1"/>
            <a:r>
              <a:rPr lang="en-US" altLang="zh-CN" sz="3600" dirty="0">
                <a:ea typeface="宋体" pitchFamily="2" charset="-122"/>
              </a:rPr>
              <a:t>Data Hazard </a:t>
            </a:r>
            <a:r>
              <a:rPr lang="zh-CN" altLang="en-US" sz="3600" dirty="0">
                <a:ea typeface="宋体" pitchFamily="2" charset="-122"/>
              </a:rPr>
              <a:t>（数据冒险）</a:t>
            </a:r>
          </a:p>
        </p:txBody>
      </p:sp>
      <p:sp>
        <p:nvSpPr>
          <p:cNvPr id="444421" name="Rectangle 3"/>
          <p:cNvSpPr>
            <a:spLocks noGrp="1"/>
          </p:cNvSpPr>
          <p:nvPr>
            <p:ph type="body" idx="4294967295"/>
          </p:nvPr>
        </p:nvSpPr>
        <p:spPr>
          <a:xfrm>
            <a:off x="250825" y="646113"/>
            <a:ext cx="8270875" cy="1008062"/>
          </a:xfrm>
          <a:ln/>
        </p:spPr>
        <p:txBody>
          <a:bodyPr vert="horz" wrap="square" lIns="91440" tIns="45720" rIns="91440" bIns="45720" anchor="t"/>
          <a:lstStyle/>
          <a:p>
            <a:pPr lvl="1" eaLnBrk="1" hangingPunct="1"/>
            <a:r>
              <a:rPr lang="en-US" altLang="zh-CN" dirty="0">
                <a:latin typeface="Lucida Console" pitchFamily="49" charset="0"/>
                <a:ea typeface="宋体" pitchFamily="2" charset="-122"/>
              </a:rPr>
              <a:t>add	</a:t>
            </a:r>
            <a:r>
              <a:rPr lang="en-US" altLang="zh-CN" dirty="0">
                <a:solidFill>
                  <a:srgbClr val="FF0000"/>
                </a:solidFill>
                <a:latin typeface="Lucida Console" pitchFamily="49" charset="0"/>
                <a:ea typeface="宋体" pitchFamily="2" charset="-122"/>
              </a:rPr>
              <a:t>$s0</a:t>
            </a:r>
            <a:r>
              <a:rPr lang="en-US" altLang="zh-CN" dirty="0">
                <a:latin typeface="Lucida Console" pitchFamily="49" charset="0"/>
                <a:ea typeface="宋体" pitchFamily="2" charset="-122"/>
              </a:rPr>
              <a:t>, $t0, $t1</a:t>
            </a:r>
            <a:br>
              <a:rPr lang="en-US" altLang="zh-CN" dirty="0">
                <a:latin typeface="Lucida Console" pitchFamily="49" charset="0"/>
                <a:ea typeface="宋体" pitchFamily="2" charset="-122"/>
              </a:rPr>
            </a:br>
            <a:r>
              <a:rPr lang="en-US" altLang="zh-CN" dirty="0">
                <a:latin typeface="Lucida Console" pitchFamily="49" charset="0"/>
                <a:ea typeface="宋体" pitchFamily="2" charset="-122"/>
              </a:rPr>
              <a:t>sub	$t2, </a:t>
            </a:r>
            <a:r>
              <a:rPr lang="en-US" altLang="zh-CN" dirty="0">
                <a:solidFill>
                  <a:srgbClr val="FF0000"/>
                </a:solidFill>
                <a:latin typeface="Lucida Console" pitchFamily="49" charset="0"/>
                <a:ea typeface="宋体" pitchFamily="2" charset="-122"/>
              </a:rPr>
              <a:t>$s0</a:t>
            </a:r>
            <a:r>
              <a:rPr lang="en-US" altLang="zh-CN" dirty="0">
                <a:latin typeface="Lucida Console" pitchFamily="49" charset="0"/>
                <a:ea typeface="宋体" pitchFamily="2" charset="-122"/>
              </a:rPr>
              <a:t>, $t3</a:t>
            </a:r>
          </a:p>
        </p:txBody>
      </p:sp>
      <p:pic>
        <p:nvPicPr>
          <p:cNvPr id="6" name="Picture 6" descr="f04-29-P374493"/>
          <p:cNvPicPr>
            <a:picLocks noChangeAspect="1"/>
          </p:cNvPicPr>
          <p:nvPr/>
        </p:nvPicPr>
        <p:blipFill>
          <a:blip r:embed="rId4"/>
          <a:stretch>
            <a:fillRect/>
          </a:stretch>
        </p:blipFill>
        <p:spPr>
          <a:xfrm>
            <a:off x="534988" y="4437063"/>
            <a:ext cx="6340475" cy="2184400"/>
          </a:xfrm>
          <a:prstGeom prst="rect">
            <a:avLst/>
          </a:prstGeom>
          <a:noFill/>
          <a:ln w="9525">
            <a:noFill/>
          </a:ln>
        </p:spPr>
      </p:pic>
      <p:cxnSp>
        <p:nvCxnSpPr>
          <p:cNvPr id="3" name="直接箭头连接符 2">
            <a:extLst>
              <a:ext uri="{FF2B5EF4-FFF2-40B4-BE49-F238E27FC236}">
                <a16:creationId xmlns:a16="http://schemas.microsoft.com/office/drawing/2014/main" id="{C2BD266D-5F3E-4948-812A-01C8CCB5449E}"/>
              </a:ext>
            </a:extLst>
          </p:cNvPr>
          <p:cNvCxnSpPr>
            <a:cxnSpLocks/>
          </p:cNvCxnSpPr>
          <p:nvPr/>
        </p:nvCxnSpPr>
        <p:spPr bwMode="auto">
          <a:xfrm>
            <a:off x="5328444" y="2492896"/>
            <a:ext cx="35644" cy="1296144"/>
          </a:xfrm>
          <a:prstGeom prst="straightConnector1">
            <a:avLst/>
          </a:prstGeom>
          <a:solidFill>
            <a:schemeClr val="accent1"/>
          </a:solidFill>
          <a:ln w="38100"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213773691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145</a:t>
            </a:fld>
            <a:endParaRPr lang="en-AU" altLang="en-US" sz="1400" b="1" dirty="0">
              <a:ea typeface="宋体" pitchFamily="2" charset="-122"/>
            </a:endParaRPr>
          </a:p>
        </p:txBody>
      </p:sp>
      <p:sp>
        <p:nvSpPr>
          <p:cNvPr id="494596"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什么是旁路</a:t>
            </a:r>
            <a:r>
              <a:rPr lang="en-US" altLang="zh-CN" dirty="0">
                <a:ea typeface="宋体" pitchFamily="2" charset="-122"/>
              </a:rPr>
              <a:t>/</a:t>
            </a:r>
            <a:r>
              <a:rPr lang="zh-CN" altLang="en-US" dirty="0">
                <a:ea typeface="宋体" pitchFamily="2" charset="-122"/>
              </a:rPr>
              <a:t>前推</a:t>
            </a:r>
            <a:r>
              <a:rPr lang="en-US" altLang="zh-CN" dirty="0">
                <a:ea typeface="宋体" pitchFamily="2" charset="-122"/>
              </a:rPr>
              <a:t>/</a:t>
            </a:r>
            <a:r>
              <a:rPr lang="zh-CN" altLang="en-US" dirty="0">
                <a:ea typeface="宋体" pitchFamily="2" charset="-122"/>
              </a:rPr>
              <a:t>转发</a:t>
            </a:r>
          </a:p>
        </p:txBody>
      </p:sp>
      <p:grpSp>
        <p:nvGrpSpPr>
          <p:cNvPr id="3" name="组合 2">
            <a:extLst>
              <a:ext uri="{FF2B5EF4-FFF2-40B4-BE49-F238E27FC236}">
                <a16:creationId xmlns:a16="http://schemas.microsoft.com/office/drawing/2014/main" id="{F1C68087-40F9-41E5-A56B-5E89150D679A}"/>
              </a:ext>
            </a:extLst>
          </p:cNvPr>
          <p:cNvGrpSpPr/>
          <p:nvPr/>
        </p:nvGrpSpPr>
        <p:grpSpPr>
          <a:xfrm>
            <a:off x="2051720" y="2420888"/>
            <a:ext cx="6704930" cy="4057700"/>
            <a:chOff x="547688" y="1004888"/>
            <a:chExt cx="8208962" cy="5473700"/>
          </a:xfrm>
        </p:grpSpPr>
        <p:pic>
          <p:nvPicPr>
            <p:cNvPr id="494595" name="Picture 7" descr="f04-52-P374493"/>
            <p:cNvPicPr>
              <a:picLocks noChangeAspect="1"/>
            </p:cNvPicPr>
            <p:nvPr/>
          </p:nvPicPr>
          <p:blipFill>
            <a:blip r:embed="rId2"/>
            <a:stretch>
              <a:fillRect/>
            </a:stretch>
          </p:blipFill>
          <p:spPr>
            <a:xfrm>
              <a:off x="547688" y="1004888"/>
              <a:ext cx="8208962" cy="5473700"/>
            </a:xfrm>
            <a:prstGeom prst="rect">
              <a:avLst/>
            </a:prstGeom>
            <a:noFill/>
            <a:ln w="9525">
              <a:noFill/>
            </a:ln>
          </p:spPr>
        </p:pic>
        <p:sp>
          <p:nvSpPr>
            <p:cNvPr id="2" name="矩形 1"/>
            <p:cNvSpPr/>
            <p:nvPr/>
          </p:nvSpPr>
          <p:spPr>
            <a:xfrm>
              <a:off x="4130675" y="2411413"/>
              <a:ext cx="127000" cy="798512"/>
            </a:xfrm>
            <a:prstGeom prst="rect">
              <a:avLst/>
            </a:prstGeom>
            <a:solidFill>
              <a:srgbClr val="66FF66"/>
            </a:solidFill>
            <a:ln w="9525" cap="flat" cmpd="sng">
              <a:solidFill>
                <a:schemeClr val="tx1"/>
              </a:solidFill>
              <a:prstDash val="solid"/>
              <a:round/>
              <a:headEnd type="none" w="med" len="med"/>
              <a:tailEnd type="none" w="med" len="med"/>
            </a:ln>
          </p:spPr>
          <p:txBody>
            <a:bodyPr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76805" name="Line 4"/>
            <p:cNvSpPr/>
            <p:nvPr/>
          </p:nvSpPr>
          <p:spPr>
            <a:xfrm>
              <a:off x="4198938" y="2852738"/>
              <a:ext cx="157162" cy="695325"/>
            </a:xfrm>
            <a:prstGeom prst="line">
              <a:avLst/>
            </a:prstGeom>
            <a:ln w="28575" cap="flat" cmpd="sng">
              <a:solidFill>
                <a:srgbClr val="FF0000"/>
              </a:solidFill>
              <a:prstDash val="solid"/>
              <a:headEnd type="none" w="med" len="med"/>
              <a:tailEnd type="none" w="med" len="med"/>
            </a:ln>
          </p:spPr>
        </p:sp>
        <p:sp>
          <p:nvSpPr>
            <p:cNvPr id="9" name="矩形 8"/>
            <p:cNvSpPr/>
            <p:nvPr/>
          </p:nvSpPr>
          <p:spPr>
            <a:xfrm>
              <a:off x="4897438" y="2432050"/>
              <a:ext cx="127000" cy="798513"/>
            </a:xfrm>
            <a:prstGeom prst="rect">
              <a:avLst/>
            </a:prstGeom>
            <a:solidFill>
              <a:srgbClr val="66FF66"/>
            </a:solidFill>
            <a:ln w="9525" cap="flat" cmpd="sng">
              <a:solidFill>
                <a:schemeClr val="tx1"/>
              </a:solidFill>
              <a:prstDash val="solid"/>
              <a:round/>
              <a:headEnd type="none" w="med" len="med"/>
              <a:tailEnd type="none" w="med" len="med"/>
            </a:ln>
          </p:spPr>
          <p:txBody>
            <a:bodyPr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76806" name="Line 5"/>
            <p:cNvSpPr/>
            <p:nvPr/>
          </p:nvSpPr>
          <p:spPr>
            <a:xfrm>
              <a:off x="4960938" y="2879725"/>
              <a:ext cx="187325" cy="1503363"/>
            </a:xfrm>
            <a:prstGeom prst="line">
              <a:avLst/>
            </a:prstGeom>
            <a:ln w="28575" cap="flat" cmpd="sng">
              <a:solidFill>
                <a:srgbClr val="FF0000"/>
              </a:solidFill>
              <a:prstDash val="solid"/>
              <a:headEnd type="none" w="med" len="med"/>
              <a:tailEnd type="none" w="med" len="med"/>
            </a:ln>
          </p:spPr>
        </p:sp>
      </p:grpSp>
      <p:sp>
        <p:nvSpPr>
          <p:cNvPr id="11" name="文本框 10">
            <a:extLst>
              <a:ext uri="{FF2B5EF4-FFF2-40B4-BE49-F238E27FC236}">
                <a16:creationId xmlns:a16="http://schemas.microsoft.com/office/drawing/2014/main" id="{20D9EC89-938D-4BF9-A282-6C9A3A7985AD}"/>
              </a:ext>
            </a:extLst>
          </p:cNvPr>
          <p:cNvSpPr txBox="1"/>
          <p:nvPr/>
        </p:nvSpPr>
        <p:spPr>
          <a:xfrm>
            <a:off x="0" y="1124744"/>
            <a:ext cx="4572000" cy="1477328"/>
          </a:xfrm>
          <a:prstGeom prst="rect">
            <a:avLst/>
          </a:prstGeom>
          <a:noFill/>
        </p:spPr>
        <p:txBody>
          <a:bodyPr wrap="square">
            <a:spAutoFit/>
          </a:bodyPr>
          <a:lstStyle/>
          <a:p>
            <a:pPr lvl="1" eaLnBrk="1" hangingPunct="1">
              <a:buNone/>
            </a:pPr>
            <a:r>
              <a:rPr lang="zh-CN" altLang="en-US" dirty="0">
                <a:latin typeface="Lucida Console" pitchFamily="49" charset="0"/>
                <a:ea typeface="宋体" pitchFamily="2" charset="-122"/>
              </a:rPr>
              <a:t>sub </a:t>
            </a:r>
            <a:r>
              <a:rPr lang="zh-CN" altLang="en-US" dirty="0">
                <a:solidFill>
                  <a:schemeClr val="hlink"/>
                </a:solidFill>
                <a:latin typeface="Lucida Console" pitchFamily="49" charset="0"/>
                <a:ea typeface="宋体" pitchFamily="2" charset="-122"/>
              </a:rPr>
              <a:t>$2</a:t>
            </a:r>
            <a:r>
              <a:rPr lang="zh-CN" altLang="en-US" dirty="0">
                <a:latin typeface="Lucida Console" pitchFamily="49" charset="0"/>
                <a:ea typeface="宋体" pitchFamily="2" charset="-122"/>
              </a:rPr>
              <a:t>, $1,$3</a:t>
            </a:r>
            <a:br>
              <a:rPr lang="zh-CN" altLang="en-US" dirty="0">
                <a:latin typeface="Lucida Console" pitchFamily="49" charset="0"/>
                <a:ea typeface="宋体" pitchFamily="2" charset="-122"/>
              </a:rPr>
            </a:br>
            <a:r>
              <a:rPr lang="zh-CN" altLang="en-US" dirty="0">
                <a:latin typeface="Lucida Console" pitchFamily="49" charset="0"/>
                <a:ea typeface="宋体" pitchFamily="2" charset="-122"/>
              </a:rPr>
              <a:t>and $12,</a:t>
            </a:r>
            <a:r>
              <a:rPr lang="zh-CN" altLang="en-US" dirty="0">
                <a:solidFill>
                  <a:schemeClr val="hlink"/>
                </a:solidFill>
                <a:latin typeface="Lucida Console" pitchFamily="49" charset="0"/>
                <a:ea typeface="宋体" pitchFamily="2" charset="-122"/>
              </a:rPr>
              <a:t>$2</a:t>
            </a:r>
            <a:r>
              <a:rPr lang="zh-CN" altLang="en-US" dirty="0">
                <a:latin typeface="Lucida Console" pitchFamily="49" charset="0"/>
                <a:ea typeface="宋体" pitchFamily="2" charset="-122"/>
              </a:rPr>
              <a:t>,$5</a:t>
            </a:r>
            <a:br>
              <a:rPr lang="zh-CN" altLang="en-US" dirty="0">
                <a:latin typeface="Lucida Console" pitchFamily="49" charset="0"/>
                <a:ea typeface="宋体" pitchFamily="2" charset="-122"/>
              </a:rPr>
            </a:br>
            <a:r>
              <a:rPr lang="zh-CN" altLang="en-US" dirty="0">
                <a:latin typeface="Lucida Console" pitchFamily="49" charset="0"/>
                <a:ea typeface="宋体" pitchFamily="2" charset="-122"/>
              </a:rPr>
              <a:t>or  $13,$6,</a:t>
            </a:r>
            <a:r>
              <a:rPr lang="zh-CN" altLang="en-US" dirty="0">
                <a:solidFill>
                  <a:schemeClr val="hlink"/>
                </a:solidFill>
                <a:latin typeface="Lucida Console" pitchFamily="49" charset="0"/>
                <a:ea typeface="宋体" pitchFamily="2" charset="-122"/>
              </a:rPr>
              <a:t>$2</a:t>
            </a:r>
            <a:br>
              <a:rPr lang="zh-CN" altLang="en-US" dirty="0">
                <a:latin typeface="Lucida Console" pitchFamily="49" charset="0"/>
                <a:ea typeface="宋体" pitchFamily="2" charset="-122"/>
              </a:rPr>
            </a:br>
            <a:r>
              <a:rPr lang="zh-CN" altLang="en-US" dirty="0">
                <a:latin typeface="Lucida Console" pitchFamily="49" charset="0"/>
                <a:ea typeface="宋体" pitchFamily="2" charset="-122"/>
              </a:rPr>
              <a:t>add $14,</a:t>
            </a:r>
            <a:r>
              <a:rPr lang="zh-CN" altLang="en-US" dirty="0">
                <a:solidFill>
                  <a:schemeClr val="hlink"/>
                </a:solidFill>
                <a:latin typeface="Lucida Console" pitchFamily="49" charset="0"/>
                <a:ea typeface="宋体" pitchFamily="2" charset="-122"/>
              </a:rPr>
              <a:t>$2</a:t>
            </a:r>
            <a:r>
              <a:rPr lang="zh-CN" altLang="en-US" dirty="0">
                <a:latin typeface="Lucida Console" pitchFamily="49" charset="0"/>
                <a:ea typeface="宋体" pitchFamily="2" charset="-122"/>
              </a:rPr>
              <a:t>,</a:t>
            </a:r>
            <a:r>
              <a:rPr lang="zh-CN" altLang="en-US" dirty="0">
                <a:solidFill>
                  <a:schemeClr val="hlink"/>
                </a:solidFill>
                <a:latin typeface="Lucida Console" pitchFamily="49" charset="0"/>
                <a:ea typeface="宋体" pitchFamily="2" charset="-122"/>
              </a:rPr>
              <a:t>$2</a:t>
            </a:r>
            <a:br>
              <a:rPr lang="zh-CN" altLang="en-US" dirty="0">
                <a:latin typeface="Lucida Console" pitchFamily="49" charset="0"/>
                <a:ea typeface="宋体" pitchFamily="2" charset="-122"/>
              </a:rPr>
            </a:br>
            <a:r>
              <a:rPr lang="zh-CN" altLang="en-US" dirty="0">
                <a:latin typeface="Lucida Console" pitchFamily="49" charset="0"/>
                <a:ea typeface="宋体" pitchFamily="2" charset="-122"/>
              </a:rPr>
              <a:t>sw  $15,100(</a:t>
            </a:r>
            <a:r>
              <a:rPr lang="zh-CN" altLang="en-US" dirty="0">
                <a:solidFill>
                  <a:schemeClr val="hlink"/>
                </a:solidFill>
                <a:latin typeface="Lucida Console" pitchFamily="49" charset="0"/>
                <a:ea typeface="宋体" pitchFamily="2" charset="-122"/>
              </a:rPr>
              <a:t>$2</a:t>
            </a:r>
            <a:r>
              <a:rPr lang="zh-CN" altLang="en-US" dirty="0">
                <a:latin typeface="Lucida Console" pitchFamily="49" charset="0"/>
                <a:ea typeface="宋体" pitchFamily="2" charset="-122"/>
              </a:rPr>
              <a:t>)</a:t>
            </a:r>
          </a:p>
        </p:txBody>
      </p:sp>
    </p:spTree>
    <p:extLst>
      <p:ext uri="{BB962C8B-B14F-4D97-AF65-F5344CB8AC3E}">
        <p14:creationId xmlns:p14="http://schemas.microsoft.com/office/powerpoint/2010/main" val="29008411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146</a:t>
            </a:fld>
            <a:endParaRPr lang="en-AU" altLang="en-US" sz="1400" b="1" dirty="0">
              <a:ea typeface="宋体" pitchFamily="2" charset="-122"/>
            </a:endParaRPr>
          </a:p>
        </p:txBody>
      </p:sp>
      <p:sp>
        <p:nvSpPr>
          <p:cNvPr id="493571" name="Rectangle 2"/>
          <p:cNvSpPr>
            <a:spLocks noGrp="1"/>
          </p:cNvSpPr>
          <p:nvPr>
            <p:ph type="title" idx="4294967295"/>
          </p:nvPr>
        </p:nvSpPr>
        <p:spPr>
          <a:xfrm>
            <a:off x="884238" y="236538"/>
            <a:ext cx="8259762" cy="671512"/>
          </a:xfrm>
          <a:ln/>
        </p:spPr>
        <p:txBody>
          <a:bodyPr vert="horz" wrap="square" lIns="91440" tIns="45720" rIns="91440" bIns="45720" anchor="b">
            <a:spAutoFit/>
          </a:bodyPr>
          <a:lstStyle/>
          <a:p>
            <a:pPr eaLnBrk="1" hangingPunct="1"/>
            <a:r>
              <a:rPr lang="zh-CN" altLang="en-US" sz="3800" dirty="0">
                <a:ea typeface="宋体" pitchFamily="2" charset="-122"/>
              </a:rPr>
              <a:t>数据冒险：检测</a:t>
            </a:r>
          </a:p>
        </p:txBody>
      </p:sp>
      <p:sp>
        <p:nvSpPr>
          <p:cNvPr id="493573" name="Text Box 4"/>
          <p:cNvSpPr txBox="1"/>
          <p:nvPr/>
        </p:nvSpPr>
        <p:spPr>
          <a:xfrm rot="5400000">
            <a:off x="6696075" y="2079625"/>
            <a:ext cx="45275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solidFill>
                  <a:schemeClr val="folHlink"/>
                </a:solidFill>
                <a:ea typeface="宋体" pitchFamily="2" charset="-122"/>
              </a:rPr>
              <a:t>§4.7 Data Hazards: Forwarding vs. Stalling</a:t>
            </a:r>
          </a:p>
        </p:txBody>
      </p:sp>
      <p:sp>
        <p:nvSpPr>
          <p:cNvPr id="7" name="文本框 6">
            <a:extLst>
              <a:ext uri="{FF2B5EF4-FFF2-40B4-BE49-F238E27FC236}">
                <a16:creationId xmlns:a16="http://schemas.microsoft.com/office/drawing/2014/main" id="{2C911FB9-C706-4864-88B7-0C6AAA96B3C6}"/>
              </a:ext>
            </a:extLst>
          </p:cNvPr>
          <p:cNvSpPr txBox="1"/>
          <p:nvPr/>
        </p:nvSpPr>
        <p:spPr>
          <a:xfrm>
            <a:off x="703610" y="1145382"/>
            <a:ext cx="8072089" cy="369332"/>
          </a:xfrm>
          <a:prstGeom prst="rect">
            <a:avLst/>
          </a:prstGeom>
          <a:noFill/>
        </p:spPr>
        <p:txBody>
          <a:bodyPr wrap="square">
            <a:spAutoFit/>
          </a:bodyPr>
          <a:lstStyle/>
          <a:p>
            <a:r>
              <a:rPr lang="zh-CN" altLang="en-US" dirty="0">
                <a:ea typeface="宋体" pitchFamily="2" charset="-122"/>
              </a:rPr>
              <a:t>转发（启动前推）条件：</a:t>
            </a:r>
            <a:endParaRPr lang="en-US" altLang="zh-CN" dirty="0">
              <a:ea typeface="宋体" pitchFamily="2" charset="-122"/>
            </a:endParaRPr>
          </a:p>
        </p:txBody>
      </p:sp>
      <p:sp>
        <p:nvSpPr>
          <p:cNvPr id="9" name="Rectangle 3">
            <a:extLst>
              <a:ext uri="{FF2B5EF4-FFF2-40B4-BE49-F238E27FC236}">
                <a16:creationId xmlns:a16="http://schemas.microsoft.com/office/drawing/2014/main" id="{90E7C6CC-2C7E-4594-A26E-C171935E0404}"/>
              </a:ext>
            </a:extLst>
          </p:cNvPr>
          <p:cNvSpPr txBox="1">
            <a:spLocks/>
          </p:cNvSpPr>
          <p:nvPr/>
        </p:nvSpPr>
        <p:spPr>
          <a:xfrm>
            <a:off x="524470" y="1449387"/>
            <a:ext cx="8270875" cy="511175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a:lstStyle>
          <a:p>
            <a:pPr eaLnBrk="1" hangingPunct="1"/>
            <a:r>
              <a:rPr lang="en-US" altLang="zh-CN" sz="2400" kern="0" dirty="0">
                <a:ea typeface="宋体" pitchFamily="2" charset="-122"/>
              </a:rPr>
              <a:t>EX </a:t>
            </a:r>
            <a:r>
              <a:rPr lang="zh-CN" altLang="en-US" sz="2400" kern="0" dirty="0">
                <a:ea typeface="宋体" pitchFamily="2" charset="-122"/>
              </a:rPr>
              <a:t>冒险</a:t>
            </a:r>
            <a:r>
              <a:rPr lang="en-US" altLang="zh-CN" sz="2400" kern="0" dirty="0">
                <a:ea typeface="宋体" pitchFamily="2" charset="-122"/>
              </a:rPr>
              <a:t>(</a:t>
            </a:r>
            <a:r>
              <a:rPr lang="zh-CN" altLang="en-US" sz="2400" kern="0" dirty="0">
                <a:ea typeface="宋体" pitchFamily="2" charset="-122"/>
              </a:rPr>
              <a:t>从</a:t>
            </a:r>
            <a:r>
              <a:rPr lang="en-US" altLang="zh-CN" sz="2400" kern="0" dirty="0">
                <a:ea typeface="宋体" pitchFamily="2" charset="-122"/>
              </a:rPr>
              <a:t>EX/MEM</a:t>
            </a:r>
            <a:r>
              <a:rPr lang="zh-CN" altLang="en-US" sz="2400" kern="0" dirty="0">
                <a:ea typeface="宋体" pitchFamily="2" charset="-122"/>
              </a:rPr>
              <a:t>流水线寄存器获取前推数据</a:t>
            </a:r>
            <a:r>
              <a:rPr lang="en-US" altLang="zh-CN" sz="2400" kern="0" dirty="0">
                <a:ea typeface="宋体" pitchFamily="2" charset="-122"/>
              </a:rPr>
              <a:t>)</a:t>
            </a:r>
            <a:endParaRPr lang="en-AU" altLang="en-US" sz="2400" kern="0" dirty="0">
              <a:ea typeface="宋体" pitchFamily="2" charset="-122"/>
            </a:endParaRPr>
          </a:p>
          <a:p>
            <a:pPr lvl="1" eaLnBrk="1" hangingPunct="1"/>
            <a:r>
              <a:rPr lang="en-AU" altLang="en-US" sz="2000" kern="0" dirty="0">
                <a:ea typeface="宋体" pitchFamily="2" charset="-122"/>
              </a:rPr>
              <a:t>if (EX/</a:t>
            </a:r>
            <a:r>
              <a:rPr lang="en-AU" altLang="en-US" sz="2000" kern="0" dirty="0" err="1">
                <a:ea typeface="宋体" pitchFamily="2" charset="-122"/>
              </a:rPr>
              <a:t>MEM.RegWrite</a:t>
            </a:r>
            <a:r>
              <a:rPr lang="en-AU" altLang="en-US" sz="2000" kern="0" dirty="0">
                <a:ea typeface="宋体" pitchFamily="2" charset="-122"/>
              </a:rPr>
              <a:t> and (EX/</a:t>
            </a:r>
            <a:r>
              <a:rPr lang="en-AU" altLang="en-US" sz="2000" kern="0" dirty="0" err="1">
                <a:ea typeface="宋体" pitchFamily="2" charset="-122"/>
              </a:rPr>
              <a:t>MEM.RegisterRd</a:t>
            </a:r>
            <a:r>
              <a:rPr lang="en-AU" altLang="en-US" sz="2000" kern="0" dirty="0">
                <a:ea typeface="宋体" pitchFamily="2" charset="-122"/>
              </a:rPr>
              <a:t> ≠ 0)</a:t>
            </a:r>
            <a:br>
              <a:rPr lang="en-AU" altLang="en-US" sz="2000" kern="0" dirty="0">
                <a:ea typeface="宋体" pitchFamily="2" charset="-122"/>
              </a:rPr>
            </a:br>
            <a:r>
              <a:rPr lang="en-AU" altLang="en-US" sz="2000" kern="0" dirty="0">
                <a:ea typeface="宋体" pitchFamily="2" charset="-122"/>
              </a:rPr>
              <a:t>    and (</a:t>
            </a:r>
            <a:r>
              <a:rPr lang="en-AU" altLang="en-US" sz="2000" kern="0" dirty="0">
                <a:highlight>
                  <a:srgbClr val="FFFF00"/>
                </a:highlight>
                <a:ea typeface="宋体" pitchFamily="2" charset="-122"/>
              </a:rPr>
              <a:t>EX/</a:t>
            </a:r>
            <a:r>
              <a:rPr lang="en-AU" altLang="en-US" sz="2000" kern="0" dirty="0" err="1">
                <a:highlight>
                  <a:srgbClr val="FFFF00"/>
                </a:highlight>
                <a:ea typeface="宋体" pitchFamily="2" charset="-122"/>
              </a:rPr>
              <a:t>MEM.RegisterRd</a:t>
            </a:r>
            <a:r>
              <a:rPr lang="en-AU" altLang="en-US" sz="2000" kern="0" dirty="0">
                <a:highlight>
                  <a:srgbClr val="FFFF00"/>
                </a:highlight>
                <a:ea typeface="宋体" pitchFamily="2" charset="-122"/>
              </a:rPr>
              <a:t> = ID/</a:t>
            </a:r>
            <a:r>
              <a:rPr lang="en-AU" altLang="en-US" sz="2000" kern="0" dirty="0" err="1">
                <a:highlight>
                  <a:srgbClr val="FFFF00"/>
                </a:highlight>
                <a:ea typeface="宋体" pitchFamily="2" charset="-122"/>
              </a:rPr>
              <a:t>EX.RegisterRs</a:t>
            </a:r>
            <a:r>
              <a:rPr lang="en-AU" altLang="en-US" sz="2000" kern="0" dirty="0">
                <a:highlight>
                  <a:srgbClr val="FFFF00"/>
                </a:highlight>
                <a:ea typeface="宋体" pitchFamily="2" charset="-122"/>
              </a:rPr>
              <a:t>)</a:t>
            </a:r>
            <a:r>
              <a:rPr lang="en-AU" altLang="en-US" sz="2000" kern="0" dirty="0">
                <a:ea typeface="宋体" pitchFamily="2" charset="-122"/>
              </a:rPr>
              <a:t>)</a:t>
            </a:r>
            <a:br>
              <a:rPr lang="en-AU" altLang="en-US" sz="2000" kern="0" dirty="0">
                <a:ea typeface="宋体" pitchFamily="2" charset="-122"/>
              </a:rPr>
            </a:br>
            <a:r>
              <a:rPr lang="en-AU" altLang="en-US" sz="2000" kern="0" dirty="0">
                <a:ea typeface="宋体" pitchFamily="2" charset="-122"/>
              </a:rPr>
              <a:t>  </a:t>
            </a:r>
            <a:r>
              <a:rPr lang="en-AU" altLang="en-US" sz="2000" kern="0" dirty="0" err="1">
                <a:solidFill>
                  <a:schemeClr val="hlink"/>
                </a:solidFill>
                <a:ea typeface="宋体" pitchFamily="2" charset="-122"/>
              </a:rPr>
              <a:t>ForwardA</a:t>
            </a:r>
            <a:r>
              <a:rPr lang="en-AU" altLang="en-US" sz="2000" kern="0" dirty="0">
                <a:solidFill>
                  <a:schemeClr val="hlink"/>
                </a:solidFill>
                <a:ea typeface="宋体" pitchFamily="2" charset="-122"/>
              </a:rPr>
              <a:t> = 10</a:t>
            </a:r>
          </a:p>
          <a:p>
            <a:pPr lvl="1" eaLnBrk="1" hangingPunct="1"/>
            <a:r>
              <a:rPr lang="en-AU" altLang="en-US" sz="2000" kern="0" dirty="0">
                <a:ea typeface="宋体" pitchFamily="2" charset="-122"/>
              </a:rPr>
              <a:t>if (EX/</a:t>
            </a:r>
            <a:r>
              <a:rPr lang="en-AU" altLang="en-US" sz="2000" kern="0" dirty="0" err="1">
                <a:ea typeface="宋体" pitchFamily="2" charset="-122"/>
              </a:rPr>
              <a:t>MEM.RegWrite</a:t>
            </a:r>
            <a:r>
              <a:rPr lang="en-AU" altLang="en-US" sz="2000" kern="0" dirty="0">
                <a:ea typeface="宋体" pitchFamily="2" charset="-122"/>
              </a:rPr>
              <a:t> and (EX/</a:t>
            </a:r>
            <a:r>
              <a:rPr lang="en-AU" altLang="en-US" sz="2000" kern="0" dirty="0" err="1">
                <a:ea typeface="宋体" pitchFamily="2" charset="-122"/>
              </a:rPr>
              <a:t>MEM.RegisterRd</a:t>
            </a:r>
            <a:r>
              <a:rPr lang="en-AU" altLang="en-US" sz="2000" kern="0" dirty="0">
                <a:ea typeface="宋体" pitchFamily="2" charset="-122"/>
              </a:rPr>
              <a:t> ≠ 0)</a:t>
            </a:r>
            <a:br>
              <a:rPr lang="en-AU" altLang="en-US" sz="2000" kern="0" dirty="0">
                <a:ea typeface="宋体" pitchFamily="2" charset="-122"/>
              </a:rPr>
            </a:br>
            <a:r>
              <a:rPr lang="en-AU" altLang="en-US" sz="2000" kern="0" dirty="0">
                <a:ea typeface="宋体" pitchFamily="2" charset="-122"/>
              </a:rPr>
              <a:t>    and (</a:t>
            </a:r>
            <a:r>
              <a:rPr lang="en-AU" altLang="en-US" sz="2000" kern="0" dirty="0">
                <a:highlight>
                  <a:srgbClr val="FFFF00"/>
                </a:highlight>
                <a:ea typeface="宋体" pitchFamily="2" charset="-122"/>
              </a:rPr>
              <a:t>EX/</a:t>
            </a:r>
            <a:r>
              <a:rPr lang="en-AU" altLang="en-US" sz="2000" kern="0" dirty="0" err="1">
                <a:highlight>
                  <a:srgbClr val="FFFF00"/>
                </a:highlight>
                <a:ea typeface="宋体" pitchFamily="2" charset="-122"/>
              </a:rPr>
              <a:t>MEM.RegisterRd</a:t>
            </a:r>
            <a:r>
              <a:rPr lang="en-AU" altLang="en-US" sz="2000" kern="0" dirty="0">
                <a:highlight>
                  <a:srgbClr val="FFFF00"/>
                </a:highlight>
                <a:ea typeface="宋体" pitchFamily="2" charset="-122"/>
              </a:rPr>
              <a:t> = ID/</a:t>
            </a:r>
            <a:r>
              <a:rPr lang="en-AU" altLang="en-US" sz="2000" kern="0" dirty="0" err="1">
                <a:highlight>
                  <a:srgbClr val="FFFF00"/>
                </a:highlight>
                <a:ea typeface="宋体" pitchFamily="2" charset="-122"/>
              </a:rPr>
              <a:t>EX.RegisterRt</a:t>
            </a:r>
            <a:r>
              <a:rPr lang="en-AU" altLang="en-US" sz="2000" kern="0" dirty="0">
                <a:ea typeface="宋体" pitchFamily="2" charset="-122"/>
              </a:rPr>
              <a:t>))</a:t>
            </a:r>
            <a:br>
              <a:rPr lang="en-AU" altLang="en-US" sz="2000" kern="0" dirty="0">
                <a:ea typeface="宋体" pitchFamily="2" charset="-122"/>
              </a:rPr>
            </a:br>
            <a:r>
              <a:rPr lang="en-AU" altLang="en-US" sz="2000" kern="0" dirty="0">
                <a:ea typeface="宋体" pitchFamily="2" charset="-122"/>
              </a:rPr>
              <a:t>  </a:t>
            </a:r>
            <a:r>
              <a:rPr lang="en-AU" altLang="en-US" sz="2000" kern="0" dirty="0" err="1">
                <a:solidFill>
                  <a:schemeClr val="hlink"/>
                </a:solidFill>
                <a:ea typeface="宋体" pitchFamily="2" charset="-122"/>
              </a:rPr>
              <a:t>ForwardB</a:t>
            </a:r>
            <a:r>
              <a:rPr lang="en-AU" altLang="en-US" sz="2000" kern="0" dirty="0">
                <a:solidFill>
                  <a:schemeClr val="hlink"/>
                </a:solidFill>
                <a:ea typeface="宋体" pitchFamily="2" charset="-122"/>
              </a:rPr>
              <a:t> = 10</a:t>
            </a:r>
            <a:endParaRPr lang="en-US" altLang="zh-CN" sz="2000" kern="0" dirty="0">
              <a:solidFill>
                <a:schemeClr val="hlink"/>
              </a:solidFill>
              <a:ea typeface="宋体" pitchFamily="2" charset="-122"/>
            </a:endParaRPr>
          </a:p>
          <a:p>
            <a:pPr marL="457200" lvl="1" indent="0" eaLnBrk="1" hangingPunct="1">
              <a:buNone/>
            </a:pPr>
            <a:endParaRPr lang="en-AU" altLang="en-US" sz="2000" kern="0" dirty="0">
              <a:solidFill>
                <a:schemeClr val="hlink"/>
              </a:solidFill>
              <a:ea typeface="宋体" pitchFamily="2" charset="-122"/>
            </a:endParaRPr>
          </a:p>
          <a:p>
            <a:pPr eaLnBrk="1" hangingPunct="1"/>
            <a:r>
              <a:rPr lang="en-US" altLang="zh-CN" sz="2400" kern="0" dirty="0">
                <a:ea typeface="宋体" pitchFamily="2" charset="-122"/>
              </a:rPr>
              <a:t>MEM </a:t>
            </a:r>
            <a:r>
              <a:rPr lang="zh-CN" altLang="en-US" sz="2400" kern="0" dirty="0">
                <a:ea typeface="宋体" pitchFamily="2" charset="-122"/>
              </a:rPr>
              <a:t>冒险</a:t>
            </a:r>
            <a:r>
              <a:rPr lang="en-US" altLang="zh-CN" sz="2400" kern="0" dirty="0">
                <a:ea typeface="宋体" pitchFamily="2" charset="-122"/>
              </a:rPr>
              <a:t>(</a:t>
            </a:r>
            <a:r>
              <a:rPr lang="zh-CN" altLang="en-US" sz="2400" kern="0" dirty="0">
                <a:ea typeface="宋体" pitchFamily="2" charset="-122"/>
              </a:rPr>
              <a:t>从</a:t>
            </a:r>
            <a:r>
              <a:rPr lang="en-US" altLang="zh-CN" sz="2400" kern="0" dirty="0">
                <a:ea typeface="宋体" pitchFamily="2" charset="-122"/>
              </a:rPr>
              <a:t>MEM/WB</a:t>
            </a:r>
            <a:r>
              <a:rPr lang="zh-CN" altLang="en-US" sz="2400" kern="0" dirty="0">
                <a:ea typeface="宋体" pitchFamily="2" charset="-122"/>
              </a:rPr>
              <a:t>流水线寄存器获取前推数据。</a:t>
            </a:r>
            <a:r>
              <a:rPr lang="en-US" altLang="zh-CN" sz="2400" kern="0" dirty="0">
                <a:ea typeface="宋体" pitchFamily="2" charset="-122"/>
              </a:rPr>
              <a:t>)</a:t>
            </a:r>
          </a:p>
          <a:p>
            <a:pPr lvl="1" eaLnBrk="1" hangingPunct="1"/>
            <a:r>
              <a:rPr lang="zh-CN" altLang="en-US" sz="2000" kern="0" dirty="0">
                <a:ea typeface="宋体" pitchFamily="2" charset="-122"/>
              </a:rPr>
              <a:t>if (MEM/WB.RegWrite and (MEM/WB.RegisterRd ≠ 0)</a:t>
            </a:r>
            <a:br>
              <a:rPr lang="zh-CN" altLang="en-US" sz="2000" kern="0" dirty="0">
                <a:ea typeface="宋体" pitchFamily="2" charset="-122"/>
              </a:rPr>
            </a:br>
            <a:r>
              <a:rPr lang="zh-CN" altLang="en-US" sz="2000" kern="0" dirty="0">
                <a:ea typeface="宋体" pitchFamily="2" charset="-122"/>
              </a:rPr>
              <a:t>    and (</a:t>
            </a:r>
            <a:r>
              <a:rPr lang="zh-CN" altLang="en-US" sz="2000" kern="0" dirty="0">
                <a:highlight>
                  <a:srgbClr val="FFFF00"/>
                </a:highlight>
                <a:ea typeface="宋体" pitchFamily="2" charset="-122"/>
              </a:rPr>
              <a:t>MEM/WB.RegisterRd = ID/EX.RegisterRs</a:t>
            </a:r>
            <a:r>
              <a:rPr lang="zh-CN" altLang="en-US" sz="2000" kern="0" dirty="0">
                <a:ea typeface="宋体" pitchFamily="2" charset="-122"/>
              </a:rPr>
              <a:t>))</a:t>
            </a:r>
            <a:br>
              <a:rPr lang="zh-CN" altLang="en-US" sz="2000" kern="0" dirty="0">
                <a:ea typeface="宋体" pitchFamily="2" charset="-122"/>
              </a:rPr>
            </a:br>
            <a:r>
              <a:rPr lang="zh-CN" altLang="en-US" sz="2000" kern="0" dirty="0">
                <a:ea typeface="宋体" pitchFamily="2" charset="-122"/>
              </a:rPr>
              <a:t>  </a:t>
            </a:r>
            <a:r>
              <a:rPr lang="zh-CN" altLang="en-US" sz="2000" kern="0" dirty="0">
                <a:solidFill>
                  <a:schemeClr val="hlink"/>
                </a:solidFill>
                <a:ea typeface="宋体" pitchFamily="2" charset="-122"/>
              </a:rPr>
              <a:t>ForwardA = 01</a:t>
            </a:r>
          </a:p>
          <a:p>
            <a:pPr lvl="1" eaLnBrk="1" hangingPunct="1"/>
            <a:r>
              <a:rPr lang="zh-CN" altLang="en-US" sz="2000" kern="0" dirty="0">
                <a:ea typeface="宋体" pitchFamily="2" charset="-122"/>
              </a:rPr>
              <a:t>if (MEM/WB.RegWrite and (MEM/WB.RegisterRd ≠ 0)</a:t>
            </a:r>
            <a:br>
              <a:rPr lang="zh-CN" altLang="en-US" sz="2000" kern="0" dirty="0">
                <a:ea typeface="宋体" pitchFamily="2" charset="-122"/>
              </a:rPr>
            </a:br>
            <a:r>
              <a:rPr lang="zh-CN" altLang="en-US" sz="2000" kern="0" dirty="0">
                <a:ea typeface="宋体" pitchFamily="2" charset="-122"/>
              </a:rPr>
              <a:t>    and (</a:t>
            </a:r>
            <a:r>
              <a:rPr lang="zh-CN" altLang="en-US" sz="2000" kern="0" dirty="0">
                <a:highlight>
                  <a:srgbClr val="FFFF00"/>
                </a:highlight>
                <a:ea typeface="宋体" pitchFamily="2" charset="-122"/>
              </a:rPr>
              <a:t>MEM/WB.RegisterRd = ID/EX.RegisterRt</a:t>
            </a:r>
            <a:r>
              <a:rPr lang="zh-CN" altLang="en-US" sz="2000" kern="0" dirty="0">
                <a:ea typeface="宋体" pitchFamily="2" charset="-122"/>
              </a:rPr>
              <a:t>))</a:t>
            </a:r>
            <a:br>
              <a:rPr lang="zh-CN" altLang="en-US" sz="2000" kern="0" dirty="0">
                <a:ea typeface="宋体" pitchFamily="2" charset="-122"/>
              </a:rPr>
            </a:br>
            <a:r>
              <a:rPr lang="zh-CN" altLang="en-US" sz="2000" kern="0" dirty="0">
                <a:ea typeface="宋体" pitchFamily="2" charset="-122"/>
              </a:rPr>
              <a:t>  </a:t>
            </a:r>
            <a:r>
              <a:rPr lang="zh-CN" altLang="en-US" sz="2000" kern="0" dirty="0">
                <a:solidFill>
                  <a:schemeClr val="hlink"/>
                </a:solidFill>
                <a:ea typeface="宋体" pitchFamily="2" charset="-122"/>
              </a:rPr>
              <a:t>ForwardB = 01</a:t>
            </a:r>
          </a:p>
        </p:txBody>
      </p:sp>
    </p:spTree>
    <p:extLst>
      <p:ext uri="{BB962C8B-B14F-4D97-AF65-F5344CB8AC3E}">
        <p14:creationId xmlns:p14="http://schemas.microsoft.com/office/powerpoint/2010/main" val="422731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95188" y="1412776"/>
          <a:ext cx="8353623" cy="3708401"/>
        </p:xfrm>
        <a:graphic>
          <a:graphicData uri="http://schemas.openxmlformats.org/drawingml/2006/table">
            <a:tbl>
              <a:tblPr/>
              <a:tblGrid>
                <a:gridCol w="1663898">
                  <a:extLst>
                    <a:ext uri="{9D8B030D-6E8A-4147-A177-3AD203B41FA5}">
                      <a16:colId xmlns:a16="http://schemas.microsoft.com/office/drawing/2014/main" val="20000"/>
                    </a:ext>
                  </a:extLst>
                </a:gridCol>
                <a:gridCol w="1427163">
                  <a:extLst>
                    <a:ext uri="{9D8B030D-6E8A-4147-A177-3AD203B41FA5}">
                      <a16:colId xmlns:a16="http://schemas.microsoft.com/office/drawing/2014/main" val="20001"/>
                    </a:ext>
                  </a:extLst>
                </a:gridCol>
                <a:gridCol w="5262562">
                  <a:extLst>
                    <a:ext uri="{9D8B030D-6E8A-4147-A177-3AD203B41FA5}">
                      <a16:colId xmlns:a16="http://schemas.microsoft.com/office/drawing/2014/main" val="20002"/>
                    </a:ext>
                  </a:extLst>
                </a:gridCol>
              </a:tblGrid>
              <a:tr h="48565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FF"/>
                          </a:solidFill>
                          <a:effectLst/>
                          <a:latin typeface="Arial" panose="020B0604020202090204" pitchFamily="34" charset="0"/>
                          <a:ea typeface="宋体" pitchFamily="2" charset="-122"/>
                        </a:rPr>
                        <a:t>多选器控制</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rPr>
                        <a:t>源</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rPr>
                        <a:t>解        释</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8565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90204" pitchFamily="34" charset="0"/>
                          <a:ea typeface="宋体" pitchFamily="2" charset="-122"/>
                        </a:rPr>
                        <a:t>ForwardA=00</a:t>
                      </a:r>
                      <a:endParaRPr kumimoji="0" lang="zh-CN" altLang="en-US" sz="1800" b="0" i="0" u="none" strike="noStrike" cap="none" normalizeH="0" baseline="0">
                        <a:ln>
                          <a:noFill/>
                        </a:ln>
                        <a:solidFill>
                          <a:srgbClr val="000000"/>
                        </a:solidFill>
                        <a:effectLs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90204" pitchFamily="34" charset="0"/>
                          <a:ea typeface="宋体" pitchFamily="2" charset="-122"/>
                        </a:rPr>
                        <a:t>ID/EX</a:t>
                      </a:r>
                      <a:endParaRPr kumimoji="0" lang="zh-CN" altLang="en-US" sz="1800" b="0" i="0" u="none" strike="noStrike" cap="none" normalizeH="0" baseline="0">
                        <a:ln>
                          <a:noFill/>
                        </a:ln>
                        <a:solidFill>
                          <a:srgbClr val="000000"/>
                        </a:solidFill>
                        <a:effectLs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Arial" panose="020B0604020202090204" pitchFamily="34" charset="0"/>
                          <a:ea typeface="宋体" pitchFamily="2" charset="-122"/>
                        </a:rPr>
                        <a:t>第一个</a:t>
                      </a:r>
                      <a:r>
                        <a:rPr kumimoji="0" lang="en-US" altLang="zh-CN" sz="1800" b="0" i="0" u="none" strike="noStrike" cap="none" normalizeH="0" baseline="0" dirty="0">
                          <a:ln>
                            <a:noFill/>
                          </a:ln>
                          <a:solidFill>
                            <a:srgbClr val="000000"/>
                          </a:solidFill>
                          <a:effectLst/>
                          <a:latin typeface="Arial" panose="020B0604020202090204" pitchFamily="34" charset="0"/>
                          <a:ea typeface="宋体" pitchFamily="2" charset="-122"/>
                        </a:rPr>
                        <a:t>ALU</a:t>
                      </a:r>
                      <a:r>
                        <a:rPr kumimoji="0" lang="zh-CN" altLang="en-US" sz="1800" b="0" i="0" u="none" strike="noStrike" cap="none" normalizeH="0" baseline="0" dirty="0">
                          <a:ln>
                            <a:noFill/>
                          </a:ln>
                          <a:solidFill>
                            <a:srgbClr val="000000"/>
                          </a:solidFill>
                          <a:effectLst/>
                          <a:latin typeface="Arial" panose="020B0604020202090204" pitchFamily="34" charset="0"/>
                          <a:ea typeface="宋体" pitchFamily="2" charset="-122"/>
                        </a:rPr>
                        <a:t>操作数来自寄存器堆</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1"/>
                  </a:ext>
                </a:extLst>
              </a:tr>
              <a:tr h="48565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err="1">
                          <a:ln>
                            <a:noFill/>
                          </a:ln>
                          <a:solidFill>
                            <a:srgbClr val="000000"/>
                          </a:solidFill>
                          <a:effectLst/>
                          <a:highlight>
                            <a:srgbClr val="FFFF00"/>
                          </a:highlight>
                          <a:latin typeface="Arial" panose="020B0604020202090204" pitchFamily="34" charset="0"/>
                          <a:ea typeface="宋体" pitchFamily="2" charset="-122"/>
                        </a:rPr>
                        <a:t>ForwardA</a:t>
                      </a:r>
                      <a:r>
                        <a:rPr kumimoji="0" lang="en-US" altLang="zh-CN"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=10</a:t>
                      </a:r>
                      <a:endPar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rPr>
                        <a:t>EX/MEM</a:t>
                      </a:r>
                      <a:endParaRPr kumimoji="0" lang="zh-CN" altLang="en-US"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第一个</a:t>
                      </a:r>
                      <a:r>
                        <a:rPr kumimoji="0" lang="en-US" altLang="zh-CN"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ALU</a:t>
                      </a: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操作数由上一个</a:t>
                      </a:r>
                      <a:r>
                        <a:rPr kumimoji="0" lang="en-US" altLang="zh-CN"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ALU</a:t>
                      </a: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运算结果转发获得</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2"/>
                  </a:ext>
                </a:extLst>
              </a:tr>
              <a:tr h="64005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rPr>
                        <a:t>ForwardA=01</a:t>
                      </a:r>
                      <a:endParaRPr kumimoji="0" lang="zh-CN" altLang="en-US"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rPr>
                        <a:t>MEM/WB</a:t>
                      </a:r>
                      <a:endParaRPr kumimoji="0" lang="zh-CN" altLang="en-US"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第一个</a:t>
                      </a:r>
                      <a:r>
                        <a:rPr kumimoji="0" lang="en-US" altLang="zh-CN"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ALU</a:t>
                      </a: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操作数从数据存储器或者前面的</a:t>
                      </a:r>
                      <a:r>
                        <a:rPr kumimoji="0" lang="en-US" altLang="zh-CN"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ALU</a:t>
                      </a: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结果中转发获得</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3"/>
                  </a:ext>
                </a:extLst>
              </a:tr>
              <a:tr h="48565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90204" pitchFamily="34" charset="0"/>
                          <a:ea typeface="宋体" pitchFamily="2" charset="-122"/>
                        </a:rPr>
                        <a:t>ForwardB=00</a:t>
                      </a:r>
                      <a:endParaRPr kumimoji="0" lang="zh-CN" altLang="en-US" sz="1800" b="0" i="0" u="none" strike="noStrike" cap="none" normalizeH="0" baseline="0">
                        <a:ln>
                          <a:noFill/>
                        </a:ln>
                        <a:solidFill>
                          <a:srgbClr val="000000"/>
                        </a:solidFill>
                        <a:effectLs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90204" pitchFamily="34" charset="0"/>
                          <a:ea typeface="宋体" pitchFamily="2" charset="-122"/>
                        </a:rPr>
                        <a:t>ID/EX</a:t>
                      </a:r>
                      <a:endParaRPr kumimoji="0" lang="zh-CN" altLang="en-US" sz="1800" b="0" i="0" u="none" strike="noStrike" cap="none" normalizeH="0" baseline="0">
                        <a:ln>
                          <a:noFill/>
                        </a:ln>
                        <a:solidFill>
                          <a:srgbClr val="000000"/>
                        </a:solidFill>
                        <a:effectLs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宋体" pitchFamily="2" charset="-122"/>
                        </a:rPr>
                        <a:t>第二个</a:t>
                      </a:r>
                      <a:r>
                        <a:rPr kumimoji="0" lang="en-US" altLang="zh-CN" sz="1800" b="0" i="0" u="none" strike="noStrike" cap="none" normalizeH="0" baseline="0">
                          <a:ln>
                            <a:noFill/>
                          </a:ln>
                          <a:solidFill>
                            <a:srgbClr val="000000"/>
                          </a:solidFill>
                          <a:effectLst/>
                          <a:latin typeface="Arial" panose="020B0604020202090204" pitchFamily="34" charset="0"/>
                          <a:ea typeface="宋体" pitchFamily="2" charset="-122"/>
                        </a:rPr>
                        <a:t>ALU</a:t>
                      </a:r>
                      <a:r>
                        <a:rPr kumimoji="0" lang="zh-CN" altLang="en-US" sz="1800" b="0" i="0" u="none" strike="noStrike" cap="none" normalizeH="0" baseline="0">
                          <a:ln>
                            <a:noFill/>
                          </a:ln>
                          <a:solidFill>
                            <a:srgbClr val="000000"/>
                          </a:solidFill>
                          <a:effectLst/>
                          <a:latin typeface="Arial" panose="020B0604020202090204" pitchFamily="34" charset="0"/>
                          <a:ea typeface="宋体" pitchFamily="2" charset="-122"/>
                        </a:rPr>
                        <a:t>操作数来自寄存器</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4"/>
                  </a:ext>
                </a:extLst>
              </a:tr>
              <a:tr h="48565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err="1">
                          <a:ln>
                            <a:noFill/>
                          </a:ln>
                          <a:solidFill>
                            <a:srgbClr val="000000"/>
                          </a:solidFill>
                          <a:effectLst/>
                          <a:highlight>
                            <a:srgbClr val="FFFF00"/>
                          </a:highlight>
                          <a:latin typeface="Arial" panose="020B0604020202090204" pitchFamily="34" charset="0"/>
                          <a:ea typeface="宋体" pitchFamily="2" charset="-122"/>
                        </a:rPr>
                        <a:t>ForwardB</a:t>
                      </a:r>
                      <a:r>
                        <a:rPr kumimoji="0" lang="en-US" altLang="zh-CN"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=10</a:t>
                      </a:r>
                      <a:endPar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rPr>
                        <a:t>EX/MEM</a:t>
                      </a:r>
                      <a:endParaRPr kumimoji="0" lang="zh-CN" altLang="en-US"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第二个</a:t>
                      </a:r>
                      <a:r>
                        <a:rPr kumimoji="0" lang="en-US" altLang="zh-CN"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ALU</a:t>
                      </a: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操作数由上一个</a:t>
                      </a:r>
                      <a:r>
                        <a:rPr kumimoji="0" lang="en-US" altLang="zh-CN"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ALU</a:t>
                      </a: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运算结果转发获得</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5"/>
                  </a:ext>
                </a:extLst>
              </a:tr>
              <a:tr h="64005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rPr>
                        <a:t>ForwardB=01</a:t>
                      </a:r>
                      <a:endParaRPr kumimoji="0" lang="zh-CN" altLang="en-US"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rPr>
                        <a:t>MEM/WB</a:t>
                      </a:r>
                      <a:endParaRPr kumimoji="0" lang="zh-CN" altLang="en-US" sz="1800" b="0" i="0" u="none" strike="noStrike" cap="none" normalizeH="0" baseline="0">
                        <a:ln>
                          <a:noFill/>
                        </a:ln>
                        <a:solidFill>
                          <a:srgbClr val="000000"/>
                        </a:solidFill>
                        <a:effectLst/>
                        <a:highlight>
                          <a:srgbClr val="FFFF00"/>
                        </a:highlight>
                        <a:latin typeface="Arial" panose="020B0604020202090204" pitchFamily="34" charset="0"/>
                        <a:ea typeface="宋体" pitchFamily="2" charset="-122"/>
                      </a:endParaRP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第二个</a:t>
                      </a:r>
                      <a:r>
                        <a:rPr kumimoji="0" lang="en-US" altLang="zh-CN"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ALU</a:t>
                      </a: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操作数从数据存储器或者前面的</a:t>
                      </a:r>
                      <a:r>
                        <a:rPr kumimoji="0" lang="en-US" altLang="zh-CN"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ALU</a:t>
                      </a:r>
                      <a:r>
                        <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宋体" pitchFamily="2" charset="-122"/>
                        </a:rPr>
                        <a:t>结果中转发获得</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91868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148</a:t>
            </a:fld>
            <a:endParaRPr lang="en-AU" altLang="en-US" sz="1400" b="1" dirty="0">
              <a:ea typeface="宋体" pitchFamily="2" charset="-122"/>
            </a:endParaRPr>
          </a:p>
        </p:txBody>
      </p:sp>
      <p:pic>
        <p:nvPicPr>
          <p:cNvPr id="499715" name="Picture 6" descr="f04-54-P374493-bottom"/>
          <p:cNvPicPr>
            <a:picLocks noChangeAspect="1"/>
          </p:cNvPicPr>
          <p:nvPr/>
        </p:nvPicPr>
        <p:blipFill>
          <a:blip r:embed="rId2"/>
          <a:stretch>
            <a:fillRect/>
          </a:stretch>
        </p:blipFill>
        <p:spPr>
          <a:xfrm>
            <a:off x="1331913" y="1268413"/>
            <a:ext cx="6618287" cy="4410075"/>
          </a:xfrm>
          <a:prstGeom prst="rect">
            <a:avLst/>
          </a:prstGeom>
          <a:noFill/>
          <a:ln w="9525">
            <a:noFill/>
          </a:ln>
        </p:spPr>
      </p:pic>
      <p:sp>
        <p:nvSpPr>
          <p:cNvPr id="499716"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转发路径</a:t>
            </a:r>
          </a:p>
        </p:txBody>
      </p:sp>
      <p:sp>
        <p:nvSpPr>
          <p:cNvPr id="11" name="文本框 10">
            <a:extLst>
              <a:ext uri="{FF2B5EF4-FFF2-40B4-BE49-F238E27FC236}">
                <a16:creationId xmlns:a16="http://schemas.microsoft.com/office/drawing/2014/main" id="{CA073FAD-0F9C-46F3-846F-82226CAE8FF4}"/>
              </a:ext>
            </a:extLst>
          </p:cNvPr>
          <p:cNvSpPr txBox="1"/>
          <p:nvPr/>
        </p:nvSpPr>
        <p:spPr>
          <a:xfrm>
            <a:off x="3779912" y="1700808"/>
            <a:ext cx="1101584" cy="230832"/>
          </a:xfrm>
          <a:prstGeom prst="rect">
            <a:avLst/>
          </a:prstGeom>
          <a:noFill/>
        </p:spPr>
        <p:txBody>
          <a:bodyPr wrap="none" rtlCol="0">
            <a:spAutoFit/>
          </a:bodyPr>
          <a:lstStyle/>
          <a:p>
            <a:r>
              <a:rPr lang="zh-CN" altLang="en-US" sz="900" dirty="0">
                <a:solidFill>
                  <a:srgbClr val="FF0000"/>
                </a:solidFill>
              </a:rPr>
              <a:t>第一个</a:t>
            </a:r>
            <a:r>
              <a:rPr lang="en-US" altLang="zh-CN" sz="900" dirty="0">
                <a:solidFill>
                  <a:srgbClr val="FF0000"/>
                </a:solidFill>
              </a:rPr>
              <a:t>ALU</a:t>
            </a:r>
            <a:r>
              <a:rPr lang="zh-CN" altLang="en-US" sz="900" dirty="0">
                <a:solidFill>
                  <a:srgbClr val="FF0000"/>
                </a:solidFill>
              </a:rPr>
              <a:t>操作数</a:t>
            </a:r>
          </a:p>
        </p:txBody>
      </p:sp>
      <p:sp>
        <p:nvSpPr>
          <p:cNvPr id="12" name="文本框 11">
            <a:extLst>
              <a:ext uri="{FF2B5EF4-FFF2-40B4-BE49-F238E27FC236}">
                <a16:creationId xmlns:a16="http://schemas.microsoft.com/office/drawing/2014/main" id="{EDDCBA64-47F8-499A-AB58-F180E4FB369B}"/>
              </a:ext>
            </a:extLst>
          </p:cNvPr>
          <p:cNvSpPr txBox="1"/>
          <p:nvPr/>
        </p:nvSpPr>
        <p:spPr>
          <a:xfrm>
            <a:off x="3779912" y="2780928"/>
            <a:ext cx="1101584" cy="230832"/>
          </a:xfrm>
          <a:prstGeom prst="rect">
            <a:avLst/>
          </a:prstGeom>
          <a:noFill/>
        </p:spPr>
        <p:txBody>
          <a:bodyPr wrap="none" rtlCol="0">
            <a:spAutoFit/>
          </a:bodyPr>
          <a:lstStyle/>
          <a:p>
            <a:r>
              <a:rPr lang="zh-CN" altLang="en-US" sz="900" dirty="0">
                <a:solidFill>
                  <a:srgbClr val="FF0000"/>
                </a:solidFill>
              </a:rPr>
              <a:t>第二个</a:t>
            </a:r>
            <a:r>
              <a:rPr lang="en-US" altLang="zh-CN" sz="900" dirty="0">
                <a:solidFill>
                  <a:srgbClr val="FF0000"/>
                </a:solidFill>
              </a:rPr>
              <a:t>ALU</a:t>
            </a:r>
            <a:r>
              <a:rPr lang="zh-CN" altLang="en-US" sz="900" dirty="0">
                <a:solidFill>
                  <a:srgbClr val="FF0000"/>
                </a:solidFill>
              </a:rPr>
              <a:t>操作数</a:t>
            </a:r>
          </a:p>
        </p:txBody>
      </p:sp>
      <p:sp>
        <p:nvSpPr>
          <p:cNvPr id="13" name="文本框 12">
            <a:extLst>
              <a:ext uri="{FF2B5EF4-FFF2-40B4-BE49-F238E27FC236}">
                <a16:creationId xmlns:a16="http://schemas.microsoft.com/office/drawing/2014/main" id="{EE792990-8403-4431-B962-E124D0C7BF3B}"/>
              </a:ext>
            </a:extLst>
          </p:cNvPr>
          <p:cNvSpPr txBox="1"/>
          <p:nvPr/>
        </p:nvSpPr>
        <p:spPr>
          <a:xfrm>
            <a:off x="3275856" y="1495896"/>
            <a:ext cx="280846" cy="230832"/>
          </a:xfrm>
          <a:prstGeom prst="rect">
            <a:avLst/>
          </a:prstGeom>
          <a:noFill/>
        </p:spPr>
        <p:txBody>
          <a:bodyPr wrap="none" rtlCol="0">
            <a:spAutoFit/>
          </a:bodyPr>
          <a:lstStyle/>
          <a:p>
            <a:r>
              <a:rPr lang="en-US" altLang="zh-CN" sz="900" dirty="0" err="1">
                <a:solidFill>
                  <a:srgbClr val="FF0000"/>
                </a:solidFill>
              </a:rPr>
              <a:t>rs</a:t>
            </a:r>
            <a:endParaRPr lang="zh-CN" altLang="en-US" sz="900" dirty="0">
              <a:solidFill>
                <a:srgbClr val="FF0000"/>
              </a:solidFill>
            </a:endParaRPr>
          </a:p>
        </p:txBody>
      </p:sp>
      <p:sp>
        <p:nvSpPr>
          <p:cNvPr id="14" name="文本框 13">
            <a:extLst>
              <a:ext uri="{FF2B5EF4-FFF2-40B4-BE49-F238E27FC236}">
                <a16:creationId xmlns:a16="http://schemas.microsoft.com/office/drawing/2014/main" id="{B03C00EB-22D2-4B0B-A738-B4891BED4BF3}"/>
              </a:ext>
            </a:extLst>
          </p:cNvPr>
          <p:cNvSpPr txBox="1"/>
          <p:nvPr/>
        </p:nvSpPr>
        <p:spPr>
          <a:xfrm>
            <a:off x="3025367" y="1749514"/>
            <a:ext cx="657552" cy="215444"/>
          </a:xfrm>
          <a:prstGeom prst="rect">
            <a:avLst/>
          </a:prstGeom>
          <a:noFill/>
        </p:spPr>
        <p:txBody>
          <a:bodyPr wrap="none" rtlCol="0">
            <a:spAutoFit/>
          </a:bodyPr>
          <a:lstStyle/>
          <a:p>
            <a:r>
              <a:rPr lang="zh-CN" altLang="en-US" sz="800" dirty="0">
                <a:solidFill>
                  <a:srgbClr val="FF0000"/>
                </a:solidFill>
              </a:rPr>
              <a:t>旁路</a:t>
            </a:r>
            <a:r>
              <a:rPr lang="en-US" altLang="zh-CN" sz="800" dirty="0">
                <a:solidFill>
                  <a:srgbClr val="FF0000"/>
                </a:solidFill>
              </a:rPr>
              <a:t>:MEM</a:t>
            </a:r>
            <a:endParaRPr lang="zh-CN" altLang="en-US" sz="800" dirty="0">
              <a:solidFill>
                <a:srgbClr val="FF0000"/>
              </a:solidFill>
            </a:endParaRPr>
          </a:p>
        </p:txBody>
      </p:sp>
      <p:sp>
        <p:nvSpPr>
          <p:cNvPr id="15" name="文本框 14">
            <a:extLst>
              <a:ext uri="{FF2B5EF4-FFF2-40B4-BE49-F238E27FC236}">
                <a16:creationId xmlns:a16="http://schemas.microsoft.com/office/drawing/2014/main" id="{0B9133BB-1AB2-4F5A-9863-304BC1C8DF65}"/>
              </a:ext>
            </a:extLst>
          </p:cNvPr>
          <p:cNvSpPr txBox="1"/>
          <p:nvPr/>
        </p:nvSpPr>
        <p:spPr>
          <a:xfrm>
            <a:off x="3137997" y="1970637"/>
            <a:ext cx="556563" cy="215444"/>
          </a:xfrm>
          <a:prstGeom prst="rect">
            <a:avLst/>
          </a:prstGeom>
          <a:noFill/>
        </p:spPr>
        <p:txBody>
          <a:bodyPr wrap="none" rtlCol="0">
            <a:spAutoFit/>
          </a:bodyPr>
          <a:lstStyle/>
          <a:p>
            <a:r>
              <a:rPr lang="zh-CN" altLang="en-US" sz="800" dirty="0">
                <a:solidFill>
                  <a:srgbClr val="FF0000"/>
                </a:solidFill>
              </a:rPr>
              <a:t>旁路</a:t>
            </a:r>
            <a:r>
              <a:rPr lang="en-US" altLang="zh-CN" sz="800" dirty="0">
                <a:solidFill>
                  <a:srgbClr val="FF0000"/>
                </a:solidFill>
              </a:rPr>
              <a:t>:EX</a:t>
            </a:r>
            <a:endParaRPr lang="zh-CN" altLang="en-US" sz="800" dirty="0">
              <a:solidFill>
                <a:srgbClr val="FF0000"/>
              </a:solidFill>
            </a:endParaRPr>
          </a:p>
        </p:txBody>
      </p:sp>
      <p:sp>
        <p:nvSpPr>
          <p:cNvPr id="16" name="文本框 15">
            <a:extLst>
              <a:ext uri="{FF2B5EF4-FFF2-40B4-BE49-F238E27FC236}">
                <a16:creationId xmlns:a16="http://schemas.microsoft.com/office/drawing/2014/main" id="{0C3848D8-1ADF-4531-BA80-95A81FA1381D}"/>
              </a:ext>
            </a:extLst>
          </p:cNvPr>
          <p:cNvSpPr txBox="1"/>
          <p:nvPr/>
        </p:nvSpPr>
        <p:spPr>
          <a:xfrm>
            <a:off x="3043748" y="2564904"/>
            <a:ext cx="603357" cy="230832"/>
          </a:xfrm>
          <a:prstGeom prst="rect">
            <a:avLst/>
          </a:prstGeom>
          <a:noFill/>
        </p:spPr>
        <p:txBody>
          <a:bodyPr wrap="square" rtlCol="0">
            <a:spAutoFit/>
          </a:bodyPr>
          <a:lstStyle/>
          <a:p>
            <a:r>
              <a:rPr lang="en-US" altLang="zh-CN" sz="900" dirty="0">
                <a:solidFill>
                  <a:srgbClr val="FF0000"/>
                </a:solidFill>
              </a:rPr>
              <a:t>rt/</a:t>
            </a:r>
            <a:r>
              <a:rPr lang="en-US" altLang="zh-CN" sz="900" dirty="0" err="1">
                <a:solidFill>
                  <a:srgbClr val="FF0000"/>
                </a:solidFill>
              </a:rPr>
              <a:t>Imm</a:t>
            </a:r>
            <a:endParaRPr lang="zh-CN" altLang="en-US" sz="900" dirty="0">
              <a:solidFill>
                <a:srgbClr val="FF0000"/>
              </a:solidFill>
            </a:endParaRPr>
          </a:p>
        </p:txBody>
      </p:sp>
      <p:sp>
        <p:nvSpPr>
          <p:cNvPr id="17" name="文本框 16">
            <a:extLst>
              <a:ext uri="{FF2B5EF4-FFF2-40B4-BE49-F238E27FC236}">
                <a16:creationId xmlns:a16="http://schemas.microsoft.com/office/drawing/2014/main" id="{1A7F3961-CE2C-4343-A556-61E6C9006A37}"/>
              </a:ext>
            </a:extLst>
          </p:cNvPr>
          <p:cNvSpPr txBox="1"/>
          <p:nvPr/>
        </p:nvSpPr>
        <p:spPr>
          <a:xfrm>
            <a:off x="3016650" y="2807095"/>
            <a:ext cx="657552" cy="215444"/>
          </a:xfrm>
          <a:prstGeom prst="rect">
            <a:avLst/>
          </a:prstGeom>
          <a:noFill/>
        </p:spPr>
        <p:txBody>
          <a:bodyPr wrap="none" rtlCol="0">
            <a:spAutoFit/>
          </a:bodyPr>
          <a:lstStyle/>
          <a:p>
            <a:r>
              <a:rPr lang="zh-CN" altLang="en-US" sz="800" dirty="0">
                <a:solidFill>
                  <a:srgbClr val="FF0000"/>
                </a:solidFill>
              </a:rPr>
              <a:t>旁路</a:t>
            </a:r>
            <a:r>
              <a:rPr lang="en-US" altLang="zh-CN" sz="800" dirty="0">
                <a:solidFill>
                  <a:srgbClr val="FF0000"/>
                </a:solidFill>
              </a:rPr>
              <a:t>:MEM</a:t>
            </a:r>
            <a:endParaRPr lang="zh-CN" altLang="en-US" sz="800" dirty="0">
              <a:solidFill>
                <a:srgbClr val="FF0000"/>
              </a:solidFill>
            </a:endParaRPr>
          </a:p>
        </p:txBody>
      </p:sp>
      <p:sp>
        <p:nvSpPr>
          <p:cNvPr id="18" name="文本框 17">
            <a:extLst>
              <a:ext uri="{FF2B5EF4-FFF2-40B4-BE49-F238E27FC236}">
                <a16:creationId xmlns:a16="http://schemas.microsoft.com/office/drawing/2014/main" id="{76ABBA80-2549-436A-83C2-5CEAF39BB6FF}"/>
              </a:ext>
            </a:extLst>
          </p:cNvPr>
          <p:cNvSpPr txBox="1"/>
          <p:nvPr/>
        </p:nvSpPr>
        <p:spPr>
          <a:xfrm>
            <a:off x="3111744" y="3022539"/>
            <a:ext cx="556563" cy="215444"/>
          </a:xfrm>
          <a:prstGeom prst="rect">
            <a:avLst/>
          </a:prstGeom>
          <a:noFill/>
        </p:spPr>
        <p:txBody>
          <a:bodyPr wrap="none" rtlCol="0">
            <a:spAutoFit/>
          </a:bodyPr>
          <a:lstStyle/>
          <a:p>
            <a:r>
              <a:rPr lang="zh-CN" altLang="en-US" sz="800" dirty="0">
                <a:solidFill>
                  <a:srgbClr val="FF0000"/>
                </a:solidFill>
              </a:rPr>
              <a:t>旁路</a:t>
            </a:r>
            <a:r>
              <a:rPr lang="en-US" altLang="zh-CN" sz="800" dirty="0">
                <a:solidFill>
                  <a:srgbClr val="FF0000"/>
                </a:solidFill>
              </a:rPr>
              <a:t>:EX</a:t>
            </a:r>
            <a:endParaRPr lang="zh-CN" altLang="en-US" sz="800" dirty="0">
              <a:solidFill>
                <a:srgbClr val="FF0000"/>
              </a:solidFill>
            </a:endParaRPr>
          </a:p>
        </p:txBody>
      </p:sp>
      <p:sp>
        <p:nvSpPr>
          <p:cNvPr id="9" name="矩形 8">
            <a:extLst>
              <a:ext uri="{FF2B5EF4-FFF2-40B4-BE49-F238E27FC236}">
                <a16:creationId xmlns:a16="http://schemas.microsoft.com/office/drawing/2014/main" id="{E756B3E0-1943-4ACB-95FB-13BF4DE24221}"/>
              </a:ext>
            </a:extLst>
          </p:cNvPr>
          <p:cNvSpPr/>
          <p:nvPr/>
        </p:nvSpPr>
        <p:spPr bwMode="auto">
          <a:xfrm>
            <a:off x="4067944" y="4581128"/>
            <a:ext cx="1296144" cy="576064"/>
          </a:xfrm>
          <a:prstGeom prst="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21" name="文本框 20">
            <a:extLst>
              <a:ext uri="{FF2B5EF4-FFF2-40B4-BE49-F238E27FC236}">
                <a16:creationId xmlns:a16="http://schemas.microsoft.com/office/drawing/2014/main" id="{F8855C3D-CD28-4D58-BD5A-2AD73F71F288}"/>
              </a:ext>
            </a:extLst>
          </p:cNvPr>
          <p:cNvSpPr txBox="1"/>
          <p:nvPr/>
        </p:nvSpPr>
        <p:spPr>
          <a:xfrm>
            <a:off x="4344168" y="5013176"/>
            <a:ext cx="902811" cy="215444"/>
          </a:xfrm>
          <a:prstGeom prst="rect">
            <a:avLst/>
          </a:prstGeom>
          <a:noFill/>
        </p:spPr>
        <p:txBody>
          <a:bodyPr wrap="none" rtlCol="0">
            <a:spAutoFit/>
          </a:bodyPr>
          <a:lstStyle/>
          <a:p>
            <a:r>
              <a:rPr lang="zh-CN" altLang="en-US" sz="800" dirty="0">
                <a:solidFill>
                  <a:srgbClr val="FF0000"/>
                </a:solidFill>
              </a:rPr>
              <a:t>检测：转发条件</a:t>
            </a:r>
          </a:p>
        </p:txBody>
      </p:sp>
      <p:cxnSp>
        <p:nvCxnSpPr>
          <p:cNvPr id="19" name="直接连接符 18">
            <a:extLst>
              <a:ext uri="{FF2B5EF4-FFF2-40B4-BE49-F238E27FC236}">
                <a16:creationId xmlns:a16="http://schemas.microsoft.com/office/drawing/2014/main" id="{B6DA9B8B-A37D-40C6-BF94-FA93F27342A8}"/>
              </a:ext>
            </a:extLst>
          </p:cNvPr>
          <p:cNvCxnSpPr/>
          <p:nvPr/>
        </p:nvCxnSpPr>
        <p:spPr bwMode="auto">
          <a:xfrm>
            <a:off x="5580112" y="2420888"/>
            <a:ext cx="0" cy="2880320"/>
          </a:xfrm>
          <a:prstGeom prst="line">
            <a:avLst/>
          </a:prstGeom>
          <a:solidFill>
            <a:schemeClr val="accent1"/>
          </a:solidFill>
          <a:ln w="9525" cap="flat" cmpd="sng" algn="ctr">
            <a:solidFill>
              <a:srgbClr val="0070C0"/>
            </a:solidFill>
            <a:prstDash val="solid"/>
            <a:round/>
            <a:headEnd type="none" w="med" len="med"/>
            <a:tailEnd type="none" w="med" len="med"/>
          </a:ln>
        </p:spPr>
      </p:cxnSp>
      <p:cxnSp>
        <p:nvCxnSpPr>
          <p:cNvPr id="24" name="直接连接符 23">
            <a:extLst>
              <a:ext uri="{FF2B5EF4-FFF2-40B4-BE49-F238E27FC236}">
                <a16:creationId xmlns:a16="http://schemas.microsoft.com/office/drawing/2014/main" id="{D7EE093C-E2C3-461A-A168-88EE9B73BB44}"/>
              </a:ext>
            </a:extLst>
          </p:cNvPr>
          <p:cNvCxnSpPr>
            <a:cxnSpLocks/>
          </p:cNvCxnSpPr>
          <p:nvPr/>
        </p:nvCxnSpPr>
        <p:spPr bwMode="auto">
          <a:xfrm>
            <a:off x="3491880" y="2186081"/>
            <a:ext cx="0" cy="3115127"/>
          </a:xfrm>
          <a:prstGeom prst="line">
            <a:avLst/>
          </a:prstGeom>
          <a:solidFill>
            <a:schemeClr val="accent1"/>
          </a:solidFill>
          <a:ln w="9525" cap="flat" cmpd="sng" algn="ctr">
            <a:solidFill>
              <a:srgbClr val="0070C0"/>
            </a:solidFill>
            <a:prstDash val="solid"/>
            <a:round/>
            <a:headEnd type="none" w="med" len="med"/>
            <a:tailEnd type="none" w="med" len="med"/>
          </a:ln>
        </p:spPr>
      </p:cxnSp>
      <p:cxnSp>
        <p:nvCxnSpPr>
          <p:cNvPr id="26" name="直接连接符 25">
            <a:extLst>
              <a:ext uri="{FF2B5EF4-FFF2-40B4-BE49-F238E27FC236}">
                <a16:creationId xmlns:a16="http://schemas.microsoft.com/office/drawing/2014/main" id="{B70D3DD4-5377-4C74-B318-887351DB9347}"/>
              </a:ext>
            </a:extLst>
          </p:cNvPr>
          <p:cNvCxnSpPr>
            <a:cxnSpLocks/>
            <a:stCxn id="14" idx="2"/>
          </p:cNvCxnSpPr>
          <p:nvPr/>
        </p:nvCxnSpPr>
        <p:spPr bwMode="auto">
          <a:xfrm flipH="1">
            <a:off x="3345427" y="1964958"/>
            <a:ext cx="8716" cy="3453653"/>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28" name="直接连接符 27">
            <a:extLst>
              <a:ext uri="{FF2B5EF4-FFF2-40B4-BE49-F238E27FC236}">
                <a16:creationId xmlns:a16="http://schemas.microsoft.com/office/drawing/2014/main" id="{FCAB1A5B-EC02-45A6-996F-DAD546B6018A}"/>
              </a:ext>
            </a:extLst>
          </p:cNvPr>
          <p:cNvCxnSpPr>
            <a:cxnSpLocks/>
          </p:cNvCxnSpPr>
          <p:nvPr/>
        </p:nvCxnSpPr>
        <p:spPr bwMode="auto">
          <a:xfrm>
            <a:off x="7945720" y="3212976"/>
            <a:ext cx="0" cy="2205635"/>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27" name="直接连接符 26">
            <a:extLst>
              <a:ext uri="{FF2B5EF4-FFF2-40B4-BE49-F238E27FC236}">
                <a16:creationId xmlns:a16="http://schemas.microsoft.com/office/drawing/2014/main" id="{88C4F857-336F-40E9-86EA-E8525077410B}"/>
              </a:ext>
            </a:extLst>
          </p:cNvPr>
          <p:cNvCxnSpPr/>
          <p:nvPr/>
        </p:nvCxnSpPr>
        <p:spPr bwMode="auto">
          <a:xfrm>
            <a:off x="3419872" y="5301208"/>
            <a:ext cx="2160240" cy="0"/>
          </a:xfrm>
          <a:prstGeom prst="line">
            <a:avLst/>
          </a:prstGeom>
          <a:solidFill>
            <a:schemeClr val="accent1"/>
          </a:solidFill>
          <a:ln w="9525" cap="flat" cmpd="sng" algn="ctr">
            <a:solidFill>
              <a:srgbClr val="0070C0"/>
            </a:solidFill>
            <a:prstDash val="solid"/>
            <a:round/>
            <a:headEnd type="none" w="med" len="med"/>
            <a:tailEnd type="none" w="med" len="med"/>
          </a:ln>
        </p:spPr>
      </p:cxnSp>
      <p:cxnSp>
        <p:nvCxnSpPr>
          <p:cNvPr id="33" name="直接连接符 32">
            <a:extLst>
              <a:ext uri="{FF2B5EF4-FFF2-40B4-BE49-F238E27FC236}">
                <a16:creationId xmlns:a16="http://schemas.microsoft.com/office/drawing/2014/main" id="{7836CECF-7A59-4400-9E73-D9E0CC6E96A7}"/>
              </a:ext>
            </a:extLst>
          </p:cNvPr>
          <p:cNvCxnSpPr>
            <a:cxnSpLocks/>
          </p:cNvCxnSpPr>
          <p:nvPr/>
        </p:nvCxnSpPr>
        <p:spPr bwMode="auto">
          <a:xfrm>
            <a:off x="3345426" y="5418611"/>
            <a:ext cx="4600294" cy="0"/>
          </a:xfrm>
          <a:prstGeom prst="line">
            <a:avLst/>
          </a:prstGeom>
          <a:solidFill>
            <a:schemeClr val="accent1"/>
          </a:solidFill>
          <a:ln w="9525" cap="flat" cmpd="sng" algn="ctr">
            <a:solidFill>
              <a:srgbClr val="FF0000"/>
            </a:solidFill>
            <a:prstDash val="solid"/>
            <a:round/>
            <a:headEnd type="none" w="med" len="med"/>
            <a:tailEnd type="none" w="med" len="med"/>
          </a:ln>
        </p:spPr>
      </p:cxnSp>
    </p:spTree>
    <p:extLst>
      <p:ext uri="{BB962C8B-B14F-4D97-AF65-F5344CB8AC3E}">
        <p14:creationId xmlns:p14="http://schemas.microsoft.com/office/powerpoint/2010/main" val="29904568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149</a:t>
            </a:fld>
            <a:endParaRPr lang="en-AU" altLang="en-US" sz="1400" b="1" dirty="0">
              <a:ea typeface="宋体" pitchFamily="2" charset="-122"/>
            </a:endParaRPr>
          </a:p>
        </p:txBody>
      </p:sp>
      <p:sp>
        <p:nvSpPr>
          <p:cNvPr id="500739" name="Rectangle 2"/>
          <p:cNvSpPr>
            <a:spLocks noGrp="1"/>
          </p:cNvSpPr>
          <p:nvPr>
            <p:ph type="title" idx="4294967295"/>
          </p:nvPr>
        </p:nvSpPr>
        <p:spPr>
          <a:xfrm>
            <a:off x="323528" y="138609"/>
            <a:ext cx="8820472" cy="769441"/>
          </a:xfrm>
          <a:ln/>
        </p:spPr>
        <p:txBody>
          <a:bodyPr vert="horz" wrap="square" lIns="91440" tIns="45720" rIns="91440" bIns="45720" anchor="b">
            <a:spAutoFit/>
          </a:bodyPr>
          <a:lstStyle/>
          <a:p>
            <a:pPr eaLnBrk="1" hangingPunct="1"/>
            <a:r>
              <a:rPr lang="zh-CN" altLang="en-US" dirty="0">
                <a:ea typeface="宋体" pitchFamily="2" charset="-122"/>
              </a:rPr>
              <a:t>双重数据冒险</a:t>
            </a:r>
            <a:r>
              <a:rPr lang="en-US" altLang="zh-CN" dirty="0">
                <a:ea typeface="宋体" pitchFamily="2" charset="-122"/>
              </a:rPr>
              <a:t>:EX&amp;MEM</a:t>
            </a:r>
            <a:r>
              <a:rPr lang="zh-CN" altLang="en-US" dirty="0">
                <a:ea typeface="宋体" pitchFamily="2" charset="-122"/>
              </a:rPr>
              <a:t>冒险同时</a:t>
            </a:r>
          </a:p>
        </p:txBody>
      </p:sp>
      <p:sp>
        <p:nvSpPr>
          <p:cNvPr id="82948" name="Rectangle 3"/>
          <p:cNvSpPr>
            <a:spLocks noGrp="1"/>
          </p:cNvSpPr>
          <p:nvPr>
            <p:ph type="body" idx="4294967295"/>
          </p:nvPr>
        </p:nvSpPr>
        <p:spPr>
          <a:xfrm>
            <a:off x="873125" y="1125538"/>
            <a:ext cx="8270875" cy="5111750"/>
          </a:xfrm>
          <a:ln/>
        </p:spPr>
        <p:txBody>
          <a:bodyPr vert="horz" wrap="square" lIns="91440" tIns="45720" rIns="91440" bIns="45720" anchor="t"/>
          <a:lstStyle/>
          <a:p>
            <a:pPr eaLnBrk="1" hangingPunct="1"/>
            <a:r>
              <a:rPr lang="zh-CN" altLang="en-US" dirty="0">
                <a:ea typeface="宋体" pitchFamily="2" charset="-122"/>
              </a:rPr>
              <a:t>考虑以下序列：连续求和</a:t>
            </a:r>
            <a:endParaRPr lang="en-US" altLang="zh-CN" dirty="0">
              <a:ea typeface="宋体" pitchFamily="2" charset="-122"/>
            </a:endParaRPr>
          </a:p>
          <a:p>
            <a:pPr lvl="1" eaLnBrk="1" hangingPunct="1">
              <a:buNone/>
            </a:pPr>
            <a:r>
              <a:rPr lang="en-US" altLang="zh-CN" dirty="0">
                <a:latin typeface="Lucida Console" pitchFamily="49" charset="0"/>
                <a:ea typeface="宋体" pitchFamily="2" charset="-122"/>
              </a:rPr>
              <a:t>	add </a:t>
            </a:r>
            <a:r>
              <a:rPr lang="en-US" altLang="zh-CN" dirty="0">
                <a:solidFill>
                  <a:schemeClr val="hlink"/>
                </a:solidFill>
                <a:latin typeface="Lucida Console" pitchFamily="49" charset="0"/>
                <a:ea typeface="宋体" pitchFamily="2" charset="-122"/>
              </a:rPr>
              <a:t>$1</a:t>
            </a:r>
            <a:r>
              <a:rPr lang="en-US" altLang="zh-CN" dirty="0">
                <a:latin typeface="Lucida Console" pitchFamily="49" charset="0"/>
                <a:ea typeface="宋体" pitchFamily="2" charset="-122"/>
              </a:rPr>
              <a:t>,$1,$2</a:t>
            </a:r>
            <a:br>
              <a:rPr lang="en-US" altLang="zh-CN" dirty="0">
                <a:latin typeface="Lucida Console" pitchFamily="49" charset="0"/>
                <a:ea typeface="宋体" pitchFamily="2" charset="-122"/>
              </a:rPr>
            </a:br>
            <a:r>
              <a:rPr lang="en-US" altLang="zh-CN" dirty="0">
                <a:latin typeface="Lucida Console" pitchFamily="49" charset="0"/>
                <a:ea typeface="宋体" pitchFamily="2" charset="-122"/>
              </a:rPr>
              <a:t>add </a:t>
            </a:r>
            <a:r>
              <a:rPr lang="en-US" altLang="zh-CN" dirty="0">
                <a:solidFill>
                  <a:schemeClr val="hlink"/>
                </a:solidFill>
                <a:latin typeface="Lucida Console" pitchFamily="49" charset="0"/>
                <a:ea typeface="宋体" pitchFamily="2" charset="-122"/>
              </a:rPr>
              <a:t>$1</a:t>
            </a:r>
            <a:r>
              <a:rPr lang="en-US" altLang="zh-CN" dirty="0">
                <a:latin typeface="Lucida Console" pitchFamily="49" charset="0"/>
                <a:ea typeface="宋体" pitchFamily="2" charset="-122"/>
              </a:rPr>
              <a:t>,</a:t>
            </a:r>
            <a:r>
              <a:rPr lang="en-US" altLang="zh-CN" dirty="0">
                <a:solidFill>
                  <a:schemeClr val="hlink"/>
                </a:solidFill>
                <a:latin typeface="Lucida Console" pitchFamily="49" charset="0"/>
                <a:ea typeface="宋体" pitchFamily="2" charset="-122"/>
              </a:rPr>
              <a:t>$1</a:t>
            </a:r>
            <a:r>
              <a:rPr lang="en-US" altLang="zh-CN" dirty="0">
                <a:latin typeface="Lucida Console" pitchFamily="49" charset="0"/>
                <a:ea typeface="宋体" pitchFamily="2" charset="-122"/>
              </a:rPr>
              <a:t>,$3</a:t>
            </a:r>
            <a:br>
              <a:rPr lang="en-US" altLang="zh-CN" dirty="0">
                <a:latin typeface="Lucida Console" pitchFamily="49" charset="0"/>
                <a:ea typeface="宋体" pitchFamily="2" charset="-122"/>
              </a:rPr>
            </a:br>
            <a:r>
              <a:rPr lang="en-US" altLang="zh-CN" dirty="0">
                <a:latin typeface="Lucida Console" pitchFamily="49" charset="0"/>
                <a:ea typeface="宋体" pitchFamily="2" charset="-122"/>
              </a:rPr>
              <a:t>add $1,</a:t>
            </a:r>
            <a:r>
              <a:rPr lang="en-US" altLang="zh-CN" dirty="0">
                <a:solidFill>
                  <a:schemeClr val="hlink"/>
                </a:solidFill>
                <a:latin typeface="Lucida Console" pitchFamily="49" charset="0"/>
                <a:ea typeface="宋体" pitchFamily="2" charset="-122"/>
              </a:rPr>
              <a:t>$1</a:t>
            </a:r>
            <a:r>
              <a:rPr lang="en-US" altLang="zh-CN" dirty="0">
                <a:latin typeface="Lucida Console" pitchFamily="49" charset="0"/>
                <a:ea typeface="宋体" pitchFamily="2" charset="-122"/>
              </a:rPr>
              <a:t>,$4</a:t>
            </a:r>
          </a:p>
          <a:p>
            <a:pPr eaLnBrk="1" hangingPunct="1"/>
            <a:r>
              <a:rPr lang="zh-CN" altLang="en-US" dirty="0">
                <a:ea typeface="宋体" pitchFamily="2" charset="-122"/>
              </a:rPr>
              <a:t>两种冒险同时发生</a:t>
            </a:r>
            <a:endParaRPr lang="en-US" altLang="zh-CN" dirty="0">
              <a:ea typeface="宋体" pitchFamily="2" charset="-122"/>
            </a:endParaRPr>
          </a:p>
          <a:p>
            <a:pPr lvl="1" eaLnBrk="1" hangingPunct="1"/>
            <a:r>
              <a:rPr lang="zh-CN" altLang="en-US" dirty="0">
                <a:ea typeface="宋体" pitchFamily="2" charset="-122"/>
              </a:rPr>
              <a:t>将使用最新的结果</a:t>
            </a:r>
            <a:endParaRPr lang="en-US" altLang="zh-CN" dirty="0">
              <a:ea typeface="宋体" pitchFamily="2" charset="-122"/>
            </a:endParaRPr>
          </a:p>
          <a:p>
            <a:pPr eaLnBrk="1" hangingPunct="1"/>
            <a:r>
              <a:rPr lang="zh-CN" altLang="en-US" dirty="0">
                <a:ea typeface="宋体" pitchFamily="2" charset="-122"/>
              </a:rPr>
              <a:t>修订</a:t>
            </a:r>
            <a:r>
              <a:rPr lang="en-US" altLang="zh-CN" dirty="0">
                <a:ea typeface="宋体" pitchFamily="2" charset="-122"/>
              </a:rPr>
              <a:t>MEM </a:t>
            </a:r>
            <a:r>
              <a:rPr lang="zh-CN" altLang="en-US" dirty="0">
                <a:ea typeface="宋体" pitchFamily="2" charset="-122"/>
              </a:rPr>
              <a:t>冒险条件</a:t>
            </a:r>
            <a:endParaRPr lang="en-US" altLang="zh-CN" dirty="0">
              <a:ea typeface="宋体" pitchFamily="2" charset="-122"/>
            </a:endParaRPr>
          </a:p>
          <a:p>
            <a:pPr lvl="1" eaLnBrk="1" hangingPunct="1"/>
            <a:r>
              <a:rPr lang="zh-CN" altLang="en-US" dirty="0">
                <a:ea typeface="宋体" pitchFamily="2" charset="-122"/>
              </a:rPr>
              <a:t>只在</a:t>
            </a:r>
            <a:r>
              <a:rPr lang="en-US" altLang="zh-CN" dirty="0">
                <a:ea typeface="宋体" pitchFamily="2" charset="-122"/>
              </a:rPr>
              <a:t>EX </a:t>
            </a:r>
            <a:r>
              <a:rPr lang="zh-CN" altLang="en-US" dirty="0">
                <a:ea typeface="宋体" pitchFamily="2" charset="-122"/>
              </a:rPr>
              <a:t>冒险条件不为真的时候，转发</a:t>
            </a:r>
          </a:p>
        </p:txBody>
      </p:sp>
    </p:spTree>
    <p:extLst>
      <p:ext uri="{BB962C8B-B14F-4D97-AF65-F5344CB8AC3E}">
        <p14:creationId xmlns:p14="http://schemas.microsoft.com/office/powerpoint/2010/main" val="19844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94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94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9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94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9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ln/>
        </p:spPr>
        <p:txBody>
          <a:bodyPr vert="horz" wrap="square" lIns="91440" tIns="45720" rIns="91440" bIns="45720" anchor="b">
            <a:spAutoFit/>
          </a:bodyPr>
          <a:lstStyle/>
          <a:p>
            <a:r>
              <a:rPr lang="en-US" altLang="zh-CN" dirty="0">
                <a:ea typeface="宋体" pitchFamily="2" charset="-122"/>
              </a:rPr>
              <a:t>1.2 </a:t>
            </a:r>
            <a:r>
              <a:rPr lang="zh-CN" altLang="en-US" dirty="0">
                <a:ea typeface="宋体" pitchFamily="2" charset="-122"/>
              </a:rPr>
              <a:t>八大思想</a:t>
            </a:r>
            <a:endParaRPr lang="en-US" altLang="zh-CN" dirty="0">
              <a:ea typeface="宋体" pitchFamily="2" charset="-122"/>
            </a:endParaRPr>
          </a:p>
        </p:txBody>
      </p:sp>
      <p:sp>
        <p:nvSpPr>
          <p:cNvPr id="26627" name="Content Placeholder 2"/>
          <p:cNvSpPr>
            <a:spLocks noGrp="1"/>
          </p:cNvSpPr>
          <p:nvPr>
            <p:ph idx="1"/>
          </p:nvPr>
        </p:nvSpPr>
        <p:spPr>
          <a:ln/>
        </p:spPr>
        <p:txBody>
          <a:bodyPr vert="horz" wrap="square" lIns="91440" tIns="45720" rIns="91440" bIns="45720" anchor="t"/>
          <a:lstStyle/>
          <a:p>
            <a:pPr>
              <a:lnSpc>
                <a:spcPct val="150000"/>
              </a:lnSpc>
            </a:pPr>
            <a:r>
              <a:rPr lang="en-US" altLang="zh-CN" sz="2400" dirty="0">
                <a:ea typeface="宋体" pitchFamily="2" charset="-122"/>
              </a:rPr>
              <a:t>Design for </a:t>
            </a:r>
            <a:r>
              <a:rPr lang="en-US" altLang="zh-CN" sz="2400" b="1" i="1" dirty="0">
                <a:ea typeface="宋体" pitchFamily="2" charset="-122"/>
              </a:rPr>
              <a:t>Moore’s Law</a:t>
            </a:r>
          </a:p>
          <a:p>
            <a:pPr>
              <a:lnSpc>
                <a:spcPct val="150000"/>
              </a:lnSpc>
            </a:pPr>
            <a:r>
              <a:rPr lang="en-US" altLang="zh-CN" sz="2400" dirty="0">
                <a:ea typeface="宋体" pitchFamily="2" charset="-122"/>
              </a:rPr>
              <a:t>Use </a:t>
            </a:r>
            <a:r>
              <a:rPr lang="en-US" altLang="zh-CN" sz="2400" b="1" i="1" dirty="0">
                <a:ea typeface="宋体" pitchFamily="2" charset="-122"/>
              </a:rPr>
              <a:t>abstraction</a:t>
            </a:r>
            <a:r>
              <a:rPr lang="en-US" altLang="zh-CN" sz="2400" dirty="0">
                <a:ea typeface="宋体" pitchFamily="2" charset="-122"/>
              </a:rPr>
              <a:t> to simplify design</a:t>
            </a:r>
          </a:p>
          <a:p>
            <a:pPr>
              <a:lnSpc>
                <a:spcPct val="150000"/>
              </a:lnSpc>
            </a:pPr>
            <a:r>
              <a:rPr lang="en-US" altLang="zh-CN" sz="2400" dirty="0">
                <a:ea typeface="宋体" pitchFamily="2" charset="-122"/>
              </a:rPr>
              <a:t>Make the </a:t>
            </a:r>
            <a:r>
              <a:rPr lang="en-US" altLang="zh-CN" sz="2400" b="1" i="1" dirty="0">
                <a:ea typeface="宋体" pitchFamily="2" charset="-122"/>
              </a:rPr>
              <a:t>common case fast</a:t>
            </a:r>
          </a:p>
          <a:p>
            <a:pPr>
              <a:lnSpc>
                <a:spcPct val="150000"/>
              </a:lnSpc>
            </a:pPr>
            <a:r>
              <a:rPr lang="en-US" altLang="zh-CN" sz="2400" dirty="0">
                <a:ea typeface="宋体" pitchFamily="2" charset="-122"/>
              </a:rPr>
              <a:t>Performance </a:t>
            </a:r>
            <a:r>
              <a:rPr lang="en-US" altLang="zh-CN" sz="2400" i="1" dirty="0">
                <a:ea typeface="宋体" pitchFamily="2" charset="-122"/>
              </a:rPr>
              <a:t>via</a:t>
            </a:r>
            <a:r>
              <a:rPr lang="en-US" altLang="zh-CN" sz="2400" dirty="0">
                <a:ea typeface="宋体" pitchFamily="2" charset="-122"/>
              </a:rPr>
              <a:t> </a:t>
            </a:r>
            <a:r>
              <a:rPr lang="en-US" altLang="zh-CN" sz="2400" b="1" i="1" dirty="0">
                <a:ea typeface="宋体" pitchFamily="2" charset="-122"/>
              </a:rPr>
              <a:t>parallelism</a:t>
            </a:r>
          </a:p>
          <a:p>
            <a:pPr>
              <a:lnSpc>
                <a:spcPct val="150000"/>
              </a:lnSpc>
            </a:pPr>
            <a:r>
              <a:rPr lang="en-US" altLang="zh-CN" sz="2400" dirty="0">
                <a:ea typeface="宋体" pitchFamily="2" charset="-122"/>
              </a:rPr>
              <a:t>Performance </a:t>
            </a:r>
            <a:r>
              <a:rPr lang="en-US" altLang="zh-CN" sz="2400" i="1" dirty="0">
                <a:ea typeface="宋体" pitchFamily="2" charset="-122"/>
              </a:rPr>
              <a:t>via</a:t>
            </a:r>
            <a:r>
              <a:rPr lang="en-US" altLang="zh-CN" sz="2400" dirty="0">
                <a:ea typeface="宋体" pitchFamily="2" charset="-122"/>
              </a:rPr>
              <a:t> </a:t>
            </a:r>
            <a:r>
              <a:rPr lang="en-US" altLang="zh-CN" sz="2400" b="1" i="1" dirty="0">
                <a:ea typeface="宋体" pitchFamily="2" charset="-122"/>
              </a:rPr>
              <a:t>pipelining</a:t>
            </a:r>
          </a:p>
          <a:p>
            <a:pPr>
              <a:lnSpc>
                <a:spcPct val="150000"/>
              </a:lnSpc>
            </a:pPr>
            <a:r>
              <a:rPr lang="en-US" altLang="zh-CN" sz="2400" dirty="0">
                <a:ea typeface="宋体" pitchFamily="2" charset="-122"/>
              </a:rPr>
              <a:t>Performance </a:t>
            </a:r>
            <a:r>
              <a:rPr lang="en-US" altLang="zh-CN" sz="2400" i="1" dirty="0">
                <a:ea typeface="宋体" pitchFamily="2" charset="-122"/>
              </a:rPr>
              <a:t>via</a:t>
            </a:r>
            <a:r>
              <a:rPr lang="en-US" altLang="zh-CN" sz="2400" dirty="0">
                <a:ea typeface="宋体" pitchFamily="2" charset="-122"/>
              </a:rPr>
              <a:t> </a:t>
            </a:r>
            <a:r>
              <a:rPr lang="en-US" altLang="zh-CN" sz="2400" b="1" i="1" dirty="0">
                <a:ea typeface="宋体" pitchFamily="2" charset="-122"/>
              </a:rPr>
              <a:t>prediction</a:t>
            </a:r>
          </a:p>
          <a:p>
            <a:pPr>
              <a:lnSpc>
                <a:spcPct val="150000"/>
              </a:lnSpc>
            </a:pPr>
            <a:r>
              <a:rPr lang="en-US" altLang="zh-CN" sz="2400" b="1" i="1" dirty="0">
                <a:ea typeface="宋体" pitchFamily="2" charset="-122"/>
              </a:rPr>
              <a:t>Hierarchy</a:t>
            </a:r>
            <a:r>
              <a:rPr lang="en-US" altLang="zh-CN" sz="2400" dirty="0">
                <a:ea typeface="宋体" pitchFamily="2" charset="-122"/>
              </a:rPr>
              <a:t> of memories</a:t>
            </a:r>
          </a:p>
          <a:p>
            <a:pPr>
              <a:lnSpc>
                <a:spcPct val="150000"/>
              </a:lnSpc>
            </a:pPr>
            <a:r>
              <a:rPr lang="en-US" altLang="zh-CN" sz="2400" b="1" i="1" dirty="0">
                <a:ea typeface="宋体" pitchFamily="2" charset="-122"/>
              </a:rPr>
              <a:t>Dependability</a:t>
            </a:r>
            <a:r>
              <a:rPr lang="en-US" altLang="zh-CN" sz="2400" dirty="0">
                <a:ea typeface="宋体" pitchFamily="2" charset="-122"/>
              </a:rPr>
              <a:t> </a:t>
            </a:r>
            <a:r>
              <a:rPr lang="en-US" altLang="zh-CN" sz="2400" i="1" dirty="0">
                <a:ea typeface="宋体" pitchFamily="2" charset="-122"/>
              </a:rPr>
              <a:t>via</a:t>
            </a:r>
            <a:r>
              <a:rPr lang="en-US" altLang="zh-CN" sz="2400" dirty="0">
                <a:ea typeface="宋体" pitchFamily="2" charset="-122"/>
              </a:rPr>
              <a:t> redundancy</a:t>
            </a:r>
          </a:p>
        </p:txBody>
      </p:sp>
      <p:sp>
        <p:nvSpPr>
          <p:cNvPr id="35844" name="Footer Placeholder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15</a:t>
            </a:fld>
            <a:endParaRPr lang="en-AU" altLang="zh-CN" sz="1400" b="1" dirty="0">
              <a:ea typeface="宋体" pitchFamily="2" charset="-122"/>
            </a:endParaRPr>
          </a:p>
        </p:txBody>
      </p:sp>
      <p:sp>
        <p:nvSpPr>
          <p:cNvPr id="35845" name="Text Box 4"/>
          <p:cNvSpPr txBox="1"/>
          <p:nvPr/>
        </p:nvSpPr>
        <p:spPr>
          <a:xfrm rot="5400000">
            <a:off x="6418263" y="2357438"/>
            <a:ext cx="5084762" cy="369887"/>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§1.2 Eight Great Ideas in Computer Architecture</a:t>
            </a:r>
          </a:p>
        </p:txBody>
      </p:sp>
      <p:pic>
        <p:nvPicPr>
          <p:cNvPr id="26630" name="Picture 6"/>
          <p:cNvPicPr>
            <a:picLocks noChangeAspect="1"/>
          </p:cNvPicPr>
          <p:nvPr/>
        </p:nvPicPr>
        <p:blipFill>
          <a:blip r:embed="rId3"/>
          <a:stretch>
            <a:fillRect/>
          </a:stretch>
        </p:blipFill>
        <p:spPr>
          <a:xfrm>
            <a:off x="6084888" y="1112838"/>
            <a:ext cx="647700" cy="730250"/>
          </a:xfrm>
          <a:prstGeom prst="rect">
            <a:avLst/>
          </a:prstGeom>
          <a:noFill/>
          <a:ln w="9525">
            <a:noFill/>
          </a:ln>
        </p:spPr>
      </p:pic>
      <p:pic>
        <p:nvPicPr>
          <p:cNvPr id="26631" name="Picture 7"/>
          <p:cNvPicPr>
            <a:picLocks noChangeAspect="1"/>
          </p:cNvPicPr>
          <p:nvPr/>
        </p:nvPicPr>
        <p:blipFill>
          <a:blip r:embed="rId4"/>
          <a:stretch>
            <a:fillRect/>
          </a:stretch>
        </p:blipFill>
        <p:spPr>
          <a:xfrm>
            <a:off x="7056438" y="1760538"/>
            <a:ext cx="576262" cy="787400"/>
          </a:xfrm>
          <a:prstGeom prst="rect">
            <a:avLst/>
          </a:prstGeom>
          <a:noFill/>
          <a:ln w="9525">
            <a:noFill/>
          </a:ln>
        </p:spPr>
      </p:pic>
      <p:pic>
        <p:nvPicPr>
          <p:cNvPr id="26632" name="Picture 8"/>
          <p:cNvPicPr>
            <a:picLocks noChangeAspect="1"/>
          </p:cNvPicPr>
          <p:nvPr/>
        </p:nvPicPr>
        <p:blipFill>
          <a:blip r:embed="rId5"/>
          <a:stretch>
            <a:fillRect/>
          </a:stretch>
        </p:blipFill>
        <p:spPr>
          <a:xfrm>
            <a:off x="5975350" y="2389188"/>
            <a:ext cx="858838" cy="692150"/>
          </a:xfrm>
          <a:prstGeom prst="rect">
            <a:avLst/>
          </a:prstGeom>
          <a:noFill/>
          <a:ln w="9525">
            <a:noFill/>
          </a:ln>
        </p:spPr>
      </p:pic>
      <p:pic>
        <p:nvPicPr>
          <p:cNvPr id="26633" name="Picture 9"/>
          <p:cNvPicPr>
            <a:picLocks noChangeAspect="1"/>
          </p:cNvPicPr>
          <p:nvPr/>
        </p:nvPicPr>
        <p:blipFill>
          <a:blip r:embed="rId6"/>
          <a:stretch>
            <a:fillRect/>
          </a:stretch>
        </p:blipFill>
        <p:spPr>
          <a:xfrm>
            <a:off x="6985000" y="2997200"/>
            <a:ext cx="719138" cy="768350"/>
          </a:xfrm>
          <a:prstGeom prst="rect">
            <a:avLst/>
          </a:prstGeom>
          <a:noFill/>
          <a:ln w="9525">
            <a:noFill/>
          </a:ln>
        </p:spPr>
      </p:pic>
      <p:pic>
        <p:nvPicPr>
          <p:cNvPr id="26634" name="Picture 10"/>
          <p:cNvPicPr>
            <a:picLocks noChangeAspect="1"/>
          </p:cNvPicPr>
          <p:nvPr/>
        </p:nvPicPr>
        <p:blipFill>
          <a:blip r:embed="rId7"/>
          <a:stretch>
            <a:fillRect/>
          </a:stretch>
        </p:blipFill>
        <p:spPr>
          <a:xfrm>
            <a:off x="6057900" y="3597275"/>
            <a:ext cx="698500" cy="792163"/>
          </a:xfrm>
          <a:prstGeom prst="rect">
            <a:avLst/>
          </a:prstGeom>
          <a:noFill/>
          <a:ln w="9525">
            <a:noFill/>
          </a:ln>
        </p:spPr>
      </p:pic>
      <p:pic>
        <p:nvPicPr>
          <p:cNvPr id="26635" name="Picture 11"/>
          <p:cNvPicPr>
            <a:picLocks noChangeAspect="1"/>
          </p:cNvPicPr>
          <p:nvPr/>
        </p:nvPicPr>
        <p:blipFill>
          <a:blip r:embed="rId8"/>
          <a:stretch>
            <a:fillRect/>
          </a:stretch>
        </p:blipFill>
        <p:spPr>
          <a:xfrm>
            <a:off x="6996113" y="4197350"/>
            <a:ext cx="690562" cy="901700"/>
          </a:xfrm>
          <a:prstGeom prst="rect">
            <a:avLst/>
          </a:prstGeom>
          <a:noFill/>
          <a:ln w="9525">
            <a:noFill/>
          </a:ln>
        </p:spPr>
      </p:pic>
      <p:pic>
        <p:nvPicPr>
          <p:cNvPr id="26636" name="Picture 12"/>
          <p:cNvPicPr>
            <a:picLocks noChangeAspect="1"/>
          </p:cNvPicPr>
          <p:nvPr/>
        </p:nvPicPr>
        <p:blipFill>
          <a:blip r:embed="rId9"/>
          <a:stretch>
            <a:fillRect/>
          </a:stretch>
        </p:blipFill>
        <p:spPr>
          <a:xfrm>
            <a:off x="6011863" y="4808538"/>
            <a:ext cx="787400" cy="792162"/>
          </a:xfrm>
          <a:prstGeom prst="rect">
            <a:avLst/>
          </a:prstGeom>
          <a:noFill/>
          <a:ln w="9525">
            <a:noFill/>
          </a:ln>
        </p:spPr>
      </p:pic>
      <p:pic>
        <p:nvPicPr>
          <p:cNvPr id="26637" name="Picture 13"/>
          <p:cNvPicPr>
            <a:picLocks noChangeAspect="1"/>
          </p:cNvPicPr>
          <p:nvPr/>
        </p:nvPicPr>
        <p:blipFill>
          <a:blip r:embed="rId10"/>
          <a:stretch>
            <a:fillRect/>
          </a:stretch>
        </p:blipFill>
        <p:spPr>
          <a:xfrm>
            <a:off x="6875463" y="5586413"/>
            <a:ext cx="922337" cy="5905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6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6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6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6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627">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6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150</a:t>
            </a:fld>
            <a:endParaRPr lang="en-AU" altLang="en-US" sz="1400" b="1" dirty="0">
              <a:ea typeface="宋体" pitchFamily="2" charset="-122"/>
            </a:endParaRPr>
          </a:p>
        </p:txBody>
      </p:sp>
      <p:sp>
        <p:nvSpPr>
          <p:cNvPr id="501763" name="Rectangle 2"/>
          <p:cNvSpPr>
            <a:spLocks noGrp="1"/>
          </p:cNvSpPr>
          <p:nvPr>
            <p:ph type="title" idx="4294967295"/>
          </p:nvPr>
        </p:nvSpPr>
        <p:spPr>
          <a:xfrm>
            <a:off x="884238" y="206375"/>
            <a:ext cx="8259762" cy="701675"/>
          </a:xfrm>
          <a:ln/>
        </p:spPr>
        <p:txBody>
          <a:bodyPr vert="horz" wrap="square" lIns="91440" tIns="45720" rIns="91440" bIns="45720" anchor="b">
            <a:spAutoFit/>
          </a:bodyPr>
          <a:lstStyle/>
          <a:p>
            <a:pPr eaLnBrk="1" hangingPunct="1"/>
            <a:r>
              <a:rPr lang="zh-CN" altLang="en-US" sz="4000" dirty="0">
                <a:ea typeface="宋体" pitchFamily="2" charset="-122"/>
              </a:rPr>
              <a:t>修订转发条件</a:t>
            </a:r>
          </a:p>
        </p:txBody>
      </p:sp>
      <p:sp>
        <p:nvSpPr>
          <p:cNvPr id="83972" name="Rectangle 3"/>
          <p:cNvSpPr>
            <a:spLocks noGrp="1"/>
          </p:cNvSpPr>
          <p:nvPr>
            <p:ph type="body" idx="4294967295"/>
          </p:nvPr>
        </p:nvSpPr>
        <p:spPr>
          <a:xfrm>
            <a:off x="873125" y="1125538"/>
            <a:ext cx="8270875" cy="5111750"/>
          </a:xfrm>
          <a:ln/>
        </p:spPr>
        <p:txBody>
          <a:bodyPr vert="horz" wrap="square" lIns="91440" tIns="45720" rIns="91440" bIns="45720" anchor="t"/>
          <a:lstStyle/>
          <a:p>
            <a:pPr eaLnBrk="1" hangingPunct="1">
              <a:lnSpc>
                <a:spcPct val="120000"/>
              </a:lnSpc>
            </a:pPr>
            <a:r>
              <a:rPr lang="en-US" altLang="zh-CN" sz="2400" dirty="0">
                <a:ea typeface="宋体" pitchFamily="2" charset="-122"/>
              </a:rPr>
              <a:t>MEM </a:t>
            </a:r>
            <a:r>
              <a:rPr lang="zh-CN" altLang="en-US" sz="2400" dirty="0">
                <a:ea typeface="宋体" pitchFamily="2" charset="-122"/>
              </a:rPr>
              <a:t>冒险</a:t>
            </a:r>
            <a:endParaRPr lang="en-US" altLang="zh-CN" sz="2400" dirty="0">
              <a:ea typeface="宋体" pitchFamily="2" charset="-122"/>
            </a:endParaRPr>
          </a:p>
          <a:p>
            <a:pPr lvl="1" eaLnBrk="1" hangingPunct="1">
              <a:lnSpc>
                <a:spcPct val="120000"/>
              </a:lnSpc>
            </a:pPr>
            <a:r>
              <a:rPr lang="zh-CN" altLang="en-US" sz="2000" dirty="0">
                <a:ea typeface="宋体" pitchFamily="2" charset="-122"/>
              </a:rPr>
              <a:t>if (MEM/WB.RegWrite and (MEM/WB.RegisterRd ≠ 0)</a:t>
            </a:r>
            <a:br>
              <a:rPr lang="zh-CN" altLang="en-US" sz="2000" dirty="0">
                <a:ea typeface="宋体" pitchFamily="2" charset="-122"/>
              </a:rPr>
            </a:br>
            <a:r>
              <a:rPr lang="zh-CN" altLang="en-US" sz="2000" dirty="0">
                <a:ea typeface="宋体" pitchFamily="2" charset="-122"/>
              </a:rPr>
              <a:t>    </a:t>
            </a:r>
            <a:r>
              <a:rPr lang="zh-CN" altLang="en-US" sz="2000" b="1" dirty="0">
                <a:solidFill>
                  <a:srgbClr val="FF0000"/>
                </a:solidFill>
                <a:ea typeface="宋体" pitchFamily="2" charset="-122"/>
              </a:rPr>
              <a:t>and not (EX/MEM.RegWrite and (EX/MEM.RegisterRd ≠ 0)</a:t>
            </a:r>
            <a:br>
              <a:rPr lang="zh-CN" altLang="en-US" sz="2000" b="1" dirty="0">
                <a:solidFill>
                  <a:srgbClr val="FF0000"/>
                </a:solidFill>
                <a:ea typeface="宋体" pitchFamily="2" charset="-122"/>
              </a:rPr>
            </a:br>
            <a:r>
              <a:rPr lang="zh-CN" altLang="en-US" sz="2000" b="1" dirty="0">
                <a:solidFill>
                  <a:srgbClr val="FF0000"/>
                </a:solidFill>
                <a:ea typeface="宋体" pitchFamily="2" charset="-122"/>
              </a:rPr>
              <a:t>              and (EX/MEM.RegisterRd </a:t>
            </a:r>
            <a:r>
              <a:rPr lang="en-US" altLang="zh-CN" sz="2000" b="1" dirty="0">
                <a:solidFill>
                  <a:srgbClr val="FF0000"/>
                </a:solidFill>
                <a:ea typeface="宋体" pitchFamily="2" charset="-122"/>
              </a:rPr>
              <a:t>= </a:t>
            </a:r>
            <a:r>
              <a:rPr lang="zh-CN" altLang="en-US" sz="2000" b="1" dirty="0">
                <a:solidFill>
                  <a:srgbClr val="FF0000"/>
                </a:solidFill>
                <a:ea typeface="宋体" pitchFamily="2" charset="-122"/>
              </a:rPr>
              <a:t>ID/EX.RegisterRs))</a:t>
            </a:r>
            <a:br>
              <a:rPr lang="zh-CN" altLang="en-US" sz="2000" dirty="0">
                <a:ea typeface="宋体" pitchFamily="2" charset="-122"/>
              </a:rPr>
            </a:br>
            <a:r>
              <a:rPr lang="zh-CN" altLang="en-US" sz="2000" dirty="0">
                <a:ea typeface="宋体" pitchFamily="2" charset="-122"/>
              </a:rPr>
              <a:t>    and (MEM/WB.RegisterRd = ID/EX.RegisterRs))</a:t>
            </a:r>
            <a:br>
              <a:rPr lang="zh-CN" altLang="en-US" sz="2000" dirty="0">
                <a:ea typeface="宋体" pitchFamily="2" charset="-122"/>
              </a:rPr>
            </a:br>
            <a:r>
              <a:rPr lang="zh-CN" altLang="en-US" sz="2000" dirty="0">
                <a:ea typeface="宋体" pitchFamily="2" charset="-122"/>
              </a:rPr>
              <a:t>  ForwardA = 01</a:t>
            </a:r>
          </a:p>
          <a:p>
            <a:pPr lvl="1" eaLnBrk="1" hangingPunct="1">
              <a:lnSpc>
                <a:spcPct val="120000"/>
              </a:lnSpc>
            </a:pPr>
            <a:r>
              <a:rPr lang="zh-CN" altLang="en-US" sz="2000" dirty="0">
                <a:ea typeface="宋体" pitchFamily="2" charset="-122"/>
              </a:rPr>
              <a:t>if (MEM/WB.RegWrite and (MEM/WB.RegisterRd ≠ 0)</a:t>
            </a:r>
            <a:br>
              <a:rPr lang="zh-CN" altLang="en-US" sz="2000" dirty="0">
                <a:ea typeface="宋体" pitchFamily="2" charset="-122"/>
              </a:rPr>
            </a:br>
            <a:r>
              <a:rPr lang="zh-CN" altLang="en-US" sz="2000" b="1" dirty="0">
                <a:ea typeface="宋体" pitchFamily="2" charset="-122"/>
              </a:rPr>
              <a:t>    </a:t>
            </a:r>
            <a:r>
              <a:rPr lang="zh-CN" altLang="en-US" sz="2000" b="1" dirty="0">
                <a:solidFill>
                  <a:srgbClr val="FF0000"/>
                </a:solidFill>
                <a:ea typeface="宋体" pitchFamily="2" charset="-122"/>
              </a:rPr>
              <a:t>and not (EX/MEM.RegWrite and (EX/MEM.RegisterRd ≠ 0)</a:t>
            </a:r>
            <a:br>
              <a:rPr lang="zh-CN" altLang="en-US" sz="2000" b="1" dirty="0">
                <a:solidFill>
                  <a:srgbClr val="FF0000"/>
                </a:solidFill>
                <a:ea typeface="宋体" pitchFamily="2" charset="-122"/>
              </a:rPr>
            </a:br>
            <a:r>
              <a:rPr lang="zh-CN" altLang="en-US" sz="2000" b="1" dirty="0">
                <a:solidFill>
                  <a:srgbClr val="FF0000"/>
                </a:solidFill>
                <a:ea typeface="宋体" pitchFamily="2" charset="-122"/>
              </a:rPr>
              <a:t>              and (EX/MEM.RegisterRd </a:t>
            </a:r>
            <a:r>
              <a:rPr lang="en-US" altLang="zh-CN" sz="2000" b="1" dirty="0">
                <a:solidFill>
                  <a:srgbClr val="FF0000"/>
                </a:solidFill>
                <a:ea typeface="宋体" pitchFamily="2" charset="-122"/>
              </a:rPr>
              <a:t>= </a:t>
            </a:r>
            <a:r>
              <a:rPr lang="zh-CN" altLang="en-US" sz="2000" b="1" dirty="0">
                <a:solidFill>
                  <a:srgbClr val="FF0000"/>
                </a:solidFill>
                <a:ea typeface="宋体" pitchFamily="2" charset="-122"/>
              </a:rPr>
              <a:t>ID/EX.RegisterRt))</a:t>
            </a:r>
            <a:br>
              <a:rPr lang="zh-CN" altLang="en-US" sz="2000" dirty="0">
                <a:solidFill>
                  <a:srgbClr val="FF0000"/>
                </a:solidFill>
                <a:ea typeface="宋体" pitchFamily="2" charset="-122"/>
              </a:rPr>
            </a:br>
            <a:r>
              <a:rPr lang="zh-CN" altLang="en-US" sz="2000" dirty="0">
                <a:ea typeface="宋体" pitchFamily="2" charset="-122"/>
              </a:rPr>
              <a:t>    and (MEM/WB.RegisterRd = ID/EX.RegisterRt))</a:t>
            </a:r>
            <a:br>
              <a:rPr lang="zh-CN" altLang="en-US" sz="2000" dirty="0">
                <a:ea typeface="宋体" pitchFamily="2" charset="-122"/>
              </a:rPr>
            </a:br>
            <a:r>
              <a:rPr lang="zh-CN" altLang="en-US" sz="2000" dirty="0">
                <a:ea typeface="宋体" pitchFamily="2" charset="-122"/>
              </a:rPr>
              <a:t>  ForwardB = 01</a:t>
            </a:r>
          </a:p>
        </p:txBody>
      </p:sp>
    </p:spTree>
    <p:extLst>
      <p:ext uri="{BB962C8B-B14F-4D97-AF65-F5344CB8AC3E}">
        <p14:creationId xmlns:p14="http://schemas.microsoft.com/office/powerpoint/2010/main" val="12044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7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9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p:cNvSpPr>
          <p:nvPr>
            <p:ph type="title"/>
          </p:nvPr>
        </p:nvSpPr>
        <p:spPr>
          <a:xfrm>
            <a:off x="812800" y="-26987"/>
            <a:ext cx="6862763" cy="554037"/>
          </a:xfrm>
          <a:ln/>
        </p:spPr>
        <p:txBody>
          <a:bodyPr vert="horz" wrap="square" lIns="91440" tIns="45720" rIns="91440" bIns="45720" anchor="b">
            <a:spAutoFit/>
          </a:bodyPr>
          <a:lstStyle/>
          <a:p>
            <a:r>
              <a:rPr lang="zh-CN" altLang="en-US" sz="3000" dirty="0">
                <a:ea typeface="宋体" pitchFamily="2" charset="-122"/>
              </a:rPr>
              <a:t>带转发的流水线数据通路</a:t>
            </a:r>
            <a:endParaRPr lang="zh-CN" altLang="en-US" sz="3000" dirty="0">
              <a:solidFill>
                <a:schemeClr val="accent1"/>
              </a:solidFill>
              <a:ea typeface="宋体" pitchFamily="2" charset="-122"/>
            </a:endParaRPr>
          </a:p>
        </p:txBody>
      </p:sp>
      <p:sp>
        <p:nvSpPr>
          <p:cNvPr id="502788" name="Line 31"/>
          <p:cNvSpPr/>
          <p:nvPr/>
        </p:nvSpPr>
        <p:spPr>
          <a:xfrm>
            <a:off x="0" y="482600"/>
            <a:ext cx="9144000" cy="0"/>
          </a:xfrm>
          <a:prstGeom prst="line">
            <a:avLst/>
          </a:prstGeom>
          <a:ln w="12700" cap="flat" cmpd="sng">
            <a:solidFill>
              <a:schemeClr val="tx1"/>
            </a:solidFill>
            <a:prstDash val="solid"/>
            <a:headEnd type="none" w="med" len="med"/>
            <a:tailEnd type="none" w="med" len="med"/>
          </a:ln>
        </p:spPr>
      </p:sp>
      <p:sp>
        <p:nvSpPr>
          <p:cNvPr id="502789" name="Text Box 32"/>
          <p:cNvSpPr txBox="1"/>
          <p:nvPr/>
        </p:nvSpPr>
        <p:spPr>
          <a:xfrm>
            <a:off x="5003800" y="2514600"/>
            <a:ext cx="901700" cy="274638"/>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200" b="1" dirty="0">
                <a:solidFill>
                  <a:schemeClr val="accent2"/>
                </a:solidFill>
                <a:ea typeface="宋体" pitchFamily="2" charset="-122"/>
              </a:rPr>
              <a:t>ForwardA</a:t>
            </a:r>
            <a:endParaRPr lang="zh-CN" altLang="en-US" sz="1200" b="1" dirty="0">
              <a:solidFill>
                <a:schemeClr val="accent2"/>
              </a:solidFill>
              <a:ea typeface="宋体" pitchFamily="2" charset="-122"/>
            </a:endParaRPr>
          </a:p>
        </p:txBody>
      </p:sp>
      <p:sp>
        <p:nvSpPr>
          <p:cNvPr id="502790" name="Text Box 33"/>
          <p:cNvSpPr txBox="1"/>
          <p:nvPr/>
        </p:nvSpPr>
        <p:spPr>
          <a:xfrm>
            <a:off x="4956175" y="3806825"/>
            <a:ext cx="939800" cy="274638"/>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200" b="1" dirty="0">
                <a:solidFill>
                  <a:schemeClr val="accent2"/>
                </a:solidFill>
                <a:ea typeface="宋体" pitchFamily="2" charset="-122"/>
              </a:rPr>
              <a:t>ForwardB</a:t>
            </a:r>
            <a:endParaRPr lang="zh-CN" altLang="en-US" sz="1200" b="1" dirty="0">
              <a:solidFill>
                <a:schemeClr val="accent2"/>
              </a:solidFill>
              <a:ea typeface="宋体" pitchFamily="2" charset="-122"/>
            </a:endParaRPr>
          </a:p>
        </p:txBody>
      </p:sp>
      <p:sp>
        <p:nvSpPr>
          <p:cNvPr id="502791" name="Line 37"/>
          <p:cNvSpPr/>
          <p:nvPr/>
        </p:nvSpPr>
        <p:spPr>
          <a:xfrm>
            <a:off x="4241800" y="2044700"/>
            <a:ext cx="647700" cy="0"/>
          </a:xfrm>
          <a:prstGeom prst="line">
            <a:avLst/>
          </a:prstGeom>
          <a:ln w="19050" cap="flat" cmpd="sng">
            <a:solidFill>
              <a:schemeClr val="tx1"/>
            </a:solidFill>
            <a:prstDash val="solid"/>
            <a:headEnd type="none" w="med" len="med"/>
            <a:tailEnd type="triangle" w="med" len="med"/>
          </a:ln>
        </p:spPr>
      </p:sp>
      <p:grpSp>
        <p:nvGrpSpPr>
          <p:cNvPr id="5" name="Group 49"/>
          <p:cNvGrpSpPr/>
          <p:nvPr/>
        </p:nvGrpSpPr>
        <p:grpSpPr>
          <a:xfrm>
            <a:off x="6375400" y="1219200"/>
            <a:ext cx="377825" cy="4152900"/>
            <a:chOff x="4016" y="768"/>
            <a:chExt cx="238" cy="2616"/>
          </a:xfrm>
        </p:grpSpPr>
        <p:sp>
          <p:nvSpPr>
            <p:cNvPr id="502796" name="Line 47"/>
            <p:cNvSpPr/>
            <p:nvPr/>
          </p:nvSpPr>
          <p:spPr>
            <a:xfrm flipH="1">
              <a:off x="4242" y="768"/>
              <a:ext cx="6" cy="2610"/>
            </a:xfrm>
            <a:prstGeom prst="line">
              <a:avLst/>
            </a:prstGeom>
            <a:ln w="38100" cap="flat" cmpd="sng">
              <a:solidFill>
                <a:srgbClr val="FF0000"/>
              </a:solidFill>
              <a:prstDash val="solid"/>
              <a:headEnd type="none" w="med" len="med"/>
              <a:tailEnd type="none" w="med" len="med"/>
            </a:ln>
          </p:spPr>
        </p:sp>
        <p:sp>
          <p:nvSpPr>
            <p:cNvPr id="502797" name="Line 48"/>
            <p:cNvSpPr/>
            <p:nvPr/>
          </p:nvSpPr>
          <p:spPr>
            <a:xfrm flipH="1" flipV="1">
              <a:off x="4016" y="3376"/>
              <a:ext cx="238" cy="8"/>
            </a:xfrm>
            <a:prstGeom prst="line">
              <a:avLst/>
            </a:prstGeom>
            <a:ln w="38100" cap="flat" cmpd="sng">
              <a:solidFill>
                <a:srgbClr val="FF0000"/>
              </a:solidFill>
              <a:prstDash val="solid"/>
              <a:headEnd type="none" w="med" len="med"/>
              <a:tailEnd type="triangle" w="med" len="med"/>
            </a:ln>
          </p:spPr>
        </p:sp>
      </p:grpSp>
      <p:grpSp>
        <p:nvGrpSpPr>
          <p:cNvPr id="6" name="Group 53"/>
          <p:cNvGrpSpPr/>
          <p:nvPr/>
        </p:nvGrpSpPr>
        <p:grpSpPr>
          <a:xfrm>
            <a:off x="6300788" y="1603375"/>
            <a:ext cx="2124075" cy="4010025"/>
            <a:chOff x="3982" y="988"/>
            <a:chExt cx="1338" cy="2556"/>
          </a:xfrm>
        </p:grpSpPr>
        <p:sp>
          <p:nvSpPr>
            <p:cNvPr id="502794" name="Line 51"/>
            <p:cNvSpPr/>
            <p:nvPr/>
          </p:nvSpPr>
          <p:spPr>
            <a:xfrm flipH="1">
              <a:off x="5319" y="988"/>
              <a:ext cx="1" cy="2550"/>
            </a:xfrm>
            <a:prstGeom prst="line">
              <a:avLst/>
            </a:prstGeom>
            <a:ln w="38100" cap="flat" cmpd="sng">
              <a:solidFill>
                <a:srgbClr val="FF0000"/>
              </a:solidFill>
              <a:prstDash val="solid"/>
              <a:headEnd type="none" w="med" len="med"/>
              <a:tailEnd type="none" w="med" len="med"/>
            </a:ln>
          </p:spPr>
        </p:sp>
        <p:sp>
          <p:nvSpPr>
            <p:cNvPr id="502795" name="Line 52"/>
            <p:cNvSpPr/>
            <p:nvPr/>
          </p:nvSpPr>
          <p:spPr>
            <a:xfrm flipH="1">
              <a:off x="3982" y="3544"/>
              <a:ext cx="1338" cy="0"/>
            </a:xfrm>
            <a:prstGeom prst="line">
              <a:avLst/>
            </a:prstGeom>
            <a:ln w="38100" cap="flat" cmpd="sng">
              <a:solidFill>
                <a:srgbClr val="FF0000"/>
              </a:solidFill>
              <a:prstDash val="solid"/>
              <a:headEnd type="none" w="med" len="med"/>
              <a:tailEnd type="triangle" w="med" len="med"/>
            </a:ln>
          </p:spPr>
        </p:sp>
      </p:grpSp>
      <p:pic>
        <p:nvPicPr>
          <p:cNvPr id="16391" name="Picture 7" descr="在这里插入图片描述">
            <a:extLst>
              <a:ext uri="{FF2B5EF4-FFF2-40B4-BE49-F238E27FC236}">
                <a16:creationId xmlns:a16="http://schemas.microsoft.com/office/drawing/2014/main" id="{E306074D-287F-45A8-AA60-DFFE641C2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2460"/>
            <a:ext cx="9144000" cy="515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807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152</a:t>
            </a:fld>
            <a:endParaRPr lang="en-AU" altLang="en-US" sz="1400" b="1" dirty="0">
              <a:ea typeface="宋体" pitchFamily="2" charset="-122"/>
            </a:endParaRPr>
          </a:p>
        </p:txBody>
      </p:sp>
      <p:pic>
        <p:nvPicPr>
          <p:cNvPr id="503811" name="Picture 8" descr="f04-58-P374493"/>
          <p:cNvPicPr>
            <a:picLocks noChangeAspect="1"/>
          </p:cNvPicPr>
          <p:nvPr/>
        </p:nvPicPr>
        <p:blipFill>
          <a:blip r:embed="rId3"/>
          <a:stretch>
            <a:fillRect/>
          </a:stretch>
        </p:blipFill>
        <p:spPr>
          <a:xfrm>
            <a:off x="1042988" y="1346200"/>
            <a:ext cx="6834187" cy="4800600"/>
          </a:xfrm>
          <a:prstGeom prst="rect">
            <a:avLst/>
          </a:prstGeom>
          <a:noFill/>
          <a:ln w="9525">
            <a:noFill/>
          </a:ln>
        </p:spPr>
      </p:pic>
      <p:sp>
        <p:nvSpPr>
          <p:cNvPr id="503812"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装载</a:t>
            </a:r>
            <a:r>
              <a:rPr lang="en-US" altLang="zh-CN" dirty="0">
                <a:ea typeface="宋体" pitchFamily="2" charset="-122"/>
              </a:rPr>
              <a:t>-</a:t>
            </a:r>
            <a:r>
              <a:rPr lang="zh-CN" altLang="en-US" dirty="0">
                <a:ea typeface="宋体" pitchFamily="2" charset="-122"/>
              </a:rPr>
              <a:t>使用数据冒险</a:t>
            </a:r>
          </a:p>
        </p:txBody>
      </p:sp>
      <p:sp>
        <p:nvSpPr>
          <p:cNvPr id="86021" name="Oval 6"/>
          <p:cNvSpPr/>
          <p:nvPr/>
        </p:nvSpPr>
        <p:spPr>
          <a:xfrm rot="2714808">
            <a:off x="4351338" y="2714625"/>
            <a:ext cx="360362" cy="1069975"/>
          </a:xfrm>
          <a:prstGeom prst="ellipse">
            <a:avLst/>
          </a:prstGeom>
          <a:no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86022" name="AutoShape 7"/>
          <p:cNvSpPr/>
          <p:nvPr/>
        </p:nvSpPr>
        <p:spPr>
          <a:xfrm>
            <a:off x="6808788" y="2881313"/>
            <a:ext cx="1579562" cy="403225"/>
          </a:xfrm>
          <a:prstGeom prst="borderCallout1">
            <a:avLst>
              <a:gd name="adj1" fmla="val 16551"/>
              <a:gd name="adj2" fmla="val -4824"/>
              <a:gd name="adj3" fmla="val 76324"/>
              <a:gd name="adj4" fmla="val -101606"/>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800" dirty="0">
                <a:ea typeface="宋体" pitchFamily="2" charset="-122"/>
              </a:rPr>
              <a:t>阻塞一个周期</a:t>
            </a:r>
            <a:endParaRPr lang="en-AU" altLang="en-US" sz="1800" dirty="0">
              <a:ea typeface="宋体" pitchFamily="2" charset="-122"/>
            </a:endParaRPr>
          </a:p>
        </p:txBody>
      </p:sp>
      <p:sp>
        <p:nvSpPr>
          <p:cNvPr id="2" name="文本框 1">
            <a:extLst>
              <a:ext uri="{FF2B5EF4-FFF2-40B4-BE49-F238E27FC236}">
                <a16:creationId xmlns:a16="http://schemas.microsoft.com/office/drawing/2014/main" id="{0292A3A1-32DA-4337-9B63-ED70F230E59F}"/>
              </a:ext>
            </a:extLst>
          </p:cNvPr>
          <p:cNvSpPr txBox="1"/>
          <p:nvPr/>
        </p:nvSpPr>
        <p:spPr>
          <a:xfrm>
            <a:off x="4788024" y="3044825"/>
            <a:ext cx="3454792" cy="369332"/>
          </a:xfrm>
          <a:prstGeom prst="rect">
            <a:avLst/>
          </a:prstGeom>
          <a:noFill/>
        </p:spPr>
        <p:txBody>
          <a:bodyPr wrap="none" rtlCol="0">
            <a:spAutoFit/>
          </a:bodyPr>
          <a:lstStyle/>
          <a:p>
            <a:r>
              <a:rPr lang="zh-CN" altLang="en-US" dirty="0">
                <a:solidFill>
                  <a:srgbClr val="FF0000"/>
                </a:solidFill>
              </a:rPr>
              <a:t>向左建立旁路是不可能的</a:t>
            </a:r>
            <a:r>
              <a:rPr lang="en-US" altLang="zh-CN" dirty="0">
                <a:solidFill>
                  <a:srgbClr val="FF0000"/>
                </a:solidFill>
              </a:rPr>
              <a:t>=&gt;</a:t>
            </a:r>
            <a:r>
              <a:rPr lang="zh-CN" altLang="en-US" dirty="0">
                <a:solidFill>
                  <a:srgbClr val="FF0000"/>
                </a:solidFill>
              </a:rPr>
              <a:t>阻塞</a:t>
            </a:r>
          </a:p>
        </p:txBody>
      </p:sp>
    </p:spTree>
    <p:extLst>
      <p:ext uri="{BB962C8B-B14F-4D97-AF65-F5344CB8AC3E}">
        <p14:creationId xmlns:p14="http://schemas.microsoft.com/office/powerpoint/2010/main" val="242323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animBg="1"/>
      <p:bldP spid="86022"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153</a:t>
            </a:fld>
            <a:endParaRPr lang="en-AU" altLang="en-US" sz="1400" b="1" dirty="0">
              <a:ea typeface="宋体" pitchFamily="2" charset="-122"/>
            </a:endParaRPr>
          </a:p>
        </p:txBody>
      </p:sp>
      <p:pic>
        <p:nvPicPr>
          <p:cNvPr id="507907" name="Picture 7" descr="f04-59-P374493"/>
          <p:cNvPicPr>
            <a:picLocks noChangeAspect="1"/>
          </p:cNvPicPr>
          <p:nvPr/>
        </p:nvPicPr>
        <p:blipFill>
          <a:blip r:embed="rId2"/>
          <a:stretch>
            <a:fillRect/>
          </a:stretch>
        </p:blipFill>
        <p:spPr>
          <a:xfrm>
            <a:off x="900113" y="1366838"/>
            <a:ext cx="7524750" cy="4830762"/>
          </a:xfrm>
          <a:prstGeom prst="rect">
            <a:avLst/>
          </a:prstGeom>
          <a:noFill/>
          <a:ln w="9525">
            <a:noFill/>
          </a:ln>
        </p:spPr>
      </p:pic>
      <p:sp>
        <p:nvSpPr>
          <p:cNvPr id="507908"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流水线中的阻塞和冒泡</a:t>
            </a:r>
          </a:p>
        </p:txBody>
      </p:sp>
      <p:sp>
        <p:nvSpPr>
          <p:cNvPr id="89093" name="AutoShape 6"/>
          <p:cNvSpPr/>
          <p:nvPr/>
        </p:nvSpPr>
        <p:spPr>
          <a:xfrm>
            <a:off x="7019925" y="3355975"/>
            <a:ext cx="1579563" cy="360363"/>
          </a:xfrm>
          <a:prstGeom prst="borderCallout1">
            <a:avLst>
              <a:gd name="adj1" fmla="val 38319"/>
              <a:gd name="adj2" fmla="val -4032"/>
              <a:gd name="adj3" fmla="val 73792"/>
              <a:gd name="adj4" fmla="val -63417"/>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800" dirty="0">
                <a:ea typeface="宋体" pitchFamily="2" charset="-122"/>
              </a:rPr>
              <a:t>插入阻塞</a:t>
            </a:r>
            <a:endParaRPr lang="en-AU" altLang="en-US" sz="1800" dirty="0">
              <a:ea typeface="宋体" pitchFamily="2" charset="-122"/>
            </a:endParaRPr>
          </a:p>
        </p:txBody>
      </p:sp>
    </p:spTree>
    <p:extLst>
      <p:ext uri="{BB962C8B-B14F-4D97-AF65-F5344CB8AC3E}">
        <p14:creationId xmlns:p14="http://schemas.microsoft.com/office/powerpoint/2010/main" val="132120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858"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154</a:t>
            </a:fld>
            <a:endParaRPr lang="en-AU" altLang="en-US" sz="1400" b="1" dirty="0">
              <a:ea typeface="宋体" pitchFamily="2" charset="-122"/>
            </a:endParaRPr>
          </a:p>
        </p:txBody>
      </p:sp>
      <p:sp>
        <p:nvSpPr>
          <p:cNvPr id="505859"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en-US" altLang="zh-CN" dirty="0">
                <a:ea typeface="宋体" pitchFamily="2" charset="-122"/>
              </a:rPr>
              <a:t>Load-Use </a:t>
            </a:r>
            <a:r>
              <a:rPr lang="zh-CN" altLang="en-US" dirty="0">
                <a:ea typeface="宋体" pitchFamily="2" charset="-122"/>
              </a:rPr>
              <a:t>冒险检测</a:t>
            </a:r>
          </a:p>
        </p:txBody>
      </p:sp>
      <p:sp>
        <p:nvSpPr>
          <p:cNvPr id="87044" name="Rectangle 3"/>
          <p:cNvSpPr>
            <a:spLocks noGrp="1"/>
          </p:cNvSpPr>
          <p:nvPr>
            <p:ph type="body" idx="4294967295"/>
          </p:nvPr>
        </p:nvSpPr>
        <p:spPr>
          <a:xfrm>
            <a:off x="873125" y="1125538"/>
            <a:ext cx="8270875" cy="5111750"/>
          </a:xfrm>
          <a:ln/>
        </p:spPr>
        <p:txBody>
          <a:bodyPr vert="horz" wrap="square" lIns="91440" tIns="45720" rIns="91440" bIns="45720" anchor="t"/>
          <a:lstStyle/>
          <a:p>
            <a:pPr eaLnBrk="1" hangingPunct="1">
              <a:lnSpc>
                <a:spcPct val="90000"/>
              </a:lnSpc>
            </a:pPr>
            <a:r>
              <a:rPr lang="zh-CN" altLang="en-US" dirty="0">
                <a:ea typeface="宋体" pitchFamily="2" charset="-122"/>
              </a:rPr>
              <a:t>当运行指令在</a:t>
            </a:r>
            <a:r>
              <a:rPr lang="en-US" altLang="zh-CN" dirty="0">
                <a:ea typeface="宋体" pitchFamily="2" charset="-122"/>
              </a:rPr>
              <a:t>ID</a:t>
            </a:r>
            <a:r>
              <a:rPr lang="zh-CN" altLang="en-US" dirty="0">
                <a:ea typeface="宋体" pitchFamily="2" charset="-122"/>
              </a:rPr>
              <a:t>段解码时检查</a:t>
            </a:r>
            <a:endParaRPr lang="en-US" altLang="zh-CN" dirty="0">
              <a:ea typeface="宋体" pitchFamily="2" charset="-122"/>
            </a:endParaRPr>
          </a:p>
          <a:p>
            <a:pPr eaLnBrk="1" hangingPunct="1">
              <a:lnSpc>
                <a:spcPct val="90000"/>
              </a:lnSpc>
            </a:pPr>
            <a:r>
              <a:rPr lang="zh-CN" altLang="en-US" dirty="0">
                <a:ea typeface="宋体" pitchFamily="2" charset="-122"/>
              </a:rPr>
              <a:t>给出</a:t>
            </a:r>
            <a:r>
              <a:rPr lang="en-US" altLang="zh-CN" dirty="0">
                <a:ea typeface="宋体" pitchFamily="2" charset="-122"/>
              </a:rPr>
              <a:t>ID</a:t>
            </a:r>
            <a:r>
              <a:rPr lang="zh-CN" altLang="en-US" dirty="0">
                <a:ea typeface="宋体" pitchFamily="2" charset="-122"/>
              </a:rPr>
              <a:t>段中的</a:t>
            </a:r>
            <a:r>
              <a:rPr lang="en-US" altLang="zh-CN" dirty="0">
                <a:ea typeface="宋体" pitchFamily="2" charset="-122"/>
              </a:rPr>
              <a:t>ALU </a:t>
            </a:r>
            <a:r>
              <a:rPr lang="zh-CN" altLang="en-US" dirty="0">
                <a:ea typeface="宋体" pitchFamily="2" charset="-122"/>
              </a:rPr>
              <a:t>操作数寄存器号</a:t>
            </a:r>
            <a:endParaRPr lang="en-US" altLang="zh-CN" dirty="0">
              <a:ea typeface="宋体" pitchFamily="2" charset="-122"/>
            </a:endParaRPr>
          </a:p>
          <a:p>
            <a:pPr lvl="1" eaLnBrk="1" hangingPunct="1">
              <a:lnSpc>
                <a:spcPct val="90000"/>
              </a:lnSpc>
            </a:pPr>
            <a:r>
              <a:rPr lang="en-US" altLang="zh-CN" dirty="0">
                <a:ea typeface="宋体" pitchFamily="2" charset="-122"/>
              </a:rPr>
              <a:t>IF/ID.RegisterRs, IF/ID.RegisterRt</a:t>
            </a:r>
          </a:p>
          <a:p>
            <a:pPr eaLnBrk="1" hangingPunct="1">
              <a:lnSpc>
                <a:spcPct val="90000"/>
              </a:lnSpc>
            </a:pPr>
            <a:r>
              <a:rPr lang="zh-CN" altLang="en-US" dirty="0">
                <a:ea typeface="宋体" pitchFamily="2" charset="-122"/>
              </a:rPr>
              <a:t>当出现以下情况时存在装载使用冒险</a:t>
            </a:r>
            <a:endParaRPr lang="en-US" altLang="zh-CN" dirty="0">
              <a:ea typeface="宋体" pitchFamily="2" charset="-122"/>
            </a:endParaRPr>
          </a:p>
          <a:p>
            <a:pPr lvl="1" eaLnBrk="1" hangingPunct="1">
              <a:lnSpc>
                <a:spcPct val="90000"/>
              </a:lnSpc>
            </a:pPr>
            <a:r>
              <a:rPr lang="en-US" altLang="zh-CN" dirty="0">
                <a:ea typeface="宋体" pitchFamily="2" charset="-122"/>
              </a:rPr>
              <a:t>ID/EX.MemRead and</a:t>
            </a:r>
            <a:br>
              <a:rPr lang="en-US" altLang="zh-CN" dirty="0">
                <a:ea typeface="宋体" pitchFamily="2" charset="-122"/>
              </a:rPr>
            </a:br>
            <a:r>
              <a:rPr lang="en-US" altLang="zh-CN" dirty="0">
                <a:ea typeface="宋体" pitchFamily="2" charset="-122"/>
              </a:rPr>
              <a:t>  ((ID/EX.RegisterRt = IF/ID.RegisterRs) or</a:t>
            </a:r>
            <a:br>
              <a:rPr lang="en-US" altLang="zh-CN" dirty="0">
                <a:ea typeface="宋体" pitchFamily="2" charset="-122"/>
              </a:rPr>
            </a:br>
            <a:r>
              <a:rPr lang="en-US" altLang="zh-CN" dirty="0">
                <a:ea typeface="宋体" pitchFamily="2" charset="-122"/>
              </a:rPr>
              <a:t>   (ID/EX.RegisterRt = IF/ID.RegisterRt))</a:t>
            </a:r>
            <a:endParaRPr lang="zh-CN" altLang="en-US" dirty="0">
              <a:ea typeface="宋体" pitchFamily="2" charset="-122"/>
            </a:endParaRPr>
          </a:p>
          <a:p>
            <a:pPr eaLnBrk="1" hangingPunct="1">
              <a:lnSpc>
                <a:spcPct val="90000"/>
              </a:lnSpc>
            </a:pPr>
            <a:r>
              <a:rPr lang="zh-CN" altLang="en-US" dirty="0">
                <a:ea typeface="宋体" pitchFamily="2" charset="-122"/>
              </a:rPr>
              <a:t>如果检测到，</a:t>
            </a:r>
            <a:r>
              <a:rPr lang="zh-CN" altLang="en-US" dirty="0">
                <a:solidFill>
                  <a:srgbClr val="FF0000"/>
                </a:solidFill>
                <a:ea typeface="宋体" pitchFamily="2" charset="-122"/>
              </a:rPr>
              <a:t>阻塞并插入气泡</a:t>
            </a:r>
          </a:p>
        </p:txBody>
      </p:sp>
    </p:spTree>
    <p:extLst>
      <p:ext uri="{BB962C8B-B14F-4D97-AF65-F5344CB8AC3E}">
        <p14:creationId xmlns:p14="http://schemas.microsoft.com/office/powerpoint/2010/main" val="251499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0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04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04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704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04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0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155</a:t>
            </a:fld>
            <a:endParaRPr lang="en-AU" altLang="en-US" sz="1400" b="1" dirty="0">
              <a:ea typeface="宋体" pitchFamily="2" charset="-122"/>
            </a:endParaRPr>
          </a:p>
        </p:txBody>
      </p:sp>
      <p:sp>
        <p:nvSpPr>
          <p:cNvPr id="506883" name="Rectangle 2"/>
          <p:cNvSpPr>
            <a:spLocks noGrp="1"/>
          </p:cNvSpPr>
          <p:nvPr>
            <p:ph type="title" idx="4294967295"/>
          </p:nvPr>
        </p:nvSpPr>
        <p:spPr>
          <a:xfrm>
            <a:off x="884238" y="138113"/>
            <a:ext cx="8259762" cy="769937"/>
          </a:xfrm>
          <a:ln/>
        </p:spPr>
        <p:txBody>
          <a:bodyPr vert="horz" wrap="square" lIns="91440" tIns="45720" rIns="91440" bIns="45720" anchor="b">
            <a:spAutoFit/>
          </a:bodyPr>
          <a:lstStyle/>
          <a:p>
            <a:pPr eaLnBrk="1" hangingPunct="1"/>
            <a:r>
              <a:rPr lang="zh-CN" altLang="en-US" dirty="0">
                <a:ea typeface="宋体" pitchFamily="2" charset="-122"/>
              </a:rPr>
              <a:t>怎样阻塞流水线</a:t>
            </a:r>
          </a:p>
        </p:txBody>
      </p:sp>
      <p:sp>
        <p:nvSpPr>
          <p:cNvPr id="88068" name="Rectangle 3"/>
          <p:cNvSpPr>
            <a:spLocks noGrp="1"/>
          </p:cNvSpPr>
          <p:nvPr>
            <p:ph type="body" idx="4294967295"/>
          </p:nvPr>
        </p:nvSpPr>
        <p:spPr>
          <a:xfrm>
            <a:off x="873125" y="1125538"/>
            <a:ext cx="8270875" cy="5111750"/>
          </a:xfrm>
          <a:ln/>
        </p:spPr>
        <p:txBody>
          <a:bodyPr vert="horz" wrap="square" lIns="91440" tIns="45720" rIns="91440" bIns="45720" anchor="t"/>
          <a:lstStyle/>
          <a:p>
            <a:pPr eaLnBrk="1" hangingPunct="1"/>
            <a:r>
              <a:rPr lang="zh-CN" altLang="en-US" dirty="0">
                <a:ea typeface="宋体" pitchFamily="2" charset="-122"/>
              </a:rPr>
              <a:t>将</a:t>
            </a:r>
            <a:r>
              <a:rPr lang="en-US" altLang="zh-CN" dirty="0">
                <a:ea typeface="宋体" pitchFamily="2" charset="-122"/>
              </a:rPr>
              <a:t>ID/EX </a:t>
            </a:r>
            <a:r>
              <a:rPr lang="zh-CN" altLang="en-US" dirty="0">
                <a:ea typeface="宋体" pitchFamily="2" charset="-122"/>
              </a:rPr>
              <a:t>寄存器中的控制变量的值置为</a:t>
            </a:r>
            <a:r>
              <a:rPr lang="en-US" altLang="zh-CN" dirty="0">
                <a:ea typeface="宋体" pitchFamily="2" charset="-122"/>
              </a:rPr>
              <a:t>0</a:t>
            </a:r>
          </a:p>
          <a:p>
            <a:pPr lvl="1" eaLnBrk="1" hangingPunct="1"/>
            <a:r>
              <a:rPr lang="en-US" altLang="zh-CN" dirty="0">
                <a:ea typeface="宋体" pitchFamily="2" charset="-122"/>
              </a:rPr>
              <a:t>EX, MEM and WB </a:t>
            </a:r>
            <a:r>
              <a:rPr lang="zh-CN" altLang="en-US" dirty="0">
                <a:ea typeface="宋体" pitchFamily="2" charset="-122"/>
              </a:rPr>
              <a:t>空操作</a:t>
            </a:r>
          </a:p>
          <a:p>
            <a:pPr eaLnBrk="1" hangingPunct="1"/>
            <a:r>
              <a:rPr lang="zh-CN" altLang="en-US" dirty="0">
                <a:ea typeface="宋体" pitchFamily="2" charset="-122"/>
              </a:rPr>
              <a:t>阻止更新 </a:t>
            </a:r>
            <a:r>
              <a:rPr lang="en-US" altLang="zh-CN" dirty="0">
                <a:ea typeface="宋体" pitchFamily="2" charset="-122"/>
              </a:rPr>
              <a:t>PC </a:t>
            </a:r>
            <a:r>
              <a:rPr lang="zh-CN" altLang="en-US" dirty="0">
                <a:ea typeface="宋体" pitchFamily="2" charset="-122"/>
              </a:rPr>
              <a:t>和 </a:t>
            </a:r>
            <a:r>
              <a:rPr lang="en-US" altLang="zh-CN" dirty="0">
                <a:ea typeface="宋体" pitchFamily="2" charset="-122"/>
              </a:rPr>
              <a:t>IF/ID </a:t>
            </a:r>
            <a:r>
              <a:rPr lang="zh-CN" altLang="en-US" dirty="0">
                <a:ea typeface="宋体" pitchFamily="2" charset="-122"/>
              </a:rPr>
              <a:t>寄存器中的值</a:t>
            </a:r>
            <a:endParaRPr lang="en-US" altLang="zh-CN" dirty="0">
              <a:ea typeface="宋体" pitchFamily="2" charset="-122"/>
            </a:endParaRPr>
          </a:p>
          <a:p>
            <a:pPr lvl="1" eaLnBrk="1" hangingPunct="1"/>
            <a:r>
              <a:rPr lang="zh-CN" altLang="en-US" dirty="0">
                <a:ea typeface="宋体" pitchFamily="2" charset="-122"/>
              </a:rPr>
              <a:t>将执行中的指令重新解码</a:t>
            </a:r>
            <a:endParaRPr lang="en-US" altLang="zh-CN" dirty="0">
              <a:ea typeface="宋体" pitchFamily="2" charset="-122"/>
            </a:endParaRPr>
          </a:p>
          <a:p>
            <a:pPr lvl="1" eaLnBrk="1" hangingPunct="1"/>
            <a:r>
              <a:rPr lang="zh-CN" altLang="en-US" dirty="0">
                <a:ea typeface="宋体" pitchFamily="2" charset="-122"/>
              </a:rPr>
              <a:t>再次取出后续指令</a:t>
            </a:r>
            <a:endParaRPr lang="en-US" altLang="zh-CN" dirty="0">
              <a:ea typeface="宋体" pitchFamily="2" charset="-122"/>
            </a:endParaRPr>
          </a:p>
          <a:p>
            <a:pPr lvl="1" eaLnBrk="1" hangingPunct="1"/>
            <a:r>
              <a:rPr lang="zh-CN" altLang="en-US" dirty="0">
                <a:ea typeface="宋体" pitchFamily="2" charset="-122"/>
              </a:rPr>
              <a:t>对</a:t>
            </a:r>
            <a:r>
              <a:rPr lang="en-US" altLang="zh-CN" dirty="0">
                <a:ea typeface="宋体" pitchFamily="2" charset="-122"/>
              </a:rPr>
              <a:t>lw</a:t>
            </a:r>
            <a:r>
              <a:rPr lang="zh-CN" altLang="en-US" dirty="0">
                <a:ea typeface="宋体" pitchFamily="2" charset="-122"/>
              </a:rPr>
              <a:t>指令阻塞</a:t>
            </a:r>
            <a:r>
              <a:rPr lang="en-US" altLang="zh-CN" dirty="0">
                <a:ea typeface="宋体" pitchFamily="2" charset="-122"/>
              </a:rPr>
              <a:t>1</a:t>
            </a:r>
            <a:r>
              <a:rPr lang="zh-CN" altLang="en-US" dirty="0">
                <a:ea typeface="宋体" pitchFamily="2" charset="-122"/>
              </a:rPr>
              <a:t>个周期后允许</a:t>
            </a:r>
            <a:r>
              <a:rPr lang="en-US" altLang="zh-CN" dirty="0">
                <a:ea typeface="宋体" pitchFamily="2" charset="-122"/>
              </a:rPr>
              <a:t>MEM</a:t>
            </a:r>
            <a:r>
              <a:rPr lang="zh-CN" altLang="en-US" dirty="0">
                <a:ea typeface="宋体" pitchFamily="2" charset="-122"/>
              </a:rPr>
              <a:t>读取数据</a:t>
            </a:r>
            <a:endParaRPr lang="en-US" altLang="zh-CN" dirty="0">
              <a:latin typeface="Lucida Console" pitchFamily="49" charset="0"/>
              <a:ea typeface="宋体" pitchFamily="2" charset="-122"/>
            </a:endParaRPr>
          </a:p>
          <a:p>
            <a:pPr lvl="2" eaLnBrk="1" hangingPunct="1"/>
            <a:r>
              <a:rPr lang="zh-CN" altLang="en-US" dirty="0">
                <a:ea typeface="宋体" pitchFamily="2" charset="-122"/>
              </a:rPr>
              <a:t>接下来可以转到</a:t>
            </a:r>
            <a:r>
              <a:rPr lang="en-US" altLang="zh-CN" dirty="0">
                <a:ea typeface="宋体" pitchFamily="2" charset="-122"/>
              </a:rPr>
              <a:t>EX</a:t>
            </a:r>
            <a:r>
              <a:rPr lang="zh-CN" altLang="en-US" dirty="0">
                <a:ea typeface="宋体" pitchFamily="2" charset="-122"/>
              </a:rPr>
              <a:t>段</a:t>
            </a:r>
            <a:endParaRPr lang="en-US" altLang="zh-CN" dirty="0">
              <a:ea typeface="宋体" pitchFamily="2" charset="-122"/>
            </a:endParaRPr>
          </a:p>
        </p:txBody>
      </p:sp>
    </p:spTree>
    <p:extLst>
      <p:ext uri="{BB962C8B-B14F-4D97-AF65-F5344CB8AC3E}">
        <p14:creationId xmlns:p14="http://schemas.microsoft.com/office/powerpoint/2010/main" val="353642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0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0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806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0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156</a:t>
            </a:fld>
            <a:endParaRPr lang="en-AU" altLang="en-US" sz="1400" b="1" dirty="0">
              <a:ea typeface="宋体" pitchFamily="2" charset="-122"/>
            </a:endParaRPr>
          </a:p>
        </p:txBody>
      </p:sp>
      <p:pic>
        <p:nvPicPr>
          <p:cNvPr id="508931" name="Picture 7" descr="f04-59-P374493-what-really-happens"/>
          <p:cNvPicPr>
            <a:picLocks noChangeAspect="1"/>
          </p:cNvPicPr>
          <p:nvPr/>
        </p:nvPicPr>
        <p:blipFill>
          <a:blip r:embed="rId2"/>
          <a:stretch>
            <a:fillRect/>
          </a:stretch>
        </p:blipFill>
        <p:spPr>
          <a:xfrm>
            <a:off x="900113" y="1379538"/>
            <a:ext cx="7597775" cy="4819650"/>
          </a:xfrm>
          <a:prstGeom prst="rect">
            <a:avLst/>
          </a:prstGeom>
          <a:noFill/>
          <a:ln w="9525">
            <a:noFill/>
          </a:ln>
        </p:spPr>
      </p:pic>
      <p:sp>
        <p:nvSpPr>
          <p:cNvPr id="508932"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流水线中的阻塞和冒泡</a:t>
            </a:r>
          </a:p>
        </p:txBody>
      </p:sp>
      <p:sp>
        <p:nvSpPr>
          <p:cNvPr id="90117" name="AutoShape 6"/>
          <p:cNvSpPr/>
          <p:nvPr/>
        </p:nvSpPr>
        <p:spPr>
          <a:xfrm>
            <a:off x="2055813" y="5876925"/>
            <a:ext cx="1579562" cy="431800"/>
          </a:xfrm>
          <a:prstGeom prst="borderCallout1">
            <a:avLst>
              <a:gd name="adj1" fmla="val 51847"/>
              <a:gd name="adj2" fmla="val 100000"/>
              <a:gd name="adj3" fmla="val -140921"/>
              <a:gd name="adj4" fmla="val 110264"/>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800" dirty="0">
                <a:ea typeface="宋体" pitchFamily="2" charset="-122"/>
              </a:rPr>
              <a:t>或，更精确</a:t>
            </a:r>
            <a:endParaRPr lang="en-AU" altLang="en-US" sz="1800" dirty="0">
              <a:ea typeface="宋体" pitchFamily="2" charset="-122"/>
            </a:endParaRPr>
          </a:p>
        </p:txBody>
      </p:sp>
    </p:spTree>
    <p:extLst>
      <p:ext uri="{BB962C8B-B14F-4D97-AF65-F5344CB8AC3E}">
        <p14:creationId xmlns:p14="http://schemas.microsoft.com/office/powerpoint/2010/main" val="287506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p:cNvSpPr>
          <p:nvPr>
            <p:ph type="title"/>
          </p:nvPr>
        </p:nvSpPr>
        <p:spPr>
          <a:xfrm>
            <a:off x="415925" y="-531812"/>
            <a:ext cx="8562975" cy="1077912"/>
          </a:xfrm>
          <a:ln/>
        </p:spPr>
        <p:txBody>
          <a:bodyPr vert="horz" wrap="square" lIns="91440" tIns="45720" rIns="91440" bIns="45720" anchor="b">
            <a:spAutoFit/>
          </a:bodyPr>
          <a:lstStyle/>
          <a:p>
            <a:r>
              <a:rPr lang="zh-CN" altLang="en-US" sz="3200" dirty="0">
                <a:ea typeface="宋体" pitchFamily="2" charset="-122"/>
              </a:rPr>
              <a:t>带“转发”和“阻塞”检测的流水线数据通路</a:t>
            </a:r>
            <a:endParaRPr lang="zh-CN" altLang="en-US" sz="3200" dirty="0">
              <a:solidFill>
                <a:schemeClr val="accent1"/>
              </a:solidFill>
              <a:ea typeface="宋体" pitchFamily="2" charset="-122"/>
            </a:endParaRPr>
          </a:p>
        </p:txBody>
      </p:sp>
      <p:grpSp>
        <p:nvGrpSpPr>
          <p:cNvPr id="509956" name="Group 10"/>
          <p:cNvGrpSpPr/>
          <p:nvPr/>
        </p:nvGrpSpPr>
        <p:grpSpPr>
          <a:xfrm>
            <a:off x="457200" y="927100"/>
            <a:ext cx="1752600" cy="2692400"/>
            <a:chOff x="288" y="560"/>
            <a:chExt cx="1072" cy="1696"/>
          </a:xfrm>
        </p:grpSpPr>
        <p:sp>
          <p:nvSpPr>
            <p:cNvPr id="509987" name="Line 8"/>
            <p:cNvSpPr/>
            <p:nvPr/>
          </p:nvSpPr>
          <p:spPr>
            <a:xfrm flipH="1">
              <a:off x="288" y="560"/>
              <a:ext cx="1072" cy="0"/>
            </a:xfrm>
            <a:prstGeom prst="line">
              <a:avLst/>
            </a:prstGeom>
            <a:ln w="28575" cap="flat" cmpd="sng">
              <a:solidFill>
                <a:srgbClr val="CC0000"/>
              </a:solidFill>
              <a:prstDash val="solid"/>
              <a:headEnd type="none" w="med" len="med"/>
              <a:tailEnd type="none" w="med" len="med"/>
            </a:ln>
          </p:spPr>
        </p:sp>
        <p:sp>
          <p:nvSpPr>
            <p:cNvPr id="509988" name="Line 9"/>
            <p:cNvSpPr/>
            <p:nvPr/>
          </p:nvSpPr>
          <p:spPr>
            <a:xfrm>
              <a:off x="288" y="568"/>
              <a:ext cx="0" cy="1688"/>
            </a:xfrm>
            <a:prstGeom prst="line">
              <a:avLst/>
            </a:prstGeom>
            <a:ln w="28575" cap="flat" cmpd="sng">
              <a:solidFill>
                <a:srgbClr val="CC0000"/>
              </a:solidFill>
              <a:prstDash val="solid"/>
              <a:headEnd type="none" w="med" len="med"/>
              <a:tailEnd type="triangle" w="med" len="med"/>
            </a:ln>
          </p:spPr>
        </p:sp>
      </p:grpSp>
      <p:grpSp>
        <p:nvGrpSpPr>
          <p:cNvPr id="509957" name="Group 13"/>
          <p:cNvGrpSpPr/>
          <p:nvPr/>
        </p:nvGrpSpPr>
        <p:grpSpPr>
          <a:xfrm>
            <a:off x="1676400" y="1028700"/>
            <a:ext cx="508000" cy="1571625"/>
            <a:chOff x="1048" y="616"/>
            <a:chExt cx="320" cy="960"/>
          </a:xfrm>
        </p:grpSpPr>
        <p:sp>
          <p:nvSpPr>
            <p:cNvPr id="509985" name="Line 11"/>
            <p:cNvSpPr/>
            <p:nvPr/>
          </p:nvSpPr>
          <p:spPr>
            <a:xfrm flipH="1">
              <a:off x="1048" y="616"/>
              <a:ext cx="320" cy="0"/>
            </a:xfrm>
            <a:prstGeom prst="line">
              <a:avLst/>
            </a:prstGeom>
            <a:ln w="28575" cap="flat" cmpd="sng">
              <a:solidFill>
                <a:srgbClr val="CC0000"/>
              </a:solidFill>
              <a:prstDash val="solid"/>
              <a:headEnd type="none" w="med" len="med"/>
              <a:tailEnd type="none" w="med" len="med"/>
            </a:ln>
          </p:spPr>
        </p:sp>
        <p:sp>
          <p:nvSpPr>
            <p:cNvPr id="509986" name="Line 12"/>
            <p:cNvSpPr/>
            <p:nvPr/>
          </p:nvSpPr>
          <p:spPr>
            <a:xfrm>
              <a:off x="1056" y="616"/>
              <a:ext cx="0" cy="960"/>
            </a:xfrm>
            <a:prstGeom prst="line">
              <a:avLst/>
            </a:prstGeom>
            <a:ln w="28575" cap="flat" cmpd="sng">
              <a:solidFill>
                <a:srgbClr val="CC0000"/>
              </a:solidFill>
              <a:prstDash val="solid"/>
              <a:headEnd type="none" w="med" len="med"/>
              <a:tailEnd type="triangle" w="med" len="med"/>
            </a:ln>
          </p:spPr>
        </p:sp>
      </p:grpSp>
      <p:grpSp>
        <p:nvGrpSpPr>
          <p:cNvPr id="509958" name="Group 16"/>
          <p:cNvGrpSpPr/>
          <p:nvPr/>
        </p:nvGrpSpPr>
        <p:grpSpPr>
          <a:xfrm>
            <a:off x="3111500" y="1130300"/>
            <a:ext cx="1003300" cy="609600"/>
            <a:chOff x="1960" y="688"/>
            <a:chExt cx="632" cy="384"/>
          </a:xfrm>
        </p:grpSpPr>
        <p:sp>
          <p:nvSpPr>
            <p:cNvPr id="509983" name="Line 14"/>
            <p:cNvSpPr/>
            <p:nvPr/>
          </p:nvSpPr>
          <p:spPr>
            <a:xfrm>
              <a:off x="1960" y="688"/>
              <a:ext cx="632" cy="0"/>
            </a:xfrm>
            <a:prstGeom prst="line">
              <a:avLst/>
            </a:prstGeom>
            <a:ln w="28575" cap="flat" cmpd="sng">
              <a:solidFill>
                <a:srgbClr val="CC0000"/>
              </a:solidFill>
              <a:prstDash val="solid"/>
              <a:headEnd type="none" w="med" len="med"/>
              <a:tailEnd type="none" w="med" len="med"/>
            </a:ln>
          </p:spPr>
        </p:sp>
        <p:sp>
          <p:nvSpPr>
            <p:cNvPr id="509984" name="Line 15"/>
            <p:cNvSpPr/>
            <p:nvPr/>
          </p:nvSpPr>
          <p:spPr>
            <a:xfrm>
              <a:off x="2592" y="688"/>
              <a:ext cx="0" cy="384"/>
            </a:xfrm>
            <a:prstGeom prst="line">
              <a:avLst/>
            </a:prstGeom>
            <a:ln w="28575" cap="flat" cmpd="sng">
              <a:solidFill>
                <a:srgbClr val="CC0000"/>
              </a:solidFill>
              <a:prstDash val="solid"/>
              <a:headEnd type="none" w="med" len="med"/>
              <a:tailEnd type="triangle" w="med" len="med"/>
            </a:ln>
          </p:spPr>
        </p:sp>
      </p:grpSp>
      <p:sp>
        <p:nvSpPr>
          <p:cNvPr id="509959" name="Rectangle 20"/>
          <p:cNvSpPr/>
          <p:nvPr/>
        </p:nvSpPr>
        <p:spPr>
          <a:xfrm>
            <a:off x="5791200" y="4559300"/>
            <a:ext cx="1352550" cy="1816100"/>
          </a:xfrm>
          <a:prstGeom prst="rect">
            <a:avLst/>
          </a:prstGeom>
          <a:solidFill>
            <a:srgbClr val="FF99CC">
              <a:alpha val="52940"/>
            </a:srgbClr>
          </a:solidFill>
          <a:ln w="12700">
            <a:noFill/>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nvGrpSpPr>
          <p:cNvPr id="509960" name="Group 23"/>
          <p:cNvGrpSpPr/>
          <p:nvPr/>
        </p:nvGrpSpPr>
        <p:grpSpPr>
          <a:xfrm>
            <a:off x="2959100" y="608013"/>
            <a:ext cx="6019800" cy="825500"/>
            <a:chOff x="1936" y="383"/>
            <a:chExt cx="3616" cy="520"/>
          </a:xfrm>
        </p:grpSpPr>
        <p:sp>
          <p:nvSpPr>
            <p:cNvPr id="509981" name="Rectangle 21"/>
            <p:cNvSpPr/>
            <p:nvPr/>
          </p:nvSpPr>
          <p:spPr>
            <a:xfrm>
              <a:off x="2941" y="383"/>
              <a:ext cx="2611" cy="52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457200" lvl="1" indent="0" algn="ctr">
                <a:spcBef>
                  <a:spcPct val="0"/>
                </a:spcBef>
                <a:buClrTx/>
                <a:buSzPct val="100000"/>
                <a:buFont typeface="Arial" panose="020B0604020202090204" pitchFamily="34" charset="0"/>
                <a:buNone/>
              </a:pPr>
              <a:r>
                <a:rPr lang="en-US" altLang="zh-CN" sz="1600" b="1" dirty="0">
                  <a:solidFill>
                    <a:srgbClr val="FF0000"/>
                  </a:solidFill>
                  <a:ea typeface="宋体" pitchFamily="2" charset="-122"/>
                </a:rPr>
                <a:t>ID/EX.MemRead  and  (ID/EX.RegisterRt=IF/ID.RegisterRs  or   ID/EX.RegisterRt=IF/ID.RegisterRt)</a:t>
              </a:r>
              <a:endParaRPr lang="zh-CN" altLang="en-US" sz="1600" b="1" dirty="0">
                <a:solidFill>
                  <a:srgbClr val="FF0000"/>
                </a:solidFill>
                <a:ea typeface="宋体" pitchFamily="2" charset="-122"/>
              </a:endParaRPr>
            </a:p>
          </p:txBody>
        </p:sp>
        <p:sp>
          <p:nvSpPr>
            <p:cNvPr id="509982" name="Line 22"/>
            <p:cNvSpPr/>
            <p:nvPr/>
          </p:nvSpPr>
          <p:spPr>
            <a:xfrm flipH="1">
              <a:off x="1936" y="488"/>
              <a:ext cx="1312" cy="88"/>
            </a:xfrm>
            <a:prstGeom prst="line">
              <a:avLst/>
            </a:prstGeom>
            <a:ln w="19050" cap="flat" cmpd="sng">
              <a:solidFill>
                <a:srgbClr val="CC0000"/>
              </a:solidFill>
              <a:prstDash val="solid"/>
              <a:headEnd type="none" w="med" len="med"/>
              <a:tailEnd type="triangle" w="med" len="med"/>
            </a:ln>
          </p:spPr>
        </p:sp>
      </p:grpSp>
      <p:sp>
        <p:nvSpPr>
          <p:cNvPr id="509961" name="Text Box 24"/>
          <p:cNvSpPr txBox="1"/>
          <p:nvPr/>
        </p:nvSpPr>
        <p:spPr>
          <a:xfrm>
            <a:off x="504825" y="1473200"/>
            <a:ext cx="1054100" cy="13144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FF0000"/>
                </a:solidFill>
                <a:ea typeface="宋体" pitchFamily="2" charset="-122"/>
              </a:rPr>
              <a:t>“写使能”信号为</a:t>
            </a:r>
            <a:r>
              <a:rPr lang="en-US" altLang="zh-CN" sz="1600" b="1" dirty="0">
                <a:solidFill>
                  <a:srgbClr val="FF0000"/>
                </a:solidFill>
                <a:ea typeface="宋体" pitchFamily="2" charset="-122"/>
              </a:rPr>
              <a:t>0</a:t>
            </a:r>
            <a:r>
              <a:rPr lang="zh-CN" altLang="en-US" sz="1600" b="1" dirty="0">
                <a:solidFill>
                  <a:srgbClr val="FF0000"/>
                </a:solidFill>
                <a:ea typeface="宋体" pitchFamily="2" charset="-122"/>
              </a:rPr>
              <a:t>，使</a:t>
            </a:r>
            <a:r>
              <a:rPr lang="en-US" altLang="zh-CN" sz="1600" b="1" dirty="0">
                <a:solidFill>
                  <a:srgbClr val="FF0000"/>
                </a:solidFill>
                <a:ea typeface="宋体" pitchFamily="2" charset="-122"/>
              </a:rPr>
              <a:t>PC</a:t>
            </a:r>
            <a:r>
              <a:rPr lang="zh-CN" altLang="en-US" sz="1600" b="1" dirty="0">
                <a:solidFill>
                  <a:srgbClr val="FF0000"/>
                </a:solidFill>
                <a:ea typeface="宋体" pitchFamily="2" charset="-122"/>
              </a:rPr>
              <a:t>和</a:t>
            </a:r>
            <a:r>
              <a:rPr lang="en-US" altLang="zh-CN" sz="1600" b="1" dirty="0">
                <a:solidFill>
                  <a:srgbClr val="FF0000"/>
                </a:solidFill>
                <a:ea typeface="宋体" pitchFamily="2" charset="-122"/>
              </a:rPr>
              <a:t>IF/ID</a:t>
            </a:r>
            <a:r>
              <a:rPr lang="zh-CN" altLang="en-US" sz="1600" b="1" dirty="0">
                <a:solidFill>
                  <a:srgbClr val="FF0000"/>
                </a:solidFill>
                <a:ea typeface="宋体" pitchFamily="2" charset="-122"/>
              </a:rPr>
              <a:t>不变</a:t>
            </a:r>
          </a:p>
        </p:txBody>
      </p:sp>
      <p:sp>
        <p:nvSpPr>
          <p:cNvPr id="509962" name="Text Box 25"/>
          <p:cNvSpPr txBox="1"/>
          <p:nvPr/>
        </p:nvSpPr>
        <p:spPr>
          <a:xfrm>
            <a:off x="3022600" y="1143000"/>
            <a:ext cx="1244600" cy="8255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FF0000"/>
                </a:solidFill>
                <a:ea typeface="宋体" pitchFamily="2" charset="-122"/>
              </a:rPr>
              <a:t>使控制信号清</a:t>
            </a:r>
            <a:r>
              <a:rPr lang="en-US" altLang="zh-CN" sz="1600" b="1" dirty="0">
                <a:solidFill>
                  <a:srgbClr val="FF0000"/>
                </a:solidFill>
                <a:ea typeface="宋体" pitchFamily="2" charset="-122"/>
              </a:rPr>
              <a:t>0</a:t>
            </a:r>
            <a:r>
              <a:rPr lang="zh-CN" altLang="en-US" sz="1600" b="1" dirty="0">
                <a:solidFill>
                  <a:srgbClr val="FF0000"/>
                </a:solidFill>
                <a:ea typeface="宋体" pitchFamily="2" charset="-122"/>
              </a:rPr>
              <a:t>，阻塞随后指令！</a:t>
            </a:r>
          </a:p>
        </p:txBody>
      </p:sp>
      <p:sp>
        <p:nvSpPr>
          <p:cNvPr id="509963" name="Text Box 26"/>
          <p:cNvSpPr txBox="1"/>
          <p:nvPr/>
        </p:nvSpPr>
        <p:spPr>
          <a:xfrm>
            <a:off x="4098925" y="1257300"/>
            <a:ext cx="43815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600" b="1" dirty="0">
                <a:solidFill>
                  <a:srgbClr val="CC0000"/>
                </a:solidFill>
                <a:ea typeface="宋体" pitchFamily="2" charset="-122"/>
              </a:rPr>
              <a:t>①</a:t>
            </a:r>
          </a:p>
        </p:txBody>
      </p:sp>
      <p:sp>
        <p:nvSpPr>
          <p:cNvPr id="509964" name="Rectangle 27"/>
          <p:cNvSpPr/>
          <p:nvPr/>
        </p:nvSpPr>
        <p:spPr>
          <a:xfrm>
            <a:off x="1368425" y="1914525"/>
            <a:ext cx="387350" cy="3365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②</a:t>
            </a:r>
            <a:endParaRPr lang="zh-CN" altLang="en-US" sz="1600" b="1" dirty="0">
              <a:solidFill>
                <a:srgbClr val="CC0000"/>
              </a:solidFill>
              <a:ea typeface="宋体" pitchFamily="2" charset="-122"/>
            </a:endParaRPr>
          </a:p>
        </p:txBody>
      </p:sp>
      <p:sp>
        <p:nvSpPr>
          <p:cNvPr id="509965" name="Rectangle 28"/>
          <p:cNvSpPr/>
          <p:nvPr/>
        </p:nvSpPr>
        <p:spPr>
          <a:xfrm>
            <a:off x="415925" y="2854325"/>
            <a:ext cx="387350" cy="3365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③</a:t>
            </a:r>
            <a:endParaRPr lang="zh-CN" altLang="en-US" sz="1600" b="1" dirty="0">
              <a:solidFill>
                <a:srgbClr val="CC0000"/>
              </a:solidFill>
              <a:ea typeface="宋体" pitchFamily="2" charset="-122"/>
            </a:endParaRPr>
          </a:p>
        </p:txBody>
      </p:sp>
      <p:grpSp>
        <p:nvGrpSpPr>
          <p:cNvPr id="509966" name="Group 33"/>
          <p:cNvGrpSpPr/>
          <p:nvPr/>
        </p:nvGrpSpPr>
        <p:grpSpPr>
          <a:xfrm>
            <a:off x="1803400" y="1079500"/>
            <a:ext cx="381000" cy="2806700"/>
            <a:chOff x="1136" y="680"/>
            <a:chExt cx="240" cy="1768"/>
          </a:xfrm>
        </p:grpSpPr>
        <p:sp>
          <p:nvSpPr>
            <p:cNvPr id="509977" name="Line 29"/>
            <p:cNvSpPr/>
            <p:nvPr/>
          </p:nvSpPr>
          <p:spPr>
            <a:xfrm>
              <a:off x="1136" y="2448"/>
              <a:ext cx="112" cy="0"/>
            </a:xfrm>
            <a:prstGeom prst="line">
              <a:avLst/>
            </a:prstGeom>
            <a:ln w="28575" cap="flat" cmpd="sng">
              <a:solidFill>
                <a:schemeClr val="accent2"/>
              </a:solidFill>
              <a:prstDash val="solid"/>
              <a:headEnd type="none" w="med" len="med"/>
              <a:tailEnd type="none" w="med" len="med"/>
            </a:ln>
          </p:spPr>
        </p:sp>
        <p:sp>
          <p:nvSpPr>
            <p:cNvPr id="509978" name="Line 30"/>
            <p:cNvSpPr/>
            <p:nvPr/>
          </p:nvSpPr>
          <p:spPr>
            <a:xfrm>
              <a:off x="1232" y="680"/>
              <a:ext cx="0" cy="1768"/>
            </a:xfrm>
            <a:prstGeom prst="line">
              <a:avLst/>
            </a:prstGeom>
            <a:ln w="28575" cap="flat" cmpd="sng">
              <a:solidFill>
                <a:schemeClr val="accent2"/>
              </a:solidFill>
              <a:prstDash val="solid"/>
              <a:headEnd type="none" w="med" len="med"/>
              <a:tailEnd type="none" w="med" len="med"/>
            </a:ln>
          </p:spPr>
        </p:sp>
        <p:sp>
          <p:nvSpPr>
            <p:cNvPr id="509979" name="Line 31"/>
            <p:cNvSpPr/>
            <p:nvPr/>
          </p:nvSpPr>
          <p:spPr>
            <a:xfrm>
              <a:off x="1224" y="680"/>
              <a:ext cx="136" cy="0"/>
            </a:xfrm>
            <a:prstGeom prst="line">
              <a:avLst/>
            </a:prstGeom>
            <a:ln w="28575" cap="flat" cmpd="sng">
              <a:solidFill>
                <a:schemeClr val="accent2"/>
              </a:solidFill>
              <a:prstDash val="solid"/>
              <a:headEnd type="none" w="med" len="med"/>
              <a:tailEnd type="triangle" w="med" len="med"/>
            </a:ln>
          </p:spPr>
        </p:sp>
        <p:sp>
          <p:nvSpPr>
            <p:cNvPr id="509980" name="Line 32"/>
            <p:cNvSpPr/>
            <p:nvPr/>
          </p:nvSpPr>
          <p:spPr>
            <a:xfrm>
              <a:off x="1240" y="776"/>
              <a:ext cx="136" cy="0"/>
            </a:xfrm>
            <a:prstGeom prst="line">
              <a:avLst/>
            </a:prstGeom>
            <a:ln w="28575" cap="flat" cmpd="sng">
              <a:solidFill>
                <a:schemeClr val="accent2"/>
              </a:solidFill>
              <a:prstDash val="solid"/>
              <a:headEnd type="none" w="med" len="med"/>
              <a:tailEnd type="triangle" w="med" len="med"/>
            </a:ln>
          </p:spPr>
        </p:sp>
      </p:grpSp>
      <p:grpSp>
        <p:nvGrpSpPr>
          <p:cNvPr id="509967" name="Group 37"/>
          <p:cNvGrpSpPr/>
          <p:nvPr/>
        </p:nvGrpSpPr>
        <p:grpSpPr>
          <a:xfrm>
            <a:off x="2616200" y="1358900"/>
            <a:ext cx="2247900" cy="4381500"/>
            <a:chOff x="1648" y="856"/>
            <a:chExt cx="1416" cy="2760"/>
          </a:xfrm>
        </p:grpSpPr>
        <p:sp>
          <p:nvSpPr>
            <p:cNvPr id="509974" name="Line 34"/>
            <p:cNvSpPr/>
            <p:nvPr/>
          </p:nvSpPr>
          <p:spPr>
            <a:xfrm>
              <a:off x="3064" y="3352"/>
              <a:ext cx="0" cy="264"/>
            </a:xfrm>
            <a:prstGeom prst="line">
              <a:avLst/>
            </a:prstGeom>
            <a:ln w="28575" cap="flat" cmpd="sng">
              <a:solidFill>
                <a:schemeClr val="accent2"/>
              </a:solidFill>
              <a:prstDash val="solid"/>
              <a:headEnd type="none" w="med" len="med"/>
              <a:tailEnd type="none" w="med" len="med"/>
            </a:ln>
          </p:spPr>
        </p:sp>
        <p:sp>
          <p:nvSpPr>
            <p:cNvPr id="509975" name="Line 35"/>
            <p:cNvSpPr/>
            <p:nvPr/>
          </p:nvSpPr>
          <p:spPr>
            <a:xfrm>
              <a:off x="1648" y="3600"/>
              <a:ext cx="1416" cy="8"/>
            </a:xfrm>
            <a:prstGeom prst="line">
              <a:avLst/>
            </a:prstGeom>
            <a:ln w="28575" cap="flat" cmpd="sng">
              <a:solidFill>
                <a:schemeClr val="accent2"/>
              </a:solidFill>
              <a:prstDash val="solid"/>
              <a:headEnd type="none" w="med" len="med"/>
              <a:tailEnd type="none" w="med" len="med"/>
            </a:ln>
          </p:spPr>
        </p:sp>
        <p:sp>
          <p:nvSpPr>
            <p:cNvPr id="509976" name="Line 36"/>
            <p:cNvSpPr/>
            <p:nvPr/>
          </p:nvSpPr>
          <p:spPr>
            <a:xfrm>
              <a:off x="1648" y="856"/>
              <a:ext cx="0" cy="2752"/>
            </a:xfrm>
            <a:prstGeom prst="line">
              <a:avLst/>
            </a:prstGeom>
            <a:ln w="28575" cap="flat" cmpd="sng">
              <a:solidFill>
                <a:schemeClr val="accent2"/>
              </a:solidFill>
              <a:prstDash val="solid"/>
              <a:headEnd type="triangle" w="med" len="med"/>
              <a:tailEnd type="none" w="med" len="med"/>
            </a:ln>
          </p:spPr>
        </p:sp>
      </p:grpSp>
      <p:grpSp>
        <p:nvGrpSpPr>
          <p:cNvPr id="509968" name="Group 40"/>
          <p:cNvGrpSpPr/>
          <p:nvPr/>
        </p:nvGrpSpPr>
        <p:grpSpPr>
          <a:xfrm>
            <a:off x="3098800" y="1066800"/>
            <a:ext cx="1955800" cy="1066800"/>
            <a:chOff x="1952" y="672"/>
            <a:chExt cx="1232" cy="672"/>
          </a:xfrm>
        </p:grpSpPr>
        <p:sp>
          <p:nvSpPr>
            <p:cNvPr id="509972" name="Line 38"/>
            <p:cNvSpPr/>
            <p:nvPr/>
          </p:nvSpPr>
          <p:spPr>
            <a:xfrm flipV="1">
              <a:off x="3176" y="672"/>
              <a:ext cx="0" cy="672"/>
            </a:xfrm>
            <a:prstGeom prst="line">
              <a:avLst/>
            </a:prstGeom>
            <a:ln w="28575" cap="flat" cmpd="sng">
              <a:solidFill>
                <a:srgbClr val="008000"/>
              </a:solidFill>
              <a:prstDash val="solid"/>
              <a:headEnd type="none" w="med" len="med"/>
              <a:tailEnd type="none" w="med" len="med"/>
            </a:ln>
          </p:spPr>
        </p:sp>
        <p:sp>
          <p:nvSpPr>
            <p:cNvPr id="509973" name="Line 39"/>
            <p:cNvSpPr/>
            <p:nvPr/>
          </p:nvSpPr>
          <p:spPr>
            <a:xfrm flipH="1">
              <a:off x="1952" y="672"/>
              <a:ext cx="1232" cy="0"/>
            </a:xfrm>
            <a:prstGeom prst="line">
              <a:avLst/>
            </a:prstGeom>
            <a:ln w="28575" cap="flat" cmpd="sng">
              <a:solidFill>
                <a:srgbClr val="008000"/>
              </a:solidFill>
              <a:prstDash val="solid"/>
              <a:headEnd type="none" w="med" len="med"/>
              <a:tailEnd type="triangle" w="med" len="med"/>
            </a:ln>
          </p:spPr>
        </p:sp>
      </p:grpSp>
      <p:grpSp>
        <p:nvGrpSpPr>
          <p:cNvPr id="509969" name="Group 43"/>
          <p:cNvGrpSpPr/>
          <p:nvPr/>
        </p:nvGrpSpPr>
        <p:grpSpPr>
          <a:xfrm>
            <a:off x="3517900" y="2273300"/>
            <a:ext cx="482600" cy="336550"/>
            <a:chOff x="2216" y="1432"/>
            <a:chExt cx="304" cy="212"/>
          </a:xfrm>
        </p:grpSpPr>
        <p:sp>
          <p:nvSpPr>
            <p:cNvPr id="509970" name="Line 41"/>
            <p:cNvSpPr/>
            <p:nvPr/>
          </p:nvSpPr>
          <p:spPr>
            <a:xfrm>
              <a:off x="2368" y="1536"/>
              <a:ext cx="152" cy="0"/>
            </a:xfrm>
            <a:prstGeom prst="line">
              <a:avLst/>
            </a:prstGeom>
            <a:ln w="38100" cap="flat" cmpd="sng">
              <a:solidFill>
                <a:srgbClr val="CC0000"/>
              </a:solidFill>
              <a:prstDash val="solid"/>
              <a:headEnd type="none" w="med" len="med"/>
              <a:tailEnd type="triangle" w="med" len="med"/>
            </a:ln>
          </p:spPr>
        </p:sp>
        <p:sp>
          <p:nvSpPr>
            <p:cNvPr id="509971" name="Text Box 42"/>
            <p:cNvSpPr txBox="1"/>
            <p:nvPr/>
          </p:nvSpPr>
          <p:spPr>
            <a:xfrm>
              <a:off x="2216" y="1432"/>
              <a:ext cx="232" cy="212"/>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600" b="1" dirty="0">
                  <a:solidFill>
                    <a:srgbClr val="CC0000"/>
                  </a:solidFill>
                  <a:ea typeface="宋体" pitchFamily="2" charset="-122"/>
                </a:rPr>
                <a:t>0</a:t>
              </a:r>
            </a:p>
          </p:txBody>
        </p:sp>
      </p:grpSp>
      <p:pic>
        <p:nvPicPr>
          <p:cNvPr id="28674" name="Picture 2" descr="在这里插入图片描述">
            <a:extLst>
              <a:ext uri="{FF2B5EF4-FFF2-40B4-BE49-F238E27FC236}">
                <a16:creationId xmlns:a16="http://schemas.microsoft.com/office/drawing/2014/main" id="{0F4440B2-D47E-4E03-9E4D-A9C3CA9E4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4050"/>
            <a:ext cx="9144000" cy="55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062760"/>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158</a:t>
            </a:fld>
            <a:endParaRPr lang="en-AU" altLang="en-US" sz="1400" b="1" dirty="0">
              <a:ea typeface="宋体" pitchFamily="2" charset="-122"/>
            </a:endParaRPr>
          </a:p>
        </p:txBody>
      </p:sp>
      <p:sp>
        <p:nvSpPr>
          <p:cNvPr id="510979"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阻塞及其性能</a:t>
            </a:r>
          </a:p>
        </p:txBody>
      </p:sp>
      <p:sp>
        <p:nvSpPr>
          <p:cNvPr id="510980" name="Rectangle 3"/>
          <p:cNvSpPr>
            <a:spLocks noGrp="1"/>
          </p:cNvSpPr>
          <p:nvPr>
            <p:ph type="body" idx="4294967295"/>
          </p:nvPr>
        </p:nvSpPr>
        <p:spPr>
          <a:xfrm>
            <a:off x="873125" y="1844675"/>
            <a:ext cx="8270875" cy="4392613"/>
          </a:xfrm>
          <a:ln/>
        </p:spPr>
        <p:txBody>
          <a:bodyPr vert="horz" wrap="square" lIns="91440" tIns="45720" rIns="91440" bIns="45720" anchor="t"/>
          <a:lstStyle/>
          <a:p>
            <a:pPr eaLnBrk="1" hangingPunct="1"/>
            <a:r>
              <a:rPr lang="zh-CN" altLang="en-US" dirty="0">
                <a:ea typeface="宋体" pitchFamily="2" charset="-122"/>
              </a:rPr>
              <a:t>阻塞会降低性能</a:t>
            </a:r>
          </a:p>
          <a:p>
            <a:pPr lvl="1" eaLnBrk="1" hangingPunct="1"/>
            <a:r>
              <a:rPr lang="zh-CN" altLang="en-US" dirty="0">
                <a:ea typeface="宋体" pitchFamily="2" charset="-122"/>
              </a:rPr>
              <a:t>但是为了得到正确结果这是必要的</a:t>
            </a:r>
          </a:p>
          <a:p>
            <a:pPr eaLnBrk="1" hangingPunct="1"/>
            <a:r>
              <a:rPr lang="zh-CN" altLang="en-US" dirty="0">
                <a:ea typeface="宋体" pitchFamily="2" charset="-122"/>
              </a:rPr>
              <a:t>编译器</a:t>
            </a:r>
            <a:r>
              <a:rPr lang="zh-CN" altLang="en-US" dirty="0">
                <a:solidFill>
                  <a:srgbClr val="FF0000"/>
                </a:solidFill>
                <a:ea typeface="宋体" pitchFamily="2" charset="-122"/>
              </a:rPr>
              <a:t>可以重排代码</a:t>
            </a:r>
            <a:r>
              <a:rPr lang="zh-CN" altLang="en-US" dirty="0">
                <a:ea typeface="宋体" pitchFamily="2" charset="-122"/>
              </a:rPr>
              <a:t>以避免冒险和阻塞</a:t>
            </a:r>
          </a:p>
          <a:p>
            <a:pPr lvl="1" eaLnBrk="1" hangingPunct="1"/>
            <a:r>
              <a:rPr lang="zh-CN" altLang="en-US" dirty="0">
                <a:ea typeface="宋体" pitchFamily="2" charset="-122"/>
              </a:rPr>
              <a:t>编译器设计者必须了解流水线结构</a:t>
            </a:r>
          </a:p>
        </p:txBody>
      </p:sp>
      <p:sp>
        <p:nvSpPr>
          <p:cNvPr id="510981" name="Text Box 4"/>
          <p:cNvSpPr txBox="1"/>
          <p:nvPr/>
        </p:nvSpPr>
        <p:spPr>
          <a:xfrm>
            <a:off x="684213" y="1258888"/>
            <a:ext cx="2825750" cy="457200"/>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2400" b="1" dirty="0">
                <a:solidFill>
                  <a:schemeClr val="folHlink"/>
                </a:solidFill>
                <a:latin typeface="Arial Black" panose="020B0A04020102020204" pitchFamily="34" charset="0"/>
                <a:ea typeface="宋体" pitchFamily="2" charset="-122"/>
              </a:rPr>
              <a:t>The BIG Picture</a:t>
            </a:r>
          </a:p>
        </p:txBody>
      </p:sp>
    </p:spTree>
    <p:extLst>
      <p:ext uri="{BB962C8B-B14F-4D97-AF65-F5344CB8AC3E}">
        <p14:creationId xmlns:p14="http://schemas.microsoft.com/office/powerpoint/2010/main" val="23719442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159</a:t>
            </a:fld>
            <a:endParaRPr lang="en-AU" altLang="en-US" sz="1400" b="1" dirty="0">
              <a:ea typeface="宋体" pitchFamily="2" charset="-122"/>
            </a:endParaRPr>
          </a:p>
        </p:txBody>
      </p:sp>
      <p:sp>
        <p:nvSpPr>
          <p:cNvPr id="446467" name="Rectangle 2"/>
          <p:cNvSpPr>
            <a:spLocks noGrp="1"/>
          </p:cNvSpPr>
          <p:nvPr>
            <p:ph type="title" idx="4294967295"/>
          </p:nvPr>
        </p:nvSpPr>
        <p:spPr>
          <a:xfrm>
            <a:off x="884238" y="200025"/>
            <a:ext cx="8259762" cy="708025"/>
          </a:xfrm>
          <a:ln/>
        </p:spPr>
        <p:txBody>
          <a:bodyPr vert="horz" wrap="square" lIns="91440" tIns="45720" rIns="91440" bIns="45720" anchor="b">
            <a:spAutoFit/>
          </a:bodyPr>
          <a:lstStyle/>
          <a:p>
            <a:pPr eaLnBrk="1" hangingPunct="1"/>
            <a:r>
              <a:rPr lang="zh-CN" altLang="en-US" sz="4000" dirty="0">
                <a:ea typeface="宋体" pitchFamily="2" charset="-122"/>
              </a:rPr>
              <a:t>重新安排代码以避免流水线阻塞</a:t>
            </a:r>
          </a:p>
        </p:txBody>
      </p:sp>
      <p:sp>
        <p:nvSpPr>
          <p:cNvPr id="446468" name="Rectangle 3"/>
          <p:cNvSpPr>
            <a:spLocks noGrp="1"/>
          </p:cNvSpPr>
          <p:nvPr>
            <p:ph type="body" idx="4294967295"/>
          </p:nvPr>
        </p:nvSpPr>
        <p:spPr>
          <a:xfrm>
            <a:off x="693738" y="1125538"/>
            <a:ext cx="8270875" cy="1843087"/>
          </a:xfrm>
          <a:ln/>
        </p:spPr>
        <p:txBody>
          <a:bodyPr vert="horz" wrap="square" lIns="91440" tIns="45720" rIns="91440" bIns="45720" anchor="t"/>
          <a:lstStyle/>
          <a:p>
            <a:pPr eaLnBrk="1" hangingPunct="1"/>
            <a:r>
              <a:rPr lang="zh-CN" altLang="en-US" dirty="0">
                <a:ea typeface="宋体" pitchFamily="2" charset="-122"/>
              </a:rPr>
              <a:t>代码重排以避免在下条指令中使用装载结果</a:t>
            </a:r>
            <a:endParaRPr lang="en-US" altLang="zh-CN" dirty="0">
              <a:ea typeface="宋体" pitchFamily="2" charset="-122"/>
            </a:endParaRPr>
          </a:p>
          <a:p>
            <a:pPr eaLnBrk="1" hangingPunct="1"/>
            <a:r>
              <a:rPr lang="en-US" altLang="zh-CN" dirty="0">
                <a:ea typeface="宋体" pitchFamily="2" charset="-122"/>
              </a:rPr>
              <a:t>C code for </a:t>
            </a:r>
            <a:r>
              <a:rPr lang="en-US" altLang="zh-CN" dirty="0">
                <a:latin typeface="Lucida Console" pitchFamily="49" charset="0"/>
                <a:ea typeface="宋体" pitchFamily="2" charset="-122"/>
              </a:rPr>
              <a:t>A = B + E; C = B + F;</a:t>
            </a:r>
            <a:endParaRPr lang="zh-CN" altLang="en-US" dirty="0">
              <a:latin typeface="Lucida Console" pitchFamily="49" charset="0"/>
              <a:ea typeface="宋体" pitchFamily="2" charset="-122"/>
            </a:endParaRPr>
          </a:p>
        </p:txBody>
      </p:sp>
      <p:sp>
        <p:nvSpPr>
          <p:cNvPr id="446469" name="Text Box 4"/>
          <p:cNvSpPr txBox="1"/>
          <p:nvPr/>
        </p:nvSpPr>
        <p:spPr>
          <a:xfrm>
            <a:off x="1619250" y="2565400"/>
            <a:ext cx="2794000" cy="2587625"/>
          </a:xfrm>
          <a:prstGeom prst="rect">
            <a:avLst/>
          </a:prstGeom>
          <a:solidFill>
            <a:schemeClr val="folHlink"/>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lw	$t1, 0($t0)</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lw	</a:t>
            </a:r>
            <a:r>
              <a:rPr lang="en-US" altLang="zh-CN" sz="2000" dirty="0">
                <a:solidFill>
                  <a:srgbClr val="FF0000"/>
                </a:solidFill>
                <a:latin typeface="Lucida Console" pitchFamily="49" charset="0"/>
                <a:ea typeface="宋体" pitchFamily="2" charset="-122"/>
              </a:rPr>
              <a:t>$t2</a:t>
            </a:r>
            <a:r>
              <a:rPr lang="en-US" altLang="zh-CN" sz="2000" dirty="0">
                <a:latin typeface="Lucida Console" pitchFamily="49" charset="0"/>
                <a:ea typeface="宋体" pitchFamily="2" charset="-122"/>
              </a:rPr>
              <a:t>, 4($t0)</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add	$t3, $t1, </a:t>
            </a:r>
            <a:r>
              <a:rPr lang="en-US" altLang="zh-CN" sz="2000" dirty="0">
                <a:solidFill>
                  <a:srgbClr val="FF0000"/>
                </a:solidFill>
                <a:latin typeface="Lucida Console" pitchFamily="49" charset="0"/>
                <a:ea typeface="宋体" pitchFamily="2" charset="-122"/>
              </a:rPr>
              <a:t>$t2</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sw	$t3, 12($t0)</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lw	</a:t>
            </a:r>
            <a:r>
              <a:rPr lang="en-US" altLang="zh-CN" sz="2000" dirty="0">
                <a:solidFill>
                  <a:srgbClr val="FF0000"/>
                </a:solidFill>
                <a:latin typeface="Lucida Console" pitchFamily="49" charset="0"/>
                <a:ea typeface="宋体" pitchFamily="2" charset="-122"/>
              </a:rPr>
              <a:t>$t4</a:t>
            </a:r>
            <a:r>
              <a:rPr lang="en-US" altLang="zh-CN" sz="2000" dirty="0">
                <a:latin typeface="Lucida Console" pitchFamily="49" charset="0"/>
                <a:ea typeface="宋体" pitchFamily="2" charset="-122"/>
              </a:rPr>
              <a:t>, 8($t0)</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add	$t5, $t1, </a:t>
            </a:r>
            <a:r>
              <a:rPr lang="en-US" altLang="zh-CN" sz="2000" dirty="0">
                <a:solidFill>
                  <a:srgbClr val="FF0000"/>
                </a:solidFill>
                <a:latin typeface="Lucida Console" pitchFamily="49" charset="0"/>
                <a:ea typeface="宋体" pitchFamily="2" charset="-122"/>
              </a:rPr>
              <a:t>$t4</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sw	$t5, 16($t0)</a:t>
            </a:r>
            <a:endParaRPr lang="en-AU" altLang="en-US" sz="2000" dirty="0">
              <a:latin typeface="Lucida Console" pitchFamily="49" charset="0"/>
              <a:ea typeface="宋体" pitchFamily="2" charset="-122"/>
            </a:endParaRPr>
          </a:p>
        </p:txBody>
      </p:sp>
      <p:sp>
        <p:nvSpPr>
          <p:cNvPr id="446470" name="AutoShape 5"/>
          <p:cNvSpPr/>
          <p:nvPr/>
        </p:nvSpPr>
        <p:spPr>
          <a:xfrm>
            <a:off x="250825" y="3417888"/>
            <a:ext cx="914400" cy="401637"/>
          </a:xfrm>
          <a:prstGeom prst="borderCallout1">
            <a:avLst>
              <a:gd name="adj1" fmla="val 28458"/>
              <a:gd name="adj2" fmla="val 108333"/>
              <a:gd name="adj3" fmla="val 25296"/>
              <a:gd name="adj4" fmla="val 147917"/>
            </a:avLst>
          </a:prstGeom>
          <a:solidFill>
            <a:schemeClr val="hlink"/>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ea typeface="宋体" pitchFamily="2" charset="-122"/>
              </a:rPr>
              <a:t>stall</a:t>
            </a:r>
            <a:endParaRPr lang="en-AU" altLang="en-US" sz="1800" dirty="0">
              <a:ea typeface="宋体" pitchFamily="2" charset="-122"/>
            </a:endParaRPr>
          </a:p>
        </p:txBody>
      </p:sp>
      <p:sp>
        <p:nvSpPr>
          <p:cNvPr id="446471" name="AutoShape 6"/>
          <p:cNvSpPr/>
          <p:nvPr/>
        </p:nvSpPr>
        <p:spPr>
          <a:xfrm>
            <a:off x="250825" y="4497388"/>
            <a:ext cx="914400" cy="401637"/>
          </a:xfrm>
          <a:prstGeom prst="borderCallout1">
            <a:avLst>
              <a:gd name="adj1" fmla="val 28458"/>
              <a:gd name="adj2" fmla="val 108333"/>
              <a:gd name="adj3" fmla="val 25296"/>
              <a:gd name="adj4" fmla="val 147917"/>
            </a:avLst>
          </a:prstGeom>
          <a:solidFill>
            <a:schemeClr val="hlink"/>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ea typeface="宋体" pitchFamily="2" charset="-122"/>
              </a:rPr>
              <a:t>stall</a:t>
            </a:r>
            <a:endParaRPr lang="en-AU" altLang="en-US" sz="1800" dirty="0">
              <a:ea typeface="宋体" pitchFamily="2" charset="-122"/>
            </a:endParaRPr>
          </a:p>
        </p:txBody>
      </p:sp>
      <p:sp>
        <p:nvSpPr>
          <p:cNvPr id="446472" name="Text Box 7"/>
          <p:cNvSpPr txBox="1"/>
          <p:nvPr/>
        </p:nvSpPr>
        <p:spPr>
          <a:xfrm>
            <a:off x="4930775" y="2565400"/>
            <a:ext cx="2794000" cy="2587625"/>
          </a:xfrm>
          <a:prstGeom prst="rect">
            <a:avLst/>
          </a:prstGeom>
          <a:solidFill>
            <a:schemeClr val="folHlink"/>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lw	$t1, 0($t0)</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lw	</a:t>
            </a:r>
            <a:r>
              <a:rPr lang="en-US" altLang="zh-CN" sz="2000" dirty="0">
                <a:solidFill>
                  <a:srgbClr val="FF0000"/>
                </a:solidFill>
                <a:latin typeface="Lucida Console" pitchFamily="49" charset="0"/>
                <a:ea typeface="宋体" pitchFamily="2" charset="-122"/>
              </a:rPr>
              <a:t>$t2</a:t>
            </a:r>
            <a:r>
              <a:rPr lang="en-US" altLang="zh-CN" sz="2000" dirty="0">
                <a:latin typeface="Lucida Console" pitchFamily="49" charset="0"/>
                <a:ea typeface="宋体" pitchFamily="2" charset="-122"/>
              </a:rPr>
              <a:t>, 4($t0)</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lw	</a:t>
            </a:r>
            <a:r>
              <a:rPr lang="en-US" altLang="zh-CN" sz="2000" dirty="0">
                <a:solidFill>
                  <a:srgbClr val="FF0000"/>
                </a:solidFill>
                <a:latin typeface="Lucida Console" pitchFamily="49" charset="0"/>
                <a:ea typeface="宋体" pitchFamily="2" charset="-122"/>
              </a:rPr>
              <a:t>$t4</a:t>
            </a:r>
            <a:r>
              <a:rPr lang="en-US" altLang="zh-CN" sz="2000" dirty="0">
                <a:latin typeface="Lucida Console" pitchFamily="49" charset="0"/>
                <a:ea typeface="宋体" pitchFamily="2" charset="-122"/>
              </a:rPr>
              <a:t>, 8($t0)</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add	$t3, $t1, </a:t>
            </a:r>
            <a:r>
              <a:rPr lang="en-US" altLang="zh-CN" sz="2000" dirty="0">
                <a:solidFill>
                  <a:srgbClr val="FF0000"/>
                </a:solidFill>
                <a:latin typeface="Lucida Console" pitchFamily="49" charset="0"/>
                <a:ea typeface="宋体" pitchFamily="2" charset="-122"/>
              </a:rPr>
              <a:t>$t2</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sw	$t3, 12($t0)</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add	$t5, $t1, </a:t>
            </a:r>
            <a:r>
              <a:rPr lang="en-US" altLang="zh-CN" sz="2000" dirty="0">
                <a:solidFill>
                  <a:srgbClr val="FF0000"/>
                </a:solidFill>
                <a:latin typeface="Lucida Console" pitchFamily="49" charset="0"/>
                <a:ea typeface="宋体" pitchFamily="2" charset="-122"/>
              </a:rPr>
              <a:t>$t4</a:t>
            </a:r>
          </a:p>
          <a:p>
            <a:pPr marL="0" lvl="0" indent="0" algn="ctr" defTabSz="628650">
              <a:buClrTx/>
              <a:buSzPct val="100000"/>
              <a:buFont typeface="Arial" panose="020B0604020202090204" pitchFamily="34" charset="0"/>
              <a:buNone/>
            </a:pPr>
            <a:r>
              <a:rPr lang="en-US" altLang="zh-CN" sz="2000" dirty="0">
                <a:latin typeface="Lucida Console" pitchFamily="49" charset="0"/>
                <a:ea typeface="宋体" pitchFamily="2" charset="-122"/>
              </a:rPr>
              <a:t>sw	$t5, 16($t0)</a:t>
            </a:r>
            <a:endParaRPr lang="en-AU" altLang="en-US" sz="2000" dirty="0">
              <a:latin typeface="Lucida Console" pitchFamily="49" charset="0"/>
              <a:ea typeface="宋体" pitchFamily="2" charset="-122"/>
            </a:endParaRPr>
          </a:p>
        </p:txBody>
      </p:sp>
      <p:sp>
        <p:nvSpPr>
          <p:cNvPr id="446473" name="Line 8"/>
          <p:cNvSpPr/>
          <p:nvPr/>
        </p:nvSpPr>
        <p:spPr>
          <a:xfrm flipV="1">
            <a:off x="4044950" y="3560763"/>
            <a:ext cx="936625" cy="647700"/>
          </a:xfrm>
          <a:prstGeom prst="line">
            <a:avLst/>
          </a:prstGeom>
          <a:ln w="28575" cap="flat" cmpd="sng">
            <a:solidFill>
              <a:schemeClr val="hlink"/>
            </a:solidFill>
            <a:prstDash val="solid"/>
            <a:headEnd type="none" w="med" len="med"/>
            <a:tailEnd type="triangle" w="med" len="med"/>
          </a:ln>
        </p:spPr>
      </p:sp>
      <p:sp>
        <p:nvSpPr>
          <p:cNvPr id="446474" name="Oval 9"/>
          <p:cNvSpPr/>
          <p:nvPr/>
        </p:nvSpPr>
        <p:spPr>
          <a:xfrm>
            <a:off x="2244725" y="2913063"/>
            <a:ext cx="647700"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46475" name="Oval 10"/>
          <p:cNvSpPr/>
          <p:nvPr/>
        </p:nvSpPr>
        <p:spPr>
          <a:xfrm>
            <a:off x="3757613" y="3273425"/>
            <a:ext cx="647700"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46476" name="Oval 11"/>
          <p:cNvSpPr/>
          <p:nvPr/>
        </p:nvSpPr>
        <p:spPr>
          <a:xfrm>
            <a:off x="2244725" y="3992563"/>
            <a:ext cx="647700"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46477" name="Oval 12"/>
          <p:cNvSpPr/>
          <p:nvPr/>
        </p:nvSpPr>
        <p:spPr>
          <a:xfrm>
            <a:off x="3757613" y="4352925"/>
            <a:ext cx="647700"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46478" name="Oval 13"/>
          <p:cNvSpPr/>
          <p:nvPr/>
        </p:nvSpPr>
        <p:spPr>
          <a:xfrm>
            <a:off x="5557838" y="2913063"/>
            <a:ext cx="647700"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46479" name="Oval 14"/>
          <p:cNvSpPr/>
          <p:nvPr/>
        </p:nvSpPr>
        <p:spPr>
          <a:xfrm>
            <a:off x="7069138" y="3632200"/>
            <a:ext cx="647700"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46480" name="Oval 15"/>
          <p:cNvSpPr/>
          <p:nvPr/>
        </p:nvSpPr>
        <p:spPr>
          <a:xfrm>
            <a:off x="7069138" y="4352925"/>
            <a:ext cx="647700"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46481" name="Oval 16"/>
          <p:cNvSpPr/>
          <p:nvPr/>
        </p:nvSpPr>
        <p:spPr>
          <a:xfrm>
            <a:off x="5557838" y="3273425"/>
            <a:ext cx="647700"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446482" name="Line 17"/>
          <p:cNvSpPr/>
          <p:nvPr/>
        </p:nvSpPr>
        <p:spPr>
          <a:xfrm>
            <a:off x="2882900" y="3159125"/>
            <a:ext cx="879475" cy="292100"/>
          </a:xfrm>
          <a:prstGeom prst="line">
            <a:avLst/>
          </a:prstGeom>
          <a:ln w="19050" cap="flat" cmpd="sng">
            <a:solidFill>
              <a:srgbClr val="FF0000"/>
            </a:solidFill>
            <a:prstDash val="solid"/>
            <a:headEnd type="none" w="med" len="med"/>
            <a:tailEnd type="none" w="med" len="med"/>
          </a:ln>
        </p:spPr>
      </p:sp>
      <p:sp>
        <p:nvSpPr>
          <p:cNvPr id="446483" name="Line 18"/>
          <p:cNvSpPr/>
          <p:nvPr/>
        </p:nvSpPr>
        <p:spPr>
          <a:xfrm>
            <a:off x="2873375" y="4257675"/>
            <a:ext cx="903288" cy="215900"/>
          </a:xfrm>
          <a:prstGeom prst="line">
            <a:avLst/>
          </a:prstGeom>
          <a:ln w="19050" cap="flat" cmpd="sng">
            <a:solidFill>
              <a:srgbClr val="FF0000"/>
            </a:solidFill>
            <a:prstDash val="solid"/>
            <a:headEnd type="none" w="med" len="med"/>
            <a:tailEnd type="none" w="med" len="med"/>
          </a:ln>
        </p:spPr>
      </p:sp>
      <p:sp>
        <p:nvSpPr>
          <p:cNvPr id="446484" name="Line 19"/>
          <p:cNvSpPr/>
          <p:nvPr/>
        </p:nvSpPr>
        <p:spPr>
          <a:xfrm>
            <a:off x="6199188" y="3168650"/>
            <a:ext cx="895350" cy="608013"/>
          </a:xfrm>
          <a:prstGeom prst="line">
            <a:avLst/>
          </a:prstGeom>
          <a:ln w="19050" cap="flat" cmpd="sng">
            <a:solidFill>
              <a:srgbClr val="FF0000"/>
            </a:solidFill>
            <a:prstDash val="solid"/>
            <a:headEnd type="none" w="med" len="med"/>
            <a:tailEnd type="none" w="med" len="med"/>
          </a:ln>
        </p:spPr>
      </p:sp>
      <p:sp>
        <p:nvSpPr>
          <p:cNvPr id="446485" name="Line 20"/>
          <p:cNvSpPr/>
          <p:nvPr/>
        </p:nvSpPr>
        <p:spPr>
          <a:xfrm>
            <a:off x="6127750" y="3627438"/>
            <a:ext cx="966788" cy="846137"/>
          </a:xfrm>
          <a:prstGeom prst="line">
            <a:avLst/>
          </a:prstGeom>
          <a:ln w="19050" cap="flat" cmpd="sng">
            <a:solidFill>
              <a:srgbClr val="FF0000"/>
            </a:solidFill>
            <a:prstDash val="solid"/>
            <a:headEnd type="none" w="med" len="med"/>
            <a:tailEnd type="none" w="med" len="med"/>
          </a:ln>
        </p:spPr>
      </p:sp>
      <p:sp>
        <p:nvSpPr>
          <p:cNvPr id="446486" name="Text Box 21"/>
          <p:cNvSpPr txBox="1"/>
          <p:nvPr/>
        </p:nvSpPr>
        <p:spPr>
          <a:xfrm>
            <a:off x="5773738" y="5216525"/>
            <a:ext cx="1146175" cy="376238"/>
          </a:xfrm>
          <a:prstGeom prst="rect">
            <a:avLst/>
          </a:prstGeom>
          <a:solidFill>
            <a:schemeClr val="accent1"/>
          </a:solid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ea typeface="宋体" pitchFamily="2" charset="-122"/>
              </a:rPr>
              <a:t>11 cycles</a:t>
            </a:r>
            <a:endParaRPr lang="en-AU" altLang="en-US" sz="1800" dirty="0">
              <a:ea typeface="宋体" pitchFamily="2" charset="-122"/>
            </a:endParaRPr>
          </a:p>
        </p:txBody>
      </p:sp>
      <p:sp>
        <p:nvSpPr>
          <p:cNvPr id="446487" name="Text Box 22"/>
          <p:cNvSpPr txBox="1"/>
          <p:nvPr/>
        </p:nvSpPr>
        <p:spPr>
          <a:xfrm>
            <a:off x="2460625" y="5216525"/>
            <a:ext cx="1146175" cy="376238"/>
          </a:xfrm>
          <a:prstGeom prst="rect">
            <a:avLst/>
          </a:prstGeom>
          <a:solidFill>
            <a:schemeClr val="accent1"/>
          </a:solid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ea typeface="宋体" pitchFamily="2" charset="-122"/>
              </a:rPr>
              <a:t>13 cycles</a:t>
            </a:r>
            <a:endParaRPr lang="en-AU" altLang="en-US" sz="1800" dirty="0">
              <a:ea typeface="宋体" pitchFamily="2" charset="-122"/>
            </a:endParaRPr>
          </a:p>
        </p:txBody>
      </p:sp>
      <p:sp>
        <p:nvSpPr>
          <p:cNvPr id="446488" name="Text Box 155"/>
          <p:cNvSpPr txBox="1"/>
          <p:nvPr/>
        </p:nvSpPr>
        <p:spPr>
          <a:xfrm>
            <a:off x="7816850" y="5876925"/>
            <a:ext cx="100330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600" b="1" dirty="0">
                <a:ea typeface="宋体" pitchFamily="2" charset="-122"/>
                <a:hlinkClick r:id="rId2" action="ppaction://hlinksldjump"/>
              </a:rPr>
              <a:t>BACK</a:t>
            </a:r>
            <a:endParaRPr lang="en-US" altLang="zh-CN" sz="1600" b="1" dirty="0">
              <a:ea typeface="宋体" pitchFamily="2" charset="-122"/>
            </a:endParaRPr>
          </a:p>
        </p:txBody>
      </p:sp>
    </p:spTree>
    <p:extLst>
      <p:ext uri="{BB962C8B-B14F-4D97-AF65-F5344CB8AC3E}">
        <p14:creationId xmlns:p14="http://schemas.microsoft.com/office/powerpoint/2010/main" val="1612841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16</a:t>
            </a:fld>
            <a:endParaRPr lang="en-AU" altLang="zh-CN" sz="1400" b="1" dirty="0">
              <a:ea typeface="宋体" pitchFamily="2" charset="-122"/>
            </a:endParaRPr>
          </a:p>
        </p:txBody>
      </p:sp>
      <p:sp>
        <p:nvSpPr>
          <p:cNvPr id="37891" name="Rectangle 2"/>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程序概念入门</a:t>
            </a:r>
            <a:endParaRPr lang="en-AU" altLang="zh-CN" dirty="0">
              <a:ea typeface="宋体" pitchFamily="2" charset="-122"/>
            </a:endParaRPr>
          </a:p>
        </p:txBody>
      </p:sp>
      <p:sp>
        <p:nvSpPr>
          <p:cNvPr id="37892" name="Text Box 7"/>
          <p:cNvSpPr txBox="1"/>
          <p:nvPr/>
        </p:nvSpPr>
        <p:spPr>
          <a:xfrm rot="5400000">
            <a:off x="7559675" y="1214438"/>
            <a:ext cx="2800350" cy="369887"/>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§1.3 Below Your Program</a:t>
            </a:r>
          </a:p>
        </p:txBody>
      </p:sp>
      <p:pic>
        <p:nvPicPr>
          <p:cNvPr id="37893" name="Picture 11" descr="f01-02-P374493"/>
          <p:cNvPicPr>
            <a:picLocks noChangeAspect="1"/>
          </p:cNvPicPr>
          <p:nvPr/>
        </p:nvPicPr>
        <p:blipFill>
          <a:blip r:embed="rId3"/>
          <a:stretch>
            <a:fillRect/>
          </a:stretch>
        </p:blipFill>
        <p:spPr>
          <a:xfrm>
            <a:off x="654050" y="2627313"/>
            <a:ext cx="2400300" cy="2400300"/>
          </a:xfrm>
          <a:prstGeom prst="rect">
            <a:avLst/>
          </a:prstGeom>
          <a:noFill/>
          <a:ln w="9525">
            <a:noFill/>
          </a:ln>
        </p:spPr>
      </p:pic>
      <p:sp>
        <p:nvSpPr>
          <p:cNvPr id="8" name="Rectangle 6"/>
          <p:cNvSpPr>
            <a:spLocks noGrp="1"/>
          </p:cNvSpPr>
          <p:nvPr>
            <p:ph type="body" sz="half" idx="2"/>
          </p:nvPr>
        </p:nvSpPr>
        <p:spPr>
          <a:xfrm>
            <a:off x="2843213" y="1125538"/>
            <a:ext cx="6111875" cy="5111750"/>
          </a:xfrm>
          <a:ln/>
        </p:spPr>
        <p:txBody>
          <a:bodyPr vert="horz" wrap="square" lIns="91440" tIns="45720" rIns="91440" bIns="45720" anchor="t"/>
          <a:lstStyle/>
          <a:p>
            <a:pPr eaLnBrk="1" hangingPunct="1"/>
            <a:r>
              <a:rPr lang="zh-CN" altLang="en-US" sz="2800" dirty="0">
                <a:solidFill>
                  <a:srgbClr val="FF0000"/>
                </a:solidFill>
                <a:latin typeface="黑体" pitchFamily="49" charset="-122"/>
                <a:ea typeface="黑体" pitchFamily="49" charset="-122"/>
              </a:rPr>
              <a:t>应用软件</a:t>
            </a:r>
            <a:r>
              <a:rPr lang="en-US" altLang="zh-CN" sz="2800" dirty="0">
                <a:solidFill>
                  <a:srgbClr val="FF0000"/>
                </a:solidFill>
                <a:latin typeface="黑体" pitchFamily="49" charset="-122"/>
                <a:ea typeface="黑体" pitchFamily="49" charset="-122"/>
              </a:rPr>
              <a:t>(Applications software</a:t>
            </a:r>
            <a:r>
              <a:rPr lang="en-US" altLang="zh-CN" sz="2800" dirty="0">
                <a:latin typeface="黑体" pitchFamily="49" charset="-122"/>
                <a:ea typeface="黑体" pitchFamily="49" charset="-122"/>
              </a:rPr>
              <a:t>)</a:t>
            </a:r>
          </a:p>
          <a:p>
            <a:pPr lvl="1" eaLnBrk="1" hangingPunct="1"/>
            <a:r>
              <a:rPr lang="zh-CN" altLang="en-US" sz="2400" dirty="0">
                <a:latin typeface="黑体" pitchFamily="49" charset="-122"/>
                <a:ea typeface="黑体" pitchFamily="49" charset="-122"/>
              </a:rPr>
              <a:t>用高级语言编写</a:t>
            </a:r>
            <a:endParaRPr lang="en-US" altLang="zh-CN" sz="2400" dirty="0">
              <a:latin typeface="黑体" pitchFamily="49" charset="-122"/>
              <a:ea typeface="黑体" pitchFamily="49" charset="-122"/>
            </a:endParaRPr>
          </a:p>
          <a:p>
            <a:pPr eaLnBrk="1" hangingPunct="1"/>
            <a:r>
              <a:rPr lang="zh-CN" altLang="en-US" sz="2800" dirty="0">
                <a:solidFill>
                  <a:srgbClr val="FF0000"/>
                </a:solidFill>
                <a:latin typeface="黑体" pitchFamily="49" charset="-122"/>
                <a:ea typeface="黑体" pitchFamily="49" charset="-122"/>
              </a:rPr>
              <a:t>系统软件</a:t>
            </a:r>
            <a:r>
              <a:rPr lang="en-US" altLang="zh-CN" sz="2800" dirty="0">
                <a:solidFill>
                  <a:srgbClr val="FF0000"/>
                </a:solidFill>
                <a:latin typeface="黑体" pitchFamily="49" charset="-122"/>
                <a:ea typeface="黑体" pitchFamily="49" charset="-122"/>
              </a:rPr>
              <a:t>(System software)</a:t>
            </a:r>
          </a:p>
          <a:p>
            <a:pPr lvl="1" eaLnBrk="1" hangingPunct="1"/>
            <a:r>
              <a:rPr lang="zh-CN" altLang="en-US" sz="2400" dirty="0">
                <a:latin typeface="黑体" pitchFamily="49" charset="-122"/>
                <a:ea typeface="黑体" pitchFamily="49" charset="-122"/>
              </a:rPr>
              <a:t>编译程序：把用高级语言编写的程序翻译成机器代码</a:t>
            </a:r>
            <a:endParaRPr lang="en-US" altLang="zh-CN" sz="2400" dirty="0">
              <a:latin typeface="黑体" pitchFamily="49" charset="-122"/>
              <a:ea typeface="黑体" pitchFamily="49" charset="-122"/>
            </a:endParaRPr>
          </a:p>
          <a:p>
            <a:pPr lvl="1" eaLnBrk="1" hangingPunct="1"/>
            <a:r>
              <a:rPr lang="zh-CN" altLang="en-US" sz="2400" dirty="0">
                <a:latin typeface="黑体" pitchFamily="49" charset="-122"/>
                <a:ea typeface="黑体" pitchFamily="49" charset="-122"/>
              </a:rPr>
              <a:t>操作系统：提供各种服务和监控</a:t>
            </a:r>
            <a:endParaRPr lang="en-US" altLang="zh-CN" sz="2400" dirty="0">
              <a:latin typeface="黑体" pitchFamily="49" charset="-122"/>
              <a:ea typeface="黑体" pitchFamily="49" charset="-122"/>
            </a:endParaRPr>
          </a:p>
          <a:p>
            <a:pPr lvl="2" eaLnBrk="1" hangingPunct="1"/>
            <a:r>
              <a:rPr lang="zh-CN" altLang="en-US" sz="2000" dirty="0">
                <a:latin typeface="黑体" pitchFamily="49" charset="-122"/>
                <a:ea typeface="黑体" pitchFamily="49" charset="-122"/>
              </a:rPr>
              <a:t>处理基本的输入和输出操作</a:t>
            </a:r>
            <a:endParaRPr lang="en-US" altLang="zh-CN" sz="2000" dirty="0">
              <a:latin typeface="黑体" pitchFamily="49" charset="-122"/>
              <a:ea typeface="黑体" pitchFamily="49" charset="-122"/>
            </a:endParaRPr>
          </a:p>
          <a:p>
            <a:pPr lvl="2" eaLnBrk="1" hangingPunct="1"/>
            <a:r>
              <a:rPr lang="zh-CN" altLang="en-US" sz="2000" dirty="0">
                <a:latin typeface="黑体" pitchFamily="49" charset="-122"/>
                <a:ea typeface="黑体" pitchFamily="49" charset="-122"/>
              </a:rPr>
              <a:t>分配外存和内存</a:t>
            </a:r>
            <a:endParaRPr lang="en-US" altLang="zh-CN" sz="2000" dirty="0">
              <a:latin typeface="黑体" pitchFamily="49" charset="-122"/>
              <a:ea typeface="黑体" pitchFamily="49" charset="-122"/>
            </a:endParaRPr>
          </a:p>
          <a:p>
            <a:pPr lvl="2" eaLnBrk="1" hangingPunct="1"/>
            <a:r>
              <a:rPr lang="zh-CN" altLang="en-US" sz="2000" dirty="0">
                <a:latin typeface="黑体" pitchFamily="49" charset="-122"/>
                <a:ea typeface="黑体" pitchFamily="49" charset="-122"/>
              </a:rPr>
              <a:t>为多个应用程序提供共享计算机资源的服务</a:t>
            </a:r>
            <a:endParaRPr lang="en-US" altLang="zh-CN" sz="2000" dirty="0">
              <a:latin typeface="黑体" pitchFamily="49" charset="-122"/>
              <a:ea typeface="黑体" pitchFamily="49" charset="-122"/>
            </a:endParaRPr>
          </a:p>
          <a:p>
            <a:pPr eaLnBrk="1" hangingPunct="1"/>
            <a:r>
              <a:rPr lang="zh-CN" altLang="en-US" sz="2800" dirty="0">
                <a:solidFill>
                  <a:srgbClr val="FF0000"/>
                </a:solidFill>
                <a:latin typeface="黑体" pitchFamily="49" charset="-122"/>
                <a:ea typeface="黑体" pitchFamily="49" charset="-122"/>
              </a:rPr>
              <a:t>硬件（</a:t>
            </a:r>
            <a:r>
              <a:rPr lang="en-US" altLang="zh-CN" sz="2800" dirty="0">
                <a:solidFill>
                  <a:srgbClr val="FF0000"/>
                </a:solidFill>
                <a:latin typeface="黑体" pitchFamily="49" charset="-122"/>
                <a:ea typeface="黑体" pitchFamily="49" charset="-122"/>
              </a:rPr>
              <a:t>Hardware</a:t>
            </a:r>
            <a:r>
              <a:rPr lang="zh-CN" altLang="en-US" sz="2800" dirty="0">
                <a:solidFill>
                  <a:srgbClr val="FF0000"/>
                </a:solidFill>
                <a:latin typeface="黑体" pitchFamily="49" charset="-122"/>
                <a:ea typeface="黑体" pitchFamily="49" charset="-122"/>
              </a:rPr>
              <a:t>）</a:t>
            </a:r>
            <a:endParaRPr lang="en-US" altLang="zh-CN" sz="2800" dirty="0">
              <a:solidFill>
                <a:srgbClr val="FF0000"/>
              </a:solidFill>
              <a:latin typeface="黑体" pitchFamily="49" charset="-122"/>
              <a:ea typeface="黑体" pitchFamily="49" charset="-122"/>
            </a:endParaRPr>
          </a:p>
          <a:p>
            <a:pPr lvl="1" eaLnBrk="1" hangingPunct="1"/>
            <a:r>
              <a:rPr lang="zh-CN" altLang="en-US" sz="2400" dirty="0">
                <a:latin typeface="黑体" pitchFamily="49" charset="-122"/>
                <a:ea typeface="黑体" pitchFamily="49" charset="-122"/>
              </a:rPr>
              <a:t>处理器，存储器，输入和输出设备</a:t>
            </a:r>
            <a:endParaRPr lang="en-AU" altLang="zh-CN" sz="2400"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详解流水线冒险</a:t>
            </a:r>
          </a:p>
        </p:txBody>
      </p:sp>
      <p:sp>
        <p:nvSpPr>
          <p:cNvPr id="492547" name="Rectangle 3"/>
          <p:cNvSpPr>
            <a:spLocks noGrp="1"/>
          </p:cNvSpPr>
          <p:nvPr>
            <p:ph idx="1"/>
          </p:nvPr>
        </p:nvSpPr>
        <p:spPr>
          <a:xfrm>
            <a:off x="396875" y="1124744"/>
            <a:ext cx="8350250" cy="5183187"/>
          </a:xfrm>
          <a:ln/>
        </p:spPr>
        <p:txBody>
          <a:bodyPr vert="horz" wrap="square" lIns="91440" tIns="45720" rIns="91440" bIns="45720" anchor="t"/>
          <a:lstStyle/>
          <a:p>
            <a:r>
              <a:rPr lang="zh-CN" altLang="en-US" sz="2000" dirty="0">
                <a:highlight>
                  <a:srgbClr val="FFFF00"/>
                </a:highlight>
                <a:ea typeface="宋体" pitchFamily="2" charset="-122"/>
              </a:rPr>
              <a:t>数据冒险</a:t>
            </a:r>
            <a:r>
              <a:rPr lang="zh-CN" altLang="en-US" sz="2000" dirty="0">
                <a:ea typeface="宋体" pitchFamily="2" charset="-122"/>
              </a:rPr>
              <a:t>的现象和对策</a:t>
            </a:r>
          </a:p>
          <a:p>
            <a:pPr lvl="1"/>
            <a:r>
              <a:rPr lang="zh-CN" altLang="en-US" sz="2000" dirty="0">
                <a:ea typeface="宋体" pitchFamily="2" charset="-122"/>
              </a:rPr>
              <a:t>数据冒险的种类</a:t>
            </a:r>
          </a:p>
          <a:p>
            <a:pPr lvl="2"/>
            <a:r>
              <a:rPr lang="zh-CN" altLang="en-US" sz="2000" dirty="0">
                <a:solidFill>
                  <a:srgbClr val="FF0000"/>
                </a:solidFill>
                <a:ea typeface="宋体" pitchFamily="2" charset="-122"/>
              </a:rPr>
              <a:t>相关的数据是</a:t>
            </a:r>
            <a:r>
              <a:rPr lang="en-US" altLang="zh-CN" sz="2000" dirty="0">
                <a:solidFill>
                  <a:srgbClr val="FF0000"/>
                </a:solidFill>
                <a:highlight>
                  <a:srgbClr val="FFFF00"/>
                </a:highlight>
                <a:ea typeface="宋体" pitchFamily="2" charset="-122"/>
              </a:rPr>
              <a:t>ALU</a:t>
            </a:r>
            <a:r>
              <a:rPr lang="zh-CN" altLang="en-US" sz="2000" dirty="0">
                <a:solidFill>
                  <a:srgbClr val="FF0000"/>
                </a:solidFill>
                <a:highlight>
                  <a:srgbClr val="FFFF00"/>
                </a:highlight>
                <a:ea typeface="宋体" pitchFamily="2" charset="-122"/>
              </a:rPr>
              <a:t>结果</a:t>
            </a:r>
            <a:r>
              <a:rPr lang="zh-CN" altLang="en-US" sz="2000" dirty="0">
                <a:solidFill>
                  <a:srgbClr val="FF0000"/>
                </a:solidFill>
                <a:ea typeface="宋体" pitchFamily="2" charset="-122"/>
              </a:rPr>
              <a:t>：可以通过转发解决</a:t>
            </a:r>
          </a:p>
          <a:p>
            <a:pPr lvl="2"/>
            <a:r>
              <a:rPr lang="zh-CN" altLang="en-US" sz="2000" dirty="0">
                <a:solidFill>
                  <a:srgbClr val="FF0000"/>
                </a:solidFill>
                <a:ea typeface="宋体" pitchFamily="2" charset="-122"/>
              </a:rPr>
              <a:t>相关的数据是</a:t>
            </a:r>
            <a:r>
              <a:rPr lang="en-US" altLang="zh-CN" sz="2000" dirty="0">
                <a:solidFill>
                  <a:srgbClr val="FF0000"/>
                </a:solidFill>
                <a:highlight>
                  <a:srgbClr val="FFFF00"/>
                </a:highlight>
                <a:ea typeface="宋体" pitchFamily="2" charset="-122"/>
              </a:rPr>
              <a:t>DM</a:t>
            </a:r>
            <a:r>
              <a:rPr lang="zh-CN" altLang="en-US" sz="2000" dirty="0">
                <a:solidFill>
                  <a:srgbClr val="FF0000"/>
                </a:solidFill>
                <a:highlight>
                  <a:srgbClr val="FFFF00"/>
                </a:highlight>
                <a:ea typeface="宋体" pitchFamily="2" charset="-122"/>
              </a:rPr>
              <a:t>读出的内容</a:t>
            </a:r>
            <a:r>
              <a:rPr lang="zh-CN" altLang="en-US" sz="2000" dirty="0">
                <a:solidFill>
                  <a:srgbClr val="FF0000"/>
                </a:solidFill>
                <a:ea typeface="宋体" pitchFamily="2" charset="-122"/>
              </a:rPr>
              <a:t>：随后的指令需被阻塞一个时钟</a:t>
            </a:r>
          </a:p>
          <a:p>
            <a:pPr lvl="1"/>
            <a:r>
              <a:rPr lang="zh-CN" altLang="en-US" sz="2000" dirty="0">
                <a:ea typeface="宋体" pitchFamily="2" charset="-122"/>
              </a:rPr>
              <a:t>数据冒险和转发</a:t>
            </a:r>
          </a:p>
          <a:p>
            <a:pPr lvl="2"/>
            <a:r>
              <a:rPr lang="zh-CN" altLang="en-US" sz="2000" dirty="0">
                <a:ea typeface="宋体" pitchFamily="2" charset="-122"/>
              </a:rPr>
              <a:t>转发检测 </a:t>
            </a:r>
            <a:r>
              <a:rPr lang="en-US" altLang="zh-CN" sz="2000" dirty="0">
                <a:ea typeface="宋体" pitchFamily="2" charset="-122"/>
              </a:rPr>
              <a:t>/ </a:t>
            </a:r>
            <a:r>
              <a:rPr lang="zh-CN" altLang="en-US" sz="2000" dirty="0">
                <a:ea typeface="宋体" pitchFamily="2" charset="-122"/>
              </a:rPr>
              <a:t>转发控制</a:t>
            </a:r>
          </a:p>
          <a:p>
            <a:pPr lvl="1"/>
            <a:r>
              <a:rPr lang="zh-CN" altLang="en-US" sz="2000" dirty="0">
                <a:ea typeface="宋体" pitchFamily="2" charset="-122"/>
              </a:rPr>
              <a:t>数据冒险和阻塞</a:t>
            </a:r>
          </a:p>
          <a:p>
            <a:pPr lvl="2"/>
            <a:r>
              <a:rPr lang="zh-CN" altLang="en-US" sz="2000" dirty="0">
                <a:ea typeface="宋体" pitchFamily="2" charset="-122"/>
              </a:rPr>
              <a:t>阻塞检测 </a:t>
            </a:r>
            <a:r>
              <a:rPr lang="en-US" altLang="zh-CN" sz="2000" dirty="0">
                <a:ea typeface="宋体" pitchFamily="2" charset="-122"/>
              </a:rPr>
              <a:t>/ </a:t>
            </a:r>
            <a:r>
              <a:rPr lang="zh-CN" altLang="en-US" sz="2000" dirty="0">
                <a:ea typeface="宋体" pitchFamily="2" charset="-122"/>
              </a:rPr>
              <a:t>阻塞控制</a:t>
            </a:r>
          </a:p>
          <a:p>
            <a:r>
              <a:rPr lang="zh-CN" altLang="en-US" sz="2000" dirty="0">
                <a:highlight>
                  <a:srgbClr val="FFFF00"/>
                </a:highlight>
                <a:ea typeface="宋体" pitchFamily="2" charset="-122"/>
              </a:rPr>
              <a:t>控制冒险</a:t>
            </a:r>
            <a:r>
              <a:rPr lang="zh-CN" altLang="en-US" sz="2000" dirty="0">
                <a:ea typeface="宋体" pitchFamily="2" charset="-122"/>
              </a:rPr>
              <a:t>的现象和对策</a:t>
            </a:r>
          </a:p>
          <a:p>
            <a:pPr lvl="1"/>
            <a:r>
              <a:rPr lang="zh-CN" altLang="en-US" sz="2000" dirty="0">
                <a:ea typeface="宋体" pitchFamily="2" charset="-122"/>
              </a:rPr>
              <a:t>静态分支预测技术</a:t>
            </a:r>
          </a:p>
          <a:p>
            <a:pPr lvl="1"/>
            <a:r>
              <a:rPr lang="zh-CN" altLang="en-US" sz="2000" dirty="0">
                <a:ea typeface="宋体" pitchFamily="2" charset="-122"/>
              </a:rPr>
              <a:t>动态分支预测技术</a:t>
            </a:r>
          </a:p>
          <a:p>
            <a:pPr lvl="1"/>
            <a:r>
              <a:rPr lang="zh-CN" altLang="en-US" sz="2000" dirty="0">
                <a:ea typeface="宋体" pitchFamily="2" charset="-122"/>
              </a:rPr>
              <a:t>缩短分支延迟技术</a:t>
            </a:r>
          </a:p>
          <a:p>
            <a:r>
              <a:rPr lang="zh-CN" altLang="en-US" sz="2000" dirty="0">
                <a:ea typeface="宋体" pitchFamily="2" charset="-122"/>
              </a:rPr>
              <a:t>流水线中对异常和中断的处理</a:t>
            </a:r>
          </a:p>
          <a:p>
            <a:r>
              <a:rPr lang="zh-CN" altLang="en-US" sz="2000" dirty="0">
                <a:ea typeface="宋体" pitchFamily="2" charset="-122"/>
              </a:rPr>
              <a:t>访问缺失对流水线的影响</a:t>
            </a:r>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2" name="Rectangle 3"/>
          <p:cNvSpPr>
            <a:spLocks noGrp="1"/>
          </p:cNvSpPr>
          <p:nvPr>
            <p:ph type="body" idx="4294967295"/>
          </p:nvPr>
        </p:nvSpPr>
        <p:spPr>
          <a:xfrm>
            <a:off x="873125" y="1125538"/>
            <a:ext cx="8270875" cy="1306512"/>
          </a:xfrm>
          <a:ln/>
        </p:spPr>
        <p:txBody>
          <a:bodyPr vert="horz" wrap="square" lIns="91440" tIns="45720" rIns="91440" bIns="45720" anchor="t"/>
          <a:lstStyle/>
          <a:p>
            <a:pPr eaLnBrk="1" hangingPunct="1"/>
            <a:r>
              <a:rPr lang="zh-CN" altLang="en-US" dirty="0">
                <a:ea typeface="宋体" pitchFamily="2" charset="-122"/>
              </a:rPr>
              <a:t>分支决定控制流程</a:t>
            </a:r>
            <a:endParaRPr lang="en-US" altLang="zh-CN" dirty="0">
              <a:ea typeface="宋体" pitchFamily="2" charset="-122"/>
            </a:endParaRPr>
          </a:p>
          <a:p>
            <a:pPr eaLnBrk="1" hangingPunct="1"/>
            <a:r>
              <a:rPr lang="zh-CN" altLang="en-US" dirty="0">
                <a:ea typeface="宋体" pitchFamily="2" charset="-122"/>
              </a:rPr>
              <a:t>在取下一条指令前一直</a:t>
            </a:r>
            <a:r>
              <a:rPr lang="zh-CN" altLang="en-US" dirty="0">
                <a:solidFill>
                  <a:srgbClr val="FF0000"/>
                </a:solidFill>
                <a:ea typeface="宋体" pitchFamily="2" charset="-122"/>
              </a:rPr>
              <a:t>等待分支计算结果</a:t>
            </a:r>
          </a:p>
        </p:txBody>
      </p:sp>
      <p:sp>
        <p:nvSpPr>
          <p:cNvPr id="6" name="Rectangle 2"/>
          <p:cNvSpPr txBox="1">
            <a:spLocks noChangeArrowheads="1"/>
          </p:cNvSpPr>
          <p:nvPr/>
        </p:nvSpPr>
        <p:spPr bwMode="auto">
          <a:xfrm>
            <a:off x="884238" y="146050"/>
            <a:ext cx="82597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Franklin Gothic Medium" pitchFamily="34" charset="0"/>
              </a:defRPr>
            </a:lvl2pPr>
            <a:lvl3pPr algn="l" rtl="0" eaLnBrk="0" fontAlgn="base" hangingPunct="0">
              <a:spcBef>
                <a:spcPct val="0"/>
              </a:spcBef>
              <a:spcAft>
                <a:spcPct val="0"/>
              </a:spcAft>
              <a:defRPr sz="4400" b="1">
                <a:solidFill>
                  <a:schemeClr val="tx2"/>
                </a:solidFill>
                <a:latin typeface="Franklin Gothic Medium" pitchFamily="34" charset="0"/>
              </a:defRPr>
            </a:lvl3pPr>
            <a:lvl4pPr algn="l" rtl="0" eaLnBrk="0" fontAlgn="base" hangingPunct="0">
              <a:spcBef>
                <a:spcPct val="0"/>
              </a:spcBef>
              <a:spcAft>
                <a:spcPct val="0"/>
              </a:spcAft>
              <a:defRPr sz="4400" b="1">
                <a:solidFill>
                  <a:schemeClr val="tx2"/>
                </a:solidFill>
                <a:latin typeface="Franklin Gothic Medium" pitchFamily="34" charset="0"/>
              </a:defRPr>
            </a:lvl4pPr>
            <a:lvl5pPr algn="l" rtl="0" eaLnBrk="0" fontAlgn="base" hangingPunct="0">
              <a:spcBef>
                <a:spcPct val="0"/>
              </a:spcBef>
              <a:spcAft>
                <a:spcPct val="0"/>
              </a:spcAft>
              <a:defRPr sz="4400" b="1">
                <a:solidFill>
                  <a:schemeClr val="tx2"/>
                </a:solidFill>
                <a:latin typeface="Franklin Gothic Medium" pitchFamily="34" charset="0"/>
              </a:defRPr>
            </a:lvl5pPr>
            <a:lvl6pPr marL="457200" algn="l" rtl="0" eaLnBrk="0" fontAlgn="base" hangingPunct="0">
              <a:spcBef>
                <a:spcPct val="0"/>
              </a:spcBef>
              <a:spcAft>
                <a:spcPct val="0"/>
              </a:spcAft>
              <a:defRPr sz="4400" b="1">
                <a:solidFill>
                  <a:schemeClr val="tx2"/>
                </a:solidFill>
                <a:latin typeface="Arial" panose="020B0604020202090204" pitchFamily="34" charset="0"/>
              </a:defRPr>
            </a:lvl6pPr>
            <a:lvl7pPr marL="914400" algn="l" rtl="0" eaLnBrk="0" fontAlgn="base" hangingPunct="0">
              <a:spcBef>
                <a:spcPct val="0"/>
              </a:spcBef>
              <a:spcAft>
                <a:spcPct val="0"/>
              </a:spcAft>
              <a:defRPr sz="4400" b="1">
                <a:solidFill>
                  <a:schemeClr val="tx2"/>
                </a:solidFill>
                <a:latin typeface="Arial" panose="020B0604020202090204" pitchFamily="34" charset="0"/>
              </a:defRPr>
            </a:lvl7pPr>
            <a:lvl8pPr marL="1371600" algn="l" rtl="0" eaLnBrk="0" fontAlgn="base" hangingPunct="0">
              <a:spcBef>
                <a:spcPct val="0"/>
              </a:spcBef>
              <a:spcAft>
                <a:spcPct val="0"/>
              </a:spcAft>
              <a:defRPr sz="4400" b="1">
                <a:solidFill>
                  <a:schemeClr val="tx2"/>
                </a:solidFill>
                <a:latin typeface="Arial" panose="020B0604020202090204" pitchFamily="34" charset="0"/>
              </a:defRPr>
            </a:lvl8pPr>
            <a:lvl9pPr marL="1828800" algn="l" rtl="0" eaLnBrk="0" fontAlgn="base" hangingPunct="0">
              <a:spcBef>
                <a:spcPct val="0"/>
              </a:spcBef>
              <a:spcAft>
                <a:spcPct val="0"/>
              </a:spcAft>
              <a:defRPr sz="4400" b="1">
                <a:solidFill>
                  <a:schemeClr val="tx2"/>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a:ln>
                  <a:noFill/>
                </a:ln>
                <a:solidFill>
                  <a:schemeClr val="tx2"/>
                </a:solidFill>
                <a:effectLst/>
                <a:uLnTx/>
                <a:uFillTx/>
                <a:latin typeface="+mj-lt"/>
                <a:ea typeface="宋体" pitchFamily="2" charset="-122"/>
                <a:cs typeface="+mj-cs"/>
              </a:rPr>
              <a:t>控制冒险</a:t>
            </a:r>
          </a:p>
        </p:txBody>
      </p:sp>
    </p:spTree>
    <p:extLst>
      <p:ext uri="{BB962C8B-B14F-4D97-AF65-F5344CB8AC3E}">
        <p14:creationId xmlns:p14="http://schemas.microsoft.com/office/powerpoint/2010/main" val="37362999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162</a:t>
            </a:fld>
            <a:endParaRPr lang="en-AU" altLang="en-US" sz="1400" b="1" dirty="0">
              <a:ea typeface="宋体" pitchFamily="2" charset="-122"/>
            </a:endParaRPr>
          </a:p>
        </p:txBody>
      </p:sp>
      <p:pic>
        <p:nvPicPr>
          <p:cNvPr id="512003" name="Picture 10" descr="f04-61-P374493"/>
          <p:cNvPicPr>
            <a:picLocks noChangeAspect="1"/>
          </p:cNvPicPr>
          <p:nvPr/>
        </p:nvPicPr>
        <p:blipFill>
          <a:blip r:embed="rId2"/>
          <a:stretch>
            <a:fillRect/>
          </a:stretch>
        </p:blipFill>
        <p:spPr>
          <a:xfrm>
            <a:off x="1116013" y="1898650"/>
            <a:ext cx="6021387" cy="4221163"/>
          </a:xfrm>
          <a:prstGeom prst="rect">
            <a:avLst/>
          </a:prstGeom>
          <a:noFill/>
          <a:ln w="9525">
            <a:noFill/>
          </a:ln>
        </p:spPr>
      </p:pic>
      <p:sp>
        <p:nvSpPr>
          <p:cNvPr id="512004"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控制冒险</a:t>
            </a:r>
          </a:p>
        </p:txBody>
      </p:sp>
      <p:sp>
        <p:nvSpPr>
          <p:cNvPr id="512005" name="Rectangle 3"/>
          <p:cNvSpPr>
            <a:spLocks noGrp="1"/>
          </p:cNvSpPr>
          <p:nvPr>
            <p:ph type="body" idx="4294967295"/>
          </p:nvPr>
        </p:nvSpPr>
        <p:spPr>
          <a:xfrm>
            <a:off x="873125" y="1125538"/>
            <a:ext cx="8270875" cy="690562"/>
          </a:xfrm>
          <a:ln/>
        </p:spPr>
        <p:txBody>
          <a:bodyPr vert="horz" wrap="square" lIns="91440" tIns="45720" rIns="91440" bIns="45720" anchor="t"/>
          <a:lstStyle/>
          <a:p>
            <a:pPr eaLnBrk="1" hangingPunct="1"/>
            <a:r>
              <a:rPr lang="en-US" altLang="zh-CN" dirty="0">
                <a:ea typeface="宋体" pitchFamily="2" charset="-122"/>
              </a:rPr>
              <a:t>MEM</a:t>
            </a:r>
            <a:r>
              <a:rPr lang="zh-CN" altLang="en-US" dirty="0">
                <a:ea typeface="宋体" pitchFamily="2" charset="-122"/>
              </a:rPr>
              <a:t>中确定 </a:t>
            </a:r>
            <a:r>
              <a:rPr lang="en-US" altLang="zh-CN" dirty="0">
                <a:ea typeface="宋体" pitchFamily="2" charset="-122"/>
              </a:rPr>
              <a:t>If </a:t>
            </a:r>
            <a:r>
              <a:rPr lang="zh-CN" altLang="en-US" dirty="0">
                <a:ea typeface="宋体" pitchFamily="2" charset="-122"/>
              </a:rPr>
              <a:t>分支结果</a:t>
            </a:r>
          </a:p>
        </p:txBody>
      </p:sp>
      <p:sp>
        <p:nvSpPr>
          <p:cNvPr id="512006" name="Text Box 4"/>
          <p:cNvSpPr txBox="1"/>
          <p:nvPr/>
        </p:nvSpPr>
        <p:spPr>
          <a:xfrm rot="5400000">
            <a:off x="7788275" y="987425"/>
            <a:ext cx="23431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solidFill>
                  <a:schemeClr val="folHlink"/>
                </a:solidFill>
                <a:ea typeface="宋体" pitchFamily="2" charset="-122"/>
              </a:rPr>
              <a:t>§4.8 Control Hazards</a:t>
            </a:r>
          </a:p>
        </p:txBody>
      </p:sp>
      <p:sp>
        <p:nvSpPr>
          <p:cNvPr id="512007" name="AutoShape 6"/>
          <p:cNvSpPr/>
          <p:nvPr/>
        </p:nvSpPr>
        <p:spPr>
          <a:xfrm>
            <a:off x="3203575" y="5949950"/>
            <a:ext cx="501650" cy="330200"/>
          </a:xfrm>
          <a:prstGeom prst="borderCallout1">
            <a:avLst>
              <a:gd name="adj1" fmla="val 34616"/>
              <a:gd name="adj2" fmla="val 115190"/>
              <a:gd name="adj3" fmla="val -43269"/>
              <a:gd name="adj4" fmla="val 243356"/>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PC</a:t>
            </a:r>
            <a:endParaRPr lang="en-AU" altLang="en-US" sz="1400" dirty="0">
              <a:ea typeface="宋体" pitchFamily="2" charset="-122"/>
            </a:endParaRPr>
          </a:p>
        </p:txBody>
      </p:sp>
      <p:sp>
        <p:nvSpPr>
          <p:cNvPr id="512008" name="Text Box 7"/>
          <p:cNvSpPr txBox="1"/>
          <p:nvPr/>
        </p:nvSpPr>
        <p:spPr>
          <a:xfrm>
            <a:off x="7451725" y="4284663"/>
            <a:ext cx="1666875" cy="584200"/>
          </a:xfrm>
          <a:prstGeom prst="rect">
            <a:avLst/>
          </a:prstGeom>
          <a:solidFill>
            <a:schemeClr val="accent1"/>
          </a:solid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dirty="0">
                <a:ea typeface="宋体" pitchFamily="2" charset="-122"/>
              </a:rPr>
              <a:t>清除这些指令</a:t>
            </a:r>
            <a:endParaRPr lang="en-US" altLang="zh-CN" sz="1600" dirty="0">
              <a:ea typeface="宋体" pitchFamily="2" charset="-122"/>
            </a:endParaRPr>
          </a:p>
          <a:p>
            <a:pPr marL="0" lvl="0" indent="0" algn="ctr">
              <a:spcBef>
                <a:spcPct val="0"/>
              </a:spcBef>
              <a:buClrTx/>
              <a:buSzPct val="100000"/>
              <a:buFont typeface="Arial" panose="020B0604020202090204" pitchFamily="34" charset="0"/>
              <a:buNone/>
            </a:pPr>
            <a:r>
              <a:rPr lang="en-US" altLang="zh-CN" sz="1600" dirty="0">
                <a:ea typeface="宋体" pitchFamily="2" charset="-122"/>
              </a:rPr>
              <a:t>(</a:t>
            </a:r>
            <a:r>
              <a:rPr lang="zh-CN" altLang="en-US" sz="1600" dirty="0">
                <a:ea typeface="宋体" pitchFamily="2" charset="-122"/>
              </a:rPr>
              <a:t>设置控制值为</a:t>
            </a:r>
            <a:r>
              <a:rPr lang="en-US" altLang="zh-CN" sz="1600" dirty="0">
                <a:ea typeface="宋体" pitchFamily="2" charset="-122"/>
              </a:rPr>
              <a:t>0)</a:t>
            </a:r>
            <a:endParaRPr lang="en-AU" altLang="en-US" sz="1600" dirty="0">
              <a:ea typeface="宋体" pitchFamily="2" charset="-122"/>
            </a:endParaRPr>
          </a:p>
        </p:txBody>
      </p:sp>
      <p:sp>
        <p:nvSpPr>
          <p:cNvPr id="512009" name="AutoShape 8"/>
          <p:cNvSpPr/>
          <p:nvPr/>
        </p:nvSpPr>
        <p:spPr>
          <a:xfrm>
            <a:off x="7092950" y="3644900"/>
            <a:ext cx="215900" cy="1800225"/>
          </a:xfrm>
          <a:prstGeom prst="rightBrace">
            <a:avLst>
              <a:gd name="adj1" fmla="val 69485"/>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10" name="Oval 11">
            <a:extLst>
              <a:ext uri="{FF2B5EF4-FFF2-40B4-BE49-F238E27FC236}">
                <a16:creationId xmlns:a16="http://schemas.microsoft.com/office/drawing/2014/main" id="{1352CD4A-116F-4286-BD9A-B9BDC429182B}"/>
              </a:ext>
            </a:extLst>
          </p:cNvPr>
          <p:cNvSpPr/>
          <p:nvPr/>
        </p:nvSpPr>
        <p:spPr>
          <a:xfrm rot="5400000">
            <a:off x="3183323" y="4243741"/>
            <a:ext cx="1976017"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63" name="Picture 7" descr="f04-32-P374493"/>
          <p:cNvPicPr>
            <a:picLocks noChangeAspect="1"/>
          </p:cNvPicPr>
          <p:nvPr/>
        </p:nvPicPr>
        <p:blipFill rotWithShape="1">
          <a:blip r:embed="rId2"/>
          <a:srcRect b="55169"/>
          <a:stretch/>
        </p:blipFill>
        <p:spPr>
          <a:xfrm>
            <a:off x="2411413" y="1268413"/>
            <a:ext cx="6035675" cy="2232595"/>
          </a:xfrm>
          <a:prstGeom prst="rect">
            <a:avLst/>
          </a:prstGeom>
          <a:noFill/>
          <a:ln w="9525">
            <a:noFill/>
          </a:ln>
        </p:spPr>
      </p:pic>
      <p:sp>
        <p:nvSpPr>
          <p:cNvPr id="450564"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假定分支不发生</a:t>
            </a:r>
          </a:p>
        </p:txBody>
      </p:sp>
      <p:sp>
        <p:nvSpPr>
          <p:cNvPr id="450565" name="Text Box 5"/>
          <p:cNvSpPr txBox="1"/>
          <p:nvPr/>
        </p:nvSpPr>
        <p:spPr>
          <a:xfrm>
            <a:off x="755650" y="2133600"/>
            <a:ext cx="1295400" cy="369888"/>
          </a:xfrm>
          <a:prstGeom prst="rect">
            <a:avLst/>
          </a:prstGeom>
          <a:solidFill>
            <a:schemeClr val="accent1"/>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Font typeface="Arial" panose="020B0604020202090204" pitchFamily="34" charset="0"/>
              <a:buNone/>
            </a:pPr>
            <a:r>
              <a:rPr lang="zh-CN" altLang="en-US" sz="1800" dirty="0">
                <a:ea typeface="宋体" pitchFamily="2" charset="-122"/>
              </a:rPr>
              <a:t>预测正确</a:t>
            </a:r>
            <a:endParaRPr lang="en-AU" altLang="en-US" sz="1800" dirty="0">
              <a:ea typeface="宋体" pitchFamily="2" charset="-122"/>
            </a:endParaRPr>
          </a:p>
        </p:txBody>
      </p:sp>
      <p:sp>
        <p:nvSpPr>
          <p:cNvPr id="450566" name="Text Box 6"/>
          <p:cNvSpPr txBox="1"/>
          <p:nvPr/>
        </p:nvSpPr>
        <p:spPr>
          <a:xfrm>
            <a:off x="755650" y="4797425"/>
            <a:ext cx="1439863" cy="369888"/>
          </a:xfrm>
          <a:prstGeom prst="rect">
            <a:avLst/>
          </a:prstGeom>
          <a:solidFill>
            <a:schemeClr val="accent1"/>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Font typeface="Arial" panose="020B0604020202090204" pitchFamily="34" charset="0"/>
              <a:buNone/>
            </a:pPr>
            <a:r>
              <a:rPr lang="zh-CN" altLang="en-US" sz="1800" dirty="0">
                <a:ea typeface="宋体" pitchFamily="2" charset="-122"/>
              </a:rPr>
              <a:t>预测不正确</a:t>
            </a:r>
            <a:endParaRPr lang="en-AU" altLang="en-US" sz="1800" dirty="0">
              <a:ea typeface="宋体" pitchFamily="2" charset="-122"/>
            </a:endParaRPr>
          </a:p>
        </p:txBody>
      </p:sp>
      <p:sp>
        <p:nvSpPr>
          <p:cNvPr id="8" name="文本框 7">
            <a:extLst>
              <a:ext uri="{FF2B5EF4-FFF2-40B4-BE49-F238E27FC236}">
                <a16:creationId xmlns:a16="http://schemas.microsoft.com/office/drawing/2014/main" id="{3C62A342-9C9E-4E84-97AC-F3E1B20A7686}"/>
              </a:ext>
            </a:extLst>
          </p:cNvPr>
          <p:cNvSpPr txBox="1"/>
          <p:nvPr/>
        </p:nvSpPr>
        <p:spPr>
          <a:xfrm>
            <a:off x="-252536" y="6342618"/>
            <a:ext cx="8928992" cy="369332"/>
          </a:xfrm>
          <a:prstGeom prst="rect">
            <a:avLst/>
          </a:prstGeom>
          <a:noFill/>
        </p:spPr>
        <p:txBody>
          <a:bodyPr wrap="square">
            <a:spAutoFit/>
          </a:bodyPr>
          <a:lstStyle/>
          <a:p>
            <a:pPr lvl="1" eaLnBrk="1" hangingPunct="1"/>
            <a:r>
              <a:rPr lang="zh-CN" altLang="en-US" dirty="0">
                <a:solidFill>
                  <a:srgbClr val="FF0000"/>
                </a:solidFill>
                <a:ea typeface="宋体" pitchFamily="2" charset="-122"/>
              </a:rPr>
              <a:t>仅在预测错误时，才发生阻塞，丢弃已读取的指令（</a:t>
            </a:r>
            <a:r>
              <a:rPr lang="en-US" altLang="zh-CN" dirty="0">
                <a:solidFill>
                  <a:srgbClr val="FF0000"/>
                </a:solidFill>
                <a:ea typeface="宋体" pitchFamily="2" charset="-122"/>
              </a:rPr>
              <a:t>IF ID EX </a:t>
            </a:r>
            <a:r>
              <a:rPr lang="zh-CN" altLang="en-US" dirty="0">
                <a:solidFill>
                  <a:srgbClr val="FF0000"/>
                </a:solidFill>
                <a:ea typeface="宋体" pitchFamily="2" charset="-122"/>
              </a:rPr>
              <a:t>级指令都清除）</a:t>
            </a:r>
            <a:endParaRPr lang="en-US" altLang="zh-CN" dirty="0">
              <a:solidFill>
                <a:srgbClr val="FF0000"/>
              </a:solidFill>
              <a:ea typeface="宋体" pitchFamily="2" charset="-122"/>
            </a:endParaRPr>
          </a:p>
        </p:txBody>
      </p:sp>
      <p:grpSp>
        <p:nvGrpSpPr>
          <p:cNvPr id="3" name="组合 2">
            <a:extLst>
              <a:ext uri="{FF2B5EF4-FFF2-40B4-BE49-F238E27FC236}">
                <a16:creationId xmlns:a16="http://schemas.microsoft.com/office/drawing/2014/main" id="{A47A03A0-A063-4A43-924C-1FBFB5101410}"/>
              </a:ext>
            </a:extLst>
          </p:cNvPr>
          <p:cNvGrpSpPr/>
          <p:nvPr/>
        </p:nvGrpSpPr>
        <p:grpSpPr>
          <a:xfrm>
            <a:off x="2380282" y="3293761"/>
            <a:ext cx="6562724" cy="2906837"/>
            <a:chOff x="1116013" y="1898650"/>
            <a:chExt cx="8002587" cy="4221163"/>
          </a:xfrm>
        </p:grpSpPr>
        <p:pic>
          <p:nvPicPr>
            <p:cNvPr id="10" name="Picture 10" descr="f04-61-P374493">
              <a:extLst>
                <a:ext uri="{FF2B5EF4-FFF2-40B4-BE49-F238E27FC236}">
                  <a16:creationId xmlns:a16="http://schemas.microsoft.com/office/drawing/2014/main" id="{19117408-EC69-462A-B1B7-63C36E6E61E3}"/>
                </a:ext>
              </a:extLst>
            </p:cNvPr>
            <p:cNvPicPr>
              <a:picLocks noChangeAspect="1"/>
            </p:cNvPicPr>
            <p:nvPr/>
          </p:nvPicPr>
          <p:blipFill>
            <a:blip r:embed="rId3"/>
            <a:stretch>
              <a:fillRect/>
            </a:stretch>
          </p:blipFill>
          <p:spPr>
            <a:xfrm>
              <a:off x="1116013" y="1898650"/>
              <a:ext cx="6021387" cy="4221163"/>
            </a:xfrm>
            <a:prstGeom prst="rect">
              <a:avLst/>
            </a:prstGeom>
            <a:noFill/>
            <a:ln w="9525">
              <a:noFill/>
            </a:ln>
          </p:spPr>
        </p:pic>
        <p:sp>
          <p:nvSpPr>
            <p:cNvPr id="11" name="Text Box 7">
              <a:extLst>
                <a:ext uri="{FF2B5EF4-FFF2-40B4-BE49-F238E27FC236}">
                  <a16:creationId xmlns:a16="http://schemas.microsoft.com/office/drawing/2014/main" id="{F238B1B8-216E-47E6-B76D-5FE65998867D}"/>
                </a:ext>
              </a:extLst>
            </p:cNvPr>
            <p:cNvSpPr txBox="1"/>
            <p:nvPr/>
          </p:nvSpPr>
          <p:spPr>
            <a:xfrm>
              <a:off x="7451725" y="4284663"/>
              <a:ext cx="1666875" cy="584200"/>
            </a:xfrm>
            <a:prstGeom prst="rect">
              <a:avLst/>
            </a:prstGeom>
            <a:solidFill>
              <a:schemeClr val="accent1"/>
            </a:solidFill>
            <a:ln w="9525" cap="flat" cmpd="sng">
              <a:solidFill>
                <a:schemeClr val="tx1"/>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dirty="0">
                  <a:ea typeface="宋体" pitchFamily="2" charset="-122"/>
                </a:rPr>
                <a:t>清除这些指令</a:t>
              </a:r>
              <a:endParaRPr lang="en-US" altLang="zh-CN" sz="1600" dirty="0">
                <a:ea typeface="宋体" pitchFamily="2" charset="-122"/>
              </a:endParaRPr>
            </a:p>
            <a:p>
              <a:pPr marL="0" lvl="0" indent="0" algn="ctr">
                <a:spcBef>
                  <a:spcPct val="0"/>
                </a:spcBef>
                <a:buClrTx/>
                <a:buSzPct val="100000"/>
                <a:buFont typeface="Arial" panose="020B0604020202090204" pitchFamily="34" charset="0"/>
                <a:buNone/>
              </a:pPr>
              <a:r>
                <a:rPr lang="en-US" altLang="zh-CN" sz="1600" dirty="0">
                  <a:ea typeface="宋体" pitchFamily="2" charset="-122"/>
                </a:rPr>
                <a:t>(</a:t>
              </a:r>
              <a:r>
                <a:rPr lang="zh-CN" altLang="en-US" sz="1600" dirty="0">
                  <a:ea typeface="宋体" pitchFamily="2" charset="-122"/>
                </a:rPr>
                <a:t>设置控制值为</a:t>
              </a:r>
              <a:r>
                <a:rPr lang="en-US" altLang="zh-CN" sz="1600" dirty="0">
                  <a:ea typeface="宋体" pitchFamily="2" charset="-122"/>
                </a:rPr>
                <a:t>0)</a:t>
              </a:r>
              <a:endParaRPr lang="en-AU" altLang="en-US" sz="1600" dirty="0">
                <a:ea typeface="宋体" pitchFamily="2" charset="-122"/>
              </a:endParaRPr>
            </a:p>
          </p:txBody>
        </p:sp>
        <p:sp>
          <p:nvSpPr>
            <p:cNvPr id="12" name="AutoShape 8">
              <a:extLst>
                <a:ext uri="{FF2B5EF4-FFF2-40B4-BE49-F238E27FC236}">
                  <a16:creationId xmlns:a16="http://schemas.microsoft.com/office/drawing/2014/main" id="{491B585A-2BDE-4FEF-BC25-75AC470225DD}"/>
                </a:ext>
              </a:extLst>
            </p:cNvPr>
            <p:cNvSpPr/>
            <p:nvPr/>
          </p:nvSpPr>
          <p:spPr>
            <a:xfrm>
              <a:off x="7092950" y="3644900"/>
              <a:ext cx="215900" cy="1800225"/>
            </a:xfrm>
            <a:prstGeom prst="rightBrace">
              <a:avLst>
                <a:gd name="adj1" fmla="val 69485"/>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13" name="Oval 11">
              <a:extLst>
                <a:ext uri="{FF2B5EF4-FFF2-40B4-BE49-F238E27FC236}">
                  <a16:creationId xmlns:a16="http://schemas.microsoft.com/office/drawing/2014/main" id="{EEF85BAE-8E04-4CC0-9BAC-D5739EBABF8E}"/>
                </a:ext>
              </a:extLst>
            </p:cNvPr>
            <p:cNvSpPr/>
            <p:nvPr/>
          </p:nvSpPr>
          <p:spPr>
            <a:xfrm rot="5400000">
              <a:off x="3183323" y="4243741"/>
              <a:ext cx="1976017" cy="431800"/>
            </a:xfrm>
            <a:prstGeom prst="ellipse">
              <a:avLst/>
            </a:prstGeom>
            <a:noFill/>
            <a:ln w="19050"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spTree>
    <p:extLst>
      <p:ext uri="{BB962C8B-B14F-4D97-AF65-F5344CB8AC3E}">
        <p14:creationId xmlns:p14="http://schemas.microsoft.com/office/powerpoint/2010/main" val="34646294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164</a:t>
            </a:fld>
            <a:endParaRPr lang="en-AU" altLang="en-US" sz="1400" b="1" dirty="0">
              <a:ea typeface="宋体" pitchFamily="2" charset="-122"/>
            </a:endParaRPr>
          </a:p>
        </p:txBody>
      </p:sp>
      <p:sp>
        <p:nvSpPr>
          <p:cNvPr id="513027"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缩短分支延迟</a:t>
            </a:r>
          </a:p>
        </p:txBody>
      </p:sp>
      <p:sp>
        <p:nvSpPr>
          <p:cNvPr id="16388" name="Rectangle 3"/>
          <p:cNvSpPr>
            <a:spLocks noGrp="1"/>
          </p:cNvSpPr>
          <p:nvPr>
            <p:ph type="body" idx="4294967295"/>
          </p:nvPr>
        </p:nvSpPr>
        <p:spPr>
          <a:xfrm>
            <a:off x="873125" y="1125538"/>
            <a:ext cx="8270875" cy="5111750"/>
          </a:xfrm>
          <a:ln/>
        </p:spPr>
        <p:txBody>
          <a:bodyPr vert="horz" wrap="square" lIns="91440" tIns="45720" rIns="91440" bIns="45720" anchor="t"/>
          <a:lstStyle/>
          <a:p>
            <a:pPr eaLnBrk="1" hangingPunct="1"/>
            <a:r>
              <a:rPr lang="zh-CN" altLang="en-US" sz="2800" dirty="0">
                <a:ea typeface="宋体" pitchFamily="2" charset="-122"/>
              </a:rPr>
              <a:t>设置硬件将分支地址计算提前到</a:t>
            </a:r>
            <a:r>
              <a:rPr lang="en-US" altLang="zh-CN" sz="2800" dirty="0">
                <a:ea typeface="宋体" pitchFamily="2" charset="-122"/>
              </a:rPr>
              <a:t> ID </a:t>
            </a:r>
            <a:r>
              <a:rPr lang="zh-CN" altLang="en-US" sz="2800" dirty="0">
                <a:ea typeface="宋体" pitchFamily="2" charset="-122"/>
              </a:rPr>
              <a:t>段</a:t>
            </a:r>
            <a:endParaRPr lang="en-US" altLang="zh-CN" sz="2800" dirty="0">
              <a:ea typeface="宋体" pitchFamily="2" charset="-122"/>
            </a:endParaRPr>
          </a:p>
          <a:p>
            <a:pPr lvl="1" eaLnBrk="1" hangingPunct="1"/>
            <a:r>
              <a:rPr lang="zh-CN" altLang="en-US" sz="2400" dirty="0">
                <a:ea typeface="宋体" pitchFamily="2" charset="-122"/>
              </a:rPr>
              <a:t>目标地址加法器</a:t>
            </a:r>
            <a:endParaRPr lang="en-US" altLang="zh-CN" sz="2400" dirty="0">
              <a:ea typeface="宋体" pitchFamily="2" charset="-122"/>
            </a:endParaRPr>
          </a:p>
          <a:p>
            <a:pPr lvl="1" eaLnBrk="1" hangingPunct="1"/>
            <a:r>
              <a:rPr lang="zh-CN" altLang="en-US" sz="2400" dirty="0">
                <a:ea typeface="宋体" pitchFamily="2" charset="-122"/>
              </a:rPr>
              <a:t>寄存器比较器</a:t>
            </a:r>
            <a:endParaRPr lang="en-US" altLang="zh-CN" sz="2400" dirty="0">
              <a:ea typeface="宋体" pitchFamily="2" charset="-122"/>
            </a:endParaRPr>
          </a:p>
        </p:txBody>
      </p:sp>
      <p:pic>
        <p:nvPicPr>
          <p:cNvPr id="29698" name="Picture 2" descr="在这里插入图片描述">
            <a:extLst>
              <a:ext uri="{FF2B5EF4-FFF2-40B4-BE49-F238E27FC236}">
                <a16:creationId xmlns:a16="http://schemas.microsoft.com/office/drawing/2014/main" id="{DE1D7F2C-EEA0-4712-A88B-CFC2D56B5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893" y="2549549"/>
            <a:ext cx="5885535" cy="4159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165</a:t>
            </a:fld>
            <a:endParaRPr lang="en-AU" altLang="en-US" sz="1400" b="1" dirty="0">
              <a:ea typeface="宋体" pitchFamily="2" charset="-122"/>
            </a:endParaRPr>
          </a:p>
        </p:txBody>
      </p:sp>
      <p:sp>
        <p:nvSpPr>
          <p:cNvPr id="516099"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分支中的数据冒险</a:t>
            </a:r>
            <a:endParaRPr lang="en-US" altLang="zh-CN" dirty="0">
              <a:ea typeface="宋体" pitchFamily="2" charset="-122"/>
            </a:endParaRPr>
          </a:p>
        </p:txBody>
      </p:sp>
      <p:sp>
        <p:nvSpPr>
          <p:cNvPr id="19460" name="Rectangle 3"/>
          <p:cNvSpPr>
            <a:spLocks noGrp="1"/>
          </p:cNvSpPr>
          <p:nvPr>
            <p:ph type="body" idx="4294967295"/>
          </p:nvPr>
        </p:nvSpPr>
        <p:spPr>
          <a:xfrm>
            <a:off x="873125" y="1125538"/>
            <a:ext cx="8270875" cy="1228725"/>
          </a:xfrm>
          <a:ln/>
        </p:spPr>
        <p:txBody>
          <a:bodyPr vert="horz" wrap="square" lIns="91440" tIns="45720" rIns="91440" bIns="45720" anchor="t"/>
          <a:lstStyle/>
          <a:p>
            <a:pPr eaLnBrk="1" hangingPunct="1"/>
            <a:r>
              <a:rPr lang="zh-CN" altLang="en-US" dirty="0">
                <a:ea typeface="宋体" pitchFamily="2" charset="-122"/>
              </a:rPr>
              <a:t>如果分支比较所需要的数据是前第二条或前第三条</a:t>
            </a:r>
            <a:r>
              <a:rPr lang="en-US" altLang="zh-CN" dirty="0">
                <a:ea typeface="宋体" pitchFamily="2" charset="-122"/>
              </a:rPr>
              <a:t>ALU</a:t>
            </a:r>
            <a:r>
              <a:rPr lang="zh-CN" altLang="en-US" dirty="0">
                <a:ea typeface="宋体" pitchFamily="2" charset="-122"/>
              </a:rPr>
              <a:t>指令的执行结果</a:t>
            </a:r>
            <a:endParaRPr lang="en-US" altLang="zh-CN" dirty="0">
              <a:ea typeface="宋体" pitchFamily="2" charset="-122"/>
            </a:endParaRPr>
          </a:p>
        </p:txBody>
      </p:sp>
      <p:sp>
        <p:nvSpPr>
          <p:cNvPr id="19461" name="Rectangle 4"/>
          <p:cNvSpPr/>
          <p:nvPr/>
        </p:nvSpPr>
        <p:spPr>
          <a:xfrm>
            <a:off x="755650" y="3870325"/>
            <a:ext cx="322263"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a:t>
            </a:r>
            <a:endParaRPr lang="en-AU" altLang="en-US" sz="1800" dirty="0">
              <a:latin typeface="Lucida Console" pitchFamily="49" charset="0"/>
              <a:ea typeface="宋体" pitchFamily="2" charset="-122"/>
            </a:endParaRPr>
          </a:p>
        </p:txBody>
      </p:sp>
      <p:grpSp>
        <p:nvGrpSpPr>
          <p:cNvPr id="19462" name="Group 6"/>
          <p:cNvGrpSpPr/>
          <p:nvPr/>
        </p:nvGrpSpPr>
        <p:grpSpPr>
          <a:xfrm>
            <a:off x="3132138" y="2636838"/>
            <a:ext cx="3024187" cy="504825"/>
            <a:chOff x="0" y="0"/>
            <a:chExt cx="1905" cy="318"/>
          </a:xfrm>
        </p:grpSpPr>
        <p:sp>
          <p:nvSpPr>
            <p:cNvPr id="516139" name="Rectangle 6"/>
            <p:cNvSpPr/>
            <p:nvPr/>
          </p:nvSpPr>
          <p:spPr>
            <a:xfrm>
              <a:off x="0"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IF</a:t>
              </a:r>
              <a:endParaRPr lang="en-AU" altLang="en-US" sz="1400" dirty="0">
                <a:ea typeface="宋体" pitchFamily="2" charset="-122"/>
              </a:endParaRPr>
            </a:p>
          </p:txBody>
        </p:sp>
        <p:sp>
          <p:nvSpPr>
            <p:cNvPr id="516140" name="Rectangle 7"/>
            <p:cNvSpPr/>
            <p:nvPr/>
          </p:nvSpPr>
          <p:spPr>
            <a:xfrm>
              <a:off x="408"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6141" name="Rectangle 8"/>
            <p:cNvSpPr/>
            <p:nvPr/>
          </p:nvSpPr>
          <p:spPr>
            <a:xfrm>
              <a:off x="817"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EX</a:t>
              </a:r>
              <a:endParaRPr lang="en-AU" altLang="en-US" sz="1400" dirty="0">
                <a:ea typeface="宋体" pitchFamily="2" charset="-122"/>
              </a:endParaRPr>
            </a:p>
          </p:txBody>
        </p:sp>
        <p:sp>
          <p:nvSpPr>
            <p:cNvPr id="516142" name="Rectangle 9"/>
            <p:cNvSpPr/>
            <p:nvPr/>
          </p:nvSpPr>
          <p:spPr>
            <a:xfrm>
              <a:off x="1225"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MEM</a:t>
              </a:r>
              <a:endParaRPr lang="en-AU" altLang="en-US" sz="1400" dirty="0">
                <a:ea typeface="宋体" pitchFamily="2" charset="-122"/>
              </a:endParaRPr>
            </a:p>
          </p:txBody>
        </p:sp>
        <p:sp>
          <p:nvSpPr>
            <p:cNvPr id="516143" name="Rectangle 10"/>
            <p:cNvSpPr/>
            <p:nvPr/>
          </p:nvSpPr>
          <p:spPr>
            <a:xfrm>
              <a:off x="1633"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WB</a:t>
              </a:r>
              <a:endParaRPr lang="en-AU" altLang="en-US" sz="1400" dirty="0">
                <a:ea typeface="宋体" pitchFamily="2" charset="-122"/>
              </a:endParaRPr>
            </a:p>
          </p:txBody>
        </p:sp>
        <p:sp>
          <p:nvSpPr>
            <p:cNvPr id="516144" name="Rectangle 11"/>
            <p:cNvSpPr/>
            <p:nvPr/>
          </p:nvSpPr>
          <p:spPr>
            <a:xfrm>
              <a:off x="318"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45" name="Rectangle 12"/>
            <p:cNvSpPr/>
            <p:nvPr/>
          </p:nvSpPr>
          <p:spPr>
            <a:xfrm>
              <a:off x="726"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46" name="Rectangle 13"/>
            <p:cNvSpPr/>
            <p:nvPr/>
          </p:nvSpPr>
          <p:spPr>
            <a:xfrm>
              <a:off x="1134"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47" name="Rectangle 14"/>
            <p:cNvSpPr/>
            <p:nvPr/>
          </p:nvSpPr>
          <p:spPr>
            <a:xfrm>
              <a:off x="1542"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grpSp>
        <p:nvGrpSpPr>
          <p:cNvPr id="19463" name="Group 16"/>
          <p:cNvGrpSpPr/>
          <p:nvPr/>
        </p:nvGrpSpPr>
        <p:grpSpPr>
          <a:xfrm>
            <a:off x="3779838" y="3213100"/>
            <a:ext cx="3024187" cy="504825"/>
            <a:chOff x="0" y="0"/>
            <a:chExt cx="1905" cy="318"/>
          </a:xfrm>
        </p:grpSpPr>
        <p:sp>
          <p:nvSpPr>
            <p:cNvPr id="516130" name="Rectangle 16"/>
            <p:cNvSpPr/>
            <p:nvPr/>
          </p:nvSpPr>
          <p:spPr>
            <a:xfrm>
              <a:off x="0"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IF</a:t>
              </a:r>
              <a:endParaRPr lang="en-AU" altLang="en-US" sz="1400" dirty="0">
                <a:ea typeface="宋体" pitchFamily="2" charset="-122"/>
              </a:endParaRPr>
            </a:p>
          </p:txBody>
        </p:sp>
        <p:sp>
          <p:nvSpPr>
            <p:cNvPr id="516131" name="Rectangle 17"/>
            <p:cNvSpPr/>
            <p:nvPr/>
          </p:nvSpPr>
          <p:spPr>
            <a:xfrm>
              <a:off x="408"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6132" name="Rectangle 18"/>
            <p:cNvSpPr/>
            <p:nvPr/>
          </p:nvSpPr>
          <p:spPr>
            <a:xfrm>
              <a:off x="817"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EX</a:t>
              </a:r>
              <a:endParaRPr lang="en-AU" altLang="en-US" sz="1400" dirty="0">
                <a:ea typeface="宋体" pitchFamily="2" charset="-122"/>
              </a:endParaRPr>
            </a:p>
          </p:txBody>
        </p:sp>
        <p:sp>
          <p:nvSpPr>
            <p:cNvPr id="516133" name="Rectangle 19"/>
            <p:cNvSpPr/>
            <p:nvPr/>
          </p:nvSpPr>
          <p:spPr>
            <a:xfrm>
              <a:off x="1225"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MEM</a:t>
              </a:r>
              <a:endParaRPr lang="en-AU" altLang="en-US" sz="1400" dirty="0">
                <a:ea typeface="宋体" pitchFamily="2" charset="-122"/>
              </a:endParaRPr>
            </a:p>
          </p:txBody>
        </p:sp>
        <p:sp>
          <p:nvSpPr>
            <p:cNvPr id="516134" name="Rectangle 20"/>
            <p:cNvSpPr/>
            <p:nvPr/>
          </p:nvSpPr>
          <p:spPr>
            <a:xfrm>
              <a:off x="1633"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WB</a:t>
              </a:r>
              <a:endParaRPr lang="en-AU" altLang="en-US" sz="1400" dirty="0">
                <a:ea typeface="宋体" pitchFamily="2" charset="-122"/>
              </a:endParaRPr>
            </a:p>
          </p:txBody>
        </p:sp>
        <p:sp>
          <p:nvSpPr>
            <p:cNvPr id="516135" name="Rectangle 21"/>
            <p:cNvSpPr/>
            <p:nvPr/>
          </p:nvSpPr>
          <p:spPr>
            <a:xfrm>
              <a:off x="318"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36" name="Rectangle 22"/>
            <p:cNvSpPr/>
            <p:nvPr/>
          </p:nvSpPr>
          <p:spPr>
            <a:xfrm>
              <a:off x="726"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37" name="Rectangle 23"/>
            <p:cNvSpPr/>
            <p:nvPr/>
          </p:nvSpPr>
          <p:spPr>
            <a:xfrm>
              <a:off x="1134"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38" name="Rectangle 24"/>
            <p:cNvSpPr/>
            <p:nvPr/>
          </p:nvSpPr>
          <p:spPr>
            <a:xfrm>
              <a:off x="1542"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grpSp>
        <p:nvGrpSpPr>
          <p:cNvPr id="19464" name="Group 26"/>
          <p:cNvGrpSpPr/>
          <p:nvPr/>
        </p:nvGrpSpPr>
        <p:grpSpPr>
          <a:xfrm>
            <a:off x="4427538" y="3787775"/>
            <a:ext cx="3024187" cy="504825"/>
            <a:chOff x="0" y="0"/>
            <a:chExt cx="1905" cy="318"/>
          </a:xfrm>
        </p:grpSpPr>
        <p:sp>
          <p:nvSpPr>
            <p:cNvPr id="516121" name="Rectangle 26"/>
            <p:cNvSpPr/>
            <p:nvPr/>
          </p:nvSpPr>
          <p:spPr>
            <a:xfrm>
              <a:off x="0"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IF</a:t>
              </a:r>
              <a:endParaRPr lang="en-AU" altLang="en-US" sz="1400" dirty="0">
                <a:ea typeface="宋体" pitchFamily="2" charset="-122"/>
              </a:endParaRPr>
            </a:p>
          </p:txBody>
        </p:sp>
        <p:sp>
          <p:nvSpPr>
            <p:cNvPr id="516122" name="Rectangle 27"/>
            <p:cNvSpPr/>
            <p:nvPr/>
          </p:nvSpPr>
          <p:spPr>
            <a:xfrm>
              <a:off x="408"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6123" name="Rectangle 28"/>
            <p:cNvSpPr/>
            <p:nvPr/>
          </p:nvSpPr>
          <p:spPr>
            <a:xfrm>
              <a:off x="817"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EX</a:t>
              </a:r>
              <a:endParaRPr lang="en-AU" altLang="en-US" sz="1400" dirty="0">
                <a:ea typeface="宋体" pitchFamily="2" charset="-122"/>
              </a:endParaRPr>
            </a:p>
          </p:txBody>
        </p:sp>
        <p:sp>
          <p:nvSpPr>
            <p:cNvPr id="516124" name="Rectangle 29"/>
            <p:cNvSpPr/>
            <p:nvPr/>
          </p:nvSpPr>
          <p:spPr>
            <a:xfrm>
              <a:off x="1225"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MEM</a:t>
              </a:r>
              <a:endParaRPr lang="en-AU" altLang="en-US" sz="1400" dirty="0">
                <a:ea typeface="宋体" pitchFamily="2" charset="-122"/>
              </a:endParaRPr>
            </a:p>
          </p:txBody>
        </p:sp>
        <p:sp>
          <p:nvSpPr>
            <p:cNvPr id="516125" name="Rectangle 30"/>
            <p:cNvSpPr/>
            <p:nvPr/>
          </p:nvSpPr>
          <p:spPr>
            <a:xfrm>
              <a:off x="1633"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WB</a:t>
              </a:r>
              <a:endParaRPr lang="en-AU" altLang="en-US" sz="1400" dirty="0">
                <a:ea typeface="宋体" pitchFamily="2" charset="-122"/>
              </a:endParaRPr>
            </a:p>
          </p:txBody>
        </p:sp>
        <p:sp>
          <p:nvSpPr>
            <p:cNvPr id="516126" name="Rectangle 31"/>
            <p:cNvSpPr/>
            <p:nvPr/>
          </p:nvSpPr>
          <p:spPr>
            <a:xfrm>
              <a:off x="318"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27" name="Rectangle 32"/>
            <p:cNvSpPr/>
            <p:nvPr/>
          </p:nvSpPr>
          <p:spPr>
            <a:xfrm>
              <a:off x="726"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28" name="Rectangle 33"/>
            <p:cNvSpPr/>
            <p:nvPr/>
          </p:nvSpPr>
          <p:spPr>
            <a:xfrm>
              <a:off x="1134"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29" name="Rectangle 34"/>
            <p:cNvSpPr/>
            <p:nvPr/>
          </p:nvSpPr>
          <p:spPr>
            <a:xfrm>
              <a:off x="1542"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grpSp>
        <p:nvGrpSpPr>
          <p:cNvPr id="19465" name="Group 36"/>
          <p:cNvGrpSpPr/>
          <p:nvPr/>
        </p:nvGrpSpPr>
        <p:grpSpPr>
          <a:xfrm>
            <a:off x="5076825" y="4364038"/>
            <a:ext cx="3024188" cy="504825"/>
            <a:chOff x="0" y="0"/>
            <a:chExt cx="1905" cy="318"/>
          </a:xfrm>
        </p:grpSpPr>
        <p:sp>
          <p:nvSpPr>
            <p:cNvPr id="516112" name="Rectangle 36"/>
            <p:cNvSpPr/>
            <p:nvPr/>
          </p:nvSpPr>
          <p:spPr>
            <a:xfrm>
              <a:off x="0"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IF</a:t>
              </a:r>
              <a:endParaRPr lang="en-AU" altLang="en-US" sz="1400" dirty="0">
                <a:ea typeface="宋体" pitchFamily="2" charset="-122"/>
              </a:endParaRPr>
            </a:p>
          </p:txBody>
        </p:sp>
        <p:sp>
          <p:nvSpPr>
            <p:cNvPr id="516113" name="Rectangle 37"/>
            <p:cNvSpPr/>
            <p:nvPr/>
          </p:nvSpPr>
          <p:spPr>
            <a:xfrm>
              <a:off x="408"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6114" name="Rectangle 38"/>
            <p:cNvSpPr/>
            <p:nvPr/>
          </p:nvSpPr>
          <p:spPr>
            <a:xfrm>
              <a:off x="817"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EX</a:t>
              </a:r>
              <a:endParaRPr lang="en-AU" altLang="en-US" sz="1400" dirty="0">
                <a:ea typeface="宋体" pitchFamily="2" charset="-122"/>
              </a:endParaRPr>
            </a:p>
          </p:txBody>
        </p:sp>
        <p:sp>
          <p:nvSpPr>
            <p:cNvPr id="516115" name="Rectangle 39"/>
            <p:cNvSpPr/>
            <p:nvPr/>
          </p:nvSpPr>
          <p:spPr>
            <a:xfrm>
              <a:off x="1225"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MEM</a:t>
              </a:r>
              <a:endParaRPr lang="en-AU" altLang="en-US" sz="1400" dirty="0">
                <a:ea typeface="宋体" pitchFamily="2" charset="-122"/>
              </a:endParaRPr>
            </a:p>
          </p:txBody>
        </p:sp>
        <p:sp>
          <p:nvSpPr>
            <p:cNvPr id="516116" name="Rectangle 40"/>
            <p:cNvSpPr/>
            <p:nvPr/>
          </p:nvSpPr>
          <p:spPr>
            <a:xfrm>
              <a:off x="1633"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WB</a:t>
              </a:r>
              <a:endParaRPr lang="en-AU" altLang="en-US" sz="1400" dirty="0">
                <a:ea typeface="宋体" pitchFamily="2" charset="-122"/>
              </a:endParaRPr>
            </a:p>
          </p:txBody>
        </p:sp>
        <p:sp>
          <p:nvSpPr>
            <p:cNvPr id="516117" name="Rectangle 41"/>
            <p:cNvSpPr/>
            <p:nvPr/>
          </p:nvSpPr>
          <p:spPr>
            <a:xfrm>
              <a:off x="318"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18" name="Rectangle 42"/>
            <p:cNvSpPr/>
            <p:nvPr/>
          </p:nvSpPr>
          <p:spPr>
            <a:xfrm>
              <a:off x="726"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19" name="Rectangle 43"/>
            <p:cNvSpPr/>
            <p:nvPr/>
          </p:nvSpPr>
          <p:spPr>
            <a:xfrm>
              <a:off x="1134"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6120" name="Rectangle 44"/>
            <p:cNvSpPr/>
            <p:nvPr/>
          </p:nvSpPr>
          <p:spPr>
            <a:xfrm>
              <a:off x="1542"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sp>
        <p:nvSpPr>
          <p:cNvPr id="19466" name="Rectangle 45"/>
          <p:cNvSpPr/>
          <p:nvPr/>
        </p:nvSpPr>
        <p:spPr>
          <a:xfrm>
            <a:off x="755650" y="3294063"/>
            <a:ext cx="2117725"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add </a:t>
            </a:r>
            <a:r>
              <a:rPr lang="en-US" altLang="zh-CN" sz="1800" dirty="0">
                <a:solidFill>
                  <a:schemeClr val="hlink"/>
                </a:solidFill>
                <a:latin typeface="Lucida Console" pitchFamily="49" charset="0"/>
                <a:ea typeface="宋体" pitchFamily="2" charset="-122"/>
              </a:rPr>
              <a:t>$4</a:t>
            </a:r>
            <a:r>
              <a:rPr lang="en-US" altLang="zh-CN" sz="1800" dirty="0">
                <a:latin typeface="Lucida Console" pitchFamily="49" charset="0"/>
                <a:ea typeface="宋体" pitchFamily="2" charset="-122"/>
              </a:rPr>
              <a:t>, $5, $6</a:t>
            </a:r>
            <a:endParaRPr lang="en-AU" altLang="en-US" sz="1800" dirty="0">
              <a:latin typeface="Lucida Console" pitchFamily="49" charset="0"/>
              <a:ea typeface="宋体" pitchFamily="2" charset="-122"/>
            </a:endParaRPr>
          </a:p>
        </p:txBody>
      </p:sp>
      <p:sp>
        <p:nvSpPr>
          <p:cNvPr id="19467" name="Rectangle 46"/>
          <p:cNvSpPr/>
          <p:nvPr/>
        </p:nvSpPr>
        <p:spPr>
          <a:xfrm>
            <a:off x="755650" y="2717800"/>
            <a:ext cx="2117725"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add </a:t>
            </a:r>
            <a:r>
              <a:rPr lang="en-US" altLang="zh-CN" sz="1800" dirty="0">
                <a:solidFill>
                  <a:schemeClr val="hlink"/>
                </a:solidFill>
                <a:latin typeface="Lucida Console" pitchFamily="49" charset="0"/>
                <a:ea typeface="宋体" pitchFamily="2" charset="-122"/>
              </a:rPr>
              <a:t>$1</a:t>
            </a:r>
            <a:r>
              <a:rPr lang="en-US" altLang="zh-CN" sz="1800" dirty="0">
                <a:latin typeface="Lucida Console" pitchFamily="49" charset="0"/>
                <a:ea typeface="宋体" pitchFamily="2" charset="-122"/>
              </a:rPr>
              <a:t>, $2, $3</a:t>
            </a:r>
            <a:endParaRPr lang="en-AU" altLang="en-US" sz="1800" dirty="0">
              <a:latin typeface="Lucida Console" pitchFamily="49" charset="0"/>
              <a:ea typeface="宋体" pitchFamily="2" charset="-122"/>
            </a:endParaRPr>
          </a:p>
        </p:txBody>
      </p:sp>
      <p:sp>
        <p:nvSpPr>
          <p:cNvPr id="19468" name="Rectangle 47"/>
          <p:cNvSpPr/>
          <p:nvPr/>
        </p:nvSpPr>
        <p:spPr>
          <a:xfrm>
            <a:off x="755650" y="4446588"/>
            <a:ext cx="2670175"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beq </a:t>
            </a:r>
            <a:r>
              <a:rPr lang="en-US" altLang="zh-CN" sz="1800" dirty="0">
                <a:solidFill>
                  <a:schemeClr val="hlink"/>
                </a:solidFill>
                <a:latin typeface="Lucida Console" pitchFamily="49" charset="0"/>
                <a:ea typeface="宋体" pitchFamily="2" charset="-122"/>
              </a:rPr>
              <a:t>$1</a:t>
            </a:r>
            <a:r>
              <a:rPr lang="en-US" altLang="zh-CN" sz="1800" dirty="0">
                <a:latin typeface="Lucida Console" pitchFamily="49" charset="0"/>
                <a:ea typeface="宋体" pitchFamily="2" charset="-122"/>
              </a:rPr>
              <a:t>, </a:t>
            </a:r>
            <a:r>
              <a:rPr lang="en-US" altLang="zh-CN" sz="1800" dirty="0">
                <a:solidFill>
                  <a:schemeClr val="hlink"/>
                </a:solidFill>
                <a:latin typeface="Lucida Console" pitchFamily="49" charset="0"/>
                <a:ea typeface="宋体" pitchFamily="2" charset="-122"/>
              </a:rPr>
              <a:t>$4</a:t>
            </a:r>
            <a:r>
              <a:rPr lang="en-US" altLang="zh-CN" sz="1800" dirty="0">
                <a:latin typeface="Lucida Console" pitchFamily="49" charset="0"/>
                <a:ea typeface="宋体" pitchFamily="2" charset="-122"/>
              </a:rPr>
              <a:t>, target</a:t>
            </a:r>
            <a:endParaRPr lang="en-AU" altLang="en-US" sz="1800" dirty="0">
              <a:latin typeface="Lucida Console" pitchFamily="49" charset="0"/>
              <a:ea typeface="宋体" pitchFamily="2" charset="-122"/>
            </a:endParaRPr>
          </a:p>
        </p:txBody>
      </p:sp>
      <p:sp>
        <p:nvSpPr>
          <p:cNvPr id="19469" name="Line 48"/>
          <p:cNvSpPr/>
          <p:nvPr/>
        </p:nvSpPr>
        <p:spPr>
          <a:xfrm>
            <a:off x="5651500" y="2852738"/>
            <a:ext cx="433388" cy="1727200"/>
          </a:xfrm>
          <a:prstGeom prst="line">
            <a:avLst/>
          </a:prstGeom>
          <a:ln w="19050" cap="flat" cmpd="sng">
            <a:solidFill>
              <a:srgbClr val="FF0000"/>
            </a:solidFill>
            <a:prstDash val="solid"/>
            <a:headEnd type="none" w="med" len="med"/>
            <a:tailEnd type="none" w="med" len="med"/>
          </a:ln>
        </p:spPr>
      </p:sp>
      <p:sp>
        <p:nvSpPr>
          <p:cNvPr id="19470" name="Line 49"/>
          <p:cNvSpPr/>
          <p:nvPr/>
        </p:nvSpPr>
        <p:spPr>
          <a:xfrm>
            <a:off x="5651500" y="3429000"/>
            <a:ext cx="433388" cy="1223963"/>
          </a:xfrm>
          <a:prstGeom prst="line">
            <a:avLst/>
          </a:prstGeom>
          <a:ln w="19050" cap="flat" cmpd="sng">
            <a:solidFill>
              <a:srgbClr val="FF0000"/>
            </a:solidFill>
            <a:prstDash val="solid"/>
            <a:headEnd type="none" w="med" len="med"/>
            <a:tailEnd type="none" w="med" len="med"/>
          </a:ln>
        </p:spPr>
      </p:sp>
      <p:sp>
        <p:nvSpPr>
          <p:cNvPr id="19471" name="Rectangle 50"/>
          <p:cNvSpPr/>
          <p:nvPr/>
        </p:nvSpPr>
        <p:spPr>
          <a:xfrm>
            <a:off x="684213" y="5157788"/>
            <a:ext cx="7772400" cy="6477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r>
              <a:rPr lang="zh-CN" altLang="en-US" dirty="0">
                <a:ea typeface="宋体" pitchFamily="2" charset="-122"/>
              </a:rPr>
              <a:t>使用转发可以解决数据冒险</a:t>
            </a:r>
            <a:endParaRPr lang="en-US" altLang="zh-CN"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4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4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4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4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P spid="19461" grpId="0"/>
      <p:bldP spid="19466" grpId="0"/>
      <p:bldP spid="19467" grpId="0"/>
      <p:bldP spid="19468" grpId="0"/>
      <p:bldP spid="19471"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166</a:t>
            </a:fld>
            <a:endParaRPr lang="en-AU" altLang="en-US" sz="1400" b="1" dirty="0">
              <a:ea typeface="宋体" pitchFamily="2" charset="-122"/>
            </a:endParaRPr>
          </a:p>
        </p:txBody>
      </p:sp>
      <p:sp>
        <p:nvSpPr>
          <p:cNvPr id="517123"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分支中的数据冒险</a:t>
            </a:r>
            <a:endParaRPr lang="en-US" altLang="zh-CN" dirty="0">
              <a:ea typeface="宋体" pitchFamily="2" charset="-122"/>
            </a:endParaRPr>
          </a:p>
        </p:txBody>
      </p:sp>
      <p:sp>
        <p:nvSpPr>
          <p:cNvPr id="20484" name="Rectangle 3"/>
          <p:cNvSpPr>
            <a:spLocks noGrp="1"/>
          </p:cNvSpPr>
          <p:nvPr>
            <p:ph type="body" idx="4294967295"/>
          </p:nvPr>
        </p:nvSpPr>
        <p:spPr>
          <a:xfrm>
            <a:off x="873125" y="1125538"/>
            <a:ext cx="8270875" cy="1655762"/>
          </a:xfrm>
          <a:ln/>
        </p:spPr>
        <p:txBody>
          <a:bodyPr vert="horz" wrap="square" lIns="91440" tIns="45720" rIns="91440" bIns="45720" anchor="t"/>
          <a:lstStyle/>
          <a:p>
            <a:pPr eaLnBrk="1" hangingPunct="1"/>
            <a:r>
              <a:rPr lang="zh-CN" altLang="en-US" dirty="0">
                <a:ea typeface="宋体" pitchFamily="2" charset="-122"/>
              </a:rPr>
              <a:t>分支指令中所需的操作数是之前</a:t>
            </a:r>
            <a:r>
              <a:rPr lang="en-US" altLang="zh-CN" dirty="0">
                <a:ea typeface="宋体" pitchFamily="2" charset="-122"/>
              </a:rPr>
              <a:t>ALU</a:t>
            </a:r>
            <a:r>
              <a:rPr lang="zh-CN" altLang="en-US" dirty="0">
                <a:ea typeface="宋体" pitchFamily="2" charset="-122"/>
              </a:rPr>
              <a:t>运算的执行结果，或者是前第二条的装载指令</a:t>
            </a:r>
            <a:endParaRPr lang="en-US" altLang="zh-CN" dirty="0">
              <a:ea typeface="宋体" pitchFamily="2" charset="-122"/>
            </a:endParaRPr>
          </a:p>
          <a:p>
            <a:pPr lvl="1" eaLnBrk="1" hangingPunct="1"/>
            <a:r>
              <a:rPr lang="zh-CN" altLang="en-US" dirty="0">
                <a:ea typeface="宋体" pitchFamily="2" charset="-122"/>
              </a:rPr>
              <a:t>需要一个阻塞周期</a:t>
            </a:r>
            <a:endParaRPr lang="en-US" altLang="zh-CN" dirty="0">
              <a:ea typeface="宋体" pitchFamily="2" charset="-122"/>
            </a:endParaRPr>
          </a:p>
        </p:txBody>
      </p:sp>
      <p:grpSp>
        <p:nvGrpSpPr>
          <p:cNvPr id="20486" name="Group 6"/>
          <p:cNvGrpSpPr/>
          <p:nvPr/>
        </p:nvGrpSpPr>
        <p:grpSpPr>
          <a:xfrm>
            <a:off x="3132138" y="2997200"/>
            <a:ext cx="3024187" cy="504825"/>
            <a:chOff x="0" y="0"/>
            <a:chExt cx="1905" cy="318"/>
          </a:xfrm>
        </p:grpSpPr>
        <p:sp>
          <p:nvSpPr>
            <p:cNvPr id="517161" name="Rectangle 6"/>
            <p:cNvSpPr/>
            <p:nvPr/>
          </p:nvSpPr>
          <p:spPr>
            <a:xfrm>
              <a:off x="0"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IF</a:t>
              </a:r>
              <a:endParaRPr lang="en-AU" altLang="en-US" sz="1400" dirty="0">
                <a:ea typeface="宋体" pitchFamily="2" charset="-122"/>
              </a:endParaRPr>
            </a:p>
          </p:txBody>
        </p:sp>
        <p:sp>
          <p:nvSpPr>
            <p:cNvPr id="517162" name="Rectangle 7"/>
            <p:cNvSpPr/>
            <p:nvPr/>
          </p:nvSpPr>
          <p:spPr>
            <a:xfrm>
              <a:off x="408"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7163" name="Rectangle 8"/>
            <p:cNvSpPr/>
            <p:nvPr/>
          </p:nvSpPr>
          <p:spPr>
            <a:xfrm>
              <a:off x="817"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EX</a:t>
              </a:r>
              <a:endParaRPr lang="en-AU" altLang="en-US" sz="1400" dirty="0">
                <a:ea typeface="宋体" pitchFamily="2" charset="-122"/>
              </a:endParaRPr>
            </a:p>
          </p:txBody>
        </p:sp>
        <p:sp>
          <p:nvSpPr>
            <p:cNvPr id="517164" name="Rectangle 9"/>
            <p:cNvSpPr/>
            <p:nvPr/>
          </p:nvSpPr>
          <p:spPr>
            <a:xfrm>
              <a:off x="1225"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MEM</a:t>
              </a:r>
              <a:endParaRPr lang="en-AU" altLang="en-US" sz="1400" dirty="0">
                <a:ea typeface="宋体" pitchFamily="2" charset="-122"/>
              </a:endParaRPr>
            </a:p>
          </p:txBody>
        </p:sp>
        <p:sp>
          <p:nvSpPr>
            <p:cNvPr id="517165" name="Rectangle 10"/>
            <p:cNvSpPr/>
            <p:nvPr/>
          </p:nvSpPr>
          <p:spPr>
            <a:xfrm>
              <a:off x="1633"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WB</a:t>
              </a:r>
              <a:endParaRPr lang="en-AU" altLang="en-US" sz="1400" dirty="0">
                <a:ea typeface="宋体" pitchFamily="2" charset="-122"/>
              </a:endParaRPr>
            </a:p>
          </p:txBody>
        </p:sp>
        <p:sp>
          <p:nvSpPr>
            <p:cNvPr id="517166" name="Rectangle 11"/>
            <p:cNvSpPr/>
            <p:nvPr/>
          </p:nvSpPr>
          <p:spPr>
            <a:xfrm>
              <a:off x="318"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67" name="Rectangle 12"/>
            <p:cNvSpPr/>
            <p:nvPr/>
          </p:nvSpPr>
          <p:spPr>
            <a:xfrm>
              <a:off x="726"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68" name="Rectangle 13"/>
            <p:cNvSpPr/>
            <p:nvPr/>
          </p:nvSpPr>
          <p:spPr>
            <a:xfrm>
              <a:off x="1134"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69" name="Rectangle 14"/>
            <p:cNvSpPr/>
            <p:nvPr/>
          </p:nvSpPr>
          <p:spPr>
            <a:xfrm>
              <a:off x="1542"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grpSp>
        <p:nvGrpSpPr>
          <p:cNvPr id="20487" name="Group 16"/>
          <p:cNvGrpSpPr/>
          <p:nvPr/>
        </p:nvGrpSpPr>
        <p:grpSpPr>
          <a:xfrm>
            <a:off x="3779838" y="3573463"/>
            <a:ext cx="3024187" cy="504825"/>
            <a:chOff x="0" y="0"/>
            <a:chExt cx="1905" cy="318"/>
          </a:xfrm>
        </p:grpSpPr>
        <p:sp>
          <p:nvSpPr>
            <p:cNvPr id="517152" name="Rectangle 16"/>
            <p:cNvSpPr/>
            <p:nvPr/>
          </p:nvSpPr>
          <p:spPr>
            <a:xfrm>
              <a:off x="0"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IF</a:t>
              </a:r>
              <a:endParaRPr lang="en-AU" altLang="en-US" sz="1400" dirty="0">
                <a:ea typeface="宋体" pitchFamily="2" charset="-122"/>
              </a:endParaRPr>
            </a:p>
          </p:txBody>
        </p:sp>
        <p:sp>
          <p:nvSpPr>
            <p:cNvPr id="517153" name="Rectangle 17"/>
            <p:cNvSpPr/>
            <p:nvPr/>
          </p:nvSpPr>
          <p:spPr>
            <a:xfrm>
              <a:off x="408"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7154" name="Rectangle 18"/>
            <p:cNvSpPr/>
            <p:nvPr/>
          </p:nvSpPr>
          <p:spPr>
            <a:xfrm>
              <a:off x="817"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EX</a:t>
              </a:r>
              <a:endParaRPr lang="en-AU" altLang="en-US" sz="1400" dirty="0">
                <a:ea typeface="宋体" pitchFamily="2" charset="-122"/>
              </a:endParaRPr>
            </a:p>
          </p:txBody>
        </p:sp>
        <p:sp>
          <p:nvSpPr>
            <p:cNvPr id="517155" name="Rectangle 19"/>
            <p:cNvSpPr/>
            <p:nvPr/>
          </p:nvSpPr>
          <p:spPr>
            <a:xfrm>
              <a:off x="1225"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MEM</a:t>
              </a:r>
              <a:endParaRPr lang="en-AU" altLang="en-US" sz="1400" dirty="0">
                <a:ea typeface="宋体" pitchFamily="2" charset="-122"/>
              </a:endParaRPr>
            </a:p>
          </p:txBody>
        </p:sp>
        <p:sp>
          <p:nvSpPr>
            <p:cNvPr id="517156" name="Rectangle 20"/>
            <p:cNvSpPr/>
            <p:nvPr/>
          </p:nvSpPr>
          <p:spPr>
            <a:xfrm>
              <a:off x="1633"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WB</a:t>
              </a:r>
              <a:endParaRPr lang="en-AU" altLang="en-US" sz="1400" dirty="0">
                <a:ea typeface="宋体" pitchFamily="2" charset="-122"/>
              </a:endParaRPr>
            </a:p>
          </p:txBody>
        </p:sp>
        <p:sp>
          <p:nvSpPr>
            <p:cNvPr id="517157" name="Rectangle 21"/>
            <p:cNvSpPr/>
            <p:nvPr/>
          </p:nvSpPr>
          <p:spPr>
            <a:xfrm>
              <a:off x="318"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58" name="Rectangle 22"/>
            <p:cNvSpPr/>
            <p:nvPr/>
          </p:nvSpPr>
          <p:spPr>
            <a:xfrm>
              <a:off x="726"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59" name="Rectangle 23"/>
            <p:cNvSpPr/>
            <p:nvPr/>
          </p:nvSpPr>
          <p:spPr>
            <a:xfrm>
              <a:off x="1134"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60" name="Rectangle 24"/>
            <p:cNvSpPr/>
            <p:nvPr/>
          </p:nvSpPr>
          <p:spPr>
            <a:xfrm>
              <a:off x="1542"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sp>
        <p:nvSpPr>
          <p:cNvPr id="20502" name="Rectangle 39"/>
          <p:cNvSpPr/>
          <p:nvPr/>
        </p:nvSpPr>
        <p:spPr>
          <a:xfrm>
            <a:off x="755650" y="3654425"/>
            <a:ext cx="2117725"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add </a:t>
            </a:r>
            <a:r>
              <a:rPr lang="en-US" altLang="zh-CN" sz="1800" dirty="0">
                <a:solidFill>
                  <a:schemeClr val="hlink"/>
                </a:solidFill>
                <a:latin typeface="Lucida Console" pitchFamily="49" charset="0"/>
                <a:ea typeface="宋体" pitchFamily="2" charset="-122"/>
              </a:rPr>
              <a:t>$4</a:t>
            </a:r>
            <a:r>
              <a:rPr lang="en-US" altLang="zh-CN" sz="1800" dirty="0">
                <a:latin typeface="Lucida Console" pitchFamily="49" charset="0"/>
                <a:ea typeface="宋体" pitchFamily="2" charset="-122"/>
              </a:rPr>
              <a:t>, $5, $6</a:t>
            </a:r>
            <a:endParaRPr lang="en-AU" altLang="en-US" sz="1800" dirty="0">
              <a:latin typeface="Lucida Console" pitchFamily="49" charset="0"/>
              <a:ea typeface="宋体" pitchFamily="2" charset="-122"/>
            </a:endParaRPr>
          </a:p>
        </p:txBody>
      </p:sp>
      <p:sp>
        <p:nvSpPr>
          <p:cNvPr id="20503" name="Rectangle 40"/>
          <p:cNvSpPr/>
          <p:nvPr/>
        </p:nvSpPr>
        <p:spPr>
          <a:xfrm>
            <a:off x="755650" y="3078163"/>
            <a:ext cx="184150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lw  </a:t>
            </a:r>
            <a:r>
              <a:rPr lang="en-US" altLang="zh-CN" sz="1800" dirty="0">
                <a:solidFill>
                  <a:schemeClr val="hlink"/>
                </a:solidFill>
                <a:latin typeface="Lucida Console" pitchFamily="49" charset="0"/>
                <a:ea typeface="宋体" pitchFamily="2" charset="-122"/>
              </a:rPr>
              <a:t>$1</a:t>
            </a:r>
            <a:r>
              <a:rPr lang="en-US" altLang="zh-CN" sz="1800" dirty="0">
                <a:latin typeface="Lucida Console" pitchFamily="49" charset="0"/>
                <a:ea typeface="宋体" pitchFamily="2" charset="-122"/>
              </a:rPr>
              <a:t>, addr</a:t>
            </a:r>
            <a:endParaRPr lang="en-AU" altLang="en-US" sz="1800" dirty="0">
              <a:latin typeface="Lucida Console" pitchFamily="49" charset="0"/>
              <a:ea typeface="宋体" pitchFamily="2" charset="-122"/>
            </a:endParaRPr>
          </a:p>
        </p:txBody>
      </p:sp>
      <p:grpSp>
        <p:nvGrpSpPr>
          <p:cNvPr id="2" name="组合 1"/>
          <p:cNvGrpSpPr/>
          <p:nvPr/>
        </p:nvGrpSpPr>
        <p:grpSpPr>
          <a:xfrm>
            <a:off x="755650" y="4724400"/>
            <a:ext cx="7345363" cy="504825"/>
            <a:chOff x="755650" y="4724152"/>
            <a:chExt cx="7345363" cy="504825"/>
          </a:xfrm>
        </p:grpSpPr>
        <p:sp>
          <p:nvSpPr>
            <p:cNvPr id="517143" name="Rectangle 31"/>
            <p:cNvSpPr/>
            <p:nvPr/>
          </p:nvSpPr>
          <p:spPr>
            <a:xfrm>
              <a:off x="5724525" y="4797177"/>
              <a:ext cx="431800" cy="360363"/>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7144" name="Rectangle 32"/>
            <p:cNvSpPr/>
            <p:nvPr/>
          </p:nvSpPr>
          <p:spPr>
            <a:xfrm>
              <a:off x="6373813" y="4797177"/>
              <a:ext cx="431800" cy="360363"/>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EX</a:t>
              </a:r>
              <a:endParaRPr lang="en-AU" altLang="en-US" sz="1400" dirty="0">
                <a:ea typeface="宋体" pitchFamily="2" charset="-122"/>
              </a:endParaRPr>
            </a:p>
          </p:txBody>
        </p:sp>
        <p:sp>
          <p:nvSpPr>
            <p:cNvPr id="517145" name="Rectangle 33"/>
            <p:cNvSpPr/>
            <p:nvPr/>
          </p:nvSpPr>
          <p:spPr>
            <a:xfrm>
              <a:off x="7021513" y="4797177"/>
              <a:ext cx="431800" cy="360363"/>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MEM</a:t>
              </a:r>
              <a:endParaRPr lang="en-AU" altLang="en-US" sz="1400" dirty="0">
                <a:ea typeface="宋体" pitchFamily="2" charset="-122"/>
              </a:endParaRPr>
            </a:p>
          </p:txBody>
        </p:sp>
        <p:sp>
          <p:nvSpPr>
            <p:cNvPr id="517146" name="Rectangle 34"/>
            <p:cNvSpPr/>
            <p:nvPr/>
          </p:nvSpPr>
          <p:spPr>
            <a:xfrm>
              <a:off x="7669213" y="4797177"/>
              <a:ext cx="431800" cy="360363"/>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WB</a:t>
              </a:r>
              <a:endParaRPr lang="en-AU" altLang="en-US" sz="1400" dirty="0">
                <a:ea typeface="宋体" pitchFamily="2" charset="-122"/>
              </a:endParaRPr>
            </a:p>
          </p:txBody>
        </p:sp>
        <p:sp>
          <p:nvSpPr>
            <p:cNvPr id="517147" name="Rectangle 35"/>
            <p:cNvSpPr/>
            <p:nvPr/>
          </p:nvSpPr>
          <p:spPr>
            <a:xfrm>
              <a:off x="5581650" y="4724152"/>
              <a:ext cx="71438"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48" name="Rectangle 36"/>
            <p:cNvSpPr/>
            <p:nvPr/>
          </p:nvSpPr>
          <p:spPr>
            <a:xfrm>
              <a:off x="6229350" y="4724152"/>
              <a:ext cx="71438"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49" name="Rectangle 37"/>
            <p:cNvSpPr/>
            <p:nvPr/>
          </p:nvSpPr>
          <p:spPr>
            <a:xfrm>
              <a:off x="6877050" y="4724152"/>
              <a:ext cx="71438"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50" name="Rectangle 38"/>
            <p:cNvSpPr/>
            <p:nvPr/>
          </p:nvSpPr>
          <p:spPr>
            <a:xfrm>
              <a:off x="7524750" y="4724152"/>
              <a:ext cx="71438"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51" name="Rectangle 41"/>
            <p:cNvSpPr/>
            <p:nvPr/>
          </p:nvSpPr>
          <p:spPr>
            <a:xfrm>
              <a:off x="755650" y="4806702"/>
              <a:ext cx="2670175"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beq </a:t>
              </a:r>
              <a:r>
                <a:rPr lang="en-US" altLang="zh-CN" sz="1800" dirty="0">
                  <a:solidFill>
                    <a:schemeClr val="hlink"/>
                  </a:solidFill>
                  <a:latin typeface="Lucida Console" pitchFamily="49" charset="0"/>
                  <a:ea typeface="宋体" pitchFamily="2" charset="-122"/>
                </a:rPr>
                <a:t>$1</a:t>
              </a:r>
              <a:r>
                <a:rPr lang="en-US" altLang="zh-CN" sz="1800" dirty="0">
                  <a:latin typeface="Lucida Console" pitchFamily="49" charset="0"/>
                  <a:ea typeface="宋体" pitchFamily="2" charset="-122"/>
                </a:rPr>
                <a:t>, </a:t>
              </a:r>
              <a:r>
                <a:rPr lang="en-US" altLang="zh-CN" sz="1800" dirty="0">
                  <a:solidFill>
                    <a:schemeClr val="hlink"/>
                  </a:solidFill>
                  <a:latin typeface="Lucida Console" pitchFamily="49" charset="0"/>
                  <a:ea typeface="宋体" pitchFamily="2" charset="-122"/>
                </a:rPr>
                <a:t>$4</a:t>
              </a:r>
              <a:r>
                <a:rPr lang="en-US" altLang="zh-CN" sz="1800" dirty="0">
                  <a:latin typeface="Lucida Console" pitchFamily="49" charset="0"/>
                  <a:ea typeface="宋体" pitchFamily="2" charset="-122"/>
                </a:rPr>
                <a:t>, target</a:t>
              </a:r>
              <a:endParaRPr lang="en-AU" altLang="en-US" sz="1800" dirty="0">
                <a:latin typeface="Lucida Console" pitchFamily="49" charset="0"/>
                <a:ea typeface="宋体" pitchFamily="2" charset="-122"/>
              </a:endParaRPr>
            </a:p>
          </p:txBody>
        </p:sp>
      </p:grpSp>
      <p:sp>
        <p:nvSpPr>
          <p:cNvPr id="20505" name="Line 42"/>
          <p:cNvSpPr/>
          <p:nvPr/>
        </p:nvSpPr>
        <p:spPr>
          <a:xfrm>
            <a:off x="5651500" y="3213100"/>
            <a:ext cx="433388" cy="1727200"/>
          </a:xfrm>
          <a:prstGeom prst="line">
            <a:avLst/>
          </a:prstGeom>
          <a:ln w="19050" cap="flat" cmpd="sng">
            <a:solidFill>
              <a:srgbClr val="FF0000"/>
            </a:solidFill>
            <a:prstDash val="solid"/>
            <a:headEnd type="none" w="med" len="med"/>
            <a:tailEnd type="none" w="med" len="med"/>
          </a:ln>
        </p:spPr>
      </p:sp>
      <p:sp>
        <p:nvSpPr>
          <p:cNvPr id="20506" name="Line 43"/>
          <p:cNvSpPr/>
          <p:nvPr/>
        </p:nvSpPr>
        <p:spPr>
          <a:xfrm>
            <a:off x="5651500" y="3789363"/>
            <a:ext cx="433388" cy="1223962"/>
          </a:xfrm>
          <a:prstGeom prst="line">
            <a:avLst/>
          </a:prstGeom>
          <a:ln w="19050" cap="flat" cmpd="sng">
            <a:solidFill>
              <a:srgbClr val="FF0000"/>
            </a:solidFill>
            <a:prstDash val="solid"/>
            <a:headEnd type="none" w="med" len="med"/>
            <a:tailEnd type="none" w="med" len="med"/>
          </a:ln>
        </p:spPr>
      </p:sp>
      <p:grpSp>
        <p:nvGrpSpPr>
          <p:cNvPr id="3" name="组合 2"/>
          <p:cNvGrpSpPr/>
          <p:nvPr/>
        </p:nvGrpSpPr>
        <p:grpSpPr>
          <a:xfrm>
            <a:off x="755650" y="4148138"/>
            <a:ext cx="6623050" cy="504825"/>
            <a:chOff x="755650" y="4147890"/>
            <a:chExt cx="6623050" cy="504825"/>
          </a:xfrm>
        </p:grpSpPr>
        <p:sp>
          <p:nvSpPr>
            <p:cNvPr id="517133" name="Rectangle 4"/>
            <p:cNvSpPr/>
            <p:nvPr/>
          </p:nvSpPr>
          <p:spPr>
            <a:xfrm>
              <a:off x="755650" y="4230440"/>
              <a:ext cx="1703388"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beq </a:t>
              </a:r>
              <a:r>
                <a:rPr lang="en-US" altLang="zh-CN" sz="1800" dirty="0">
                  <a:solidFill>
                    <a:schemeClr val="hlink"/>
                  </a:solidFill>
                  <a:latin typeface="Lucida Console" pitchFamily="49" charset="0"/>
                  <a:ea typeface="宋体" pitchFamily="2" charset="-122"/>
                </a:rPr>
                <a:t>stalled</a:t>
              </a:r>
              <a:endParaRPr lang="en-AU" altLang="en-US" sz="1800" dirty="0">
                <a:latin typeface="Lucida Console" pitchFamily="49" charset="0"/>
                <a:ea typeface="宋体" pitchFamily="2" charset="-122"/>
              </a:endParaRPr>
            </a:p>
          </p:txBody>
        </p:sp>
        <p:sp>
          <p:nvSpPr>
            <p:cNvPr id="517134" name="Rectangle 25"/>
            <p:cNvSpPr/>
            <p:nvPr/>
          </p:nvSpPr>
          <p:spPr>
            <a:xfrm>
              <a:off x="4427538" y="4220915"/>
              <a:ext cx="431800" cy="360362"/>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IF</a:t>
              </a:r>
              <a:endParaRPr lang="en-AU" altLang="en-US" sz="1400" dirty="0">
                <a:ea typeface="宋体" pitchFamily="2" charset="-122"/>
              </a:endParaRPr>
            </a:p>
          </p:txBody>
        </p:sp>
        <p:sp>
          <p:nvSpPr>
            <p:cNvPr id="517135" name="Rectangle 26"/>
            <p:cNvSpPr/>
            <p:nvPr/>
          </p:nvSpPr>
          <p:spPr>
            <a:xfrm>
              <a:off x="5075238" y="4220915"/>
              <a:ext cx="431800" cy="360362"/>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7136" name="Rectangle 27"/>
            <p:cNvSpPr/>
            <p:nvPr/>
          </p:nvSpPr>
          <p:spPr>
            <a:xfrm>
              <a:off x="4932363" y="4147890"/>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37" name="Rectangle 28"/>
            <p:cNvSpPr/>
            <p:nvPr/>
          </p:nvSpPr>
          <p:spPr>
            <a:xfrm>
              <a:off x="5580063" y="4147890"/>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38" name="Rectangle 29"/>
            <p:cNvSpPr/>
            <p:nvPr/>
          </p:nvSpPr>
          <p:spPr>
            <a:xfrm>
              <a:off x="6227763" y="4147890"/>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39" name="Rectangle 30"/>
            <p:cNvSpPr/>
            <p:nvPr/>
          </p:nvSpPr>
          <p:spPr>
            <a:xfrm>
              <a:off x="6875463" y="4147890"/>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7140" name="AutoShape 44"/>
            <p:cNvSpPr/>
            <p:nvPr/>
          </p:nvSpPr>
          <p:spPr>
            <a:xfrm>
              <a:off x="5724525" y="4292352"/>
              <a:ext cx="360363" cy="287338"/>
            </a:xfrm>
            <a:prstGeom prst="cloudCallout">
              <a:avLst>
                <a:gd name="adj1" fmla="val -12995"/>
                <a:gd name="adj2" fmla="val 36190"/>
              </a:avLst>
            </a:prstGeom>
            <a:noFill/>
            <a:ln w="1905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800" dirty="0">
                <a:ea typeface="宋体" pitchFamily="2" charset="-122"/>
              </a:endParaRPr>
            </a:p>
          </p:txBody>
        </p:sp>
        <p:sp>
          <p:nvSpPr>
            <p:cNvPr id="517141" name="AutoShape 45"/>
            <p:cNvSpPr/>
            <p:nvPr/>
          </p:nvSpPr>
          <p:spPr>
            <a:xfrm>
              <a:off x="6372225" y="4292352"/>
              <a:ext cx="358775" cy="287338"/>
            </a:xfrm>
            <a:prstGeom prst="cloudCallout">
              <a:avLst>
                <a:gd name="adj1" fmla="val -12833"/>
                <a:gd name="adj2" fmla="val 36190"/>
              </a:avLst>
            </a:prstGeom>
            <a:noFill/>
            <a:ln w="1905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800" dirty="0">
                <a:ea typeface="宋体" pitchFamily="2" charset="-122"/>
              </a:endParaRPr>
            </a:p>
          </p:txBody>
        </p:sp>
        <p:sp>
          <p:nvSpPr>
            <p:cNvPr id="517142" name="AutoShape 46"/>
            <p:cNvSpPr/>
            <p:nvPr/>
          </p:nvSpPr>
          <p:spPr>
            <a:xfrm>
              <a:off x="7019925" y="4292352"/>
              <a:ext cx="358775" cy="287338"/>
            </a:xfrm>
            <a:prstGeom prst="cloudCallout">
              <a:avLst>
                <a:gd name="adj1" fmla="val -12833"/>
                <a:gd name="adj2" fmla="val 36190"/>
              </a:avLst>
            </a:prstGeom>
            <a:noFill/>
            <a:ln w="1905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800" dirty="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5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5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p:bldP spid="20502" grpId="0"/>
      <p:bldP spid="20503"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167</a:t>
            </a:fld>
            <a:endParaRPr lang="en-AU" altLang="en-US" sz="1400" b="1" dirty="0">
              <a:ea typeface="宋体" pitchFamily="2" charset="-122"/>
            </a:endParaRPr>
          </a:p>
        </p:txBody>
      </p:sp>
      <p:sp>
        <p:nvSpPr>
          <p:cNvPr id="518147"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分支中的数据冒险</a:t>
            </a:r>
            <a:endParaRPr lang="en-US" altLang="zh-CN" dirty="0">
              <a:ea typeface="宋体" pitchFamily="2" charset="-122"/>
            </a:endParaRPr>
          </a:p>
        </p:txBody>
      </p:sp>
      <p:sp>
        <p:nvSpPr>
          <p:cNvPr id="518148" name="Rectangle 3"/>
          <p:cNvSpPr>
            <a:spLocks noGrp="1"/>
          </p:cNvSpPr>
          <p:nvPr>
            <p:ph type="body" idx="4294967295"/>
          </p:nvPr>
        </p:nvSpPr>
        <p:spPr>
          <a:xfrm>
            <a:off x="873125" y="1125538"/>
            <a:ext cx="8270875" cy="2381250"/>
          </a:xfrm>
          <a:ln/>
        </p:spPr>
        <p:txBody>
          <a:bodyPr vert="horz" wrap="square" lIns="91440" tIns="45720" rIns="91440" bIns="45720" anchor="t"/>
          <a:lstStyle/>
          <a:p>
            <a:pPr eaLnBrk="1" hangingPunct="1"/>
            <a:r>
              <a:rPr lang="zh-CN" altLang="en-US" dirty="0">
                <a:ea typeface="宋体" pitchFamily="2" charset="-122"/>
              </a:rPr>
              <a:t>分支指令中所需的操作数是前一条装载指令的执行结果</a:t>
            </a:r>
            <a:endParaRPr lang="en-US" altLang="zh-CN" dirty="0">
              <a:ea typeface="宋体" pitchFamily="2" charset="-122"/>
            </a:endParaRPr>
          </a:p>
          <a:p>
            <a:pPr lvl="1" eaLnBrk="1" hangingPunct="1"/>
            <a:r>
              <a:rPr lang="zh-CN" altLang="en-US" dirty="0">
                <a:ea typeface="宋体" pitchFamily="2" charset="-122"/>
              </a:rPr>
              <a:t>需要阻塞两个周期</a:t>
            </a:r>
            <a:endParaRPr lang="en-US" altLang="zh-CN" dirty="0">
              <a:ea typeface="宋体" pitchFamily="2" charset="-122"/>
            </a:endParaRPr>
          </a:p>
        </p:txBody>
      </p:sp>
      <p:grpSp>
        <p:nvGrpSpPr>
          <p:cNvPr id="21510" name="Group 6"/>
          <p:cNvGrpSpPr/>
          <p:nvPr/>
        </p:nvGrpSpPr>
        <p:grpSpPr>
          <a:xfrm>
            <a:off x="3132138" y="2924175"/>
            <a:ext cx="3024187" cy="504825"/>
            <a:chOff x="0" y="0"/>
            <a:chExt cx="1905" cy="318"/>
          </a:xfrm>
        </p:grpSpPr>
        <p:sp>
          <p:nvSpPr>
            <p:cNvPr id="518183" name="Rectangle 6"/>
            <p:cNvSpPr/>
            <p:nvPr/>
          </p:nvSpPr>
          <p:spPr>
            <a:xfrm>
              <a:off x="0"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IF</a:t>
              </a:r>
              <a:endParaRPr lang="en-AU" altLang="en-US" sz="1400" dirty="0">
                <a:ea typeface="宋体" pitchFamily="2" charset="-122"/>
              </a:endParaRPr>
            </a:p>
          </p:txBody>
        </p:sp>
        <p:sp>
          <p:nvSpPr>
            <p:cNvPr id="518184" name="Rectangle 7"/>
            <p:cNvSpPr/>
            <p:nvPr/>
          </p:nvSpPr>
          <p:spPr>
            <a:xfrm>
              <a:off x="408"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8185" name="Rectangle 8"/>
            <p:cNvSpPr/>
            <p:nvPr/>
          </p:nvSpPr>
          <p:spPr>
            <a:xfrm>
              <a:off x="817"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EX</a:t>
              </a:r>
              <a:endParaRPr lang="en-AU" altLang="en-US" sz="1400" dirty="0">
                <a:ea typeface="宋体" pitchFamily="2" charset="-122"/>
              </a:endParaRPr>
            </a:p>
          </p:txBody>
        </p:sp>
        <p:sp>
          <p:nvSpPr>
            <p:cNvPr id="518186" name="Rectangle 9"/>
            <p:cNvSpPr/>
            <p:nvPr/>
          </p:nvSpPr>
          <p:spPr>
            <a:xfrm>
              <a:off x="1225"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MEM</a:t>
              </a:r>
              <a:endParaRPr lang="en-AU" altLang="en-US" sz="1400" dirty="0">
                <a:ea typeface="宋体" pitchFamily="2" charset="-122"/>
              </a:endParaRPr>
            </a:p>
          </p:txBody>
        </p:sp>
        <p:sp>
          <p:nvSpPr>
            <p:cNvPr id="518187" name="Rectangle 10"/>
            <p:cNvSpPr/>
            <p:nvPr/>
          </p:nvSpPr>
          <p:spPr>
            <a:xfrm>
              <a:off x="1633" y="46"/>
              <a:ext cx="272" cy="227"/>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WB</a:t>
              </a:r>
              <a:endParaRPr lang="en-AU" altLang="en-US" sz="1400" dirty="0">
                <a:ea typeface="宋体" pitchFamily="2" charset="-122"/>
              </a:endParaRPr>
            </a:p>
          </p:txBody>
        </p:sp>
        <p:sp>
          <p:nvSpPr>
            <p:cNvPr id="518188" name="Rectangle 11"/>
            <p:cNvSpPr/>
            <p:nvPr/>
          </p:nvSpPr>
          <p:spPr>
            <a:xfrm>
              <a:off x="318"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89" name="Rectangle 12"/>
            <p:cNvSpPr/>
            <p:nvPr/>
          </p:nvSpPr>
          <p:spPr>
            <a:xfrm>
              <a:off x="726"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90" name="Rectangle 13"/>
            <p:cNvSpPr/>
            <p:nvPr/>
          </p:nvSpPr>
          <p:spPr>
            <a:xfrm>
              <a:off x="1134"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91" name="Rectangle 14"/>
            <p:cNvSpPr/>
            <p:nvPr/>
          </p:nvSpPr>
          <p:spPr>
            <a:xfrm>
              <a:off x="1542" y="0"/>
              <a:ext cx="45" cy="31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grpSp>
        <p:nvGrpSpPr>
          <p:cNvPr id="2" name="组合 1"/>
          <p:cNvGrpSpPr/>
          <p:nvPr/>
        </p:nvGrpSpPr>
        <p:grpSpPr>
          <a:xfrm>
            <a:off x="5581650" y="4651375"/>
            <a:ext cx="2519363" cy="504825"/>
            <a:chOff x="5581650" y="4652144"/>
            <a:chExt cx="2519363" cy="504825"/>
          </a:xfrm>
        </p:grpSpPr>
        <p:sp>
          <p:nvSpPr>
            <p:cNvPr id="518175" name="Rectangle 26"/>
            <p:cNvSpPr/>
            <p:nvPr/>
          </p:nvSpPr>
          <p:spPr>
            <a:xfrm>
              <a:off x="5724525" y="4725169"/>
              <a:ext cx="431800" cy="360363"/>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8176" name="Rectangle 27"/>
            <p:cNvSpPr/>
            <p:nvPr/>
          </p:nvSpPr>
          <p:spPr>
            <a:xfrm>
              <a:off x="6373813" y="4725169"/>
              <a:ext cx="431800" cy="360363"/>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EX</a:t>
              </a:r>
              <a:endParaRPr lang="en-AU" altLang="en-US" sz="1400" dirty="0">
                <a:ea typeface="宋体" pitchFamily="2" charset="-122"/>
              </a:endParaRPr>
            </a:p>
          </p:txBody>
        </p:sp>
        <p:sp>
          <p:nvSpPr>
            <p:cNvPr id="518177" name="Rectangle 28"/>
            <p:cNvSpPr/>
            <p:nvPr/>
          </p:nvSpPr>
          <p:spPr>
            <a:xfrm>
              <a:off x="7021513" y="4725169"/>
              <a:ext cx="431800" cy="360363"/>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MEM</a:t>
              </a:r>
              <a:endParaRPr lang="en-AU" altLang="en-US" sz="1400" dirty="0">
                <a:ea typeface="宋体" pitchFamily="2" charset="-122"/>
              </a:endParaRPr>
            </a:p>
          </p:txBody>
        </p:sp>
        <p:sp>
          <p:nvSpPr>
            <p:cNvPr id="518178" name="Rectangle 29"/>
            <p:cNvSpPr/>
            <p:nvPr/>
          </p:nvSpPr>
          <p:spPr>
            <a:xfrm>
              <a:off x="7669213" y="4725169"/>
              <a:ext cx="431800" cy="360363"/>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WB</a:t>
              </a:r>
              <a:endParaRPr lang="en-AU" altLang="en-US" sz="1400" dirty="0">
                <a:ea typeface="宋体" pitchFamily="2" charset="-122"/>
              </a:endParaRPr>
            </a:p>
          </p:txBody>
        </p:sp>
        <p:sp>
          <p:nvSpPr>
            <p:cNvPr id="518179" name="Rectangle 30"/>
            <p:cNvSpPr/>
            <p:nvPr/>
          </p:nvSpPr>
          <p:spPr>
            <a:xfrm>
              <a:off x="5581650" y="4652144"/>
              <a:ext cx="71438"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80" name="Rectangle 31"/>
            <p:cNvSpPr/>
            <p:nvPr/>
          </p:nvSpPr>
          <p:spPr>
            <a:xfrm>
              <a:off x="6229350" y="4652144"/>
              <a:ext cx="71438"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81" name="Rectangle 32"/>
            <p:cNvSpPr/>
            <p:nvPr/>
          </p:nvSpPr>
          <p:spPr>
            <a:xfrm>
              <a:off x="6877050" y="4652144"/>
              <a:ext cx="71438"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82" name="Rectangle 33"/>
            <p:cNvSpPr/>
            <p:nvPr/>
          </p:nvSpPr>
          <p:spPr>
            <a:xfrm>
              <a:off x="7524750" y="4652144"/>
              <a:ext cx="71438"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sp>
        <p:nvSpPr>
          <p:cNvPr id="21531" name="Rectangle 35"/>
          <p:cNvSpPr/>
          <p:nvPr/>
        </p:nvSpPr>
        <p:spPr>
          <a:xfrm>
            <a:off x="755650" y="3005138"/>
            <a:ext cx="184150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lw  </a:t>
            </a:r>
            <a:r>
              <a:rPr lang="en-US" altLang="zh-CN" sz="1800" dirty="0">
                <a:solidFill>
                  <a:schemeClr val="hlink"/>
                </a:solidFill>
                <a:latin typeface="Lucida Console" pitchFamily="49" charset="0"/>
                <a:ea typeface="宋体" pitchFamily="2" charset="-122"/>
              </a:rPr>
              <a:t>$1</a:t>
            </a:r>
            <a:r>
              <a:rPr lang="en-US" altLang="zh-CN" sz="1800" dirty="0">
                <a:latin typeface="Lucida Console" pitchFamily="49" charset="0"/>
                <a:ea typeface="宋体" pitchFamily="2" charset="-122"/>
              </a:rPr>
              <a:t>, addr</a:t>
            </a:r>
            <a:endParaRPr lang="en-AU" altLang="en-US" sz="1800" dirty="0">
              <a:latin typeface="Lucida Console" pitchFamily="49" charset="0"/>
              <a:ea typeface="宋体" pitchFamily="2" charset="-122"/>
            </a:endParaRPr>
          </a:p>
        </p:txBody>
      </p:sp>
      <p:sp>
        <p:nvSpPr>
          <p:cNvPr id="21532" name="Rectangle 36"/>
          <p:cNvSpPr/>
          <p:nvPr/>
        </p:nvSpPr>
        <p:spPr>
          <a:xfrm>
            <a:off x="755650" y="4733925"/>
            <a:ext cx="2670175"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beq </a:t>
            </a:r>
            <a:r>
              <a:rPr lang="en-US" altLang="zh-CN" sz="1800" dirty="0">
                <a:solidFill>
                  <a:schemeClr val="hlink"/>
                </a:solidFill>
                <a:latin typeface="Lucida Console" pitchFamily="49" charset="0"/>
                <a:ea typeface="宋体" pitchFamily="2" charset="-122"/>
              </a:rPr>
              <a:t>$1</a:t>
            </a:r>
            <a:r>
              <a:rPr lang="en-US" altLang="zh-CN" sz="1800" dirty="0">
                <a:latin typeface="Lucida Console" pitchFamily="49" charset="0"/>
                <a:ea typeface="宋体" pitchFamily="2" charset="-122"/>
              </a:rPr>
              <a:t>, </a:t>
            </a:r>
            <a:r>
              <a:rPr lang="en-US" altLang="zh-CN" sz="1800" dirty="0">
                <a:solidFill>
                  <a:schemeClr val="hlink"/>
                </a:solidFill>
                <a:latin typeface="Lucida Console" pitchFamily="49" charset="0"/>
                <a:ea typeface="宋体" pitchFamily="2" charset="-122"/>
              </a:rPr>
              <a:t>$0</a:t>
            </a:r>
            <a:r>
              <a:rPr lang="en-US" altLang="zh-CN" sz="1800" dirty="0">
                <a:latin typeface="Lucida Console" pitchFamily="49" charset="0"/>
                <a:ea typeface="宋体" pitchFamily="2" charset="-122"/>
              </a:rPr>
              <a:t>, target</a:t>
            </a:r>
            <a:endParaRPr lang="en-AU" altLang="en-US" sz="1800" dirty="0">
              <a:latin typeface="Lucida Console" pitchFamily="49" charset="0"/>
              <a:ea typeface="宋体" pitchFamily="2" charset="-122"/>
            </a:endParaRPr>
          </a:p>
        </p:txBody>
      </p:sp>
      <p:sp>
        <p:nvSpPr>
          <p:cNvPr id="21533" name="Line 37"/>
          <p:cNvSpPr/>
          <p:nvPr/>
        </p:nvSpPr>
        <p:spPr>
          <a:xfrm>
            <a:off x="5651500" y="3140075"/>
            <a:ext cx="433388" cy="1727200"/>
          </a:xfrm>
          <a:prstGeom prst="line">
            <a:avLst/>
          </a:prstGeom>
          <a:ln w="19050" cap="flat" cmpd="sng">
            <a:solidFill>
              <a:srgbClr val="FF0000"/>
            </a:solidFill>
            <a:prstDash val="solid"/>
            <a:headEnd type="none" w="med" len="med"/>
            <a:tailEnd type="none" w="med" len="med"/>
          </a:ln>
        </p:spPr>
      </p:sp>
      <p:sp>
        <p:nvSpPr>
          <p:cNvPr id="518154" name="Rectangle 17"/>
          <p:cNvSpPr/>
          <p:nvPr/>
        </p:nvSpPr>
        <p:spPr>
          <a:xfrm>
            <a:off x="4284663" y="3500438"/>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55" name="Rectangle 18"/>
          <p:cNvSpPr/>
          <p:nvPr/>
        </p:nvSpPr>
        <p:spPr>
          <a:xfrm>
            <a:off x="4932363" y="3500438"/>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56" name="Rectangle 19"/>
          <p:cNvSpPr/>
          <p:nvPr/>
        </p:nvSpPr>
        <p:spPr>
          <a:xfrm>
            <a:off x="5580063" y="3500438"/>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57" name="Rectangle 20"/>
          <p:cNvSpPr/>
          <p:nvPr/>
        </p:nvSpPr>
        <p:spPr>
          <a:xfrm>
            <a:off x="6227763" y="3500438"/>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nvGrpSpPr>
          <p:cNvPr id="5" name="组合 4"/>
          <p:cNvGrpSpPr/>
          <p:nvPr/>
        </p:nvGrpSpPr>
        <p:grpSpPr>
          <a:xfrm>
            <a:off x="755650" y="4075113"/>
            <a:ext cx="6623050" cy="504825"/>
            <a:chOff x="755650" y="4075113"/>
            <a:chExt cx="6623050" cy="504825"/>
          </a:xfrm>
        </p:grpSpPr>
        <p:sp>
          <p:nvSpPr>
            <p:cNvPr id="518166" name="Rectangle 4"/>
            <p:cNvSpPr/>
            <p:nvPr/>
          </p:nvSpPr>
          <p:spPr>
            <a:xfrm>
              <a:off x="755650" y="4157663"/>
              <a:ext cx="1703388"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beq </a:t>
              </a:r>
              <a:r>
                <a:rPr lang="en-US" altLang="zh-CN" sz="1800" dirty="0">
                  <a:solidFill>
                    <a:schemeClr val="hlink"/>
                  </a:solidFill>
                  <a:latin typeface="Lucida Console" pitchFamily="49" charset="0"/>
                  <a:ea typeface="宋体" pitchFamily="2" charset="-122"/>
                </a:rPr>
                <a:t>stalled</a:t>
              </a:r>
              <a:endParaRPr lang="en-AU" altLang="en-US" sz="1800" dirty="0">
                <a:latin typeface="Lucida Console" pitchFamily="49" charset="0"/>
                <a:ea typeface="宋体" pitchFamily="2" charset="-122"/>
              </a:endParaRPr>
            </a:p>
          </p:txBody>
        </p:sp>
        <p:sp>
          <p:nvSpPr>
            <p:cNvPr id="518167" name="Rectangle 21"/>
            <p:cNvSpPr/>
            <p:nvPr/>
          </p:nvSpPr>
          <p:spPr>
            <a:xfrm>
              <a:off x="5075238" y="4148138"/>
              <a:ext cx="431800" cy="360362"/>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8168" name="Rectangle 22"/>
            <p:cNvSpPr/>
            <p:nvPr/>
          </p:nvSpPr>
          <p:spPr>
            <a:xfrm>
              <a:off x="4932363" y="4075113"/>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69" name="Rectangle 23"/>
            <p:cNvSpPr/>
            <p:nvPr/>
          </p:nvSpPr>
          <p:spPr>
            <a:xfrm>
              <a:off x="5580063" y="4075113"/>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70" name="Rectangle 24"/>
            <p:cNvSpPr/>
            <p:nvPr/>
          </p:nvSpPr>
          <p:spPr>
            <a:xfrm>
              <a:off x="6227763" y="4075113"/>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71" name="Rectangle 25"/>
            <p:cNvSpPr/>
            <p:nvPr/>
          </p:nvSpPr>
          <p:spPr>
            <a:xfrm>
              <a:off x="6875463" y="4075113"/>
              <a:ext cx="71437" cy="5048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18172" name="AutoShape 38"/>
            <p:cNvSpPr/>
            <p:nvPr/>
          </p:nvSpPr>
          <p:spPr>
            <a:xfrm>
              <a:off x="5724525" y="4219575"/>
              <a:ext cx="360363" cy="287338"/>
            </a:xfrm>
            <a:prstGeom prst="cloudCallout">
              <a:avLst>
                <a:gd name="adj1" fmla="val -12995"/>
                <a:gd name="adj2" fmla="val 36190"/>
              </a:avLst>
            </a:prstGeom>
            <a:noFill/>
            <a:ln w="1905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800" dirty="0">
                <a:ea typeface="宋体" pitchFamily="2" charset="-122"/>
              </a:endParaRPr>
            </a:p>
          </p:txBody>
        </p:sp>
        <p:sp>
          <p:nvSpPr>
            <p:cNvPr id="518173" name="AutoShape 39"/>
            <p:cNvSpPr/>
            <p:nvPr/>
          </p:nvSpPr>
          <p:spPr>
            <a:xfrm>
              <a:off x="6372225" y="4219575"/>
              <a:ext cx="358775" cy="287338"/>
            </a:xfrm>
            <a:prstGeom prst="cloudCallout">
              <a:avLst>
                <a:gd name="adj1" fmla="val -12833"/>
                <a:gd name="adj2" fmla="val 36190"/>
              </a:avLst>
            </a:prstGeom>
            <a:noFill/>
            <a:ln w="1905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800" dirty="0">
                <a:ea typeface="宋体" pitchFamily="2" charset="-122"/>
              </a:endParaRPr>
            </a:p>
          </p:txBody>
        </p:sp>
        <p:sp>
          <p:nvSpPr>
            <p:cNvPr id="518174" name="AutoShape 40"/>
            <p:cNvSpPr/>
            <p:nvPr/>
          </p:nvSpPr>
          <p:spPr>
            <a:xfrm>
              <a:off x="7019925" y="4219575"/>
              <a:ext cx="358775" cy="287338"/>
            </a:xfrm>
            <a:prstGeom prst="cloudCallout">
              <a:avLst>
                <a:gd name="adj1" fmla="val -12833"/>
                <a:gd name="adj2" fmla="val 36190"/>
              </a:avLst>
            </a:prstGeom>
            <a:noFill/>
            <a:ln w="1905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800" dirty="0">
                <a:ea typeface="宋体" pitchFamily="2" charset="-122"/>
              </a:endParaRPr>
            </a:p>
          </p:txBody>
        </p:sp>
      </p:grpSp>
      <p:grpSp>
        <p:nvGrpSpPr>
          <p:cNvPr id="4" name="组合 3"/>
          <p:cNvGrpSpPr/>
          <p:nvPr/>
        </p:nvGrpSpPr>
        <p:grpSpPr>
          <a:xfrm>
            <a:off x="755650" y="3573463"/>
            <a:ext cx="5975350" cy="374650"/>
            <a:chOff x="755650" y="3573463"/>
            <a:chExt cx="5975350" cy="374650"/>
          </a:xfrm>
        </p:grpSpPr>
        <p:sp>
          <p:nvSpPr>
            <p:cNvPr id="518160" name="Rectangle 15"/>
            <p:cNvSpPr/>
            <p:nvPr/>
          </p:nvSpPr>
          <p:spPr>
            <a:xfrm>
              <a:off x="3779838" y="3573463"/>
              <a:ext cx="431800" cy="360362"/>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IF</a:t>
              </a:r>
              <a:endParaRPr lang="en-AU" altLang="en-US" sz="1400" dirty="0">
                <a:ea typeface="宋体" pitchFamily="2" charset="-122"/>
              </a:endParaRPr>
            </a:p>
          </p:txBody>
        </p:sp>
        <p:sp>
          <p:nvSpPr>
            <p:cNvPr id="518161" name="Rectangle 16"/>
            <p:cNvSpPr/>
            <p:nvPr/>
          </p:nvSpPr>
          <p:spPr>
            <a:xfrm>
              <a:off x="4427538" y="3573463"/>
              <a:ext cx="431800" cy="360362"/>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400" dirty="0">
                  <a:ea typeface="宋体" pitchFamily="2" charset="-122"/>
                </a:rPr>
                <a:t>ID</a:t>
              </a:r>
              <a:endParaRPr lang="en-AU" altLang="en-US" sz="1400" dirty="0">
                <a:ea typeface="宋体" pitchFamily="2" charset="-122"/>
              </a:endParaRPr>
            </a:p>
          </p:txBody>
        </p:sp>
        <p:sp>
          <p:nvSpPr>
            <p:cNvPr id="518162" name="Rectangle 34"/>
            <p:cNvSpPr/>
            <p:nvPr/>
          </p:nvSpPr>
          <p:spPr>
            <a:xfrm>
              <a:off x="755650" y="3581400"/>
              <a:ext cx="1703388"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latin typeface="Lucida Console" pitchFamily="49" charset="0"/>
                  <a:ea typeface="宋体" pitchFamily="2" charset="-122"/>
                </a:rPr>
                <a:t>beq </a:t>
              </a:r>
              <a:r>
                <a:rPr lang="en-US" altLang="zh-CN" sz="1800" dirty="0">
                  <a:solidFill>
                    <a:schemeClr val="hlink"/>
                  </a:solidFill>
                  <a:latin typeface="Lucida Console" pitchFamily="49" charset="0"/>
                  <a:ea typeface="宋体" pitchFamily="2" charset="-122"/>
                </a:rPr>
                <a:t>stalled</a:t>
              </a:r>
              <a:endParaRPr lang="en-AU" altLang="en-US" sz="1800" dirty="0">
                <a:solidFill>
                  <a:schemeClr val="hlink"/>
                </a:solidFill>
                <a:latin typeface="Lucida Console" pitchFamily="49" charset="0"/>
                <a:ea typeface="宋体" pitchFamily="2" charset="-122"/>
              </a:endParaRPr>
            </a:p>
          </p:txBody>
        </p:sp>
        <p:sp>
          <p:nvSpPr>
            <p:cNvPr id="518163" name="AutoShape 41"/>
            <p:cNvSpPr/>
            <p:nvPr/>
          </p:nvSpPr>
          <p:spPr>
            <a:xfrm>
              <a:off x="5076825" y="3643313"/>
              <a:ext cx="360363" cy="287337"/>
            </a:xfrm>
            <a:prstGeom prst="cloudCallout">
              <a:avLst>
                <a:gd name="adj1" fmla="val -12995"/>
                <a:gd name="adj2" fmla="val 36190"/>
              </a:avLst>
            </a:prstGeom>
            <a:noFill/>
            <a:ln w="1905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800" dirty="0">
                <a:ea typeface="宋体" pitchFamily="2" charset="-122"/>
              </a:endParaRPr>
            </a:p>
          </p:txBody>
        </p:sp>
        <p:sp>
          <p:nvSpPr>
            <p:cNvPr id="518164" name="AutoShape 42"/>
            <p:cNvSpPr/>
            <p:nvPr/>
          </p:nvSpPr>
          <p:spPr>
            <a:xfrm>
              <a:off x="5724525" y="3643313"/>
              <a:ext cx="358775" cy="287337"/>
            </a:xfrm>
            <a:prstGeom prst="cloudCallout">
              <a:avLst>
                <a:gd name="adj1" fmla="val -12833"/>
                <a:gd name="adj2" fmla="val 36190"/>
              </a:avLst>
            </a:prstGeom>
            <a:noFill/>
            <a:ln w="1905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800" dirty="0">
                <a:ea typeface="宋体" pitchFamily="2" charset="-122"/>
              </a:endParaRPr>
            </a:p>
          </p:txBody>
        </p:sp>
        <p:sp>
          <p:nvSpPr>
            <p:cNvPr id="518165" name="AutoShape 43"/>
            <p:cNvSpPr/>
            <p:nvPr/>
          </p:nvSpPr>
          <p:spPr>
            <a:xfrm>
              <a:off x="6372225" y="3643313"/>
              <a:ext cx="358775" cy="287337"/>
            </a:xfrm>
            <a:prstGeom prst="cloudCallout">
              <a:avLst>
                <a:gd name="adj1" fmla="val -12833"/>
                <a:gd name="adj2" fmla="val 36190"/>
              </a:avLst>
            </a:prstGeom>
            <a:noFill/>
            <a:ln w="19050"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800" dirty="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5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31" grpId="0"/>
      <p:bldP spid="2153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168</a:t>
            </a:fld>
            <a:endParaRPr lang="en-AU" altLang="en-US" sz="1400" b="1" dirty="0">
              <a:ea typeface="宋体" pitchFamily="2" charset="-122"/>
            </a:endParaRPr>
          </a:p>
        </p:txBody>
      </p:sp>
      <p:sp>
        <p:nvSpPr>
          <p:cNvPr id="453635" name="Rectangle 2"/>
          <p:cNvSpPr>
            <a:spLocks noGrp="1"/>
          </p:cNvSpPr>
          <p:nvPr>
            <p:ph type="title" idx="4294967295"/>
          </p:nvPr>
        </p:nvSpPr>
        <p:spPr>
          <a:xfrm>
            <a:off x="884238" y="200025"/>
            <a:ext cx="8259762" cy="708025"/>
          </a:xfrm>
          <a:ln/>
        </p:spPr>
        <p:txBody>
          <a:bodyPr vert="horz" wrap="square" lIns="91440" tIns="45720" rIns="91440" bIns="45720" anchor="b">
            <a:spAutoFit/>
          </a:bodyPr>
          <a:lstStyle/>
          <a:p>
            <a:pPr eaLnBrk="1" hangingPunct="1"/>
            <a:r>
              <a:rPr lang="zh-CN" altLang="en-US" sz="4000" dirty="0">
                <a:ea typeface="宋体" pitchFamily="2" charset="-122"/>
              </a:rPr>
              <a:t>更理想的分支预测</a:t>
            </a:r>
          </a:p>
        </p:txBody>
      </p:sp>
      <p:sp>
        <p:nvSpPr>
          <p:cNvPr id="7172" name="Rectangle 3"/>
          <p:cNvSpPr>
            <a:spLocks noGrp="1"/>
          </p:cNvSpPr>
          <p:nvPr>
            <p:ph type="body" idx="4294967295"/>
          </p:nvPr>
        </p:nvSpPr>
        <p:spPr>
          <a:xfrm>
            <a:off x="873125" y="1125538"/>
            <a:ext cx="8270875" cy="5111750"/>
          </a:xfrm>
          <a:ln/>
        </p:spPr>
        <p:txBody>
          <a:bodyPr vert="horz" wrap="square" lIns="91440" tIns="45720" rIns="91440" bIns="45720" anchor="t"/>
          <a:lstStyle/>
          <a:p>
            <a:pPr eaLnBrk="1" hangingPunct="1"/>
            <a:r>
              <a:rPr lang="zh-CN" altLang="en-US" sz="2800" dirty="0">
                <a:ea typeface="宋体" pitchFamily="2" charset="-122"/>
              </a:rPr>
              <a:t>静态分支预测</a:t>
            </a:r>
            <a:endParaRPr lang="en-US" altLang="zh-CN" sz="2000" dirty="0">
              <a:ea typeface="宋体" pitchFamily="2" charset="-122"/>
            </a:endParaRPr>
          </a:p>
          <a:p>
            <a:pPr eaLnBrk="1" hangingPunct="1"/>
            <a:r>
              <a:rPr lang="zh-CN" altLang="en-US" sz="2800" dirty="0">
                <a:ea typeface="宋体" pitchFamily="2" charset="-122"/>
              </a:rPr>
              <a:t>动态分支预测</a:t>
            </a:r>
            <a:endParaRPr lang="en-US" altLang="zh-CN" sz="2800" dirty="0">
              <a:ea typeface="宋体" pitchFamily="2" charset="-122"/>
            </a:endParaRPr>
          </a:p>
          <a:p>
            <a:pPr lvl="1" eaLnBrk="1" hangingPunct="1"/>
            <a:r>
              <a:rPr lang="zh-CN" altLang="en-US" sz="2400" dirty="0">
                <a:ea typeface="宋体" pitchFamily="2" charset="-122"/>
              </a:rPr>
              <a:t>硬件衡量实际的分支行为</a:t>
            </a:r>
            <a:endParaRPr lang="en-US" altLang="zh-CN" sz="2400" dirty="0">
              <a:ea typeface="宋体" pitchFamily="2" charset="-122"/>
            </a:endParaRPr>
          </a:p>
          <a:p>
            <a:pPr lvl="2" eaLnBrk="1" hangingPunct="1"/>
            <a:r>
              <a:rPr lang="zh-CN" altLang="en-US" sz="2000" dirty="0">
                <a:ea typeface="宋体" pitchFamily="2" charset="-122"/>
              </a:rPr>
              <a:t>例如：</a:t>
            </a:r>
            <a:r>
              <a:rPr lang="zh-CN" altLang="en-US" sz="2000" dirty="0">
                <a:solidFill>
                  <a:srgbClr val="FF0000"/>
                </a:solidFill>
                <a:ea typeface="宋体" pitchFamily="2" charset="-122"/>
              </a:rPr>
              <a:t>保存每条分支的历史记录</a:t>
            </a:r>
            <a:endParaRPr lang="en-US" altLang="zh-CN" sz="2000" dirty="0">
              <a:solidFill>
                <a:srgbClr val="FF0000"/>
              </a:solidFill>
              <a:ea typeface="宋体" pitchFamily="2" charset="-122"/>
            </a:endParaRPr>
          </a:p>
          <a:p>
            <a:pPr lvl="1" eaLnBrk="1" hangingPunct="1"/>
            <a:r>
              <a:rPr lang="zh-CN" altLang="en-US" sz="2400" dirty="0">
                <a:solidFill>
                  <a:srgbClr val="FF0000"/>
                </a:solidFill>
                <a:ea typeface="宋体" pitchFamily="2" charset="-122"/>
              </a:rPr>
              <a:t>假定未来行为将继续当前趋势</a:t>
            </a:r>
            <a:endParaRPr lang="en-US" altLang="zh-CN" sz="2400" dirty="0">
              <a:solidFill>
                <a:srgbClr val="FF0000"/>
              </a:solidFill>
              <a:ea typeface="宋体" pitchFamily="2" charset="-122"/>
            </a:endParaRPr>
          </a:p>
          <a:p>
            <a:pPr lvl="2" eaLnBrk="1" hangingPunct="1"/>
            <a:r>
              <a:rPr lang="zh-CN" altLang="en-US" sz="2000" dirty="0">
                <a:ea typeface="宋体" pitchFamily="2" charset="-122"/>
              </a:rPr>
              <a:t>当预测错误时，发生阻塞，重新取指，并更新历史记录</a:t>
            </a:r>
          </a:p>
        </p:txBody>
      </p:sp>
    </p:spTree>
    <p:extLst>
      <p:ext uri="{BB962C8B-B14F-4D97-AF65-F5344CB8AC3E}">
        <p14:creationId xmlns:p14="http://schemas.microsoft.com/office/powerpoint/2010/main" val="250225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169</a:t>
            </a:fld>
            <a:endParaRPr lang="en-AU" altLang="en-US" sz="1400" b="1" dirty="0">
              <a:ea typeface="宋体" pitchFamily="2" charset="-122"/>
            </a:endParaRPr>
          </a:p>
        </p:txBody>
      </p:sp>
      <p:sp>
        <p:nvSpPr>
          <p:cNvPr id="520195"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动态分支预测</a:t>
            </a:r>
            <a:endParaRPr lang="en-US" altLang="zh-CN" dirty="0">
              <a:ea typeface="宋体" pitchFamily="2" charset="-122"/>
            </a:endParaRPr>
          </a:p>
        </p:txBody>
      </p:sp>
      <p:sp>
        <p:nvSpPr>
          <p:cNvPr id="22532" name="Rectangle 3"/>
          <p:cNvSpPr>
            <a:spLocks noGrp="1"/>
          </p:cNvSpPr>
          <p:nvPr>
            <p:ph type="body" idx="4294967295"/>
          </p:nvPr>
        </p:nvSpPr>
        <p:spPr>
          <a:xfrm>
            <a:off x="873125" y="1125538"/>
            <a:ext cx="8270875" cy="5111750"/>
          </a:xfrm>
          <a:ln/>
        </p:spPr>
        <p:txBody>
          <a:bodyPr vert="horz" wrap="square" lIns="91440" tIns="45720" rIns="91440" bIns="45720" anchor="t"/>
          <a:lstStyle/>
          <a:p>
            <a:pPr eaLnBrk="1" hangingPunct="1"/>
            <a:r>
              <a:rPr lang="zh-CN" altLang="en-US" sz="2800" dirty="0">
                <a:ea typeface="宋体" pitchFamily="2" charset="-122"/>
              </a:rPr>
              <a:t>动态分支预测</a:t>
            </a:r>
          </a:p>
          <a:p>
            <a:pPr lvl="1" eaLnBrk="1" hangingPunct="1"/>
            <a:r>
              <a:rPr lang="zh-CN" altLang="en-US" sz="2400" dirty="0">
                <a:ea typeface="宋体" pitchFamily="2" charset="-122"/>
              </a:rPr>
              <a:t>分支预测缓存</a:t>
            </a:r>
            <a:r>
              <a:rPr lang="en-US" altLang="zh-CN" sz="2400" dirty="0">
                <a:ea typeface="宋体" pitchFamily="2" charset="-122"/>
              </a:rPr>
              <a:t> (</a:t>
            </a:r>
            <a:r>
              <a:rPr lang="zh-CN" altLang="en-US" sz="2400" dirty="0">
                <a:ea typeface="宋体" pitchFamily="2" charset="-122"/>
              </a:rPr>
              <a:t>也称分支历史记录表</a:t>
            </a:r>
            <a:r>
              <a:rPr lang="en-US" altLang="zh-CN" sz="2400" dirty="0">
                <a:ea typeface="宋体" pitchFamily="2" charset="-122"/>
              </a:rPr>
              <a:t>BHT)</a:t>
            </a:r>
          </a:p>
          <a:p>
            <a:pPr lvl="1" eaLnBrk="1" hangingPunct="1"/>
            <a:r>
              <a:rPr lang="zh-CN" altLang="en-US" sz="2400" dirty="0">
                <a:ea typeface="宋体" pitchFamily="2" charset="-122"/>
              </a:rPr>
              <a:t>按照最近的分支指令地址索引的存储区</a:t>
            </a:r>
          </a:p>
          <a:p>
            <a:pPr lvl="1" eaLnBrk="1" hangingPunct="1"/>
            <a:r>
              <a:rPr lang="zh-CN" altLang="en-US" sz="2400" dirty="0">
                <a:ea typeface="宋体" pitchFamily="2" charset="-122"/>
              </a:rPr>
              <a:t>包含分支是否发生的标志位</a:t>
            </a:r>
            <a:endParaRPr lang="en-US" altLang="zh-CN" sz="2400" dirty="0">
              <a:ea typeface="宋体" pitchFamily="2" charset="-122"/>
            </a:endParaRPr>
          </a:p>
          <a:p>
            <a:pPr lvl="1" eaLnBrk="1" hangingPunct="1"/>
            <a:r>
              <a:rPr lang="zh-CN" altLang="en-US" sz="2400" dirty="0">
                <a:ea typeface="宋体" pitchFamily="2" charset="-122"/>
              </a:rPr>
              <a:t>预测分支的执行过程</a:t>
            </a:r>
          </a:p>
          <a:p>
            <a:pPr lvl="2" eaLnBrk="1" hangingPunct="1"/>
            <a:r>
              <a:rPr lang="zh-CN" altLang="en-US" sz="2000" dirty="0">
                <a:ea typeface="宋体" pitchFamily="2" charset="-122"/>
              </a:rPr>
              <a:t>查表，采用上次执行该指令时相同的分支处理方法</a:t>
            </a:r>
            <a:endParaRPr lang="en-US" altLang="zh-CN" sz="2000" dirty="0">
              <a:ea typeface="宋体" pitchFamily="2" charset="-122"/>
            </a:endParaRPr>
          </a:p>
          <a:p>
            <a:pPr lvl="2" eaLnBrk="1" hangingPunct="1"/>
            <a:r>
              <a:rPr lang="zh-CN" altLang="en-US" sz="2000" dirty="0">
                <a:ea typeface="宋体" pitchFamily="2" charset="-122"/>
              </a:rPr>
              <a:t>沿着预测的方向进行取指</a:t>
            </a:r>
            <a:endParaRPr lang="en-US" altLang="zh-CN" sz="2000" dirty="0">
              <a:ea typeface="宋体" pitchFamily="2" charset="-122"/>
            </a:endParaRPr>
          </a:p>
          <a:p>
            <a:pPr lvl="2" eaLnBrk="1" hangingPunct="1"/>
            <a:r>
              <a:rPr lang="zh-CN" altLang="en-US" sz="2000" dirty="0">
                <a:ea typeface="宋体" pitchFamily="2" charset="-122"/>
              </a:rPr>
              <a:t>如果假设错误，则删除预测错误的指令，预测位取反，并返回原来的位置重新取指执行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3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53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53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8"/>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程序语言级别</a:t>
            </a:r>
            <a:endParaRPr lang="en-AU" altLang="zh-CN" dirty="0">
              <a:ea typeface="宋体" pitchFamily="2" charset="-122"/>
            </a:endParaRPr>
          </a:p>
        </p:txBody>
      </p:sp>
      <p:sp>
        <p:nvSpPr>
          <p:cNvPr id="39939" name="Rectangle 9"/>
          <p:cNvSpPr>
            <a:spLocks noGrp="1"/>
          </p:cNvSpPr>
          <p:nvPr>
            <p:ph idx="1"/>
          </p:nvPr>
        </p:nvSpPr>
        <p:spPr>
          <a:xfrm>
            <a:off x="468313" y="1209675"/>
            <a:ext cx="4679950" cy="5111750"/>
          </a:xfrm>
          <a:ln/>
        </p:spPr>
        <p:txBody>
          <a:bodyPr vert="horz" wrap="square" lIns="91440" tIns="45720" rIns="91440" bIns="45720" anchor="t"/>
          <a:lstStyle/>
          <a:p>
            <a:pPr eaLnBrk="1" hangingPunct="1">
              <a:lnSpc>
                <a:spcPct val="90000"/>
              </a:lnSpc>
            </a:pPr>
            <a:r>
              <a:rPr lang="zh-CN" altLang="en-US" sz="2800" dirty="0">
                <a:solidFill>
                  <a:srgbClr val="FF0000"/>
                </a:solidFill>
                <a:latin typeface="黑体" pitchFamily="49" charset="-122"/>
                <a:ea typeface="黑体" pitchFamily="49" charset="-122"/>
              </a:rPr>
              <a:t>高级语言</a:t>
            </a:r>
            <a:r>
              <a:rPr lang="zh-CN" altLang="en-US" sz="2000" dirty="0">
                <a:solidFill>
                  <a:srgbClr val="FF0000"/>
                </a:solidFill>
                <a:latin typeface="黑体" pitchFamily="49" charset="-122"/>
                <a:ea typeface="黑体" pitchFamily="49" charset="-122"/>
              </a:rPr>
              <a:t>（</a:t>
            </a:r>
            <a:r>
              <a:rPr lang="en-US" altLang="zh-CN" sz="2000" dirty="0">
                <a:solidFill>
                  <a:srgbClr val="FF0000"/>
                </a:solidFill>
                <a:latin typeface="黑体" pitchFamily="49" charset="-122"/>
                <a:ea typeface="黑体" pitchFamily="49" charset="-122"/>
              </a:rPr>
              <a:t>Advanced Language</a:t>
            </a:r>
            <a:r>
              <a:rPr lang="zh-CN" altLang="en-US" sz="2000" dirty="0">
                <a:solidFill>
                  <a:srgbClr val="FF0000"/>
                </a:solidFill>
                <a:latin typeface="黑体" pitchFamily="49" charset="-122"/>
                <a:ea typeface="黑体" pitchFamily="49" charset="-122"/>
              </a:rPr>
              <a:t>）</a:t>
            </a:r>
            <a:endParaRPr lang="en-US" altLang="zh-CN" sz="2000" dirty="0">
              <a:solidFill>
                <a:srgbClr val="FF0000"/>
              </a:solidFill>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最接近问题领域的抽象级别</a:t>
            </a:r>
            <a:endParaRPr lang="en-US" altLang="zh-CN" dirty="0">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提供了语言的高效性和可移植性</a:t>
            </a:r>
            <a:endParaRPr lang="en-AU" altLang="zh-CN" dirty="0">
              <a:latin typeface="黑体" pitchFamily="49" charset="-122"/>
              <a:ea typeface="黑体" pitchFamily="49" charset="-122"/>
            </a:endParaRPr>
          </a:p>
          <a:p>
            <a:pPr eaLnBrk="1" hangingPunct="1">
              <a:lnSpc>
                <a:spcPct val="90000"/>
              </a:lnSpc>
            </a:pPr>
            <a:r>
              <a:rPr lang="zh-CN" altLang="en-US" sz="2800" dirty="0">
                <a:solidFill>
                  <a:srgbClr val="FF0000"/>
                </a:solidFill>
                <a:latin typeface="黑体" pitchFamily="49" charset="-122"/>
                <a:ea typeface="黑体" pitchFamily="49" charset="-122"/>
              </a:rPr>
              <a:t>汇编语言</a:t>
            </a:r>
            <a:r>
              <a:rPr lang="zh-CN" altLang="en-US" sz="2000" dirty="0">
                <a:solidFill>
                  <a:srgbClr val="FF0000"/>
                </a:solidFill>
                <a:latin typeface="黑体" pitchFamily="49" charset="-122"/>
                <a:ea typeface="黑体" pitchFamily="49" charset="-122"/>
              </a:rPr>
              <a:t>（</a:t>
            </a:r>
            <a:r>
              <a:rPr lang="en-US" altLang="zh-CN" sz="2000" dirty="0">
                <a:solidFill>
                  <a:srgbClr val="FF0000"/>
                </a:solidFill>
                <a:latin typeface="黑体" pitchFamily="49" charset="-122"/>
                <a:ea typeface="黑体" pitchFamily="49" charset="-122"/>
              </a:rPr>
              <a:t>Assembly Language</a:t>
            </a:r>
            <a:r>
              <a:rPr lang="zh-CN" altLang="en-US" sz="2000" dirty="0">
                <a:solidFill>
                  <a:srgbClr val="FF0000"/>
                </a:solidFill>
                <a:latin typeface="黑体" pitchFamily="49" charset="-122"/>
                <a:ea typeface="黑体" pitchFamily="49" charset="-122"/>
              </a:rPr>
              <a:t>）</a:t>
            </a:r>
            <a:endParaRPr lang="en-US" altLang="zh-CN" sz="2000" dirty="0">
              <a:solidFill>
                <a:srgbClr val="FF0000"/>
              </a:solidFill>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指令的文本表示</a:t>
            </a:r>
            <a:endParaRPr lang="en-US" altLang="zh-CN" dirty="0">
              <a:latin typeface="黑体" pitchFamily="49" charset="-122"/>
              <a:ea typeface="黑体" pitchFamily="49" charset="-122"/>
            </a:endParaRPr>
          </a:p>
          <a:p>
            <a:pPr eaLnBrk="1" hangingPunct="1">
              <a:lnSpc>
                <a:spcPct val="90000"/>
              </a:lnSpc>
            </a:pPr>
            <a:r>
              <a:rPr lang="zh-CN" altLang="en-US" sz="2800" dirty="0">
                <a:solidFill>
                  <a:srgbClr val="FF0000"/>
                </a:solidFill>
                <a:latin typeface="黑体" pitchFamily="49" charset="-122"/>
                <a:ea typeface="黑体" pitchFamily="49" charset="-122"/>
              </a:rPr>
              <a:t>机器语言</a:t>
            </a:r>
            <a:r>
              <a:rPr lang="zh-CN" altLang="en-US" sz="2000" dirty="0">
                <a:solidFill>
                  <a:srgbClr val="FF0000"/>
                </a:solidFill>
                <a:latin typeface="黑体" pitchFamily="49" charset="-122"/>
                <a:ea typeface="黑体" pitchFamily="49" charset="-122"/>
              </a:rPr>
              <a:t>（</a:t>
            </a:r>
            <a:r>
              <a:rPr lang="en-US" altLang="zh-CN" sz="2000" dirty="0">
                <a:solidFill>
                  <a:srgbClr val="FF0000"/>
                </a:solidFill>
                <a:latin typeface="黑体" pitchFamily="49" charset="-122"/>
                <a:ea typeface="黑体" pitchFamily="49" charset="-122"/>
              </a:rPr>
              <a:t>Machine Language</a:t>
            </a:r>
            <a:r>
              <a:rPr lang="zh-CN" altLang="en-US" sz="2000" dirty="0">
                <a:solidFill>
                  <a:srgbClr val="FF0000"/>
                </a:solidFill>
                <a:latin typeface="黑体" pitchFamily="49" charset="-122"/>
                <a:ea typeface="黑体" pitchFamily="49" charset="-122"/>
              </a:rPr>
              <a:t>）</a:t>
            </a:r>
            <a:endParaRPr lang="en-US" altLang="zh-CN" sz="2000" dirty="0">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二进制数字（位）</a:t>
            </a:r>
            <a:endParaRPr lang="en-US" altLang="zh-CN" dirty="0">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可编码指令和数据</a:t>
            </a:r>
            <a:endParaRPr lang="en-US" altLang="zh-CN" dirty="0">
              <a:latin typeface="黑体" pitchFamily="49" charset="-122"/>
              <a:ea typeface="黑体" pitchFamily="49" charset="-122"/>
            </a:endParaRPr>
          </a:p>
        </p:txBody>
      </p:sp>
      <p:sp>
        <p:nvSpPr>
          <p:cNvPr id="3994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17</a:t>
            </a:fld>
            <a:endParaRPr lang="en-AU" altLang="zh-CN" sz="1400" b="1" dirty="0">
              <a:ea typeface="宋体" pitchFamily="2" charset="-122"/>
            </a:endParaRPr>
          </a:p>
        </p:txBody>
      </p:sp>
      <p:pic>
        <p:nvPicPr>
          <p:cNvPr id="39941" name="Picture 10" descr="f01-03-P374493"/>
          <p:cNvPicPr>
            <a:picLocks noChangeAspect="1"/>
          </p:cNvPicPr>
          <p:nvPr/>
        </p:nvPicPr>
        <p:blipFill>
          <a:blip r:embed="rId3"/>
          <a:stretch>
            <a:fillRect/>
          </a:stretch>
        </p:blipFill>
        <p:spPr>
          <a:xfrm>
            <a:off x="5580063" y="1268413"/>
            <a:ext cx="3228975" cy="5053012"/>
          </a:xfrm>
          <a:prstGeom prst="rect">
            <a:avLst/>
          </a:prstGeom>
          <a:noFill/>
          <a:ln w="9525">
            <a:noFill/>
          </a:ln>
        </p:spPr>
      </p:pic>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p:cNvSpPr>
          <p:nvPr>
            <p:ph type="title"/>
          </p:nvPr>
        </p:nvSpPr>
        <p:spPr>
          <a:xfrm>
            <a:off x="800100" y="-44450"/>
            <a:ext cx="6862763" cy="646113"/>
          </a:xfrm>
          <a:ln/>
        </p:spPr>
        <p:txBody>
          <a:bodyPr vert="horz" wrap="square" lIns="91440" tIns="45720" rIns="91440" bIns="45720" anchor="b">
            <a:spAutoFit/>
          </a:bodyPr>
          <a:lstStyle/>
          <a:p>
            <a:pPr eaLnBrk="1" hangingPunct="1"/>
            <a:r>
              <a:rPr lang="zh-CN" altLang="en-US" sz="3600" dirty="0">
                <a:ea typeface="宋体" pitchFamily="2" charset="-122"/>
              </a:rPr>
              <a:t>分支历史记录表</a:t>
            </a:r>
            <a:r>
              <a:rPr lang="en-US" altLang="zh-CN" sz="3600" dirty="0">
                <a:ea typeface="宋体" pitchFamily="2" charset="-122"/>
              </a:rPr>
              <a:t>BHT</a:t>
            </a:r>
            <a:endParaRPr lang="zh-CN" altLang="en-US" sz="3600" dirty="0">
              <a:ea typeface="宋体" pitchFamily="2" charset="-122"/>
            </a:endParaRPr>
          </a:p>
        </p:txBody>
      </p:sp>
      <p:sp>
        <p:nvSpPr>
          <p:cNvPr id="521219" name="Text Box 4"/>
          <p:cNvSpPr txBox="1"/>
          <p:nvPr/>
        </p:nvSpPr>
        <p:spPr>
          <a:xfrm>
            <a:off x="7239000" y="3517900"/>
            <a:ext cx="1447800" cy="379413"/>
          </a:xfrm>
          <a:prstGeom prst="rect">
            <a:avLst/>
          </a:prstGeom>
          <a:noFill/>
          <a:ln w="127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800" b="1" dirty="0">
                <a:ea typeface="宋体" pitchFamily="2" charset="-122"/>
              </a:rPr>
              <a:t>指令预取</a:t>
            </a:r>
            <a:r>
              <a:rPr lang="zh-CN" altLang="en-US" sz="1600" b="1" dirty="0">
                <a:ea typeface="宋体" pitchFamily="2" charset="-122"/>
              </a:rPr>
              <a:t>器</a:t>
            </a:r>
          </a:p>
        </p:txBody>
      </p:sp>
      <p:sp>
        <p:nvSpPr>
          <p:cNvPr id="521220" name="Rectangle 5"/>
          <p:cNvSpPr/>
          <p:nvPr/>
        </p:nvSpPr>
        <p:spPr>
          <a:xfrm>
            <a:off x="2870200" y="1028700"/>
            <a:ext cx="3987800" cy="2489200"/>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21221" name="Line 6"/>
          <p:cNvSpPr/>
          <p:nvPr/>
        </p:nvSpPr>
        <p:spPr>
          <a:xfrm>
            <a:off x="2882900" y="1422400"/>
            <a:ext cx="3987800" cy="0"/>
          </a:xfrm>
          <a:prstGeom prst="line">
            <a:avLst/>
          </a:prstGeom>
          <a:ln w="12700" cap="flat" cmpd="sng">
            <a:solidFill>
              <a:schemeClr val="tx1"/>
            </a:solidFill>
            <a:prstDash val="solid"/>
            <a:headEnd type="none" w="med" len="med"/>
            <a:tailEnd type="none" w="med" len="med"/>
          </a:ln>
        </p:spPr>
      </p:sp>
      <p:sp>
        <p:nvSpPr>
          <p:cNvPr id="521222" name="Line 7"/>
          <p:cNvSpPr/>
          <p:nvPr/>
        </p:nvSpPr>
        <p:spPr>
          <a:xfrm>
            <a:off x="2857500" y="1778000"/>
            <a:ext cx="3987800" cy="0"/>
          </a:xfrm>
          <a:prstGeom prst="line">
            <a:avLst/>
          </a:prstGeom>
          <a:ln w="12700" cap="flat" cmpd="sng">
            <a:solidFill>
              <a:schemeClr val="tx1"/>
            </a:solidFill>
            <a:prstDash val="solid"/>
            <a:headEnd type="none" w="med" len="med"/>
            <a:tailEnd type="none" w="med" len="med"/>
          </a:ln>
        </p:spPr>
      </p:sp>
      <p:sp>
        <p:nvSpPr>
          <p:cNvPr id="521223" name="Line 8"/>
          <p:cNvSpPr/>
          <p:nvPr/>
        </p:nvSpPr>
        <p:spPr>
          <a:xfrm>
            <a:off x="2882900" y="2146300"/>
            <a:ext cx="3987800" cy="0"/>
          </a:xfrm>
          <a:prstGeom prst="line">
            <a:avLst/>
          </a:prstGeom>
          <a:ln w="12700" cap="flat" cmpd="sng">
            <a:solidFill>
              <a:schemeClr val="tx1"/>
            </a:solidFill>
            <a:prstDash val="solid"/>
            <a:headEnd type="none" w="med" len="med"/>
            <a:tailEnd type="none" w="med" len="med"/>
          </a:ln>
        </p:spPr>
      </p:sp>
      <p:sp>
        <p:nvSpPr>
          <p:cNvPr id="521224" name="Line 9"/>
          <p:cNvSpPr/>
          <p:nvPr/>
        </p:nvSpPr>
        <p:spPr>
          <a:xfrm>
            <a:off x="2857500" y="2501900"/>
            <a:ext cx="3987800" cy="0"/>
          </a:xfrm>
          <a:prstGeom prst="line">
            <a:avLst/>
          </a:prstGeom>
          <a:ln w="12700" cap="flat" cmpd="sng">
            <a:solidFill>
              <a:schemeClr val="tx1"/>
            </a:solidFill>
            <a:prstDash val="solid"/>
            <a:headEnd type="none" w="med" len="med"/>
            <a:tailEnd type="none" w="med" len="med"/>
          </a:ln>
        </p:spPr>
      </p:sp>
      <p:sp>
        <p:nvSpPr>
          <p:cNvPr id="521225" name="Line 10"/>
          <p:cNvSpPr/>
          <p:nvPr/>
        </p:nvSpPr>
        <p:spPr>
          <a:xfrm>
            <a:off x="4406900" y="1041400"/>
            <a:ext cx="0" cy="2451100"/>
          </a:xfrm>
          <a:prstGeom prst="line">
            <a:avLst/>
          </a:prstGeom>
          <a:ln w="12700" cap="flat" cmpd="sng">
            <a:solidFill>
              <a:schemeClr val="tx1"/>
            </a:solidFill>
            <a:prstDash val="solid"/>
            <a:headEnd type="none" w="med" len="med"/>
            <a:tailEnd type="none" w="med" len="med"/>
          </a:ln>
        </p:spPr>
      </p:sp>
      <p:sp>
        <p:nvSpPr>
          <p:cNvPr id="521226" name="Line 11"/>
          <p:cNvSpPr/>
          <p:nvPr/>
        </p:nvSpPr>
        <p:spPr>
          <a:xfrm>
            <a:off x="5422900" y="1041400"/>
            <a:ext cx="0" cy="2463800"/>
          </a:xfrm>
          <a:prstGeom prst="line">
            <a:avLst/>
          </a:prstGeom>
          <a:ln w="12700" cap="flat" cmpd="sng">
            <a:solidFill>
              <a:schemeClr val="tx1"/>
            </a:solidFill>
            <a:prstDash val="solid"/>
            <a:headEnd type="none" w="med" len="med"/>
            <a:tailEnd type="none" w="med" len="med"/>
          </a:ln>
        </p:spPr>
      </p:sp>
      <p:sp>
        <p:nvSpPr>
          <p:cNvPr id="521227" name="Text Box 12"/>
          <p:cNvSpPr txBox="1"/>
          <p:nvPr/>
        </p:nvSpPr>
        <p:spPr>
          <a:xfrm>
            <a:off x="2870200" y="1079500"/>
            <a:ext cx="1663700" cy="36671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800" b="1" dirty="0">
                <a:ea typeface="宋体" pitchFamily="2" charset="-122"/>
              </a:rPr>
              <a:t>分支指令地址</a:t>
            </a:r>
          </a:p>
        </p:txBody>
      </p:sp>
      <p:sp>
        <p:nvSpPr>
          <p:cNvPr id="521228" name="Text Box 13"/>
          <p:cNvSpPr txBox="1"/>
          <p:nvPr/>
        </p:nvSpPr>
        <p:spPr>
          <a:xfrm>
            <a:off x="5448300" y="1079500"/>
            <a:ext cx="1498600" cy="36671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转移</a:t>
            </a:r>
            <a:r>
              <a:rPr lang="zh-CN" altLang="en-US" sz="1800" b="1" dirty="0">
                <a:ea typeface="宋体" pitchFamily="2" charset="-122"/>
              </a:rPr>
              <a:t>目标</a:t>
            </a:r>
            <a:r>
              <a:rPr lang="zh-CN" altLang="en-US" sz="1600" b="1" dirty="0">
                <a:ea typeface="宋体" pitchFamily="2" charset="-122"/>
              </a:rPr>
              <a:t>地址</a:t>
            </a:r>
          </a:p>
        </p:txBody>
      </p:sp>
      <p:sp>
        <p:nvSpPr>
          <p:cNvPr id="521229" name="Text Box 14"/>
          <p:cNvSpPr txBox="1"/>
          <p:nvPr/>
        </p:nvSpPr>
        <p:spPr>
          <a:xfrm>
            <a:off x="4533900" y="1066800"/>
            <a:ext cx="1066800" cy="36671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800" b="1" dirty="0">
                <a:ea typeface="宋体" pitchFamily="2" charset="-122"/>
              </a:rPr>
              <a:t>预测</a:t>
            </a:r>
            <a:r>
              <a:rPr lang="zh-CN" altLang="en-US" sz="1600" b="1" dirty="0">
                <a:ea typeface="宋体" pitchFamily="2" charset="-122"/>
              </a:rPr>
              <a:t>位</a:t>
            </a:r>
          </a:p>
        </p:txBody>
      </p:sp>
      <p:sp>
        <p:nvSpPr>
          <p:cNvPr id="521230" name="Line 17"/>
          <p:cNvSpPr/>
          <p:nvPr/>
        </p:nvSpPr>
        <p:spPr>
          <a:xfrm>
            <a:off x="1866900" y="2324100"/>
            <a:ext cx="1016000" cy="0"/>
          </a:xfrm>
          <a:prstGeom prst="line">
            <a:avLst/>
          </a:prstGeom>
          <a:ln w="19050" cap="flat" cmpd="sng">
            <a:solidFill>
              <a:schemeClr val="tx1"/>
            </a:solidFill>
            <a:prstDash val="solid"/>
            <a:headEnd type="none" w="med" len="med"/>
            <a:tailEnd type="triangle" w="med" len="med"/>
          </a:ln>
        </p:spPr>
      </p:sp>
      <p:sp>
        <p:nvSpPr>
          <p:cNvPr id="521231" name="Text Box 19"/>
          <p:cNvSpPr txBox="1"/>
          <p:nvPr/>
        </p:nvSpPr>
        <p:spPr>
          <a:xfrm>
            <a:off x="622300" y="774700"/>
            <a:ext cx="647700" cy="915988"/>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800" b="1" dirty="0">
                <a:ea typeface="宋体" pitchFamily="2" charset="-122"/>
              </a:rPr>
              <a:t>分支指令地址</a:t>
            </a:r>
          </a:p>
        </p:txBody>
      </p:sp>
      <p:sp>
        <p:nvSpPr>
          <p:cNvPr id="521232" name="Line 20"/>
          <p:cNvSpPr/>
          <p:nvPr/>
        </p:nvSpPr>
        <p:spPr>
          <a:xfrm>
            <a:off x="6629400" y="2362200"/>
            <a:ext cx="927100" cy="0"/>
          </a:xfrm>
          <a:prstGeom prst="line">
            <a:avLst/>
          </a:prstGeom>
          <a:ln w="19050" cap="flat" cmpd="sng">
            <a:solidFill>
              <a:schemeClr val="tx1"/>
            </a:solidFill>
            <a:prstDash val="solid"/>
            <a:headEnd type="none" w="med" len="med"/>
            <a:tailEnd type="none" w="med" len="med"/>
          </a:ln>
        </p:spPr>
      </p:sp>
      <p:sp>
        <p:nvSpPr>
          <p:cNvPr id="521233" name="Line 21"/>
          <p:cNvSpPr/>
          <p:nvPr/>
        </p:nvSpPr>
        <p:spPr>
          <a:xfrm flipH="1">
            <a:off x="7556500" y="2362200"/>
            <a:ext cx="0" cy="1130300"/>
          </a:xfrm>
          <a:prstGeom prst="line">
            <a:avLst/>
          </a:prstGeom>
          <a:ln w="19050" cap="flat" cmpd="sng">
            <a:solidFill>
              <a:schemeClr val="tx1"/>
            </a:solidFill>
            <a:prstDash val="solid"/>
            <a:headEnd type="none" w="med" len="med"/>
            <a:tailEnd type="triangle" w="med" len="med"/>
          </a:ln>
        </p:spPr>
      </p:sp>
      <p:sp>
        <p:nvSpPr>
          <p:cNvPr id="521234" name="Line 22"/>
          <p:cNvSpPr/>
          <p:nvPr/>
        </p:nvSpPr>
        <p:spPr>
          <a:xfrm flipV="1">
            <a:off x="8178800" y="2349500"/>
            <a:ext cx="0" cy="1155700"/>
          </a:xfrm>
          <a:prstGeom prst="line">
            <a:avLst/>
          </a:prstGeom>
          <a:ln w="19050" cap="flat" cmpd="sng">
            <a:solidFill>
              <a:schemeClr val="tx1"/>
            </a:solidFill>
            <a:prstDash val="solid"/>
            <a:headEnd type="triangle" w="med" len="med"/>
            <a:tailEnd type="none" w="med" len="med"/>
          </a:ln>
        </p:spPr>
      </p:sp>
      <p:sp>
        <p:nvSpPr>
          <p:cNvPr id="521235" name="Text Box 23"/>
          <p:cNvSpPr txBox="1"/>
          <p:nvPr/>
        </p:nvSpPr>
        <p:spPr>
          <a:xfrm>
            <a:off x="4216400" y="4051300"/>
            <a:ext cx="1130300" cy="379413"/>
          </a:xfrm>
          <a:prstGeom prst="rect">
            <a:avLst/>
          </a:prstGeom>
          <a:noFill/>
          <a:ln w="127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800" b="1" dirty="0">
                <a:ea typeface="宋体" pitchFamily="2" charset="-122"/>
              </a:rPr>
              <a:t>控制</a:t>
            </a:r>
            <a:r>
              <a:rPr lang="zh-CN" altLang="en-US" sz="1600" b="1" dirty="0">
                <a:ea typeface="宋体" pitchFamily="2" charset="-122"/>
              </a:rPr>
              <a:t>逻辑</a:t>
            </a:r>
          </a:p>
        </p:txBody>
      </p:sp>
      <p:sp>
        <p:nvSpPr>
          <p:cNvPr id="521236" name="Line 24"/>
          <p:cNvSpPr/>
          <p:nvPr/>
        </p:nvSpPr>
        <p:spPr>
          <a:xfrm>
            <a:off x="4787900" y="3505200"/>
            <a:ext cx="0" cy="558800"/>
          </a:xfrm>
          <a:prstGeom prst="line">
            <a:avLst/>
          </a:prstGeom>
          <a:ln w="19050" cap="flat" cmpd="sng">
            <a:solidFill>
              <a:schemeClr val="tx1"/>
            </a:solidFill>
            <a:prstDash val="solid"/>
            <a:headEnd type="triangle" w="med" len="med"/>
            <a:tailEnd type="triangle" w="med" len="med"/>
          </a:ln>
        </p:spPr>
      </p:sp>
      <p:sp>
        <p:nvSpPr>
          <p:cNvPr id="521237" name="Line 25"/>
          <p:cNvSpPr/>
          <p:nvPr/>
        </p:nvSpPr>
        <p:spPr>
          <a:xfrm>
            <a:off x="7886700" y="3873500"/>
            <a:ext cx="0" cy="342900"/>
          </a:xfrm>
          <a:prstGeom prst="line">
            <a:avLst/>
          </a:prstGeom>
          <a:ln w="19050" cap="flat" cmpd="sng">
            <a:solidFill>
              <a:schemeClr val="tx1"/>
            </a:solidFill>
            <a:prstDash val="solid"/>
            <a:headEnd type="none" w="med" len="med"/>
            <a:tailEnd type="triangle" w="med" len="med"/>
          </a:ln>
        </p:spPr>
      </p:sp>
      <p:sp>
        <p:nvSpPr>
          <p:cNvPr id="521238" name="Text Box 26"/>
          <p:cNvSpPr txBox="1"/>
          <p:nvPr/>
        </p:nvSpPr>
        <p:spPr>
          <a:xfrm>
            <a:off x="7315200" y="4470400"/>
            <a:ext cx="1117600" cy="349250"/>
          </a:xfrm>
          <a:prstGeom prst="rect">
            <a:avLst/>
          </a:prstGeom>
          <a:noFill/>
          <a:ln w="12700"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指令执行</a:t>
            </a:r>
          </a:p>
        </p:txBody>
      </p:sp>
      <p:sp>
        <p:nvSpPr>
          <p:cNvPr id="521239" name="Line 27"/>
          <p:cNvSpPr/>
          <p:nvPr/>
        </p:nvSpPr>
        <p:spPr>
          <a:xfrm>
            <a:off x="7886700" y="4800600"/>
            <a:ext cx="0" cy="698500"/>
          </a:xfrm>
          <a:prstGeom prst="line">
            <a:avLst/>
          </a:prstGeom>
          <a:ln w="19050" cap="flat" cmpd="sng">
            <a:solidFill>
              <a:schemeClr val="tx1"/>
            </a:solidFill>
            <a:prstDash val="solid"/>
            <a:headEnd type="none" w="med" len="med"/>
            <a:tailEnd type="triangle" w="med" len="med"/>
          </a:ln>
        </p:spPr>
      </p:sp>
      <p:sp>
        <p:nvSpPr>
          <p:cNvPr id="521240" name="Line 28"/>
          <p:cNvSpPr/>
          <p:nvPr/>
        </p:nvSpPr>
        <p:spPr>
          <a:xfrm flipH="1">
            <a:off x="4775200" y="5105400"/>
            <a:ext cx="3098800" cy="0"/>
          </a:xfrm>
          <a:prstGeom prst="line">
            <a:avLst/>
          </a:prstGeom>
          <a:ln w="19050" cap="flat" cmpd="sng">
            <a:solidFill>
              <a:schemeClr val="tx1"/>
            </a:solidFill>
            <a:prstDash val="solid"/>
            <a:headEnd type="none" w="med" len="med"/>
            <a:tailEnd type="none" w="med" len="med"/>
          </a:ln>
        </p:spPr>
      </p:sp>
      <p:sp>
        <p:nvSpPr>
          <p:cNvPr id="521241" name="Line 29"/>
          <p:cNvSpPr/>
          <p:nvPr/>
        </p:nvSpPr>
        <p:spPr>
          <a:xfrm flipV="1">
            <a:off x="4775200" y="4445000"/>
            <a:ext cx="0" cy="660400"/>
          </a:xfrm>
          <a:prstGeom prst="line">
            <a:avLst/>
          </a:prstGeom>
          <a:ln w="19050" cap="flat" cmpd="sng">
            <a:solidFill>
              <a:schemeClr val="tx1"/>
            </a:solidFill>
            <a:prstDash val="solid"/>
            <a:headEnd type="none" w="med" len="med"/>
            <a:tailEnd type="triangle" w="med" len="med"/>
          </a:ln>
        </p:spPr>
      </p:sp>
      <p:sp>
        <p:nvSpPr>
          <p:cNvPr id="521242" name="Text Box 30"/>
          <p:cNvSpPr txBox="1"/>
          <p:nvPr/>
        </p:nvSpPr>
        <p:spPr>
          <a:xfrm>
            <a:off x="5854700" y="4775200"/>
            <a:ext cx="171450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实际执行情况</a:t>
            </a:r>
          </a:p>
        </p:txBody>
      </p:sp>
      <p:sp>
        <p:nvSpPr>
          <p:cNvPr id="521243" name="Text Box 31"/>
          <p:cNvSpPr txBox="1"/>
          <p:nvPr/>
        </p:nvSpPr>
        <p:spPr>
          <a:xfrm>
            <a:off x="2755900" y="4356100"/>
            <a:ext cx="1206500" cy="36671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命中</a:t>
            </a:r>
            <a:r>
              <a:rPr lang="zh-CN" altLang="en-US" sz="1800" b="1" dirty="0">
                <a:ea typeface="宋体" pitchFamily="2" charset="-122"/>
              </a:rPr>
              <a:t>与否</a:t>
            </a:r>
          </a:p>
        </p:txBody>
      </p:sp>
      <p:sp>
        <p:nvSpPr>
          <p:cNvPr id="521244" name="Line 32"/>
          <p:cNvSpPr/>
          <p:nvPr/>
        </p:nvSpPr>
        <p:spPr>
          <a:xfrm flipH="1">
            <a:off x="3479800" y="4318000"/>
            <a:ext cx="736600" cy="0"/>
          </a:xfrm>
          <a:prstGeom prst="line">
            <a:avLst/>
          </a:prstGeom>
          <a:ln w="19050" cap="flat" cmpd="sng">
            <a:solidFill>
              <a:schemeClr val="tx1"/>
            </a:solidFill>
            <a:prstDash val="solid"/>
            <a:headEnd type="triangle" w="med" len="med"/>
            <a:tailEnd type="none" w="med" len="med"/>
          </a:ln>
        </p:spPr>
      </p:sp>
      <p:sp>
        <p:nvSpPr>
          <p:cNvPr id="521245" name="Line 33"/>
          <p:cNvSpPr/>
          <p:nvPr/>
        </p:nvSpPr>
        <p:spPr>
          <a:xfrm>
            <a:off x="2870200" y="3086100"/>
            <a:ext cx="3987800" cy="0"/>
          </a:xfrm>
          <a:prstGeom prst="line">
            <a:avLst/>
          </a:prstGeom>
          <a:ln w="12700" cap="flat" cmpd="sng">
            <a:solidFill>
              <a:schemeClr val="tx1"/>
            </a:solidFill>
            <a:prstDash val="solid"/>
            <a:headEnd type="none" w="med" len="med"/>
            <a:tailEnd type="none" w="med" len="med"/>
          </a:ln>
        </p:spPr>
      </p:sp>
      <p:sp>
        <p:nvSpPr>
          <p:cNvPr id="521246" name="Line 34"/>
          <p:cNvSpPr/>
          <p:nvPr/>
        </p:nvSpPr>
        <p:spPr>
          <a:xfrm flipH="1">
            <a:off x="2451100" y="4152900"/>
            <a:ext cx="1765300" cy="0"/>
          </a:xfrm>
          <a:prstGeom prst="line">
            <a:avLst/>
          </a:prstGeom>
          <a:ln w="19050" cap="flat" cmpd="sng">
            <a:solidFill>
              <a:schemeClr val="tx1"/>
            </a:solidFill>
            <a:prstDash val="solid"/>
            <a:headEnd type="none" w="med" len="med"/>
            <a:tailEnd type="none" w="med" len="med"/>
          </a:ln>
        </p:spPr>
      </p:sp>
      <p:sp>
        <p:nvSpPr>
          <p:cNvPr id="521247" name="Line 35"/>
          <p:cNvSpPr/>
          <p:nvPr/>
        </p:nvSpPr>
        <p:spPr>
          <a:xfrm>
            <a:off x="2438400" y="3327400"/>
            <a:ext cx="0" cy="838200"/>
          </a:xfrm>
          <a:prstGeom prst="line">
            <a:avLst/>
          </a:prstGeom>
          <a:ln w="19050" cap="flat" cmpd="sng">
            <a:solidFill>
              <a:schemeClr val="tx1"/>
            </a:solidFill>
            <a:prstDash val="solid"/>
            <a:headEnd type="none" w="med" len="med"/>
            <a:tailEnd type="none" w="med" len="med"/>
          </a:ln>
        </p:spPr>
      </p:sp>
      <p:sp>
        <p:nvSpPr>
          <p:cNvPr id="521248" name="Line 36"/>
          <p:cNvSpPr/>
          <p:nvPr/>
        </p:nvSpPr>
        <p:spPr>
          <a:xfrm>
            <a:off x="2438400" y="3327400"/>
            <a:ext cx="431800" cy="0"/>
          </a:xfrm>
          <a:prstGeom prst="line">
            <a:avLst/>
          </a:prstGeom>
          <a:ln w="19050" cap="flat" cmpd="sng">
            <a:solidFill>
              <a:schemeClr val="tx1"/>
            </a:solidFill>
            <a:prstDash val="solid"/>
            <a:headEnd type="none" w="med" len="med"/>
            <a:tailEnd type="triangle" w="med" len="med"/>
          </a:ln>
        </p:spPr>
      </p:sp>
      <p:sp>
        <p:nvSpPr>
          <p:cNvPr id="521249" name="Text Box 37"/>
          <p:cNvSpPr txBox="1"/>
          <p:nvPr/>
        </p:nvSpPr>
        <p:spPr>
          <a:xfrm>
            <a:off x="2755900" y="3822700"/>
            <a:ext cx="129540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加入新项</a:t>
            </a:r>
          </a:p>
        </p:txBody>
      </p:sp>
      <p:sp>
        <p:nvSpPr>
          <p:cNvPr id="521250" name="Line 38"/>
          <p:cNvSpPr/>
          <p:nvPr/>
        </p:nvSpPr>
        <p:spPr>
          <a:xfrm>
            <a:off x="5359400" y="4241800"/>
            <a:ext cx="1625600" cy="0"/>
          </a:xfrm>
          <a:prstGeom prst="line">
            <a:avLst/>
          </a:prstGeom>
          <a:ln w="12700" cap="flat" cmpd="sng">
            <a:solidFill>
              <a:schemeClr val="tx1"/>
            </a:solidFill>
            <a:prstDash val="solid"/>
            <a:headEnd type="none" w="med" len="med"/>
            <a:tailEnd type="none" w="med" len="med"/>
          </a:ln>
        </p:spPr>
      </p:sp>
      <p:sp>
        <p:nvSpPr>
          <p:cNvPr id="521251" name="Line 39"/>
          <p:cNvSpPr/>
          <p:nvPr/>
        </p:nvSpPr>
        <p:spPr>
          <a:xfrm flipV="1">
            <a:off x="6985000" y="3721100"/>
            <a:ext cx="0" cy="508000"/>
          </a:xfrm>
          <a:prstGeom prst="line">
            <a:avLst/>
          </a:prstGeom>
          <a:ln w="12700" cap="flat" cmpd="sng">
            <a:solidFill>
              <a:schemeClr val="tx1"/>
            </a:solidFill>
            <a:prstDash val="solid"/>
            <a:headEnd type="none" w="med" len="med"/>
            <a:tailEnd type="none" w="med" len="med"/>
          </a:ln>
        </p:spPr>
      </p:sp>
      <p:sp>
        <p:nvSpPr>
          <p:cNvPr id="521252" name="Line 40"/>
          <p:cNvSpPr/>
          <p:nvPr/>
        </p:nvSpPr>
        <p:spPr>
          <a:xfrm>
            <a:off x="6985000" y="3721100"/>
            <a:ext cx="254000" cy="0"/>
          </a:xfrm>
          <a:prstGeom prst="line">
            <a:avLst/>
          </a:prstGeom>
          <a:ln w="12700" cap="flat" cmpd="sng">
            <a:solidFill>
              <a:schemeClr val="tx1"/>
            </a:solidFill>
            <a:prstDash val="solid"/>
            <a:headEnd type="none" w="med" len="med"/>
            <a:tailEnd type="triangle" w="med" len="med"/>
          </a:ln>
        </p:spPr>
      </p:sp>
      <p:sp>
        <p:nvSpPr>
          <p:cNvPr id="521253" name="Text Box 42"/>
          <p:cNvSpPr txBox="1"/>
          <p:nvPr/>
        </p:nvSpPr>
        <p:spPr>
          <a:xfrm>
            <a:off x="8178800" y="1968500"/>
            <a:ext cx="86360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顺序取</a:t>
            </a:r>
          </a:p>
        </p:txBody>
      </p:sp>
      <p:sp>
        <p:nvSpPr>
          <p:cNvPr id="521254" name="Text Box 43"/>
          <p:cNvSpPr txBox="1"/>
          <p:nvPr/>
        </p:nvSpPr>
        <p:spPr>
          <a:xfrm>
            <a:off x="7086600" y="1968500"/>
            <a:ext cx="86360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转移取</a:t>
            </a:r>
          </a:p>
        </p:txBody>
      </p:sp>
      <p:sp>
        <p:nvSpPr>
          <p:cNvPr id="521255" name="Line 44"/>
          <p:cNvSpPr/>
          <p:nvPr/>
        </p:nvSpPr>
        <p:spPr>
          <a:xfrm>
            <a:off x="8178800" y="2349500"/>
            <a:ext cx="304800" cy="0"/>
          </a:xfrm>
          <a:prstGeom prst="line">
            <a:avLst/>
          </a:prstGeom>
          <a:ln w="19050" cap="flat" cmpd="sng">
            <a:solidFill>
              <a:schemeClr val="tx1"/>
            </a:solidFill>
            <a:prstDash val="solid"/>
            <a:headEnd type="none" w="med" len="med"/>
            <a:tailEnd type="none" w="med" len="med"/>
          </a:ln>
        </p:spPr>
      </p:sp>
      <p:sp>
        <p:nvSpPr>
          <p:cNvPr id="521256" name="Text Box 45"/>
          <p:cNvSpPr txBox="1"/>
          <p:nvPr/>
        </p:nvSpPr>
        <p:spPr>
          <a:xfrm>
            <a:off x="3530600" y="647700"/>
            <a:ext cx="2324100" cy="36671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800" b="1" dirty="0">
                <a:ea typeface="宋体" pitchFamily="2" charset="-122"/>
              </a:rPr>
              <a:t>分支历史记录表</a:t>
            </a:r>
            <a:r>
              <a:rPr lang="en-US" altLang="zh-CN" sz="1800" b="1" dirty="0">
                <a:ea typeface="宋体" pitchFamily="2" charset="-122"/>
              </a:rPr>
              <a:t>BHT</a:t>
            </a:r>
          </a:p>
        </p:txBody>
      </p:sp>
      <p:sp>
        <p:nvSpPr>
          <p:cNvPr id="521257" name="Text Box 47"/>
          <p:cNvSpPr txBox="1"/>
          <p:nvPr/>
        </p:nvSpPr>
        <p:spPr>
          <a:xfrm>
            <a:off x="1714500" y="1016000"/>
            <a:ext cx="609600" cy="39687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2000" b="1" dirty="0">
                <a:ea typeface="宋体" pitchFamily="2" charset="-122"/>
              </a:rPr>
              <a:t>=</a:t>
            </a:r>
            <a:r>
              <a:rPr lang="zh-CN" altLang="en-US" sz="2000" b="1" dirty="0">
                <a:ea typeface="宋体" pitchFamily="2" charset="-122"/>
              </a:rPr>
              <a:t>？</a:t>
            </a:r>
          </a:p>
        </p:txBody>
      </p:sp>
      <p:sp>
        <p:nvSpPr>
          <p:cNvPr id="521258" name="Oval 48"/>
          <p:cNvSpPr/>
          <p:nvPr/>
        </p:nvSpPr>
        <p:spPr>
          <a:xfrm>
            <a:off x="1638300" y="1041400"/>
            <a:ext cx="508000" cy="292100"/>
          </a:xfrm>
          <a:prstGeom prst="ellipse">
            <a:avLst/>
          </a:prstGeom>
          <a:noFill/>
          <a:ln w="127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21259" name="Line 49"/>
          <p:cNvSpPr/>
          <p:nvPr/>
        </p:nvSpPr>
        <p:spPr>
          <a:xfrm flipH="1">
            <a:off x="2146300" y="1206500"/>
            <a:ext cx="749300" cy="0"/>
          </a:xfrm>
          <a:prstGeom prst="line">
            <a:avLst/>
          </a:prstGeom>
          <a:ln w="28575" cap="flat" cmpd="sng">
            <a:solidFill>
              <a:srgbClr val="CC0000"/>
            </a:solidFill>
            <a:prstDash val="solid"/>
            <a:headEnd type="none" w="med" len="med"/>
            <a:tailEnd type="triangle" w="med" len="med"/>
          </a:ln>
        </p:spPr>
      </p:sp>
      <p:sp>
        <p:nvSpPr>
          <p:cNvPr id="521260" name="Line 50"/>
          <p:cNvSpPr/>
          <p:nvPr/>
        </p:nvSpPr>
        <p:spPr>
          <a:xfrm>
            <a:off x="1206500" y="1181100"/>
            <a:ext cx="419100" cy="0"/>
          </a:xfrm>
          <a:prstGeom prst="line">
            <a:avLst/>
          </a:prstGeom>
          <a:ln w="28575" cap="flat" cmpd="sng">
            <a:solidFill>
              <a:srgbClr val="CC0000"/>
            </a:solidFill>
            <a:prstDash val="solid"/>
            <a:headEnd type="none" w="med" len="med"/>
            <a:tailEnd type="triangle" w="med" len="med"/>
          </a:ln>
        </p:spPr>
      </p:sp>
      <p:sp>
        <p:nvSpPr>
          <p:cNvPr id="521261" name="Line 51"/>
          <p:cNvSpPr/>
          <p:nvPr/>
        </p:nvSpPr>
        <p:spPr>
          <a:xfrm>
            <a:off x="1866900" y="1358900"/>
            <a:ext cx="0" cy="977900"/>
          </a:xfrm>
          <a:prstGeom prst="line">
            <a:avLst/>
          </a:prstGeom>
          <a:ln w="28575" cap="flat" cmpd="sng">
            <a:solidFill>
              <a:schemeClr val="tx1"/>
            </a:solidFill>
            <a:prstDash val="solid"/>
            <a:headEnd type="none" w="med" len="med"/>
            <a:tailEnd type="none" w="med" len="med"/>
          </a:ln>
        </p:spPr>
      </p:sp>
      <p:sp>
        <p:nvSpPr>
          <p:cNvPr id="521262" name="Line 52"/>
          <p:cNvSpPr/>
          <p:nvPr/>
        </p:nvSpPr>
        <p:spPr>
          <a:xfrm>
            <a:off x="7683500" y="4305300"/>
            <a:ext cx="368300" cy="0"/>
          </a:xfrm>
          <a:prstGeom prst="line">
            <a:avLst/>
          </a:prstGeom>
          <a:ln w="38100" cap="flat" cmpd="sng">
            <a:solidFill>
              <a:schemeClr val="tx1"/>
            </a:solidFill>
            <a:prstDash val="sysDot"/>
            <a:headEnd type="none" w="med" len="med"/>
            <a:tailEnd type="none" w="med" len="med"/>
          </a:ln>
        </p:spPr>
      </p:sp>
      <p:grpSp>
        <p:nvGrpSpPr>
          <p:cNvPr id="2" name="Group 61"/>
          <p:cNvGrpSpPr/>
          <p:nvPr/>
        </p:nvGrpSpPr>
        <p:grpSpPr>
          <a:xfrm>
            <a:off x="1914525" y="1965325"/>
            <a:ext cx="920750" cy="366713"/>
            <a:chOff x="1038" y="1262"/>
            <a:chExt cx="580" cy="231"/>
          </a:xfrm>
        </p:grpSpPr>
        <p:sp>
          <p:nvSpPr>
            <p:cNvPr id="521274" name="Text Box 18"/>
            <p:cNvSpPr txBox="1"/>
            <p:nvPr/>
          </p:nvSpPr>
          <p:spPr>
            <a:xfrm>
              <a:off x="1214" y="1262"/>
              <a:ext cx="404" cy="231"/>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800" b="1" dirty="0">
                  <a:ea typeface="宋体" pitchFamily="2" charset="-122"/>
                </a:rPr>
                <a:t>查找</a:t>
              </a:r>
            </a:p>
          </p:txBody>
        </p:sp>
        <p:sp>
          <p:nvSpPr>
            <p:cNvPr id="521275" name="Text Box 54"/>
            <p:cNvSpPr txBox="1"/>
            <p:nvPr/>
          </p:nvSpPr>
          <p:spPr>
            <a:xfrm>
              <a:off x="1038" y="1280"/>
              <a:ext cx="276" cy="212"/>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600" b="1" dirty="0">
                  <a:solidFill>
                    <a:srgbClr val="CC0000"/>
                  </a:solidFill>
                  <a:ea typeface="宋体" pitchFamily="2" charset="-122"/>
                </a:rPr>
                <a:t>①</a:t>
              </a:r>
            </a:p>
          </p:txBody>
        </p:sp>
      </p:grpSp>
      <p:grpSp>
        <p:nvGrpSpPr>
          <p:cNvPr id="3" name="Group 63"/>
          <p:cNvGrpSpPr/>
          <p:nvPr/>
        </p:nvGrpSpPr>
        <p:grpSpPr>
          <a:xfrm>
            <a:off x="5661025" y="3933825"/>
            <a:ext cx="1298575" cy="369888"/>
            <a:chOff x="3398" y="2502"/>
            <a:chExt cx="818" cy="233"/>
          </a:xfrm>
        </p:grpSpPr>
        <p:sp>
          <p:nvSpPr>
            <p:cNvPr id="521272" name="Text Box 41"/>
            <p:cNvSpPr txBox="1"/>
            <p:nvPr/>
          </p:nvSpPr>
          <p:spPr>
            <a:xfrm>
              <a:off x="3568" y="2504"/>
              <a:ext cx="648" cy="231"/>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800" b="1" dirty="0">
                  <a:ea typeface="宋体" pitchFamily="2" charset="-122"/>
                </a:rPr>
                <a:t>选择</a:t>
              </a:r>
            </a:p>
          </p:txBody>
        </p:sp>
        <p:sp>
          <p:nvSpPr>
            <p:cNvPr id="521273" name="Rectangle 56"/>
            <p:cNvSpPr/>
            <p:nvPr/>
          </p:nvSpPr>
          <p:spPr>
            <a:xfrm>
              <a:off x="3398" y="2502"/>
              <a:ext cx="244" cy="212"/>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③</a:t>
              </a:r>
              <a:endParaRPr lang="zh-CN" altLang="en-US" sz="1600" b="1" dirty="0">
                <a:solidFill>
                  <a:srgbClr val="CC0000"/>
                </a:solidFill>
                <a:ea typeface="宋体" pitchFamily="2" charset="-122"/>
              </a:endParaRPr>
            </a:p>
          </p:txBody>
        </p:sp>
      </p:grpSp>
      <p:grpSp>
        <p:nvGrpSpPr>
          <p:cNvPr id="4" name="Group 62"/>
          <p:cNvGrpSpPr/>
          <p:nvPr/>
        </p:nvGrpSpPr>
        <p:grpSpPr>
          <a:xfrm>
            <a:off x="4810125" y="3679825"/>
            <a:ext cx="1260475" cy="369888"/>
            <a:chOff x="2862" y="2342"/>
            <a:chExt cx="794" cy="233"/>
          </a:xfrm>
        </p:grpSpPr>
        <p:sp>
          <p:nvSpPr>
            <p:cNvPr id="521270" name="Rectangle 55"/>
            <p:cNvSpPr/>
            <p:nvPr/>
          </p:nvSpPr>
          <p:spPr>
            <a:xfrm>
              <a:off x="2862" y="2342"/>
              <a:ext cx="244" cy="212"/>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②</a:t>
              </a:r>
              <a:endParaRPr lang="zh-CN" altLang="en-US" sz="1600" b="1" dirty="0">
                <a:solidFill>
                  <a:srgbClr val="CC0000"/>
                </a:solidFill>
                <a:ea typeface="宋体" pitchFamily="2" charset="-122"/>
              </a:endParaRPr>
            </a:p>
          </p:txBody>
        </p:sp>
        <p:sp>
          <p:nvSpPr>
            <p:cNvPr id="521271" name="Text Box 57"/>
            <p:cNvSpPr txBox="1"/>
            <p:nvPr/>
          </p:nvSpPr>
          <p:spPr>
            <a:xfrm>
              <a:off x="3008" y="2344"/>
              <a:ext cx="648" cy="231"/>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800" b="1" dirty="0">
                  <a:ea typeface="宋体" pitchFamily="2" charset="-122"/>
                </a:rPr>
                <a:t>预测</a:t>
              </a:r>
            </a:p>
          </p:txBody>
        </p:sp>
      </p:grpSp>
      <p:sp>
        <p:nvSpPr>
          <p:cNvPr id="325690" name="Rectangle 58"/>
          <p:cNvSpPr/>
          <p:nvPr/>
        </p:nvSpPr>
        <p:spPr>
          <a:xfrm>
            <a:off x="3946525" y="3679825"/>
            <a:ext cx="985838" cy="36671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600" b="1" dirty="0">
                <a:solidFill>
                  <a:srgbClr val="CC0000"/>
                </a:solidFill>
                <a:ea typeface="宋体" pitchFamily="2" charset="-122"/>
              </a:rPr>
              <a:t>④ </a:t>
            </a:r>
            <a:r>
              <a:rPr lang="zh-CN" altLang="en-US" sz="1800" b="1" dirty="0">
                <a:ea typeface="宋体" pitchFamily="2" charset="-122"/>
              </a:rPr>
              <a:t>修正</a:t>
            </a:r>
          </a:p>
        </p:txBody>
      </p:sp>
      <p:sp>
        <p:nvSpPr>
          <p:cNvPr id="325691" name="Text Box 59"/>
          <p:cNvSpPr txBox="1"/>
          <p:nvPr/>
        </p:nvSpPr>
        <p:spPr>
          <a:xfrm>
            <a:off x="203200" y="2654300"/>
            <a:ext cx="2197100" cy="105410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800" b="1" dirty="0">
                <a:solidFill>
                  <a:srgbClr val="CC0000"/>
                </a:solidFill>
                <a:ea typeface="宋体" pitchFamily="2" charset="-122"/>
              </a:rPr>
              <a:t>查找时发现都不相等，则“未命中”</a:t>
            </a:r>
          </a:p>
          <a:p>
            <a:pPr marL="0" lvl="0" indent="0" algn="ctr">
              <a:spcBef>
                <a:spcPct val="50000"/>
              </a:spcBef>
              <a:buClrTx/>
              <a:buSzPct val="100000"/>
              <a:buFont typeface="Arial" panose="020B0604020202090204" pitchFamily="34" charset="0"/>
              <a:buNone/>
            </a:pPr>
            <a:r>
              <a:rPr lang="zh-CN" altLang="en-US" sz="1800" b="1" dirty="0">
                <a:solidFill>
                  <a:srgbClr val="CC0000"/>
                </a:solidFill>
                <a:ea typeface="宋体" pitchFamily="2" charset="-122"/>
              </a:rPr>
              <a:t>未命中说明什么？</a:t>
            </a:r>
          </a:p>
        </p:txBody>
      </p:sp>
      <p:sp>
        <p:nvSpPr>
          <p:cNvPr id="325692" name="Rectangle 60"/>
          <p:cNvSpPr/>
          <p:nvPr/>
        </p:nvSpPr>
        <p:spPr>
          <a:xfrm>
            <a:off x="309563" y="3908425"/>
            <a:ext cx="1789112" cy="6413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800" b="1" dirty="0">
                <a:solidFill>
                  <a:schemeClr val="tx2"/>
                </a:solidFill>
                <a:ea typeface="宋体" pitchFamily="2" charset="-122"/>
              </a:rPr>
              <a:t>说明以前没有执行过该分支指令</a:t>
            </a:r>
          </a:p>
        </p:txBody>
      </p:sp>
      <p:sp>
        <p:nvSpPr>
          <p:cNvPr id="325696" name="Rectangle 64"/>
          <p:cNvSpPr/>
          <p:nvPr/>
        </p:nvSpPr>
        <p:spPr>
          <a:xfrm>
            <a:off x="0" y="5145088"/>
            <a:ext cx="7454900" cy="119062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457200" lvl="1" indent="0" algn="ctr">
              <a:spcBef>
                <a:spcPct val="0"/>
              </a:spcBef>
              <a:buClrTx/>
              <a:buSzPct val="100000"/>
              <a:buFont typeface="Arial" panose="020B0604020202090204" pitchFamily="34" charset="0"/>
              <a:buNone/>
            </a:pPr>
            <a:r>
              <a:rPr lang="zh-CN" altLang="en-US" sz="1600" b="1" dirty="0">
                <a:solidFill>
                  <a:srgbClr val="008000"/>
                </a:solidFill>
                <a:ea typeface="宋体" pitchFamily="2" charset="-122"/>
              </a:rPr>
              <a:t> </a:t>
            </a:r>
            <a:r>
              <a:rPr lang="zh-CN" altLang="en-US" sz="1800" b="1" dirty="0">
                <a:solidFill>
                  <a:srgbClr val="CC0000"/>
                </a:solidFill>
                <a:ea typeface="宋体" pitchFamily="2" charset="-122"/>
              </a:rPr>
              <a:t>命中时：</a:t>
            </a:r>
          </a:p>
          <a:p>
            <a:pPr marL="457200" lvl="1" indent="0" algn="ctr">
              <a:spcBef>
                <a:spcPct val="0"/>
              </a:spcBef>
              <a:buClrTx/>
              <a:buSzPct val="100000"/>
              <a:buFont typeface="Arial" panose="020B0604020202090204" pitchFamily="34" charset="0"/>
              <a:buNone/>
            </a:pPr>
            <a:r>
              <a:rPr lang="zh-CN" altLang="en-US" sz="1800" b="1" dirty="0">
                <a:solidFill>
                  <a:srgbClr val="008000"/>
                </a:solidFill>
                <a:ea typeface="宋体" pitchFamily="2" charset="-122"/>
              </a:rPr>
              <a:t>    </a:t>
            </a:r>
            <a:r>
              <a:rPr lang="zh-CN" altLang="en-US" sz="1800" b="1" dirty="0">
                <a:solidFill>
                  <a:srgbClr val="0000FF"/>
                </a:solidFill>
                <a:ea typeface="宋体" pitchFamily="2" charset="-122"/>
              </a:rPr>
              <a:t>根据预测位，选择“转移取”还是“顺序取”</a:t>
            </a:r>
          </a:p>
          <a:p>
            <a:pPr marL="457200" lvl="1" indent="0" algn="ctr">
              <a:spcBef>
                <a:spcPct val="0"/>
              </a:spcBef>
              <a:buClrTx/>
              <a:buSzPct val="100000"/>
              <a:buFont typeface="Arial" panose="020B0604020202090204" pitchFamily="34" charset="0"/>
              <a:buNone/>
            </a:pPr>
            <a:r>
              <a:rPr lang="zh-CN" altLang="en-US" sz="1800" b="1" dirty="0">
                <a:solidFill>
                  <a:srgbClr val="CC0000"/>
                </a:solidFill>
                <a:ea typeface="宋体" pitchFamily="2" charset="-122"/>
              </a:rPr>
              <a:t>未命中时：</a:t>
            </a:r>
          </a:p>
          <a:p>
            <a:pPr marL="457200" lvl="1" indent="0" algn="ctr">
              <a:spcBef>
                <a:spcPct val="0"/>
              </a:spcBef>
              <a:buClrTx/>
              <a:buSzPct val="100000"/>
              <a:buFont typeface="Arial" panose="020B0604020202090204" pitchFamily="34" charset="0"/>
              <a:buNone/>
            </a:pPr>
            <a:r>
              <a:rPr lang="zh-CN" altLang="en-US" sz="1800" b="1" dirty="0">
                <a:solidFill>
                  <a:srgbClr val="008000"/>
                </a:solidFill>
                <a:ea typeface="宋体" pitchFamily="2" charset="-122"/>
              </a:rPr>
              <a:t>    </a:t>
            </a:r>
            <a:r>
              <a:rPr lang="zh-CN" altLang="en-US" sz="1800" b="1" dirty="0">
                <a:solidFill>
                  <a:srgbClr val="0000FF"/>
                </a:solidFill>
                <a:ea typeface="宋体" pitchFamily="2" charset="-122"/>
              </a:rPr>
              <a:t>加入新项，并填入指令地址和转移目标地址、初始化预测位</a:t>
            </a:r>
          </a:p>
        </p:txBody>
      </p:sp>
      <p:pic>
        <p:nvPicPr>
          <p:cNvPr id="34818" name="Picture 2" descr="在这里插入图片描述">
            <a:extLst>
              <a:ext uri="{FF2B5EF4-FFF2-40B4-BE49-F238E27FC236}">
                <a16:creationId xmlns:a16="http://schemas.microsoft.com/office/drawing/2014/main" id="{FC05D002-683A-4FB0-AA91-0DEC3A06B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679434"/>
            <a:ext cx="8891804" cy="56134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5691">
                                            <p:txEl>
                                              <p:pRg st="0" end="0"/>
                                            </p:txEl>
                                          </p:spTgt>
                                        </p:tgtEl>
                                        <p:attrNameLst>
                                          <p:attrName>style.visibility</p:attrName>
                                        </p:attrNameLst>
                                      </p:cBhvr>
                                      <p:to>
                                        <p:strVal val="visible"/>
                                      </p:to>
                                    </p:set>
                                    <p:animEffect transition="in" filter="blinds(horizontal)">
                                      <p:cBhvr>
                                        <p:cTn id="12" dur="500"/>
                                        <p:tgtEl>
                                          <p:spTgt spid="3256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5691">
                                            <p:txEl>
                                              <p:pRg st="1" end="1"/>
                                            </p:txEl>
                                          </p:spTgt>
                                        </p:tgtEl>
                                        <p:attrNameLst>
                                          <p:attrName>style.visibility</p:attrName>
                                        </p:attrNameLst>
                                      </p:cBhvr>
                                      <p:to>
                                        <p:strVal val="visible"/>
                                      </p:to>
                                    </p:set>
                                    <p:animEffect transition="in" filter="blinds(horizontal)">
                                      <p:cBhvr>
                                        <p:cTn id="17" dur="500"/>
                                        <p:tgtEl>
                                          <p:spTgt spid="32569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5692"/>
                                        </p:tgtEl>
                                        <p:attrNameLst>
                                          <p:attrName>style.visibility</p:attrName>
                                        </p:attrNameLst>
                                      </p:cBhvr>
                                      <p:to>
                                        <p:strVal val="visible"/>
                                      </p:to>
                                    </p:set>
                                    <p:animEffect transition="in" filter="blinds(horizontal)">
                                      <p:cBhvr>
                                        <p:cTn id="22" dur="500"/>
                                        <p:tgtEl>
                                          <p:spTgt spid="32569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25696"/>
                                        </p:tgtEl>
                                        <p:attrNameLst>
                                          <p:attrName>style.visibility</p:attrName>
                                        </p:attrNameLst>
                                      </p:cBhvr>
                                      <p:to>
                                        <p:strVal val="visible"/>
                                      </p:to>
                                    </p:set>
                                    <p:animEffect transition="in" filter="blinds(horizontal)">
                                      <p:cBhvr>
                                        <p:cTn id="27" dur="500"/>
                                        <p:tgtEl>
                                          <p:spTgt spid="32569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5690"/>
                                        </p:tgtEl>
                                        <p:attrNameLst>
                                          <p:attrName>style.visibility</p:attrName>
                                        </p:attrNameLst>
                                      </p:cBhvr>
                                      <p:to>
                                        <p:strVal val="visible"/>
                                      </p:to>
                                    </p:set>
                                    <p:animEffect transition="in" filter="blinds(horizontal)">
                                      <p:cBhvr>
                                        <p:cTn id="42" dur="500"/>
                                        <p:tgtEl>
                                          <p:spTgt spid="325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90" grpId="0"/>
      <p:bldP spid="325691" grpId="0" build="allAtOnce"/>
      <p:bldP spid="325692" grpId="0"/>
      <p:bldP spid="32569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p:cNvSpPr>
          <p:nvPr>
            <p:ph type="title"/>
          </p:nvPr>
        </p:nvSpPr>
        <p:spPr>
          <a:xfrm>
            <a:off x="800100" y="139700"/>
            <a:ext cx="6862763" cy="768350"/>
          </a:xfrm>
          <a:ln/>
        </p:spPr>
        <p:txBody>
          <a:bodyPr vert="horz" wrap="square" lIns="91440" tIns="45720" rIns="91440" bIns="45720" anchor="b">
            <a:spAutoFit/>
          </a:bodyPr>
          <a:lstStyle/>
          <a:p>
            <a:pPr eaLnBrk="1" hangingPunct="1"/>
            <a:r>
              <a:rPr lang="en-US" altLang="zh-CN" dirty="0">
                <a:ea typeface="宋体" pitchFamily="2" charset="-122"/>
              </a:rPr>
              <a:t>BHT</a:t>
            </a:r>
            <a:r>
              <a:rPr lang="zh-CN" altLang="en-US" dirty="0">
                <a:ea typeface="宋体" pitchFamily="2" charset="-122"/>
              </a:rPr>
              <a:t>预测位设置</a:t>
            </a:r>
          </a:p>
        </p:txBody>
      </p:sp>
      <p:sp>
        <p:nvSpPr>
          <p:cNvPr id="326659" name="Rectangle 3"/>
          <p:cNvSpPr>
            <a:spLocks noGrp="1"/>
          </p:cNvSpPr>
          <p:nvPr>
            <p:ph idx="1"/>
          </p:nvPr>
        </p:nvSpPr>
        <p:spPr>
          <a:xfrm>
            <a:off x="398463" y="1185863"/>
            <a:ext cx="8191500" cy="3856037"/>
          </a:xfrm>
          <a:ln/>
        </p:spPr>
        <p:txBody>
          <a:bodyPr vert="horz" wrap="square" lIns="91440" tIns="45720" rIns="91440" bIns="45720" anchor="t"/>
          <a:lstStyle/>
          <a:p>
            <a:pPr>
              <a:lnSpc>
                <a:spcPct val="120000"/>
              </a:lnSpc>
              <a:spcBef>
                <a:spcPct val="10000"/>
              </a:spcBef>
            </a:pPr>
            <a:r>
              <a:rPr lang="zh-CN" altLang="en-US" sz="2400" dirty="0">
                <a:ea typeface="宋体" pitchFamily="2" charset="-122"/>
              </a:rPr>
              <a:t>采用一位预测位：总是按上次实际发生的情况来预测下次</a:t>
            </a:r>
            <a:endParaRPr lang="en-US" altLang="zh-CN" sz="2400" dirty="0">
              <a:ea typeface="宋体" pitchFamily="2" charset="-122"/>
            </a:endParaRPr>
          </a:p>
          <a:p>
            <a:pPr lvl="1">
              <a:lnSpc>
                <a:spcPct val="120000"/>
              </a:lnSpc>
              <a:spcBef>
                <a:spcPct val="10000"/>
              </a:spcBef>
            </a:pPr>
            <a:r>
              <a:rPr lang="zh-CN" altLang="en-US" sz="2400" dirty="0">
                <a:ea typeface="宋体" pitchFamily="2" charset="-122"/>
              </a:rPr>
              <a:t>用</a:t>
            </a:r>
            <a:r>
              <a:rPr lang="en-US" altLang="zh-CN" sz="2400" dirty="0">
                <a:ea typeface="宋体" pitchFamily="2" charset="-122"/>
              </a:rPr>
              <a:t>1</a:t>
            </a:r>
            <a:r>
              <a:rPr lang="zh-CN" altLang="en-US" sz="2400" dirty="0">
                <a:ea typeface="宋体" pitchFamily="2" charset="-122"/>
              </a:rPr>
              <a:t>位（</a:t>
            </a:r>
            <a:r>
              <a:rPr lang="en-US" altLang="zh-CN" sz="2400" dirty="0">
                <a:ea typeface="宋体" pitchFamily="2" charset="-122"/>
              </a:rPr>
              <a:t>0</a:t>
            </a:r>
            <a:r>
              <a:rPr lang="zh-CN" altLang="en-US" sz="2400" dirty="0">
                <a:ea typeface="宋体" pitchFamily="2" charset="-122"/>
              </a:rPr>
              <a:t>或</a:t>
            </a:r>
            <a:r>
              <a:rPr lang="en-US" altLang="zh-CN" sz="2400" dirty="0">
                <a:ea typeface="宋体" pitchFamily="2" charset="-122"/>
              </a:rPr>
              <a:t>1</a:t>
            </a:r>
            <a:r>
              <a:rPr lang="zh-CN" altLang="en-US" sz="2400" dirty="0">
                <a:ea typeface="宋体" pitchFamily="2" charset="-122"/>
              </a:rPr>
              <a:t>）表示预测和实际转移情况</a:t>
            </a:r>
          </a:p>
          <a:p>
            <a:pPr lvl="1">
              <a:lnSpc>
                <a:spcPct val="120000"/>
              </a:lnSpc>
              <a:spcBef>
                <a:spcPct val="10000"/>
              </a:spcBef>
            </a:pPr>
            <a:r>
              <a:rPr lang="zh-CN" altLang="en-US" sz="2400" dirty="0">
                <a:ea typeface="宋体" pitchFamily="2" charset="-122"/>
              </a:rPr>
              <a:t>可根据一个简单的</a:t>
            </a:r>
            <a:r>
              <a:rPr lang="zh-CN" altLang="en-US" sz="2400" dirty="0">
                <a:solidFill>
                  <a:schemeClr val="tx2"/>
                </a:solidFill>
                <a:ea typeface="宋体" pitchFamily="2" charset="-122"/>
                <a:hlinkClick r:id="rId2" action="ppaction://hlinksldjump"/>
              </a:rPr>
              <a:t>预测状态图</a:t>
            </a:r>
            <a:r>
              <a:rPr lang="zh-CN" altLang="en-US" sz="2400" dirty="0">
                <a:ea typeface="宋体" pitchFamily="2" charset="-122"/>
              </a:rPr>
              <a:t>进行预测和调整</a:t>
            </a:r>
          </a:p>
          <a:p>
            <a:pPr lvl="2">
              <a:lnSpc>
                <a:spcPct val="120000"/>
              </a:lnSpc>
              <a:spcBef>
                <a:spcPct val="10000"/>
              </a:spcBef>
            </a:pPr>
            <a:endParaRPr lang="zh-CN" altLang="en-US" dirty="0">
              <a:solidFill>
                <a:srgbClr val="3399FF"/>
              </a:solidFill>
              <a:ea typeface="宋体" pitchFamily="2" charset="-122"/>
            </a:endParaRPr>
          </a:p>
          <a:p>
            <a:pPr>
              <a:lnSpc>
                <a:spcPct val="120000"/>
              </a:lnSpc>
              <a:spcBef>
                <a:spcPct val="10000"/>
              </a:spcBef>
            </a:pPr>
            <a:r>
              <a:rPr lang="zh-CN" altLang="en-US" sz="2400" dirty="0">
                <a:ea typeface="宋体" pitchFamily="2" charset="-122"/>
              </a:rPr>
              <a:t>采用二位预测位</a:t>
            </a:r>
          </a:p>
          <a:p>
            <a:pPr lvl="1">
              <a:lnSpc>
                <a:spcPct val="120000"/>
              </a:lnSpc>
              <a:spcBef>
                <a:spcPct val="10000"/>
              </a:spcBef>
            </a:pPr>
            <a:r>
              <a:rPr lang="zh-CN" altLang="en-US" sz="2400" dirty="0">
                <a:ea typeface="宋体" pitchFamily="2" charset="-122"/>
              </a:rPr>
              <a:t>用</a:t>
            </a:r>
            <a:r>
              <a:rPr lang="en-US" altLang="zh-CN" sz="2400" dirty="0">
                <a:ea typeface="宋体" pitchFamily="2" charset="-122"/>
              </a:rPr>
              <a:t>2</a:t>
            </a:r>
            <a:r>
              <a:rPr lang="zh-CN" altLang="en-US" sz="2400" dirty="0">
                <a:ea typeface="宋体" pitchFamily="2" charset="-122"/>
              </a:rPr>
              <a:t>位（</a:t>
            </a:r>
            <a:r>
              <a:rPr lang="en-US" altLang="zh-CN" sz="2400" dirty="0">
                <a:ea typeface="宋体" pitchFamily="2" charset="-122"/>
              </a:rPr>
              <a:t>00,01,10,11</a:t>
            </a:r>
            <a:r>
              <a:rPr lang="zh-CN" altLang="en-US" sz="2400" dirty="0">
                <a:ea typeface="宋体" pitchFamily="2" charset="-122"/>
              </a:rPr>
              <a:t>）来表示预测和实际转移情况</a:t>
            </a:r>
          </a:p>
          <a:p>
            <a:pPr lvl="1">
              <a:lnSpc>
                <a:spcPct val="120000"/>
              </a:lnSpc>
              <a:spcBef>
                <a:spcPct val="10000"/>
              </a:spcBef>
            </a:pPr>
            <a:r>
              <a:rPr lang="zh-CN" altLang="en-US" sz="2400" dirty="0">
                <a:ea typeface="宋体" pitchFamily="2" charset="-122"/>
              </a:rPr>
              <a:t>同样可按</a:t>
            </a:r>
            <a:r>
              <a:rPr lang="zh-CN" altLang="en-US" sz="2400" dirty="0">
                <a:solidFill>
                  <a:schemeClr val="tx2"/>
                </a:solidFill>
                <a:ea typeface="宋体" pitchFamily="2" charset="-122"/>
                <a:hlinkClick r:id="rId3" action="ppaction://hlinksldjump"/>
              </a:rPr>
              <a:t>预测状态图</a:t>
            </a:r>
            <a:r>
              <a:rPr lang="zh-CN" altLang="en-US" sz="2400" dirty="0">
                <a:ea typeface="宋体" pitchFamily="2" charset="-122"/>
              </a:rPr>
              <a:t>进行预测和调整</a:t>
            </a:r>
          </a:p>
          <a:p>
            <a:endParaRPr lang="zh-CN" altLang="en-US" sz="2400" dirty="0">
              <a:solidFill>
                <a:schemeClr val="accent2"/>
              </a:solidFill>
              <a:ea typeface="宋体" pitchFamily="2" charset="-122"/>
            </a:endParaRPr>
          </a:p>
        </p:txBody>
      </p:sp>
      <p:sp>
        <p:nvSpPr>
          <p:cNvPr id="326660" name="Text Box 4"/>
          <p:cNvSpPr txBox="1"/>
          <p:nvPr/>
        </p:nvSpPr>
        <p:spPr>
          <a:xfrm>
            <a:off x="971550" y="4724400"/>
            <a:ext cx="6756400" cy="86836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lnSpc>
                <a:spcPct val="105000"/>
              </a:lnSpc>
              <a:spcBef>
                <a:spcPct val="50000"/>
              </a:spcBef>
              <a:buClrTx/>
              <a:buSzPct val="100000"/>
              <a:buFont typeface="Arial" panose="020B0604020202090204" pitchFamily="34" charset="0"/>
              <a:buNone/>
            </a:pPr>
            <a:r>
              <a:rPr lang="zh-CN" altLang="en-US" sz="2400" b="1" dirty="0">
                <a:solidFill>
                  <a:srgbClr val="CC0000"/>
                </a:solidFill>
                <a:ea typeface="宋体" pitchFamily="2" charset="-122"/>
              </a:rPr>
              <a:t>采用比较多的是二位预测位，也有采用二位以上预测位。如：</a:t>
            </a:r>
            <a:r>
              <a:rPr lang="en-US" altLang="zh-CN" sz="2400" b="1" dirty="0">
                <a:solidFill>
                  <a:srgbClr val="CC0000"/>
                </a:solidFill>
                <a:ea typeface="宋体" pitchFamily="2" charset="-122"/>
              </a:rPr>
              <a:t>Pentium 4 </a:t>
            </a:r>
            <a:r>
              <a:rPr lang="zh-CN" altLang="en-US" sz="2400" b="1" dirty="0">
                <a:solidFill>
                  <a:srgbClr val="CC0000"/>
                </a:solidFill>
                <a:ea typeface="宋体" pitchFamily="2" charset="-122"/>
              </a:rPr>
              <a:t>的</a:t>
            </a:r>
            <a:r>
              <a:rPr lang="en-US" altLang="zh-CN" sz="2400" b="1" dirty="0">
                <a:solidFill>
                  <a:srgbClr val="CC0000"/>
                </a:solidFill>
                <a:ea typeface="宋体" pitchFamily="2" charset="-122"/>
              </a:rPr>
              <a:t>BTB2</a:t>
            </a:r>
            <a:r>
              <a:rPr lang="zh-CN" altLang="en-US" sz="2400" b="1" dirty="0">
                <a:solidFill>
                  <a:srgbClr val="CC0000"/>
                </a:solidFill>
                <a:ea typeface="宋体" pitchFamily="2" charset="-122"/>
              </a:rPr>
              <a:t>采用</a:t>
            </a:r>
            <a:r>
              <a:rPr lang="en-US" altLang="zh-CN" sz="2400" b="1" dirty="0">
                <a:solidFill>
                  <a:srgbClr val="CC0000"/>
                </a:solidFill>
                <a:ea typeface="宋体" pitchFamily="2" charset="-122"/>
              </a:rPr>
              <a:t>4</a:t>
            </a:r>
            <a:r>
              <a:rPr lang="zh-CN" altLang="en-US" sz="2400" b="1" dirty="0">
                <a:solidFill>
                  <a:srgbClr val="CC0000"/>
                </a:solidFill>
                <a:ea typeface="宋体" pitchFamily="2" charset="-122"/>
              </a:rPr>
              <a:t>位预测位</a:t>
            </a:r>
          </a:p>
        </p:txBody>
      </p:sp>
      <p:sp>
        <p:nvSpPr>
          <p:cNvPr id="3" name="矩形 2"/>
          <p:cNvSpPr/>
          <p:nvPr/>
        </p:nvSpPr>
        <p:spPr>
          <a:xfrm>
            <a:off x="611188" y="5805488"/>
            <a:ext cx="3608388" cy="534988"/>
          </a:xfrm>
          <a:prstGeom prst="rect">
            <a:avLst/>
          </a:prstGeom>
        </p:spPr>
        <p:txBody>
          <a:bodyPr wrap="none">
            <a:spAutoFit/>
          </a:bodyPr>
          <a:lstStyle/>
          <a:p>
            <a:pPr marL="342900" marR="0" lvl="0" indent="-342900" algn="l" defTabSz="914400" rtl="0" eaLnBrk="0" fontAlgn="base" latinLnBrk="0" hangingPunct="0">
              <a:lnSpc>
                <a:spcPct val="120000"/>
              </a:lnSpc>
              <a:spcBef>
                <a:spcPct val="10000"/>
              </a:spcBef>
              <a:spcAft>
                <a:spcPct val="0"/>
              </a:spcAft>
              <a:buClr>
                <a:schemeClr val="folHlink"/>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hlinkClick r:id="rId4" action="ppaction://hlinksldjump"/>
              </a:rPr>
              <a:t>分支延迟时间片的调度</a:t>
            </a:r>
            <a:endParaRPr kumimoji="0" lang="zh-CN" altLang="en-US" sz="2400" b="0" i="0" u="none" strike="noStrike" kern="1200" cap="none" spc="0" normalizeH="0" baseline="0" noProof="0" dirty="0">
              <a:ln>
                <a:noFill/>
              </a:ln>
              <a:solidFill>
                <a:schemeClr val="tx1"/>
              </a:solidFill>
              <a:effectLst/>
              <a:uLnTx/>
              <a:uFillTx/>
              <a:latin typeface="+mn-lt"/>
              <a:ea typeface="宋体" pitchFamily="2" charset="-122"/>
              <a:cs typeface="+mn-cs"/>
            </a:endParaRPr>
          </a:p>
        </p:txBody>
      </p:sp>
      <p:pic>
        <p:nvPicPr>
          <p:cNvPr id="35842" name="Picture 2" descr="在这里插入图片描述">
            <a:extLst>
              <a:ext uri="{FF2B5EF4-FFF2-40B4-BE49-F238E27FC236}">
                <a16:creationId xmlns:a16="http://schemas.microsoft.com/office/drawing/2014/main" id="{CC857BA6-3232-4F0F-8769-27913695D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 y="1078380"/>
            <a:ext cx="8191500" cy="5779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6659">
                                            <p:txEl>
                                              <p:pRg st="1" end="1"/>
                                            </p:txEl>
                                          </p:spTgt>
                                        </p:tgtEl>
                                        <p:attrNameLst>
                                          <p:attrName>style.visibility</p:attrName>
                                        </p:attrNameLst>
                                      </p:cBhvr>
                                      <p:to>
                                        <p:strVal val="visible"/>
                                      </p:to>
                                    </p:set>
                                    <p:animEffect transition="in" filter="blinds(horizontal)">
                                      <p:cBhvr>
                                        <p:cTn id="7" dur="500"/>
                                        <p:tgtEl>
                                          <p:spTgt spid="3266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6659">
                                            <p:txEl>
                                              <p:pRg st="2" end="2"/>
                                            </p:txEl>
                                          </p:spTgt>
                                        </p:tgtEl>
                                        <p:attrNameLst>
                                          <p:attrName>style.visibility</p:attrName>
                                        </p:attrNameLst>
                                      </p:cBhvr>
                                      <p:to>
                                        <p:strVal val="visible"/>
                                      </p:to>
                                    </p:set>
                                    <p:animEffect transition="in" filter="blinds(horizontal)">
                                      <p:cBhvr>
                                        <p:cTn id="12" dur="500"/>
                                        <p:tgtEl>
                                          <p:spTgt spid="3266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6659">
                                            <p:txEl>
                                              <p:pRg st="5" end="5"/>
                                            </p:txEl>
                                          </p:spTgt>
                                        </p:tgtEl>
                                        <p:attrNameLst>
                                          <p:attrName>style.visibility</p:attrName>
                                        </p:attrNameLst>
                                      </p:cBhvr>
                                      <p:to>
                                        <p:strVal val="visible"/>
                                      </p:to>
                                    </p:set>
                                    <p:animEffect transition="in" filter="blinds(horizontal)">
                                      <p:cBhvr>
                                        <p:cTn id="17" dur="500"/>
                                        <p:tgtEl>
                                          <p:spTgt spid="32665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26659">
                                            <p:txEl>
                                              <p:pRg st="6" end="6"/>
                                            </p:txEl>
                                          </p:spTgt>
                                        </p:tgtEl>
                                        <p:attrNameLst>
                                          <p:attrName>style.visibility</p:attrName>
                                        </p:attrNameLst>
                                      </p:cBhvr>
                                      <p:to>
                                        <p:strVal val="visible"/>
                                      </p:to>
                                    </p:set>
                                    <p:animEffect transition="in" filter="blinds(horizontal)">
                                      <p:cBhvr>
                                        <p:cTn id="22" dur="500"/>
                                        <p:tgtEl>
                                          <p:spTgt spid="32665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26660"/>
                                        </p:tgtEl>
                                        <p:attrNameLst>
                                          <p:attrName>style.visibility</p:attrName>
                                        </p:attrNameLst>
                                      </p:cBhvr>
                                      <p:to>
                                        <p:strVal val="visible"/>
                                      </p:to>
                                    </p:set>
                                    <p:animEffect transition="in" filter="blinds(horizontal)">
                                      <p:cBhvr>
                                        <p:cTn id="27" dur="500"/>
                                        <p:tgtEl>
                                          <p:spTgt spid="32666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3266" name="Rectangle 2"/>
          <p:cNvSpPr>
            <a:spLocks noGrp="1"/>
          </p:cNvSpPr>
          <p:nvPr>
            <p:ph type="title"/>
          </p:nvPr>
        </p:nvSpPr>
        <p:spPr>
          <a:xfrm>
            <a:off x="774700" y="46038"/>
            <a:ext cx="6862763" cy="646112"/>
          </a:xfrm>
          <a:ln/>
        </p:spPr>
        <p:txBody>
          <a:bodyPr vert="horz" wrap="square" lIns="91440" tIns="45720" rIns="91440" bIns="45720" anchor="b">
            <a:spAutoFit/>
          </a:bodyPr>
          <a:lstStyle/>
          <a:p>
            <a:pPr eaLnBrk="1" hangingPunct="1"/>
            <a:r>
              <a:rPr lang="zh-CN" altLang="en-US" sz="3600" dirty="0">
                <a:ea typeface="宋体" pitchFamily="2" charset="-122"/>
              </a:rPr>
              <a:t>一位预测状态图</a:t>
            </a:r>
          </a:p>
        </p:txBody>
      </p:sp>
      <p:sp>
        <p:nvSpPr>
          <p:cNvPr id="328707" name="Rectangle 3"/>
          <p:cNvSpPr>
            <a:spLocks noGrp="1"/>
          </p:cNvSpPr>
          <p:nvPr>
            <p:ph idx="1"/>
          </p:nvPr>
        </p:nvSpPr>
        <p:spPr>
          <a:xfrm>
            <a:off x="50800" y="2697163"/>
            <a:ext cx="5003800" cy="3802062"/>
          </a:xfrm>
          <a:ln/>
        </p:spPr>
        <p:txBody>
          <a:bodyPr vert="horz" wrap="square" lIns="91440" tIns="45720" rIns="91440" bIns="45720" anchor="t"/>
          <a:lstStyle/>
          <a:p>
            <a:pPr>
              <a:lnSpc>
                <a:spcPct val="125000"/>
              </a:lnSpc>
            </a:pPr>
            <a:r>
              <a:rPr lang="zh-CN" altLang="en-US" sz="1800" dirty="0">
                <a:ea typeface="宋体" pitchFamily="2" charset="-122"/>
              </a:rPr>
              <a:t>指令预取时，按照预测读取相应分支的指令</a:t>
            </a:r>
          </a:p>
          <a:p>
            <a:pPr lvl="1">
              <a:lnSpc>
                <a:spcPct val="125000"/>
              </a:lnSpc>
            </a:pPr>
            <a:r>
              <a:rPr lang="zh-CN" altLang="en-US" sz="1800" dirty="0">
                <a:solidFill>
                  <a:srgbClr val="008000"/>
                </a:solidFill>
                <a:ea typeface="宋体" pitchFamily="2" charset="-122"/>
              </a:rPr>
              <a:t>‘</a:t>
            </a:r>
            <a:r>
              <a:rPr lang="en-US" altLang="zh-CN" sz="1800" dirty="0">
                <a:solidFill>
                  <a:srgbClr val="008000"/>
                </a:solidFill>
                <a:ea typeface="宋体" pitchFamily="2" charset="-122"/>
              </a:rPr>
              <a:t>1</a:t>
            </a:r>
            <a:r>
              <a:rPr lang="zh-CN" altLang="en-US" sz="1800" dirty="0">
                <a:solidFill>
                  <a:srgbClr val="008000"/>
                </a:solidFill>
                <a:ea typeface="宋体" pitchFamily="2" charset="-122"/>
              </a:rPr>
              <a:t>’：选择“转移取”</a:t>
            </a:r>
          </a:p>
          <a:p>
            <a:pPr lvl="1">
              <a:lnSpc>
                <a:spcPct val="125000"/>
              </a:lnSpc>
            </a:pPr>
            <a:r>
              <a:rPr lang="zh-CN" altLang="en-US" sz="1800" dirty="0">
                <a:solidFill>
                  <a:srgbClr val="008000"/>
                </a:solidFill>
                <a:ea typeface="宋体" pitchFamily="2" charset="-122"/>
              </a:rPr>
              <a:t>‘</a:t>
            </a:r>
            <a:r>
              <a:rPr lang="en-US" altLang="zh-CN" sz="1800" dirty="0">
                <a:solidFill>
                  <a:srgbClr val="008000"/>
                </a:solidFill>
                <a:ea typeface="宋体" pitchFamily="2" charset="-122"/>
              </a:rPr>
              <a:t>0</a:t>
            </a:r>
            <a:r>
              <a:rPr lang="zh-CN" altLang="en-US" sz="1800" dirty="0">
                <a:solidFill>
                  <a:srgbClr val="008000"/>
                </a:solidFill>
                <a:ea typeface="宋体" pitchFamily="2" charset="-122"/>
              </a:rPr>
              <a:t>’：选择“顺序取”</a:t>
            </a:r>
          </a:p>
          <a:p>
            <a:pPr>
              <a:lnSpc>
                <a:spcPct val="125000"/>
              </a:lnSpc>
            </a:pPr>
            <a:r>
              <a:rPr lang="zh-CN" altLang="en-US" sz="1800" dirty="0">
                <a:ea typeface="宋体" pitchFamily="2" charset="-122"/>
              </a:rPr>
              <a:t>指令执行时，按实际执行结果修改预测位</a:t>
            </a:r>
          </a:p>
          <a:p>
            <a:pPr lvl="1">
              <a:lnSpc>
                <a:spcPct val="125000"/>
              </a:lnSpc>
            </a:pPr>
            <a:r>
              <a:rPr lang="zh-CN" altLang="en-US" sz="1800" dirty="0">
                <a:solidFill>
                  <a:srgbClr val="008000"/>
                </a:solidFill>
                <a:ea typeface="宋体" pitchFamily="2" charset="-122"/>
              </a:rPr>
              <a:t>对照状态转换图来进行修改</a:t>
            </a:r>
          </a:p>
          <a:p>
            <a:pPr lvl="1">
              <a:lnSpc>
                <a:spcPct val="125000"/>
              </a:lnSpc>
            </a:pPr>
            <a:r>
              <a:rPr lang="zh-CN" altLang="en-US" sz="1800" dirty="0">
                <a:solidFill>
                  <a:srgbClr val="008000"/>
                </a:solidFill>
                <a:ea typeface="宋体" pitchFamily="2" charset="-122"/>
              </a:rPr>
              <a:t>例如：对于一个循环分支</a:t>
            </a:r>
          </a:p>
          <a:p>
            <a:pPr lvl="1">
              <a:lnSpc>
                <a:spcPct val="125000"/>
              </a:lnSpc>
              <a:buFont typeface="Arial" panose="020B0604020202090204" pitchFamily="34" charset="0"/>
              <a:buChar char="–"/>
            </a:pPr>
            <a:r>
              <a:rPr lang="zh-CN" altLang="en-US" sz="1600" dirty="0">
                <a:ea typeface="宋体" pitchFamily="2" charset="-122"/>
              </a:rPr>
              <a:t>若初始状态为</a:t>
            </a:r>
            <a:r>
              <a:rPr lang="en-US" altLang="zh-CN" sz="1600" dirty="0">
                <a:ea typeface="宋体" pitchFamily="2" charset="-122"/>
              </a:rPr>
              <a:t>0(</a:t>
            </a:r>
            <a:r>
              <a:rPr lang="zh-CN" altLang="en-US" sz="1600" dirty="0">
                <a:ea typeface="宋体" pitchFamily="2" charset="-122"/>
              </a:rPr>
              <a:t>再次循环时为</a:t>
            </a:r>
            <a:r>
              <a:rPr lang="en-US" altLang="zh-CN" sz="1600" dirty="0">
                <a:ea typeface="宋体" pitchFamily="2" charset="-122"/>
              </a:rPr>
              <a:t>0)</a:t>
            </a:r>
            <a:r>
              <a:rPr lang="zh-CN" altLang="en-US" sz="1600" dirty="0">
                <a:ea typeface="宋体" pitchFamily="2" charset="-122"/>
              </a:rPr>
              <a:t>，则第一次和最后一次都错</a:t>
            </a:r>
          </a:p>
          <a:p>
            <a:pPr lvl="1">
              <a:lnSpc>
                <a:spcPct val="125000"/>
              </a:lnSpc>
              <a:buFont typeface="Arial" panose="020B0604020202090204" pitchFamily="34" charset="0"/>
              <a:buChar char="–"/>
            </a:pPr>
            <a:r>
              <a:rPr lang="zh-CN" altLang="en-US" sz="1600" dirty="0">
                <a:ea typeface="宋体" pitchFamily="2" charset="-122"/>
              </a:rPr>
              <a:t>若初始状态为</a:t>
            </a:r>
            <a:r>
              <a:rPr lang="en-US" altLang="zh-CN" sz="1600" dirty="0">
                <a:ea typeface="宋体" pitchFamily="2" charset="-122"/>
              </a:rPr>
              <a:t>1</a:t>
            </a:r>
            <a:r>
              <a:rPr lang="zh-CN" altLang="en-US" sz="1600" dirty="0">
                <a:ea typeface="宋体" pitchFamily="2" charset="-122"/>
              </a:rPr>
              <a:t>，则只有最后一次会错</a:t>
            </a:r>
          </a:p>
          <a:p>
            <a:pPr lvl="1">
              <a:lnSpc>
                <a:spcPct val="125000"/>
              </a:lnSpc>
              <a:buNone/>
            </a:pPr>
            <a:endParaRPr lang="zh-CN" altLang="en-US" sz="1800" dirty="0">
              <a:solidFill>
                <a:srgbClr val="008000"/>
              </a:solidFill>
              <a:ea typeface="宋体" pitchFamily="2" charset="-122"/>
            </a:endParaRPr>
          </a:p>
        </p:txBody>
      </p:sp>
      <p:sp>
        <p:nvSpPr>
          <p:cNvPr id="523268" name="Oval 4"/>
          <p:cNvSpPr/>
          <p:nvPr/>
        </p:nvSpPr>
        <p:spPr>
          <a:xfrm>
            <a:off x="228600" y="1485900"/>
            <a:ext cx="1625600" cy="736600"/>
          </a:xfrm>
          <a:prstGeom prst="ellipse">
            <a:avLst/>
          </a:prstGeom>
          <a:no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23269" name="Text Box 5"/>
          <p:cNvSpPr txBox="1"/>
          <p:nvPr/>
        </p:nvSpPr>
        <p:spPr>
          <a:xfrm>
            <a:off x="558800" y="1638300"/>
            <a:ext cx="1165225"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CC0000"/>
                </a:solidFill>
                <a:ea typeface="宋体" pitchFamily="2" charset="-122"/>
              </a:rPr>
              <a:t>预测发生</a:t>
            </a:r>
          </a:p>
        </p:txBody>
      </p:sp>
      <p:sp>
        <p:nvSpPr>
          <p:cNvPr id="523270" name="Arc 6"/>
          <p:cNvSpPr/>
          <p:nvPr/>
        </p:nvSpPr>
        <p:spPr>
          <a:xfrm rot="5816362">
            <a:off x="723900" y="730250"/>
            <a:ext cx="676275" cy="904875"/>
          </a:xfrm>
          <a:custGeom>
            <a:avLst/>
            <a:gdLst>
              <a:gd name="txL" fmla="*/ 0 w 36346"/>
              <a:gd name="txT" fmla="*/ 0 h 43200"/>
              <a:gd name="txR" fmla="*/ 36346 w 36346"/>
              <a:gd name="txB" fmla="*/ 43200 h 43200"/>
            </a:gdLst>
            <a:ahLst/>
            <a:cxnLst>
              <a:cxn ang="0">
                <a:pos x="2147483646" y="2147483646"/>
              </a:cxn>
              <a:cxn ang="0">
                <a:pos x="2147483646" y="2147483646"/>
              </a:cxn>
              <a:cxn ang="0">
                <a:pos x="2147483646" y="2147483646"/>
              </a:cxn>
            </a:cxnLst>
            <a:rect l="txL" t="txT" r="txR" b="txB"/>
            <a:pathLst>
              <a:path w="36346" h="43200" fill="none">
                <a:moveTo>
                  <a:pt x="36346" y="37383"/>
                </a:moveTo>
                <a:cubicBezTo>
                  <a:pt x="32345" y="41120"/>
                  <a:pt x="27074" y="43199"/>
                  <a:pt x="21600" y="43200"/>
                </a:cubicBezTo>
                <a:cubicBezTo>
                  <a:pt x="9670" y="43200"/>
                  <a:pt x="0" y="33529"/>
                  <a:pt x="0" y="21600"/>
                </a:cubicBezTo>
                <a:cubicBezTo>
                  <a:pt x="0" y="9670"/>
                  <a:pt x="9670" y="0"/>
                  <a:pt x="21600" y="0"/>
                </a:cubicBezTo>
                <a:cubicBezTo>
                  <a:pt x="25671" y="-1"/>
                  <a:pt x="29659" y="1150"/>
                  <a:pt x="33105" y="3318"/>
                </a:cubicBezTo>
              </a:path>
              <a:path w="36346" h="43200" stroke="0">
                <a:moveTo>
                  <a:pt x="36346" y="37383"/>
                </a:moveTo>
                <a:cubicBezTo>
                  <a:pt x="32345" y="41120"/>
                  <a:pt x="27074" y="43199"/>
                  <a:pt x="21600" y="43200"/>
                </a:cubicBezTo>
                <a:cubicBezTo>
                  <a:pt x="9670" y="43200"/>
                  <a:pt x="0" y="33529"/>
                  <a:pt x="0" y="21600"/>
                </a:cubicBezTo>
                <a:cubicBezTo>
                  <a:pt x="0" y="9670"/>
                  <a:pt x="9670" y="0"/>
                  <a:pt x="21600" y="0"/>
                </a:cubicBezTo>
                <a:cubicBezTo>
                  <a:pt x="25671" y="-1"/>
                  <a:pt x="29659" y="1150"/>
                  <a:pt x="33105" y="3318"/>
                </a:cubicBezTo>
                <a:lnTo>
                  <a:pt x="21600" y="21600"/>
                </a:lnTo>
                <a:lnTo>
                  <a:pt x="36346" y="37383"/>
                </a:lnTo>
                <a:close/>
              </a:path>
            </a:pathLst>
          </a:custGeom>
          <a:noFill/>
          <a:ln w="28575" cap="flat" cmpd="sng">
            <a:solidFill>
              <a:schemeClr val="tx1">
                <a:alpha val="100000"/>
              </a:schemeClr>
            </a:solidFill>
            <a:prstDash val="solid"/>
            <a:round/>
            <a:headEnd type="none" w="med" len="med"/>
            <a:tailEnd type="arrow" w="med" len="med"/>
          </a:ln>
        </p:spPr>
        <p:txBody>
          <a:bodyPr/>
          <a:lstStyle/>
          <a:p>
            <a:endParaRPr lang="zh-CN" altLang="en-US"/>
          </a:p>
        </p:txBody>
      </p:sp>
      <p:sp>
        <p:nvSpPr>
          <p:cNvPr id="523271" name="Text Box 7"/>
          <p:cNvSpPr txBox="1"/>
          <p:nvPr/>
        </p:nvSpPr>
        <p:spPr>
          <a:xfrm>
            <a:off x="817563" y="927100"/>
            <a:ext cx="577850" cy="58102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发生</a:t>
            </a:r>
          </a:p>
        </p:txBody>
      </p:sp>
      <p:sp>
        <p:nvSpPr>
          <p:cNvPr id="523272" name="Arc 10"/>
          <p:cNvSpPr/>
          <p:nvPr/>
        </p:nvSpPr>
        <p:spPr>
          <a:xfrm rot="5816362">
            <a:off x="3757613" y="704850"/>
            <a:ext cx="676275" cy="904875"/>
          </a:xfrm>
          <a:custGeom>
            <a:avLst/>
            <a:gdLst>
              <a:gd name="txL" fmla="*/ 0 w 36346"/>
              <a:gd name="txT" fmla="*/ 0 h 43200"/>
              <a:gd name="txR" fmla="*/ 36346 w 36346"/>
              <a:gd name="txB" fmla="*/ 43200 h 43200"/>
            </a:gdLst>
            <a:ahLst/>
            <a:cxnLst>
              <a:cxn ang="0">
                <a:pos x="2147483646" y="2147483646"/>
              </a:cxn>
              <a:cxn ang="0">
                <a:pos x="2147483646" y="2147483646"/>
              </a:cxn>
              <a:cxn ang="0">
                <a:pos x="2147483646" y="2147483646"/>
              </a:cxn>
            </a:cxnLst>
            <a:rect l="txL" t="txT" r="txR" b="txB"/>
            <a:pathLst>
              <a:path w="36346" h="43200" fill="none">
                <a:moveTo>
                  <a:pt x="36346" y="37383"/>
                </a:moveTo>
                <a:cubicBezTo>
                  <a:pt x="32345" y="41120"/>
                  <a:pt x="27074" y="43199"/>
                  <a:pt x="21600" y="43200"/>
                </a:cubicBezTo>
                <a:cubicBezTo>
                  <a:pt x="9670" y="43200"/>
                  <a:pt x="0" y="33529"/>
                  <a:pt x="0" y="21600"/>
                </a:cubicBezTo>
                <a:cubicBezTo>
                  <a:pt x="0" y="9670"/>
                  <a:pt x="9670" y="0"/>
                  <a:pt x="21600" y="0"/>
                </a:cubicBezTo>
                <a:cubicBezTo>
                  <a:pt x="25671" y="-1"/>
                  <a:pt x="29659" y="1150"/>
                  <a:pt x="33105" y="3318"/>
                </a:cubicBezTo>
              </a:path>
              <a:path w="36346" h="43200" stroke="0">
                <a:moveTo>
                  <a:pt x="36346" y="37383"/>
                </a:moveTo>
                <a:cubicBezTo>
                  <a:pt x="32345" y="41120"/>
                  <a:pt x="27074" y="43199"/>
                  <a:pt x="21600" y="43200"/>
                </a:cubicBezTo>
                <a:cubicBezTo>
                  <a:pt x="9670" y="43200"/>
                  <a:pt x="0" y="33529"/>
                  <a:pt x="0" y="21600"/>
                </a:cubicBezTo>
                <a:cubicBezTo>
                  <a:pt x="0" y="9670"/>
                  <a:pt x="9670" y="0"/>
                  <a:pt x="21600" y="0"/>
                </a:cubicBezTo>
                <a:cubicBezTo>
                  <a:pt x="25671" y="-1"/>
                  <a:pt x="29659" y="1150"/>
                  <a:pt x="33105" y="3318"/>
                </a:cubicBezTo>
                <a:lnTo>
                  <a:pt x="21600" y="21600"/>
                </a:lnTo>
                <a:lnTo>
                  <a:pt x="36346" y="37383"/>
                </a:lnTo>
                <a:close/>
              </a:path>
            </a:pathLst>
          </a:custGeom>
          <a:noFill/>
          <a:ln w="28575" cap="flat" cmpd="sng">
            <a:solidFill>
              <a:schemeClr val="tx1">
                <a:alpha val="100000"/>
              </a:schemeClr>
            </a:solidFill>
            <a:prstDash val="solid"/>
            <a:round/>
            <a:headEnd type="none" w="med" len="med"/>
            <a:tailEnd type="arrow" w="med" len="med"/>
          </a:ln>
        </p:spPr>
        <p:txBody>
          <a:bodyPr/>
          <a:lstStyle/>
          <a:p>
            <a:endParaRPr lang="zh-CN" altLang="en-US"/>
          </a:p>
        </p:txBody>
      </p:sp>
      <p:sp>
        <p:nvSpPr>
          <p:cNvPr id="523273" name="Text Box 11"/>
          <p:cNvSpPr txBox="1"/>
          <p:nvPr/>
        </p:nvSpPr>
        <p:spPr>
          <a:xfrm>
            <a:off x="3709988" y="876300"/>
            <a:ext cx="823912"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不发生</a:t>
            </a:r>
          </a:p>
        </p:txBody>
      </p:sp>
      <p:sp>
        <p:nvSpPr>
          <p:cNvPr id="523274" name="Oval 12"/>
          <p:cNvSpPr/>
          <p:nvPr/>
        </p:nvSpPr>
        <p:spPr>
          <a:xfrm flipV="1">
            <a:off x="3321050" y="1409700"/>
            <a:ext cx="1625600" cy="736600"/>
          </a:xfrm>
          <a:prstGeom prst="ellipse">
            <a:avLst/>
          </a:prstGeom>
          <a:no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23275" name="Text Box 13"/>
          <p:cNvSpPr txBox="1"/>
          <p:nvPr/>
        </p:nvSpPr>
        <p:spPr>
          <a:xfrm>
            <a:off x="3475038" y="1587500"/>
            <a:ext cx="1330325"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CC0000"/>
                </a:solidFill>
                <a:ea typeface="宋体" pitchFamily="2" charset="-122"/>
              </a:rPr>
              <a:t>预测不发生</a:t>
            </a:r>
          </a:p>
        </p:txBody>
      </p:sp>
      <p:sp>
        <p:nvSpPr>
          <p:cNvPr id="523276" name="Text Box 19"/>
          <p:cNvSpPr txBox="1"/>
          <p:nvPr/>
        </p:nvSpPr>
        <p:spPr>
          <a:xfrm>
            <a:off x="2043113" y="1270000"/>
            <a:ext cx="88265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不发生</a:t>
            </a:r>
          </a:p>
        </p:txBody>
      </p:sp>
      <p:grpSp>
        <p:nvGrpSpPr>
          <p:cNvPr id="523277" name="Group 46"/>
          <p:cNvGrpSpPr/>
          <p:nvPr/>
        </p:nvGrpSpPr>
        <p:grpSpPr>
          <a:xfrm>
            <a:off x="1724025" y="1638300"/>
            <a:ext cx="1714500" cy="330200"/>
            <a:chOff x="1086" y="1032"/>
            <a:chExt cx="1328" cy="208"/>
          </a:xfrm>
        </p:grpSpPr>
        <p:sp>
          <p:nvSpPr>
            <p:cNvPr id="523289" name="Line 18"/>
            <p:cNvSpPr/>
            <p:nvPr/>
          </p:nvSpPr>
          <p:spPr>
            <a:xfrm>
              <a:off x="1086" y="1032"/>
              <a:ext cx="1291" cy="0"/>
            </a:xfrm>
            <a:prstGeom prst="line">
              <a:avLst/>
            </a:prstGeom>
            <a:ln w="28575" cap="flat" cmpd="sng">
              <a:solidFill>
                <a:schemeClr val="tx1"/>
              </a:solidFill>
              <a:prstDash val="solid"/>
              <a:headEnd type="none" w="med" len="med"/>
              <a:tailEnd type="arrow" w="med" len="med"/>
            </a:ln>
          </p:spPr>
        </p:sp>
        <p:sp>
          <p:nvSpPr>
            <p:cNvPr id="523290" name="Line 20"/>
            <p:cNvSpPr/>
            <p:nvPr/>
          </p:nvSpPr>
          <p:spPr>
            <a:xfrm>
              <a:off x="1123" y="1240"/>
              <a:ext cx="1291" cy="0"/>
            </a:xfrm>
            <a:prstGeom prst="line">
              <a:avLst/>
            </a:prstGeom>
            <a:ln w="28575" cap="flat" cmpd="sng">
              <a:solidFill>
                <a:schemeClr val="tx1"/>
              </a:solidFill>
              <a:prstDash val="solid"/>
              <a:headEnd type="arrow" w="med" len="med"/>
              <a:tailEnd type="none" w="med" len="med"/>
            </a:ln>
          </p:spPr>
        </p:sp>
      </p:grpSp>
      <p:sp>
        <p:nvSpPr>
          <p:cNvPr id="523278" name="Text Box 21"/>
          <p:cNvSpPr txBox="1"/>
          <p:nvPr/>
        </p:nvSpPr>
        <p:spPr>
          <a:xfrm>
            <a:off x="1882775" y="1981200"/>
            <a:ext cx="873125"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   发生</a:t>
            </a:r>
          </a:p>
        </p:txBody>
      </p:sp>
      <p:sp>
        <p:nvSpPr>
          <p:cNvPr id="523279" name="Text Box 28"/>
          <p:cNvSpPr txBox="1"/>
          <p:nvPr/>
        </p:nvSpPr>
        <p:spPr>
          <a:xfrm>
            <a:off x="865188" y="1892300"/>
            <a:ext cx="576262"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600" b="1" dirty="0">
                <a:ea typeface="宋体" pitchFamily="2" charset="-122"/>
              </a:rPr>
              <a:t>1</a:t>
            </a:r>
          </a:p>
        </p:txBody>
      </p:sp>
      <p:sp>
        <p:nvSpPr>
          <p:cNvPr id="523280" name="Text Box 29"/>
          <p:cNvSpPr txBox="1"/>
          <p:nvPr/>
        </p:nvSpPr>
        <p:spPr>
          <a:xfrm>
            <a:off x="4016375" y="1828800"/>
            <a:ext cx="57785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600" b="1" dirty="0">
                <a:ea typeface="宋体" pitchFamily="2" charset="-122"/>
              </a:rPr>
              <a:t>0</a:t>
            </a:r>
          </a:p>
        </p:txBody>
      </p:sp>
      <p:sp>
        <p:nvSpPr>
          <p:cNvPr id="523281" name="Text Box 32"/>
          <p:cNvSpPr txBox="1"/>
          <p:nvPr/>
        </p:nvSpPr>
        <p:spPr>
          <a:xfrm>
            <a:off x="1441450" y="914400"/>
            <a:ext cx="74295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正确</a:t>
            </a:r>
          </a:p>
        </p:txBody>
      </p:sp>
      <p:sp>
        <p:nvSpPr>
          <p:cNvPr id="523282" name="Text Box 33"/>
          <p:cNvSpPr txBox="1"/>
          <p:nvPr/>
        </p:nvSpPr>
        <p:spPr>
          <a:xfrm>
            <a:off x="2705100" y="1270000"/>
            <a:ext cx="741363"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错误</a:t>
            </a:r>
          </a:p>
        </p:txBody>
      </p:sp>
      <p:sp>
        <p:nvSpPr>
          <p:cNvPr id="523283" name="Text Box 34"/>
          <p:cNvSpPr txBox="1"/>
          <p:nvPr/>
        </p:nvSpPr>
        <p:spPr>
          <a:xfrm>
            <a:off x="2471738" y="1981200"/>
            <a:ext cx="74295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错误</a:t>
            </a:r>
          </a:p>
        </p:txBody>
      </p:sp>
      <p:sp>
        <p:nvSpPr>
          <p:cNvPr id="523284" name="Text Box 36"/>
          <p:cNvSpPr txBox="1"/>
          <p:nvPr/>
        </p:nvSpPr>
        <p:spPr>
          <a:xfrm>
            <a:off x="4452938" y="901700"/>
            <a:ext cx="741362"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正确</a:t>
            </a:r>
          </a:p>
        </p:txBody>
      </p:sp>
      <p:sp>
        <p:nvSpPr>
          <p:cNvPr id="328747" name="Text Box 43"/>
          <p:cNvSpPr txBox="1"/>
          <p:nvPr/>
        </p:nvSpPr>
        <p:spPr>
          <a:xfrm>
            <a:off x="4997450" y="3181350"/>
            <a:ext cx="4070350" cy="2301875"/>
          </a:xfrm>
          <a:prstGeom prst="rect">
            <a:avLst/>
          </a:prstGeom>
          <a:noFill/>
          <a:ln w="12700" cap="flat" cmpd="sng">
            <a:solidFill>
              <a:schemeClr val="tx1"/>
            </a:solidFill>
            <a:prstDash val="solid"/>
            <a:miter/>
            <a:headEnd type="none" w="med" len="med"/>
            <a:tailEnd type="none" w="med" len="med"/>
          </a:ln>
        </p:spPr>
        <p:txBody>
          <a:bodyPr lIns="180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b="1" dirty="0">
                <a:solidFill>
                  <a:srgbClr val="388A36"/>
                </a:solidFill>
                <a:ea typeface="宋体" pitchFamily="2" charset="-122"/>
              </a:rPr>
              <a:t>   Loop: add $7, $3, $3      ; i*2           </a:t>
            </a:r>
          </a:p>
          <a:p>
            <a:pPr marL="0" lvl="0" indent="0" algn="ctr">
              <a:spcBef>
                <a:spcPct val="0"/>
              </a:spcBef>
              <a:buClrTx/>
              <a:buSzPct val="100000"/>
              <a:buFont typeface="Arial" panose="020B0604020202090204" pitchFamily="34" charset="0"/>
              <a:buNone/>
            </a:pPr>
            <a:r>
              <a:rPr lang="en-US" altLang="zh-CN" sz="1800" b="1" dirty="0">
                <a:solidFill>
                  <a:srgbClr val="388A36"/>
                </a:solidFill>
                <a:ea typeface="宋体" pitchFamily="2" charset="-122"/>
              </a:rPr>
              <a:t>	add $7, $7, $7	; i*4</a:t>
            </a:r>
          </a:p>
          <a:p>
            <a:pPr marL="0" lvl="0" indent="0" algn="ctr">
              <a:spcBef>
                <a:spcPct val="0"/>
              </a:spcBef>
              <a:buClrTx/>
              <a:buSzPct val="100000"/>
              <a:buFont typeface="Arial" panose="020B0604020202090204" pitchFamily="34" charset="0"/>
              <a:buNone/>
            </a:pPr>
            <a:r>
              <a:rPr lang="en-US" altLang="zh-CN" sz="1800" b="1" dirty="0">
                <a:solidFill>
                  <a:srgbClr val="388A36"/>
                </a:solidFill>
                <a:ea typeface="宋体" pitchFamily="2" charset="-122"/>
              </a:rPr>
              <a:t>	add $7, $7, $5</a:t>
            </a:r>
          </a:p>
          <a:p>
            <a:pPr marL="0" lvl="0" indent="0" algn="ctr">
              <a:spcBef>
                <a:spcPct val="0"/>
              </a:spcBef>
              <a:buClrTx/>
              <a:buSzPct val="100000"/>
              <a:buFont typeface="Arial" panose="020B0604020202090204" pitchFamily="34" charset="0"/>
              <a:buNone/>
            </a:pPr>
            <a:r>
              <a:rPr lang="en-US" altLang="zh-CN" sz="1800" b="1" dirty="0">
                <a:solidFill>
                  <a:srgbClr val="388A36"/>
                </a:solidFill>
                <a:ea typeface="宋体" pitchFamily="2" charset="-122"/>
              </a:rPr>
              <a:t>	lw $6, 0($7)	; $6=A[i]</a:t>
            </a:r>
          </a:p>
          <a:p>
            <a:pPr marL="0" lvl="0" indent="0" algn="ctr">
              <a:spcBef>
                <a:spcPct val="0"/>
              </a:spcBef>
              <a:buClrTx/>
              <a:buSzPct val="100000"/>
              <a:buFont typeface="Arial" panose="020B0604020202090204" pitchFamily="34" charset="0"/>
              <a:buNone/>
            </a:pPr>
            <a:r>
              <a:rPr lang="en-US" altLang="zh-CN" sz="1800" b="1" dirty="0">
                <a:solidFill>
                  <a:srgbClr val="388A36"/>
                </a:solidFill>
                <a:ea typeface="宋体" pitchFamily="2" charset="-122"/>
              </a:rPr>
              <a:t>	add $1, $1, $6	; g= g+A[i]</a:t>
            </a:r>
          </a:p>
          <a:p>
            <a:pPr marL="0" lvl="0" indent="0" algn="ctr">
              <a:spcBef>
                <a:spcPct val="0"/>
              </a:spcBef>
              <a:buClrTx/>
              <a:buSzPct val="100000"/>
              <a:buFont typeface="Arial" panose="020B0604020202090204" pitchFamily="34" charset="0"/>
              <a:buNone/>
            </a:pPr>
            <a:r>
              <a:rPr lang="en-US" altLang="zh-CN" sz="1800" b="1" dirty="0">
                <a:solidFill>
                  <a:srgbClr val="388A36"/>
                </a:solidFill>
                <a:ea typeface="宋体" pitchFamily="2" charset="-122"/>
              </a:rPr>
              <a:t>	add $3, $3, $4</a:t>
            </a:r>
          </a:p>
          <a:p>
            <a:pPr marL="0" lvl="0" indent="0" algn="ctr">
              <a:spcBef>
                <a:spcPct val="0"/>
              </a:spcBef>
              <a:buClrTx/>
              <a:buSzPct val="100000"/>
              <a:buFont typeface="Arial" panose="020B0604020202090204" pitchFamily="34" charset="0"/>
              <a:buNone/>
            </a:pPr>
            <a:r>
              <a:rPr lang="en-US" altLang="zh-CN" sz="1800" b="1" dirty="0">
                <a:solidFill>
                  <a:srgbClr val="CC0000"/>
                </a:solidFill>
                <a:ea typeface="宋体" pitchFamily="2" charset="-122"/>
              </a:rPr>
              <a:t>	bne $3, $2, Loop</a:t>
            </a:r>
          </a:p>
          <a:p>
            <a:pPr marL="0" lvl="0" indent="0" algn="ctr">
              <a:spcBef>
                <a:spcPct val="0"/>
              </a:spcBef>
              <a:buClrTx/>
              <a:buSzPct val="100000"/>
              <a:buFont typeface="Arial" panose="020B0604020202090204" pitchFamily="34" charset="0"/>
              <a:buNone/>
            </a:pPr>
            <a:r>
              <a:rPr lang="zh-CN" altLang="en-US" sz="1800" b="1" dirty="0">
                <a:solidFill>
                  <a:srgbClr val="388A36"/>
                </a:solidFill>
                <a:ea typeface="宋体" pitchFamily="2" charset="-122"/>
              </a:rPr>
              <a:t>	      </a:t>
            </a:r>
            <a:r>
              <a:rPr lang="en-US" altLang="zh-CN" sz="1800" b="1" dirty="0">
                <a:solidFill>
                  <a:srgbClr val="388A36"/>
                </a:solidFill>
                <a:ea typeface="宋体" pitchFamily="2" charset="-122"/>
              </a:rPr>
              <a:t>… …</a:t>
            </a:r>
          </a:p>
        </p:txBody>
      </p:sp>
      <p:sp>
        <p:nvSpPr>
          <p:cNvPr id="328748" name="Text Box 44"/>
          <p:cNvSpPr txBox="1"/>
          <p:nvPr/>
        </p:nvSpPr>
        <p:spPr>
          <a:xfrm>
            <a:off x="5245100" y="1441450"/>
            <a:ext cx="3657600" cy="923925"/>
          </a:xfrm>
          <a:prstGeom prst="rect">
            <a:avLst/>
          </a:prstGeom>
          <a:noFill/>
          <a:ln w="12700" cap="flat" cmpd="sng">
            <a:solidFill>
              <a:srgbClr val="008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b="1" dirty="0">
                <a:ea typeface="宋体" pitchFamily="2" charset="-122"/>
              </a:rPr>
              <a:t>Loop:	g = g +A[i];</a:t>
            </a:r>
          </a:p>
          <a:p>
            <a:pPr marL="0" lvl="0" indent="0" algn="ctr">
              <a:spcBef>
                <a:spcPct val="0"/>
              </a:spcBef>
              <a:buClrTx/>
              <a:buSzPct val="100000"/>
              <a:buFont typeface="Arial" panose="020B0604020202090204" pitchFamily="34" charset="0"/>
              <a:buNone/>
            </a:pPr>
            <a:r>
              <a:rPr lang="en-US" altLang="zh-CN" sz="1800" b="1" dirty="0">
                <a:ea typeface="宋体" pitchFamily="2" charset="-122"/>
              </a:rPr>
              <a:t>	i = i+ j;</a:t>
            </a:r>
          </a:p>
          <a:p>
            <a:pPr marL="0" lvl="0" indent="0" algn="ctr">
              <a:spcBef>
                <a:spcPct val="0"/>
              </a:spcBef>
              <a:buClrTx/>
              <a:buSzPct val="100000"/>
              <a:buFont typeface="Arial" panose="020B0604020202090204" pitchFamily="34" charset="0"/>
              <a:buNone/>
            </a:pPr>
            <a:r>
              <a:rPr lang="en-US" altLang="zh-CN" sz="1800" b="1" dirty="0">
                <a:ea typeface="宋体" pitchFamily="2" charset="-122"/>
              </a:rPr>
              <a:t>	if (i != h) go to Loop:</a:t>
            </a:r>
          </a:p>
        </p:txBody>
      </p:sp>
      <p:sp>
        <p:nvSpPr>
          <p:cNvPr id="328751" name="AutoShape 47"/>
          <p:cNvSpPr/>
          <p:nvPr/>
        </p:nvSpPr>
        <p:spPr>
          <a:xfrm>
            <a:off x="6731000" y="2563813"/>
            <a:ext cx="520700" cy="406400"/>
          </a:xfrm>
          <a:prstGeom prst="downArrow">
            <a:avLst>
              <a:gd name="adj1" fmla="val 50000"/>
              <a:gd name="adj2" fmla="val 25000"/>
            </a:avLst>
          </a:prstGeom>
          <a:noFill/>
          <a:ln w="12700"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328752" name="Line 48"/>
          <p:cNvSpPr/>
          <p:nvPr/>
        </p:nvSpPr>
        <p:spPr>
          <a:xfrm>
            <a:off x="3441700" y="4940300"/>
            <a:ext cx="2400300" cy="88900"/>
          </a:xfrm>
          <a:prstGeom prst="line">
            <a:avLst/>
          </a:prstGeom>
          <a:ln w="12700" cap="flat" cmpd="sng">
            <a:solidFill>
              <a:srgbClr val="CC0000"/>
            </a:solidFill>
            <a:prstDash val="solid"/>
            <a:headEnd type="none" w="med" len="med"/>
            <a:tailEnd type="triangl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8707">
                                            <p:txEl>
                                              <p:pRg st="1" end="1"/>
                                            </p:txEl>
                                          </p:spTgt>
                                        </p:tgtEl>
                                        <p:attrNameLst>
                                          <p:attrName>style.visibility</p:attrName>
                                        </p:attrNameLst>
                                      </p:cBhvr>
                                      <p:to>
                                        <p:strVal val="visible"/>
                                      </p:to>
                                    </p:set>
                                    <p:animEffect transition="in" filter="blinds(horizontal)">
                                      <p:cBhvr>
                                        <p:cTn id="7" dur="500"/>
                                        <p:tgtEl>
                                          <p:spTgt spid="32870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8707">
                                            <p:txEl>
                                              <p:pRg st="2" end="2"/>
                                            </p:txEl>
                                          </p:spTgt>
                                        </p:tgtEl>
                                        <p:attrNameLst>
                                          <p:attrName>style.visibility</p:attrName>
                                        </p:attrNameLst>
                                      </p:cBhvr>
                                      <p:to>
                                        <p:strVal val="visible"/>
                                      </p:to>
                                    </p:set>
                                    <p:animEffect transition="in" filter="blinds(horizontal)">
                                      <p:cBhvr>
                                        <p:cTn id="10" dur="500"/>
                                        <p:tgtEl>
                                          <p:spTgt spid="32870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28707">
                                            <p:txEl>
                                              <p:pRg st="4" end="4"/>
                                            </p:txEl>
                                          </p:spTgt>
                                        </p:tgtEl>
                                        <p:attrNameLst>
                                          <p:attrName>style.visibility</p:attrName>
                                        </p:attrNameLst>
                                      </p:cBhvr>
                                      <p:to>
                                        <p:strVal val="visible"/>
                                      </p:to>
                                    </p:set>
                                    <p:animEffect transition="in" filter="blinds(horizontal)">
                                      <p:cBhvr>
                                        <p:cTn id="15" dur="500"/>
                                        <p:tgtEl>
                                          <p:spTgt spid="328707">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28707">
                                            <p:txEl>
                                              <p:pRg st="5" end="5"/>
                                            </p:txEl>
                                          </p:spTgt>
                                        </p:tgtEl>
                                        <p:attrNameLst>
                                          <p:attrName>style.visibility</p:attrName>
                                        </p:attrNameLst>
                                      </p:cBhvr>
                                      <p:to>
                                        <p:strVal val="visible"/>
                                      </p:to>
                                    </p:set>
                                    <p:animEffect transition="in" filter="blinds(horizontal)">
                                      <p:cBhvr>
                                        <p:cTn id="18" dur="500"/>
                                        <p:tgtEl>
                                          <p:spTgt spid="328707">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28748"/>
                                        </p:tgtEl>
                                        <p:attrNameLst>
                                          <p:attrName>style.visibility</p:attrName>
                                        </p:attrNameLst>
                                      </p:cBhvr>
                                      <p:to>
                                        <p:strVal val="visible"/>
                                      </p:to>
                                    </p:set>
                                    <p:animEffect transition="in" filter="blinds(horizontal)">
                                      <p:cBhvr>
                                        <p:cTn id="23" dur="500"/>
                                        <p:tgtEl>
                                          <p:spTgt spid="32874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28751"/>
                                        </p:tgtEl>
                                        <p:attrNameLst>
                                          <p:attrName>style.visibility</p:attrName>
                                        </p:attrNameLst>
                                      </p:cBhvr>
                                      <p:to>
                                        <p:strVal val="visible"/>
                                      </p:to>
                                    </p:set>
                                    <p:animEffect transition="in" filter="blinds(horizontal)">
                                      <p:cBhvr>
                                        <p:cTn id="28" dur="500"/>
                                        <p:tgtEl>
                                          <p:spTgt spid="32875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28747"/>
                                        </p:tgtEl>
                                        <p:attrNameLst>
                                          <p:attrName>style.visibility</p:attrName>
                                        </p:attrNameLst>
                                      </p:cBhvr>
                                      <p:to>
                                        <p:strVal val="visible"/>
                                      </p:to>
                                    </p:set>
                                    <p:animEffect transition="in" filter="blinds(horizontal)">
                                      <p:cBhvr>
                                        <p:cTn id="33" dur="500"/>
                                        <p:tgtEl>
                                          <p:spTgt spid="32874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28752"/>
                                        </p:tgtEl>
                                        <p:attrNameLst>
                                          <p:attrName>style.visibility</p:attrName>
                                        </p:attrNameLst>
                                      </p:cBhvr>
                                      <p:to>
                                        <p:strVal val="visible"/>
                                      </p:to>
                                    </p:set>
                                    <p:animEffect transition="in" filter="blinds(horizontal)">
                                      <p:cBhvr>
                                        <p:cTn id="38" dur="500"/>
                                        <p:tgtEl>
                                          <p:spTgt spid="32875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28707">
                                            <p:txEl>
                                              <p:pRg st="6" end="6"/>
                                            </p:txEl>
                                          </p:spTgt>
                                        </p:tgtEl>
                                        <p:attrNameLst>
                                          <p:attrName>style.visibility</p:attrName>
                                        </p:attrNameLst>
                                      </p:cBhvr>
                                      <p:to>
                                        <p:strVal val="visible"/>
                                      </p:to>
                                    </p:set>
                                    <p:animEffect transition="in" filter="blinds(horizontal)">
                                      <p:cBhvr>
                                        <p:cTn id="43" dur="500"/>
                                        <p:tgtEl>
                                          <p:spTgt spid="328707">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28707">
                                            <p:txEl>
                                              <p:pRg st="7" end="7"/>
                                            </p:txEl>
                                          </p:spTgt>
                                        </p:tgtEl>
                                        <p:attrNameLst>
                                          <p:attrName>style.visibility</p:attrName>
                                        </p:attrNameLst>
                                      </p:cBhvr>
                                      <p:to>
                                        <p:strVal val="visible"/>
                                      </p:to>
                                    </p:set>
                                    <p:animEffect transition="in" filter="blinds(horizontal)">
                                      <p:cBhvr>
                                        <p:cTn id="48" dur="500"/>
                                        <p:tgtEl>
                                          <p:spTgt spid="3287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47" grpId="0" animBg="1"/>
      <p:bldP spid="328748" grpId="0" animBg="1"/>
      <p:bldP spid="328751"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4290" name="Rectangle 2"/>
          <p:cNvSpPr>
            <a:spLocks noGrp="1"/>
          </p:cNvSpPr>
          <p:nvPr>
            <p:ph type="title"/>
          </p:nvPr>
        </p:nvSpPr>
        <p:spPr>
          <a:xfrm>
            <a:off x="800100" y="-25400"/>
            <a:ext cx="6862763" cy="646113"/>
          </a:xfrm>
          <a:ln/>
        </p:spPr>
        <p:txBody>
          <a:bodyPr vert="horz" wrap="square" lIns="91440" tIns="45720" rIns="91440" bIns="45720" anchor="b">
            <a:spAutoFit/>
          </a:bodyPr>
          <a:lstStyle/>
          <a:p>
            <a:pPr eaLnBrk="1" hangingPunct="1"/>
            <a:r>
              <a:rPr lang="zh-CN" altLang="en-US" sz="3600" dirty="0">
                <a:ea typeface="宋体" pitchFamily="2" charset="-122"/>
              </a:rPr>
              <a:t>举例：双重循环的一位动态预测</a:t>
            </a:r>
          </a:p>
        </p:txBody>
      </p:sp>
      <p:sp>
        <p:nvSpPr>
          <p:cNvPr id="524291" name="Rectangle 3"/>
          <p:cNvSpPr>
            <a:spLocks noGrp="1"/>
          </p:cNvSpPr>
          <p:nvPr>
            <p:ph idx="1"/>
          </p:nvPr>
        </p:nvSpPr>
        <p:spPr>
          <a:xfrm>
            <a:off x="246063" y="1071563"/>
            <a:ext cx="2349500" cy="2838450"/>
          </a:xfrm>
          <a:ln>
            <a:solidFill>
              <a:schemeClr val="tx1">
                <a:alpha val="100000"/>
              </a:schemeClr>
            </a:solidFill>
            <a:miter lim="800000"/>
          </a:ln>
        </p:spPr>
        <p:txBody>
          <a:bodyPr vert="horz" wrap="square" lIns="91440" tIns="45720" rIns="91440" bIns="45720" anchor="t"/>
          <a:lstStyle/>
          <a:p>
            <a:pPr>
              <a:buFont typeface="Times New Roman" panose="02020503050405090304" pitchFamily="18" charset="0"/>
              <a:buNone/>
            </a:pPr>
            <a:r>
              <a:rPr lang="en-US" altLang="zh-CN" sz="1800" dirty="0">
                <a:ea typeface="宋体" pitchFamily="2" charset="-122"/>
              </a:rPr>
              <a:t>into sum (int N)</a:t>
            </a:r>
          </a:p>
          <a:p>
            <a:pPr>
              <a:buFont typeface="Times New Roman" panose="02020503050405090304" pitchFamily="18" charset="0"/>
              <a:buNone/>
            </a:pPr>
            <a:r>
              <a:rPr lang="en-US" altLang="zh-CN" sz="1800" dirty="0">
                <a:ea typeface="宋体" pitchFamily="2" charset="-122"/>
              </a:rPr>
              <a:t>{</a:t>
            </a:r>
          </a:p>
          <a:p>
            <a:pPr>
              <a:buFont typeface="Times New Roman" panose="02020503050405090304" pitchFamily="18" charset="0"/>
              <a:buNone/>
            </a:pPr>
            <a:r>
              <a:rPr lang="en-US" altLang="zh-CN" sz="1800" dirty="0">
                <a:ea typeface="宋体" pitchFamily="2" charset="-122"/>
              </a:rPr>
              <a:t>int i, j, sum=0;</a:t>
            </a:r>
          </a:p>
          <a:p>
            <a:pPr>
              <a:buFont typeface="Times New Roman" panose="02020503050405090304" pitchFamily="18" charset="0"/>
              <a:buNone/>
            </a:pPr>
            <a:r>
              <a:rPr lang="en-US" altLang="zh-CN" sz="1800" dirty="0">
                <a:ea typeface="宋体" pitchFamily="2" charset="-122"/>
              </a:rPr>
              <a:t>for (i=0; i &lt; N; i++) </a:t>
            </a:r>
          </a:p>
          <a:p>
            <a:pPr>
              <a:buFont typeface="Times New Roman" panose="02020503050405090304" pitchFamily="18" charset="0"/>
              <a:buNone/>
            </a:pPr>
            <a:r>
              <a:rPr lang="en-US" altLang="zh-CN" sz="1800" dirty="0">
                <a:ea typeface="宋体" pitchFamily="2" charset="-122"/>
              </a:rPr>
              <a:t>    for (j=0; j &lt;N; j++) </a:t>
            </a:r>
          </a:p>
          <a:p>
            <a:pPr>
              <a:buFont typeface="Times New Roman" panose="02020503050405090304" pitchFamily="18" charset="0"/>
              <a:buNone/>
            </a:pPr>
            <a:r>
              <a:rPr lang="en-US" altLang="zh-CN" sz="1800" dirty="0">
                <a:ea typeface="宋体" pitchFamily="2" charset="-122"/>
              </a:rPr>
              <a:t>       sum=sum+1;</a:t>
            </a:r>
          </a:p>
          <a:p>
            <a:pPr>
              <a:buFont typeface="Times New Roman" panose="02020503050405090304" pitchFamily="18" charset="0"/>
              <a:buNone/>
            </a:pPr>
            <a:r>
              <a:rPr lang="en-US" altLang="zh-CN" sz="1800" dirty="0">
                <a:ea typeface="宋体" pitchFamily="2" charset="-122"/>
              </a:rPr>
              <a:t>return sum;</a:t>
            </a:r>
          </a:p>
          <a:p>
            <a:pPr>
              <a:buFont typeface="Times New Roman" panose="02020503050405090304" pitchFamily="18" charset="0"/>
              <a:buNone/>
            </a:pPr>
            <a:r>
              <a:rPr lang="en-US" altLang="zh-CN" sz="1800" dirty="0">
                <a:ea typeface="宋体" pitchFamily="2" charset="-122"/>
              </a:rPr>
              <a:t>}</a:t>
            </a:r>
          </a:p>
        </p:txBody>
      </p:sp>
      <p:sp>
        <p:nvSpPr>
          <p:cNvPr id="377860" name="Rectangle 4"/>
          <p:cNvSpPr/>
          <p:nvPr/>
        </p:nvSpPr>
        <p:spPr>
          <a:xfrm>
            <a:off x="3281363" y="842963"/>
            <a:ext cx="5676900" cy="3282950"/>
          </a:xfrm>
          <a:prstGeom prst="rect">
            <a:avLst/>
          </a:prstGeom>
          <a:noFill/>
          <a:ln w="12700" cap="flat" cmpd="sng">
            <a:solidFill>
              <a:schemeClr val="tx1"/>
            </a:solidFill>
            <a:prstDash val="solid"/>
            <a:miter/>
            <a:headEnd type="none" w="med" len="med"/>
            <a:tailEnd type="none" w="med" len="med"/>
          </a:ln>
        </p:spPr>
        <p:txBody>
          <a:bodyPr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 …</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Loop-i</a:t>
            </a:r>
            <a:r>
              <a:rPr lang="en-US" altLang="zh-CN" sz="1800" b="1" dirty="0">
                <a:solidFill>
                  <a:srgbClr val="FF0000"/>
                </a:solidFill>
                <a:ea typeface="宋体" pitchFamily="2" charset="-122"/>
              </a:rPr>
              <a:t>:  beq $t1,$a0, exit-i    </a:t>
            </a:r>
            <a:r>
              <a:rPr lang="en-US" altLang="zh-CN" sz="1800" b="1" dirty="0">
                <a:ea typeface="宋体" pitchFamily="2" charset="-122"/>
              </a:rPr>
              <a:t># </a:t>
            </a:r>
            <a:r>
              <a:rPr lang="zh-CN" altLang="en-US" sz="1800" b="1" dirty="0">
                <a:ea typeface="宋体" pitchFamily="2" charset="-122"/>
              </a:rPr>
              <a:t>若</a:t>
            </a:r>
            <a:r>
              <a:rPr lang="en-US" altLang="zh-CN" sz="1800" b="1" dirty="0">
                <a:ea typeface="宋体" pitchFamily="2" charset="-122"/>
              </a:rPr>
              <a:t>( i=N)</a:t>
            </a:r>
            <a:r>
              <a:rPr lang="zh-CN" altLang="en-US" sz="1800" b="1" dirty="0">
                <a:ea typeface="宋体" pitchFamily="2" charset="-122"/>
              </a:rPr>
              <a:t>则跳出外循环 </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              add $t2, $zero, $zero  #j=0                </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Loop-j</a:t>
            </a:r>
            <a:r>
              <a:rPr lang="en-US" altLang="zh-CN" sz="1800" b="1" dirty="0">
                <a:solidFill>
                  <a:srgbClr val="FF0000"/>
                </a:solidFill>
                <a:ea typeface="宋体" pitchFamily="2" charset="-122"/>
              </a:rPr>
              <a:t>:  beq $t2, $a0, exit-j   </a:t>
            </a:r>
            <a:r>
              <a:rPr lang="en-US" altLang="zh-CN" sz="1800" b="1" dirty="0">
                <a:ea typeface="宋体" pitchFamily="2" charset="-122"/>
              </a:rPr>
              <a:t># </a:t>
            </a:r>
            <a:r>
              <a:rPr lang="zh-CN" altLang="en-US" sz="1800" b="1" dirty="0">
                <a:ea typeface="宋体" pitchFamily="2" charset="-122"/>
              </a:rPr>
              <a:t>若</a:t>
            </a:r>
            <a:r>
              <a:rPr lang="en-US" altLang="zh-CN" sz="1800" b="1" dirty="0">
                <a:ea typeface="宋体" pitchFamily="2" charset="-122"/>
              </a:rPr>
              <a:t>(j=N)</a:t>
            </a:r>
            <a:r>
              <a:rPr lang="zh-CN" altLang="en-US" sz="1800" b="1" dirty="0">
                <a:ea typeface="宋体" pitchFamily="2" charset="-122"/>
              </a:rPr>
              <a:t>则跳出内循环</a:t>
            </a:r>
          </a:p>
          <a:p>
            <a:pPr marL="203200" lvl="0" indent="-203200" algn="ctr">
              <a:lnSpc>
                <a:spcPct val="90000"/>
              </a:lnSpc>
              <a:spcBef>
                <a:spcPct val="30000"/>
              </a:spcBef>
              <a:buClrTx/>
              <a:buSzPct val="100000"/>
              <a:buFont typeface="Times New Roman" panose="02020503050405090304" pitchFamily="18" charset="0"/>
              <a:buNone/>
            </a:pPr>
            <a:r>
              <a:rPr lang="zh-CN" altLang="en-US" sz="1800" b="1" dirty="0">
                <a:ea typeface="宋体" pitchFamily="2" charset="-122"/>
              </a:rPr>
              <a:t>	           </a:t>
            </a:r>
            <a:r>
              <a:rPr lang="en-US" altLang="zh-CN" sz="1800" b="1" dirty="0">
                <a:ea typeface="宋体" pitchFamily="2" charset="-122"/>
              </a:rPr>
              <a:t>addi $t2, $t2, 1	     # j=j+1</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  	           addi $t0, $t0, 1	     #sum=sum+1</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	           j  Loop-j</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exit-j:   addi $t1, $t1, 1	     # i=i +1</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              j  Loop-i</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exit-i:   … …</a:t>
            </a:r>
            <a:endParaRPr lang="zh-CN" altLang="en-US" sz="1800" b="1" dirty="0">
              <a:ea typeface="宋体" pitchFamily="2" charset="-122"/>
            </a:endParaRPr>
          </a:p>
        </p:txBody>
      </p:sp>
      <p:sp>
        <p:nvSpPr>
          <p:cNvPr id="524293" name="AutoShape 5"/>
          <p:cNvSpPr/>
          <p:nvPr/>
        </p:nvSpPr>
        <p:spPr>
          <a:xfrm>
            <a:off x="2692400" y="2146300"/>
            <a:ext cx="508000" cy="673100"/>
          </a:xfrm>
          <a:prstGeom prst="rightArrow">
            <a:avLst>
              <a:gd name="adj1" fmla="val 50000"/>
              <a:gd name="adj2" fmla="val 25000"/>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377863" name="Rectangle 7"/>
          <p:cNvSpPr/>
          <p:nvPr/>
        </p:nvSpPr>
        <p:spPr>
          <a:xfrm>
            <a:off x="0" y="4445000"/>
            <a:ext cx="5057775" cy="609600"/>
          </a:xfrm>
          <a:prstGeom prst="rect">
            <a:avLst/>
          </a:prstGeom>
          <a:noFill/>
          <a:ln w="12700">
            <a:noFill/>
          </a:ln>
        </p:spPr>
        <p:txBody>
          <a:bodyPr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2000" b="1" dirty="0">
                <a:ea typeface="宋体" pitchFamily="2" charset="-122"/>
              </a:rPr>
              <a:t>外循环中的分支指令共执行</a:t>
            </a:r>
            <a:r>
              <a:rPr lang="en-US" altLang="zh-CN" sz="2000" b="1" dirty="0">
                <a:ea typeface="宋体" pitchFamily="2" charset="-122"/>
              </a:rPr>
              <a:t>N+1</a:t>
            </a:r>
            <a:r>
              <a:rPr lang="zh-CN" altLang="en-US" sz="2000" b="1" dirty="0">
                <a:ea typeface="宋体" pitchFamily="2" charset="-122"/>
              </a:rPr>
              <a:t>次，</a:t>
            </a:r>
          </a:p>
          <a:p>
            <a:pPr marL="0" lvl="0" indent="0" algn="ctr">
              <a:spcBef>
                <a:spcPct val="0"/>
              </a:spcBef>
              <a:buClrTx/>
              <a:buSzPct val="100000"/>
              <a:buFont typeface="Arial" panose="020B0604020202090204" pitchFamily="34" charset="0"/>
              <a:buNone/>
            </a:pPr>
            <a:r>
              <a:rPr lang="zh-CN" altLang="en-US" sz="2000" b="1" dirty="0">
                <a:ea typeface="宋体" pitchFamily="2" charset="-122"/>
              </a:rPr>
              <a:t>内循环中的分支指令共执行</a:t>
            </a:r>
            <a:r>
              <a:rPr lang="en-US" altLang="zh-CN" sz="2000" b="1" dirty="0">
                <a:ea typeface="宋体" pitchFamily="2" charset="-122"/>
              </a:rPr>
              <a:t>N×(N+1)</a:t>
            </a:r>
            <a:r>
              <a:rPr lang="zh-CN" altLang="en-US" sz="2000" b="1" dirty="0">
                <a:ea typeface="宋体" pitchFamily="2" charset="-122"/>
              </a:rPr>
              <a:t>次。</a:t>
            </a:r>
          </a:p>
        </p:txBody>
      </p:sp>
      <p:sp>
        <p:nvSpPr>
          <p:cNvPr id="377864" name="Rectangle 8"/>
          <p:cNvSpPr/>
          <p:nvPr/>
        </p:nvSpPr>
        <p:spPr>
          <a:xfrm>
            <a:off x="155575" y="5300663"/>
            <a:ext cx="8147050" cy="1006475"/>
          </a:xfrm>
          <a:prstGeom prst="rect">
            <a:avLst/>
          </a:prstGeom>
          <a:noFill/>
          <a:ln w="12700">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2000" b="1" dirty="0">
                <a:solidFill>
                  <a:srgbClr val="008000"/>
                </a:solidFill>
                <a:ea typeface="宋体" pitchFamily="2" charset="-122"/>
              </a:rPr>
              <a:t>预测位初始为</a:t>
            </a:r>
            <a:r>
              <a:rPr lang="en-US" altLang="zh-CN" sz="2000" b="1" dirty="0">
                <a:solidFill>
                  <a:srgbClr val="008000"/>
                </a:solidFill>
                <a:ea typeface="宋体" pitchFamily="2" charset="-122"/>
              </a:rPr>
              <a:t>0</a:t>
            </a:r>
            <a:r>
              <a:rPr lang="zh-CN" altLang="en-US" sz="2000" b="1" dirty="0">
                <a:ea typeface="宋体" pitchFamily="2" charset="-122"/>
              </a:rPr>
              <a:t>，外循环只有最后</a:t>
            </a:r>
            <a:r>
              <a:rPr lang="en-US" altLang="zh-CN" sz="2000" b="1" dirty="0">
                <a:solidFill>
                  <a:srgbClr val="FF0000"/>
                </a:solidFill>
                <a:ea typeface="宋体" pitchFamily="2" charset="-122"/>
              </a:rPr>
              <a:t>1</a:t>
            </a:r>
            <a:r>
              <a:rPr lang="zh-CN" altLang="en-US" sz="2000" b="1" dirty="0">
                <a:solidFill>
                  <a:srgbClr val="FF0000"/>
                </a:solidFill>
                <a:ea typeface="宋体" pitchFamily="2" charset="-122"/>
              </a:rPr>
              <a:t>次</a:t>
            </a:r>
            <a:r>
              <a:rPr lang="zh-CN" altLang="en-US" sz="2000" b="1" dirty="0">
                <a:ea typeface="宋体" pitchFamily="2" charset="-122"/>
              </a:rPr>
              <a:t>预测错误；跳出内循环时预测  位变为</a:t>
            </a:r>
            <a:r>
              <a:rPr lang="en-US" altLang="zh-CN" sz="2000" b="1" dirty="0">
                <a:ea typeface="宋体" pitchFamily="2" charset="-122"/>
              </a:rPr>
              <a:t>1</a:t>
            </a:r>
            <a:r>
              <a:rPr lang="zh-CN" altLang="en-US" sz="2000" b="1" dirty="0">
                <a:ea typeface="宋体" pitchFamily="2" charset="-122"/>
              </a:rPr>
              <a:t>，再进入内循环时，第一次总是预测错误，并且任何一次循环的最后一次总是预测错误，因此，内循环有</a:t>
            </a:r>
            <a:r>
              <a:rPr lang="en-US" altLang="zh-CN" sz="2000" b="1" dirty="0">
                <a:solidFill>
                  <a:srgbClr val="FF0000"/>
                </a:solidFill>
                <a:ea typeface="宋体" pitchFamily="2" charset="-122"/>
              </a:rPr>
              <a:t>1+2×(N–1)</a:t>
            </a:r>
            <a:r>
              <a:rPr lang="zh-CN" altLang="en-US" sz="2000" b="1" dirty="0">
                <a:solidFill>
                  <a:srgbClr val="FF0000"/>
                </a:solidFill>
                <a:ea typeface="宋体" pitchFamily="2" charset="-122"/>
              </a:rPr>
              <a:t>次</a:t>
            </a:r>
            <a:r>
              <a:rPr lang="zh-CN" altLang="en-US" sz="2000" b="1" dirty="0">
                <a:ea typeface="宋体" pitchFamily="2" charset="-122"/>
              </a:rPr>
              <a:t>预测错误。</a:t>
            </a:r>
          </a:p>
        </p:txBody>
      </p:sp>
      <p:sp>
        <p:nvSpPr>
          <p:cNvPr id="377865" name="Text Box 9"/>
          <p:cNvSpPr txBox="1"/>
          <p:nvPr/>
        </p:nvSpPr>
        <p:spPr>
          <a:xfrm>
            <a:off x="2133600" y="6296025"/>
            <a:ext cx="2984500" cy="39687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2000" b="1" dirty="0">
                <a:solidFill>
                  <a:srgbClr val="FF0000"/>
                </a:solidFill>
                <a:ea typeface="宋体" pitchFamily="2" charset="-122"/>
              </a:rPr>
              <a:t>N</a:t>
            </a:r>
            <a:r>
              <a:rPr lang="zh-CN" altLang="en-US" sz="2000" b="1" dirty="0">
                <a:solidFill>
                  <a:srgbClr val="FF0000"/>
                </a:solidFill>
                <a:ea typeface="宋体" pitchFamily="2" charset="-122"/>
              </a:rPr>
              <a:t>越大准确率越高！</a:t>
            </a:r>
          </a:p>
        </p:txBody>
      </p:sp>
      <p:sp>
        <p:nvSpPr>
          <p:cNvPr id="377866" name="Text Box 10"/>
          <p:cNvSpPr txBox="1"/>
          <p:nvPr/>
        </p:nvSpPr>
        <p:spPr>
          <a:xfrm>
            <a:off x="5422900" y="4340225"/>
            <a:ext cx="3378200" cy="85407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2000" b="1" dirty="0">
                <a:solidFill>
                  <a:srgbClr val="FF0000"/>
                </a:solidFill>
                <a:ea typeface="宋体" pitchFamily="2" charset="-122"/>
              </a:rPr>
              <a:t>N=10, </a:t>
            </a:r>
            <a:r>
              <a:rPr lang="zh-CN" altLang="en-US" sz="2000" b="1" dirty="0">
                <a:solidFill>
                  <a:srgbClr val="FF0000"/>
                </a:solidFill>
                <a:ea typeface="宋体" pitchFamily="2" charset="-122"/>
              </a:rPr>
              <a:t>分别</a:t>
            </a:r>
            <a:r>
              <a:rPr lang="en-US" altLang="zh-CN" sz="2000" b="1" dirty="0">
                <a:solidFill>
                  <a:srgbClr val="FF0000"/>
                </a:solidFill>
                <a:ea typeface="宋体" pitchFamily="2" charset="-122"/>
              </a:rPr>
              <a:t>90.9%</a:t>
            </a:r>
            <a:r>
              <a:rPr lang="zh-CN" altLang="en-US" sz="2000" b="1" dirty="0">
                <a:solidFill>
                  <a:srgbClr val="FF0000"/>
                </a:solidFill>
                <a:ea typeface="宋体" pitchFamily="2" charset="-122"/>
              </a:rPr>
              <a:t>和</a:t>
            </a:r>
            <a:r>
              <a:rPr lang="en-US" altLang="zh-CN" sz="2000" b="1" dirty="0">
                <a:solidFill>
                  <a:srgbClr val="FF0000"/>
                </a:solidFill>
                <a:ea typeface="宋体" pitchFamily="2" charset="-122"/>
              </a:rPr>
              <a:t>82.7%</a:t>
            </a:r>
          </a:p>
          <a:p>
            <a:pPr marL="0" lvl="0" indent="0" algn="ctr">
              <a:spcBef>
                <a:spcPct val="50000"/>
              </a:spcBef>
              <a:buClrTx/>
              <a:buSzPct val="100000"/>
              <a:buFont typeface="Arial" panose="020B0604020202090204" pitchFamily="34" charset="0"/>
              <a:buNone/>
            </a:pPr>
            <a:r>
              <a:rPr lang="en-US" altLang="zh-CN" sz="2000" b="1" dirty="0">
                <a:solidFill>
                  <a:srgbClr val="FF0000"/>
                </a:solidFill>
                <a:ea typeface="宋体" pitchFamily="2" charset="-122"/>
              </a:rPr>
              <a:t>N=100, </a:t>
            </a:r>
            <a:r>
              <a:rPr lang="zh-CN" altLang="en-US" sz="2000" b="1" dirty="0">
                <a:solidFill>
                  <a:srgbClr val="FF0000"/>
                </a:solidFill>
                <a:ea typeface="宋体" pitchFamily="2" charset="-122"/>
              </a:rPr>
              <a:t>分别</a:t>
            </a:r>
            <a:r>
              <a:rPr lang="en-US" altLang="zh-CN" sz="2000" b="1" dirty="0">
                <a:solidFill>
                  <a:srgbClr val="FF0000"/>
                </a:solidFill>
                <a:ea typeface="宋体" pitchFamily="2" charset="-122"/>
              </a:rPr>
              <a:t>99%</a:t>
            </a:r>
            <a:r>
              <a:rPr lang="zh-CN" altLang="en-US" sz="2000" b="1" dirty="0">
                <a:solidFill>
                  <a:srgbClr val="FF0000"/>
                </a:solidFill>
                <a:ea typeface="宋体" pitchFamily="2" charset="-122"/>
              </a:rPr>
              <a:t>和</a:t>
            </a:r>
            <a:r>
              <a:rPr lang="en-US" altLang="zh-CN" sz="2000" b="1" dirty="0">
                <a:solidFill>
                  <a:srgbClr val="FF0000"/>
                </a:solidFill>
                <a:ea typeface="宋体" pitchFamily="2" charset="-122"/>
              </a:rPr>
              <a:t>98%</a:t>
            </a:r>
          </a:p>
        </p:txBody>
      </p:sp>
      <p:sp>
        <p:nvSpPr>
          <p:cNvPr id="2" name="矩形 1"/>
          <p:cNvSpPr/>
          <p:nvPr/>
        </p:nvSpPr>
        <p:spPr>
          <a:xfrm>
            <a:off x="7420461" y="6296025"/>
            <a:ext cx="1380639" cy="523220"/>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r>
              <a:rPr kumimoji="0" lang="en-US" altLang="zh-CN" sz="2800" b="1" i="0" u="none" strike="noStrike" kern="1200" cap="all" spc="0" normalizeH="0" baseline="0" noProof="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uLnTx/>
                <a:uFillTx/>
                <a:latin typeface="Arial" panose="020B0604020202090204" pitchFamily="34" charset="0"/>
                <a:ea typeface="+mn-ea"/>
                <a:cs typeface="+mn-cs"/>
                <a:hlinkClick r:id="rId2" action="ppaction://hlinksldjump"/>
              </a:rPr>
              <a:t>Back</a:t>
            </a:r>
            <a:endParaRPr kumimoji="0" lang="zh-CN" altLang="en-US" sz="2800" b="1" i="0" u="none" strike="noStrike" kern="1200" cap="all" spc="0" normalizeH="0" baseline="0" noProof="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uLnTx/>
              <a:uFillTx/>
              <a:latin typeface="Arial" panose="020B0604020202090204" pitchFamily="34" charset="0"/>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7860"/>
                                        </p:tgtEl>
                                        <p:attrNameLst>
                                          <p:attrName>style.visibility</p:attrName>
                                        </p:attrNameLst>
                                      </p:cBhvr>
                                      <p:to>
                                        <p:strVal val="visible"/>
                                      </p:to>
                                    </p:set>
                                    <p:animEffect transition="in" filter="blinds(horizontal)">
                                      <p:cBhvr>
                                        <p:cTn id="7" dur="500"/>
                                        <p:tgtEl>
                                          <p:spTgt spid="3778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7863"/>
                                        </p:tgtEl>
                                        <p:attrNameLst>
                                          <p:attrName>style.visibility</p:attrName>
                                        </p:attrNameLst>
                                      </p:cBhvr>
                                      <p:to>
                                        <p:strVal val="visible"/>
                                      </p:to>
                                    </p:set>
                                    <p:animEffect transition="in" filter="blinds(horizontal)">
                                      <p:cBhvr>
                                        <p:cTn id="12" dur="500"/>
                                        <p:tgtEl>
                                          <p:spTgt spid="37786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7864"/>
                                        </p:tgtEl>
                                        <p:attrNameLst>
                                          <p:attrName>style.visibility</p:attrName>
                                        </p:attrNameLst>
                                      </p:cBhvr>
                                      <p:to>
                                        <p:strVal val="visible"/>
                                      </p:to>
                                    </p:set>
                                    <p:animEffect transition="in" filter="blinds(horizontal)">
                                      <p:cBhvr>
                                        <p:cTn id="17" dur="500"/>
                                        <p:tgtEl>
                                          <p:spTgt spid="3778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7866"/>
                                        </p:tgtEl>
                                        <p:attrNameLst>
                                          <p:attrName>style.visibility</p:attrName>
                                        </p:attrNameLst>
                                      </p:cBhvr>
                                      <p:to>
                                        <p:strVal val="visible"/>
                                      </p:to>
                                    </p:set>
                                    <p:animEffect transition="in" filter="blinds(horizontal)">
                                      <p:cBhvr>
                                        <p:cTn id="22" dur="500"/>
                                        <p:tgtEl>
                                          <p:spTgt spid="37786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77865"/>
                                        </p:tgtEl>
                                        <p:attrNameLst>
                                          <p:attrName>style.visibility</p:attrName>
                                        </p:attrNameLst>
                                      </p:cBhvr>
                                      <p:to>
                                        <p:strVal val="visible"/>
                                      </p:to>
                                    </p:set>
                                    <p:animEffect transition="in" filter="blinds(horizontal)">
                                      <p:cBhvr>
                                        <p:cTn id="27" dur="500"/>
                                        <p:tgtEl>
                                          <p:spTgt spid="377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0" grpId="0" animBg="1"/>
      <p:bldP spid="377863" grpId="0"/>
      <p:bldP spid="377864" grpId="0"/>
      <p:bldP spid="377865" grpId="0"/>
      <p:bldP spid="377866" grpId="0"/>
    </p:bld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4" name="Rectangle 2"/>
          <p:cNvSpPr>
            <a:spLocks noGrp="1"/>
          </p:cNvSpPr>
          <p:nvPr>
            <p:ph type="title"/>
          </p:nvPr>
        </p:nvSpPr>
        <p:spPr>
          <a:xfrm>
            <a:off x="800100" y="-74612"/>
            <a:ext cx="6862763" cy="646112"/>
          </a:xfrm>
          <a:ln/>
        </p:spPr>
        <p:txBody>
          <a:bodyPr vert="horz" wrap="square" lIns="91440" tIns="45720" rIns="91440" bIns="45720" anchor="b">
            <a:spAutoFit/>
          </a:bodyPr>
          <a:lstStyle/>
          <a:p>
            <a:pPr eaLnBrk="1" hangingPunct="1"/>
            <a:r>
              <a:rPr lang="zh-CN" altLang="en-US" sz="3600" dirty="0">
                <a:ea typeface="宋体" pitchFamily="2" charset="-122"/>
              </a:rPr>
              <a:t>两位预测状态图</a:t>
            </a:r>
          </a:p>
        </p:txBody>
      </p:sp>
      <p:sp>
        <p:nvSpPr>
          <p:cNvPr id="231427" name="Rectangle 3"/>
          <p:cNvSpPr>
            <a:spLocks noGrp="1"/>
          </p:cNvSpPr>
          <p:nvPr>
            <p:ph idx="1"/>
          </p:nvPr>
        </p:nvSpPr>
        <p:spPr>
          <a:xfrm>
            <a:off x="0" y="3827463"/>
            <a:ext cx="8978900" cy="2312987"/>
          </a:xfrm>
          <a:ln/>
        </p:spPr>
        <p:txBody>
          <a:bodyPr vert="horz" wrap="square" lIns="91440" tIns="45720" rIns="91440" bIns="45720" anchor="t"/>
          <a:lstStyle/>
          <a:p>
            <a:pPr>
              <a:lnSpc>
                <a:spcPct val="110000"/>
              </a:lnSpc>
              <a:spcBef>
                <a:spcPct val="10000"/>
              </a:spcBef>
            </a:pPr>
            <a:r>
              <a:rPr lang="zh-CN" altLang="en-US" sz="2600" dirty="0">
                <a:ea typeface="宋体" pitchFamily="2" charset="-122"/>
              </a:rPr>
              <a:t>基本思想：只有两次预测错误才改变预测方向</a:t>
            </a:r>
          </a:p>
          <a:p>
            <a:pPr lvl="1">
              <a:lnSpc>
                <a:spcPct val="110000"/>
              </a:lnSpc>
              <a:spcBef>
                <a:spcPct val="10000"/>
              </a:spcBef>
            </a:pPr>
            <a:r>
              <a:rPr lang="en-US" altLang="zh-CN" sz="2600" dirty="0">
                <a:ea typeface="宋体" pitchFamily="2" charset="-122"/>
              </a:rPr>
              <a:t>11</a:t>
            </a:r>
            <a:r>
              <a:rPr lang="zh-CN" altLang="en-US" sz="2600" dirty="0">
                <a:ea typeface="宋体" pitchFamily="2" charset="-122"/>
              </a:rPr>
              <a:t>状态时预测发生（强转移），实际不发生时，转到状态</a:t>
            </a:r>
            <a:r>
              <a:rPr lang="en-US" altLang="zh-CN" sz="2600" dirty="0">
                <a:ea typeface="宋体" pitchFamily="2" charset="-122"/>
              </a:rPr>
              <a:t>10</a:t>
            </a:r>
            <a:r>
              <a:rPr lang="zh-CN" altLang="en-US" sz="2600" dirty="0">
                <a:ea typeface="宋体" pitchFamily="2" charset="-122"/>
              </a:rPr>
              <a:t>（弱转移），下次仍预测为发生，如果再次预测错误（实际不发生），才使下次预测调整为不发生</a:t>
            </a:r>
            <a:r>
              <a:rPr lang="en-US" altLang="zh-CN" sz="2600" dirty="0">
                <a:ea typeface="宋体" pitchFamily="2" charset="-122"/>
              </a:rPr>
              <a:t>00</a:t>
            </a:r>
          </a:p>
          <a:p>
            <a:pPr>
              <a:lnSpc>
                <a:spcPct val="110000"/>
              </a:lnSpc>
              <a:spcBef>
                <a:spcPct val="10000"/>
              </a:spcBef>
            </a:pPr>
            <a:r>
              <a:rPr lang="zh-CN" altLang="en-US" sz="2600" dirty="0">
                <a:ea typeface="宋体" pitchFamily="2" charset="-122"/>
              </a:rPr>
              <a:t>好处：连续两次发生不同的分支情况时，会预测正确</a:t>
            </a:r>
          </a:p>
        </p:txBody>
      </p:sp>
      <p:sp>
        <p:nvSpPr>
          <p:cNvPr id="525316" name="Oval 4"/>
          <p:cNvSpPr/>
          <p:nvPr/>
        </p:nvSpPr>
        <p:spPr>
          <a:xfrm>
            <a:off x="165100" y="1182688"/>
            <a:ext cx="1427163" cy="579437"/>
          </a:xfrm>
          <a:prstGeom prst="ellipse">
            <a:avLst/>
          </a:prstGeom>
          <a:no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25317" name="Text Box 5"/>
          <p:cNvSpPr txBox="1"/>
          <p:nvPr/>
        </p:nvSpPr>
        <p:spPr>
          <a:xfrm>
            <a:off x="455613" y="1303338"/>
            <a:ext cx="1025525"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CC0000"/>
                </a:solidFill>
                <a:ea typeface="宋体" pitchFamily="2" charset="-122"/>
              </a:rPr>
              <a:t>预测发生</a:t>
            </a:r>
          </a:p>
        </p:txBody>
      </p:sp>
      <p:sp>
        <p:nvSpPr>
          <p:cNvPr id="525318" name="Arc 9"/>
          <p:cNvSpPr/>
          <p:nvPr/>
        </p:nvSpPr>
        <p:spPr>
          <a:xfrm rot="5816362">
            <a:off x="630238" y="547688"/>
            <a:ext cx="531812" cy="793750"/>
          </a:xfrm>
          <a:custGeom>
            <a:avLst/>
            <a:gdLst>
              <a:gd name="txL" fmla="*/ 0 w 36346"/>
              <a:gd name="txT" fmla="*/ 0 h 43200"/>
              <a:gd name="txR" fmla="*/ 36346 w 36346"/>
              <a:gd name="txB" fmla="*/ 43200 h 43200"/>
            </a:gdLst>
            <a:ahLst/>
            <a:cxnLst>
              <a:cxn ang="0">
                <a:pos x="2147483646" y="2147483646"/>
              </a:cxn>
              <a:cxn ang="0">
                <a:pos x="2147483646" y="2147483646"/>
              </a:cxn>
              <a:cxn ang="0">
                <a:pos x="2147483646" y="2147483646"/>
              </a:cxn>
            </a:cxnLst>
            <a:rect l="txL" t="txT" r="txR" b="txB"/>
            <a:pathLst>
              <a:path w="36346" h="43200" fill="none">
                <a:moveTo>
                  <a:pt x="36346" y="37383"/>
                </a:moveTo>
                <a:cubicBezTo>
                  <a:pt x="32345" y="41120"/>
                  <a:pt x="27074" y="43199"/>
                  <a:pt x="21600" y="43200"/>
                </a:cubicBezTo>
                <a:cubicBezTo>
                  <a:pt x="9670" y="43200"/>
                  <a:pt x="0" y="33529"/>
                  <a:pt x="0" y="21600"/>
                </a:cubicBezTo>
                <a:cubicBezTo>
                  <a:pt x="0" y="9670"/>
                  <a:pt x="9670" y="0"/>
                  <a:pt x="21600" y="0"/>
                </a:cubicBezTo>
                <a:cubicBezTo>
                  <a:pt x="25671" y="-1"/>
                  <a:pt x="29659" y="1150"/>
                  <a:pt x="33105" y="3318"/>
                </a:cubicBezTo>
              </a:path>
              <a:path w="36346" h="43200" stroke="0">
                <a:moveTo>
                  <a:pt x="36346" y="37383"/>
                </a:moveTo>
                <a:cubicBezTo>
                  <a:pt x="32345" y="41120"/>
                  <a:pt x="27074" y="43199"/>
                  <a:pt x="21600" y="43200"/>
                </a:cubicBezTo>
                <a:cubicBezTo>
                  <a:pt x="9670" y="43200"/>
                  <a:pt x="0" y="33529"/>
                  <a:pt x="0" y="21600"/>
                </a:cubicBezTo>
                <a:cubicBezTo>
                  <a:pt x="0" y="9670"/>
                  <a:pt x="9670" y="0"/>
                  <a:pt x="21600" y="0"/>
                </a:cubicBezTo>
                <a:cubicBezTo>
                  <a:pt x="25671" y="-1"/>
                  <a:pt x="29659" y="1150"/>
                  <a:pt x="33105" y="3318"/>
                </a:cubicBezTo>
                <a:lnTo>
                  <a:pt x="21600" y="21600"/>
                </a:lnTo>
                <a:lnTo>
                  <a:pt x="36346" y="37383"/>
                </a:lnTo>
                <a:close/>
              </a:path>
            </a:pathLst>
          </a:custGeom>
          <a:noFill/>
          <a:ln w="28575" cap="flat" cmpd="sng">
            <a:solidFill>
              <a:schemeClr val="tx1">
                <a:alpha val="100000"/>
              </a:schemeClr>
            </a:solidFill>
            <a:prstDash val="solid"/>
            <a:round/>
            <a:headEnd type="none" w="med" len="med"/>
            <a:tailEnd type="arrow" w="med" len="med"/>
          </a:ln>
        </p:spPr>
        <p:txBody>
          <a:bodyPr/>
          <a:lstStyle/>
          <a:p>
            <a:endParaRPr lang="zh-CN" altLang="en-US"/>
          </a:p>
        </p:txBody>
      </p:sp>
      <p:sp>
        <p:nvSpPr>
          <p:cNvPr id="525319" name="Text Box 10"/>
          <p:cNvSpPr txBox="1"/>
          <p:nvPr/>
        </p:nvSpPr>
        <p:spPr>
          <a:xfrm>
            <a:off x="682625" y="744538"/>
            <a:ext cx="709613"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发生</a:t>
            </a:r>
          </a:p>
        </p:txBody>
      </p:sp>
      <p:sp>
        <p:nvSpPr>
          <p:cNvPr id="525320" name="Oval 13"/>
          <p:cNvSpPr/>
          <p:nvPr/>
        </p:nvSpPr>
        <p:spPr>
          <a:xfrm flipV="1">
            <a:off x="3268663" y="2311400"/>
            <a:ext cx="1428750" cy="577850"/>
          </a:xfrm>
          <a:prstGeom prst="ellipse">
            <a:avLst/>
          </a:prstGeom>
          <a:no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25321" name="Text Box 14"/>
          <p:cNvSpPr txBox="1"/>
          <p:nvPr/>
        </p:nvSpPr>
        <p:spPr>
          <a:xfrm>
            <a:off x="3443288" y="2397125"/>
            <a:ext cx="1239837"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CC0000"/>
                </a:solidFill>
                <a:ea typeface="宋体" pitchFamily="2" charset="-122"/>
              </a:rPr>
              <a:t>预测不发生</a:t>
            </a:r>
          </a:p>
        </p:txBody>
      </p:sp>
      <p:sp>
        <p:nvSpPr>
          <p:cNvPr id="525322" name="Arc 15"/>
          <p:cNvSpPr/>
          <p:nvPr/>
        </p:nvSpPr>
        <p:spPr>
          <a:xfrm rot="-5816362" flipV="1">
            <a:off x="3713163" y="2722563"/>
            <a:ext cx="531812" cy="793750"/>
          </a:xfrm>
          <a:custGeom>
            <a:avLst/>
            <a:gdLst>
              <a:gd name="txL" fmla="*/ 0 w 36346"/>
              <a:gd name="txT" fmla="*/ 0 h 43200"/>
              <a:gd name="txR" fmla="*/ 36346 w 36346"/>
              <a:gd name="txB" fmla="*/ 43200 h 43200"/>
            </a:gdLst>
            <a:ahLst/>
            <a:cxnLst>
              <a:cxn ang="0">
                <a:pos x="2147483646" y="2147483646"/>
              </a:cxn>
              <a:cxn ang="0">
                <a:pos x="2147483646" y="2147483646"/>
              </a:cxn>
              <a:cxn ang="0">
                <a:pos x="2147483646" y="2147483646"/>
              </a:cxn>
            </a:cxnLst>
            <a:rect l="txL" t="txT" r="txR" b="txB"/>
            <a:pathLst>
              <a:path w="36346" h="43200" fill="none">
                <a:moveTo>
                  <a:pt x="36346" y="37383"/>
                </a:moveTo>
                <a:cubicBezTo>
                  <a:pt x="32345" y="41120"/>
                  <a:pt x="27074" y="43199"/>
                  <a:pt x="21600" y="43200"/>
                </a:cubicBezTo>
                <a:cubicBezTo>
                  <a:pt x="9670" y="43200"/>
                  <a:pt x="0" y="33529"/>
                  <a:pt x="0" y="21600"/>
                </a:cubicBezTo>
                <a:cubicBezTo>
                  <a:pt x="0" y="9670"/>
                  <a:pt x="9670" y="0"/>
                  <a:pt x="21600" y="0"/>
                </a:cubicBezTo>
                <a:cubicBezTo>
                  <a:pt x="25671" y="-1"/>
                  <a:pt x="29659" y="1150"/>
                  <a:pt x="33105" y="3318"/>
                </a:cubicBezTo>
              </a:path>
              <a:path w="36346" h="43200" stroke="0">
                <a:moveTo>
                  <a:pt x="36346" y="37383"/>
                </a:moveTo>
                <a:cubicBezTo>
                  <a:pt x="32345" y="41120"/>
                  <a:pt x="27074" y="43199"/>
                  <a:pt x="21600" y="43200"/>
                </a:cubicBezTo>
                <a:cubicBezTo>
                  <a:pt x="9670" y="43200"/>
                  <a:pt x="0" y="33529"/>
                  <a:pt x="0" y="21600"/>
                </a:cubicBezTo>
                <a:cubicBezTo>
                  <a:pt x="0" y="9670"/>
                  <a:pt x="9670" y="0"/>
                  <a:pt x="21600" y="0"/>
                </a:cubicBezTo>
                <a:cubicBezTo>
                  <a:pt x="25671" y="-1"/>
                  <a:pt x="29659" y="1150"/>
                  <a:pt x="33105" y="3318"/>
                </a:cubicBezTo>
                <a:lnTo>
                  <a:pt x="21600" y="21600"/>
                </a:lnTo>
                <a:lnTo>
                  <a:pt x="36346" y="37383"/>
                </a:lnTo>
                <a:close/>
              </a:path>
            </a:pathLst>
          </a:custGeom>
          <a:noFill/>
          <a:ln w="28575" cap="flat" cmpd="sng">
            <a:solidFill>
              <a:schemeClr val="tx1">
                <a:alpha val="100000"/>
              </a:schemeClr>
            </a:solidFill>
            <a:prstDash val="solid"/>
            <a:round/>
            <a:headEnd type="none" w="med" len="med"/>
            <a:tailEnd type="arrow" w="med" len="med"/>
          </a:ln>
        </p:spPr>
        <p:txBody>
          <a:bodyPr/>
          <a:lstStyle/>
          <a:p>
            <a:endParaRPr lang="zh-CN" altLang="en-US"/>
          </a:p>
        </p:txBody>
      </p:sp>
      <p:sp>
        <p:nvSpPr>
          <p:cNvPr id="525323" name="Text Box 16"/>
          <p:cNvSpPr txBox="1"/>
          <p:nvPr/>
        </p:nvSpPr>
        <p:spPr>
          <a:xfrm>
            <a:off x="3511550" y="2919413"/>
            <a:ext cx="865188"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不发生</a:t>
            </a:r>
          </a:p>
        </p:txBody>
      </p:sp>
      <p:sp>
        <p:nvSpPr>
          <p:cNvPr id="525324" name="Oval 17"/>
          <p:cNvSpPr/>
          <p:nvPr/>
        </p:nvSpPr>
        <p:spPr>
          <a:xfrm flipV="1">
            <a:off x="3227388" y="1123950"/>
            <a:ext cx="1427162" cy="577850"/>
          </a:xfrm>
          <a:prstGeom prst="ellipse">
            <a:avLst/>
          </a:prstGeom>
          <a:no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25325" name="Text Box 18"/>
          <p:cNvSpPr txBox="1"/>
          <p:nvPr/>
        </p:nvSpPr>
        <p:spPr>
          <a:xfrm>
            <a:off x="3470275" y="1200150"/>
            <a:ext cx="102235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CC0000"/>
                </a:solidFill>
                <a:ea typeface="宋体" pitchFamily="2" charset="-122"/>
              </a:rPr>
              <a:t>预测发生</a:t>
            </a:r>
          </a:p>
        </p:txBody>
      </p:sp>
      <p:sp>
        <p:nvSpPr>
          <p:cNvPr id="525326" name="Oval 19"/>
          <p:cNvSpPr/>
          <p:nvPr/>
        </p:nvSpPr>
        <p:spPr>
          <a:xfrm flipV="1">
            <a:off x="176213" y="2270125"/>
            <a:ext cx="1427162" cy="579438"/>
          </a:xfrm>
          <a:prstGeom prst="ellipse">
            <a:avLst/>
          </a:prstGeom>
          <a:noFill/>
          <a:ln w="28575" cap="flat" cmpd="sng">
            <a:solidFill>
              <a:srgbClr val="CC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25327" name="Text Box 20"/>
          <p:cNvSpPr txBox="1"/>
          <p:nvPr/>
        </p:nvSpPr>
        <p:spPr>
          <a:xfrm>
            <a:off x="404813" y="2339975"/>
            <a:ext cx="1223962"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CC0000"/>
                </a:solidFill>
                <a:ea typeface="宋体" pitchFamily="2" charset="-122"/>
              </a:rPr>
              <a:t>预测不发生</a:t>
            </a:r>
          </a:p>
        </p:txBody>
      </p:sp>
      <p:sp>
        <p:nvSpPr>
          <p:cNvPr id="525328" name="Line 21"/>
          <p:cNvSpPr/>
          <p:nvPr/>
        </p:nvSpPr>
        <p:spPr>
          <a:xfrm flipV="1">
            <a:off x="879475" y="1741488"/>
            <a:ext cx="0" cy="528637"/>
          </a:xfrm>
          <a:prstGeom prst="line">
            <a:avLst/>
          </a:prstGeom>
          <a:ln w="28575" cap="flat" cmpd="sng">
            <a:solidFill>
              <a:schemeClr val="tx1"/>
            </a:solidFill>
            <a:prstDash val="solid"/>
            <a:headEnd type="none" w="med" len="med"/>
            <a:tailEnd type="arrow" w="med" len="med"/>
          </a:ln>
        </p:spPr>
      </p:sp>
      <p:sp>
        <p:nvSpPr>
          <p:cNvPr id="525329" name="Text Box 22"/>
          <p:cNvSpPr txBox="1"/>
          <p:nvPr/>
        </p:nvSpPr>
        <p:spPr>
          <a:xfrm>
            <a:off x="107950" y="1901825"/>
            <a:ext cx="1038225"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发生</a:t>
            </a:r>
          </a:p>
        </p:txBody>
      </p:sp>
      <p:sp>
        <p:nvSpPr>
          <p:cNvPr id="525330" name="Line 23"/>
          <p:cNvSpPr/>
          <p:nvPr/>
        </p:nvSpPr>
        <p:spPr>
          <a:xfrm>
            <a:off x="1479550" y="1303338"/>
            <a:ext cx="1800225" cy="0"/>
          </a:xfrm>
          <a:prstGeom prst="line">
            <a:avLst/>
          </a:prstGeom>
          <a:ln w="28575" cap="flat" cmpd="sng">
            <a:solidFill>
              <a:schemeClr val="tx1"/>
            </a:solidFill>
            <a:prstDash val="solid"/>
            <a:headEnd type="none" w="med" len="med"/>
            <a:tailEnd type="arrow" w="med" len="med"/>
          </a:ln>
        </p:spPr>
      </p:sp>
      <p:sp>
        <p:nvSpPr>
          <p:cNvPr id="525331" name="Text Box 24"/>
          <p:cNvSpPr txBox="1"/>
          <p:nvPr/>
        </p:nvSpPr>
        <p:spPr>
          <a:xfrm>
            <a:off x="1728788" y="976313"/>
            <a:ext cx="92710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不发生</a:t>
            </a:r>
          </a:p>
        </p:txBody>
      </p:sp>
      <p:sp>
        <p:nvSpPr>
          <p:cNvPr id="525332" name="Line 25"/>
          <p:cNvSpPr/>
          <p:nvPr/>
        </p:nvSpPr>
        <p:spPr>
          <a:xfrm>
            <a:off x="1530350" y="1562100"/>
            <a:ext cx="1800225" cy="0"/>
          </a:xfrm>
          <a:prstGeom prst="line">
            <a:avLst/>
          </a:prstGeom>
          <a:ln w="28575" cap="flat" cmpd="sng">
            <a:solidFill>
              <a:schemeClr val="tx1"/>
            </a:solidFill>
            <a:prstDash val="solid"/>
            <a:headEnd type="arrow" w="med" len="med"/>
            <a:tailEnd type="none" w="med" len="med"/>
          </a:ln>
        </p:spPr>
      </p:sp>
      <p:sp>
        <p:nvSpPr>
          <p:cNvPr id="525333" name="Text Box 26"/>
          <p:cNvSpPr txBox="1"/>
          <p:nvPr/>
        </p:nvSpPr>
        <p:spPr>
          <a:xfrm>
            <a:off x="1682750" y="1557338"/>
            <a:ext cx="766763"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   发生</a:t>
            </a:r>
          </a:p>
        </p:txBody>
      </p:sp>
      <p:sp>
        <p:nvSpPr>
          <p:cNvPr id="525334" name="Line 27"/>
          <p:cNvSpPr/>
          <p:nvPr/>
        </p:nvSpPr>
        <p:spPr>
          <a:xfrm>
            <a:off x="1550988" y="2439988"/>
            <a:ext cx="1800225" cy="0"/>
          </a:xfrm>
          <a:prstGeom prst="line">
            <a:avLst/>
          </a:prstGeom>
          <a:ln w="28575" cap="flat" cmpd="sng">
            <a:solidFill>
              <a:schemeClr val="tx1"/>
            </a:solidFill>
            <a:prstDash val="solid"/>
            <a:headEnd type="none" w="med" len="med"/>
            <a:tailEnd type="arrow" w="med" len="med"/>
          </a:ln>
        </p:spPr>
      </p:sp>
      <p:sp>
        <p:nvSpPr>
          <p:cNvPr id="525335" name="Text Box 28"/>
          <p:cNvSpPr txBox="1"/>
          <p:nvPr/>
        </p:nvSpPr>
        <p:spPr>
          <a:xfrm>
            <a:off x="1765300" y="2117725"/>
            <a:ext cx="922338"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不发生</a:t>
            </a:r>
          </a:p>
        </p:txBody>
      </p:sp>
      <p:sp>
        <p:nvSpPr>
          <p:cNvPr id="525336" name="Line 29"/>
          <p:cNvSpPr/>
          <p:nvPr/>
        </p:nvSpPr>
        <p:spPr>
          <a:xfrm>
            <a:off x="1500188" y="2719388"/>
            <a:ext cx="1800225" cy="0"/>
          </a:xfrm>
          <a:prstGeom prst="line">
            <a:avLst/>
          </a:prstGeom>
          <a:ln w="28575" cap="flat" cmpd="sng">
            <a:solidFill>
              <a:schemeClr val="tx1"/>
            </a:solidFill>
            <a:prstDash val="solid"/>
            <a:headEnd type="arrow" w="med" len="med"/>
            <a:tailEnd type="none" w="med" len="med"/>
          </a:ln>
        </p:spPr>
      </p:sp>
      <p:sp>
        <p:nvSpPr>
          <p:cNvPr id="525337" name="Text Box 30"/>
          <p:cNvSpPr txBox="1"/>
          <p:nvPr/>
        </p:nvSpPr>
        <p:spPr>
          <a:xfrm>
            <a:off x="1933575" y="2709863"/>
            <a:ext cx="765175"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发生</a:t>
            </a:r>
          </a:p>
        </p:txBody>
      </p:sp>
      <p:sp>
        <p:nvSpPr>
          <p:cNvPr id="525338" name="Line 31"/>
          <p:cNvSpPr/>
          <p:nvPr/>
        </p:nvSpPr>
        <p:spPr>
          <a:xfrm flipV="1">
            <a:off x="3992563" y="1692275"/>
            <a:ext cx="0" cy="598488"/>
          </a:xfrm>
          <a:prstGeom prst="line">
            <a:avLst/>
          </a:prstGeom>
          <a:ln w="28575" cap="flat" cmpd="sng">
            <a:solidFill>
              <a:schemeClr val="tx1"/>
            </a:solidFill>
            <a:prstDash val="solid"/>
            <a:headEnd type="arrow" w="med" len="med"/>
            <a:tailEnd type="none" w="med" len="med"/>
          </a:ln>
        </p:spPr>
      </p:sp>
      <p:sp>
        <p:nvSpPr>
          <p:cNvPr id="525339" name="Text Box 32"/>
          <p:cNvSpPr txBox="1"/>
          <p:nvPr/>
        </p:nvSpPr>
        <p:spPr>
          <a:xfrm>
            <a:off x="3235325" y="1846263"/>
            <a:ext cx="83820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不发生</a:t>
            </a:r>
          </a:p>
        </p:txBody>
      </p:sp>
      <p:sp>
        <p:nvSpPr>
          <p:cNvPr id="525340" name="Text Box 33"/>
          <p:cNvSpPr txBox="1"/>
          <p:nvPr/>
        </p:nvSpPr>
        <p:spPr>
          <a:xfrm>
            <a:off x="723900" y="1501775"/>
            <a:ext cx="506413"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600" b="1" dirty="0">
                <a:ea typeface="宋体" pitchFamily="2" charset="-122"/>
              </a:rPr>
              <a:t>11</a:t>
            </a:r>
          </a:p>
        </p:txBody>
      </p:sp>
      <p:sp>
        <p:nvSpPr>
          <p:cNvPr id="525341" name="Text Box 34"/>
          <p:cNvSpPr txBox="1"/>
          <p:nvPr/>
        </p:nvSpPr>
        <p:spPr>
          <a:xfrm>
            <a:off x="3813175" y="1414463"/>
            <a:ext cx="506413"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600" b="1" dirty="0">
                <a:ea typeface="宋体" pitchFamily="2" charset="-122"/>
              </a:rPr>
              <a:t>10</a:t>
            </a:r>
          </a:p>
        </p:txBody>
      </p:sp>
      <p:sp>
        <p:nvSpPr>
          <p:cNvPr id="525342" name="Text Box 35"/>
          <p:cNvSpPr txBox="1"/>
          <p:nvPr/>
        </p:nvSpPr>
        <p:spPr>
          <a:xfrm>
            <a:off x="703263" y="2579688"/>
            <a:ext cx="506412"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600" b="1" dirty="0">
                <a:ea typeface="宋体" pitchFamily="2" charset="-122"/>
              </a:rPr>
              <a:t>01</a:t>
            </a:r>
          </a:p>
        </p:txBody>
      </p:sp>
      <p:sp>
        <p:nvSpPr>
          <p:cNvPr id="525343" name="Text Box 36"/>
          <p:cNvSpPr txBox="1"/>
          <p:nvPr/>
        </p:nvSpPr>
        <p:spPr>
          <a:xfrm>
            <a:off x="3825875" y="2603500"/>
            <a:ext cx="506413"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1600" b="1" dirty="0">
                <a:ea typeface="宋体" pitchFamily="2" charset="-122"/>
              </a:rPr>
              <a:t>00</a:t>
            </a:r>
          </a:p>
        </p:txBody>
      </p:sp>
      <p:sp>
        <p:nvSpPr>
          <p:cNvPr id="525344" name="Text Box 38"/>
          <p:cNvSpPr txBox="1"/>
          <p:nvPr/>
        </p:nvSpPr>
        <p:spPr>
          <a:xfrm>
            <a:off x="1230313" y="735013"/>
            <a:ext cx="652462"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正确</a:t>
            </a:r>
          </a:p>
        </p:txBody>
      </p:sp>
      <p:sp>
        <p:nvSpPr>
          <p:cNvPr id="525345" name="Text Box 39"/>
          <p:cNvSpPr txBox="1"/>
          <p:nvPr/>
        </p:nvSpPr>
        <p:spPr>
          <a:xfrm>
            <a:off x="2495550" y="976313"/>
            <a:ext cx="650875"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错误</a:t>
            </a:r>
          </a:p>
        </p:txBody>
      </p:sp>
      <p:sp>
        <p:nvSpPr>
          <p:cNvPr id="525346" name="Text Box 40"/>
          <p:cNvSpPr txBox="1"/>
          <p:nvPr/>
        </p:nvSpPr>
        <p:spPr>
          <a:xfrm>
            <a:off x="2492375" y="1582738"/>
            <a:ext cx="652463"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正确</a:t>
            </a:r>
          </a:p>
        </p:txBody>
      </p:sp>
      <p:sp>
        <p:nvSpPr>
          <p:cNvPr id="525347" name="Text Box 41"/>
          <p:cNvSpPr txBox="1"/>
          <p:nvPr/>
        </p:nvSpPr>
        <p:spPr>
          <a:xfrm>
            <a:off x="3997325" y="1846263"/>
            <a:ext cx="652463"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错误</a:t>
            </a:r>
          </a:p>
        </p:txBody>
      </p:sp>
      <p:sp>
        <p:nvSpPr>
          <p:cNvPr id="525348" name="Text Box 42"/>
          <p:cNvSpPr txBox="1"/>
          <p:nvPr/>
        </p:nvSpPr>
        <p:spPr>
          <a:xfrm>
            <a:off x="4313238" y="2940050"/>
            <a:ext cx="652462"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正确</a:t>
            </a:r>
          </a:p>
        </p:txBody>
      </p:sp>
      <p:sp>
        <p:nvSpPr>
          <p:cNvPr id="525349" name="Text Box 43"/>
          <p:cNvSpPr txBox="1"/>
          <p:nvPr/>
        </p:nvSpPr>
        <p:spPr>
          <a:xfrm>
            <a:off x="2522538" y="2130425"/>
            <a:ext cx="652462" cy="338138"/>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正确</a:t>
            </a:r>
          </a:p>
        </p:txBody>
      </p:sp>
      <p:sp>
        <p:nvSpPr>
          <p:cNvPr id="525350" name="Text Box 45"/>
          <p:cNvSpPr txBox="1"/>
          <p:nvPr/>
        </p:nvSpPr>
        <p:spPr>
          <a:xfrm>
            <a:off x="2471738" y="2719388"/>
            <a:ext cx="652462"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错误</a:t>
            </a:r>
          </a:p>
        </p:txBody>
      </p:sp>
      <p:sp>
        <p:nvSpPr>
          <p:cNvPr id="525351" name="Text Box 46"/>
          <p:cNvSpPr txBox="1"/>
          <p:nvPr/>
        </p:nvSpPr>
        <p:spPr>
          <a:xfrm>
            <a:off x="858838" y="1920875"/>
            <a:ext cx="650875"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3177FF"/>
                </a:solidFill>
                <a:ea typeface="宋体" pitchFamily="2" charset="-122"/>
              </a:rPr>
              <a:t>错误</a:t>
            </a:r>
          </a:p>
        </p:txBody>
      </p:sp>
      <p:sp>
        <p:nvSpPr>
          <p:cNvPr id="525352" name="Text Box 47"/>
          <p:cNvSpPr txBox="1"/>
          <p:nvPr/>
        </p:nvSpPr>
        <p:spPr>
          <a:xfrm>
            <a:off x="1500188" y="3059113"/>
            <a:ext cx="2451100" cy="3492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lnSpc>
                <a:spcPct val="105000"/>
              </a:lnSpc>
              <a:spcBef>
                <a:spcPct val="15000"/>
              </a:spcBef>
              <a:buClrTx/>
              <a:buSzPct val="100000"/>
              <a:buFont typeface="Arial" panose="020B0604020202090204" pitchFamily="34" charset="0"/>
              <a:buNone/>
            </a:pPr>
            <a:endParaRPr lang="zh-CN" altLang="en-US" sz="1600" b="1" dirty="0">
              <a:solidFill>
                <a:srgbClr val="008000"/>
              </a:solidFill>
              <a:ea typeface="宋体" pitchFamily="2" charset="-122"/>
            </a:endParaRPr>
          </a:p>
        </p:txBody>
      </p:sp>
      <p:sp>
        <p:nvSpPr>
          <p:cNvPr id="231473" name="Rectangle 49"/>
          <p:cNvSpPr/>
          <p:nvPr/>
        </p:nvSpPr>
        <p:spPr>
          <a:xfrm>
            <a:off x="5016500" y="1495425"/>
            <a:ext cx="4127500" cy="73977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lnSpc>
                <a:spcPct val="110000"/>
              </a:lnSpc>
              <a:spcBef>
                <a:spcPct val="0"/>
              </a:spcBef>
              <a:buClrTx/>
              <a:buSzPct val="100000"/>
              <a:buFont typeface="Arial" panose="020B0604020202090204" pitchFamily="34" charset="0"/>
              <a:buNone/>
            </a:pPr>
            <a:r>
              <a:rPr lang="zh-CN" altLang="en-US" sz="2000" b="1" dirty="0">
                <a:solidFill>
                  <a:srgbClr val="008000"/>
                </a:solidFill>
                <a:ea typeface="宋体" pitchFamily="2" charset="-122"/>
              </a:rPr>
              <a:t>预测发生：选择“转移取”</a:t>
            </a:r>
          </a:p>
          <a:p>
            <a:pPr marL="0" lvl="0" indent="0" algn="ctr">
              <a:lnSpc>
                <a:spcPct val="110000"/>
              </a:lnSpc>
              <a:spcBef>
                <a:spcPct val="0"/>
              </a:spcBef>
              <a:buClrTx/>
              <a:buSzPct val="100000"/>
              <a:buFont typeface="Arial" panose="020B0604020202090204" pitchFamily="34" charset="0"/>
              <a:buNone/>
            </a:pPr>
            <a:r>
              <a:rPr lang="zh-CN" altLang="en-US" sz="2000" b="1" dirty="0">
                <a:solidFill>
                  <a:srgbClr val="008000"/>
                </a:solidFill>
                <a:ea typeface="宋体" pitchFamily="2" charset="-122"/>
              </a:rPr>
              <a:t>预测不发生：选择“顺序取”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1473"/>
                                        </p:tgtEl>
                                        <p:attrNameLst>
                                          <p:attrName>style.visibility</p:attrName>
                                        </p:attrNameLst>
                                      </p:cBhvr>
                                      <p:to>
                                        <p:strVal val="visible"/>
                                      </p:to>
                                    </p:set>
                                    <p:animEffect transition="in" filter="blinds(horizontal)">
                                      <p:cBhvr>
                                        <p:cTn id="7" dur="500"/>
                                        <p:tgtEl>
                                          <p:spTgt spid="2314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1427">
                                            <p:txEl>
                                              <p:pRg st="0" end="0"/>
                                            </p:txEl>
                                          </p:spTgt>
                                        </p:tgtEl>
                                        <p:attrNameLst>
                                          <p:attrName>style.visibility</p:attrName>
                                        </p:attrNameLst>
                                      </p:cBhvr>
                                      <p:to>
                                        <p:strVal val="visible"/>
                                      </p:to>
                                    </p:set>
                                    <p:animEffect transition="in" filter="blinds(horizontal)">
                                      <p:cBhvr>
                                        <p:cTn id="12" dur="500"/>
                                        <p:tgtEl>
                                          <p:spTgt spid="2314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Effect transition="in" filter="blinds(horizontal)">
                                      <p:cBhvr>
                                        <p:cTn id="17" dur="500"/>
                                        <p:tgtEl>
                                          <p:spTgt spid="2314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1427">
                                            <p:txEl>
                                              <p:pRg st="2" end="2"/>
                                            </p:txEl>
                                          </p:spTgt>
                                        </p:tgtEl>
                                        <p:attrNameLst>
                                          <p:attrName>style.visibility</p:attrName>
                                        </p:attrNameLst>
                                      </p:cBhvr>
                                      <p:to>
                                        <p:strVal val="visible"/>
                                      </p:to>
                                    </p:set>
                                    <p:animEffect transition="in" filter="blinds(horizontal)">
                                      <p:cBhvr>
                                        <p:cTn id="22" dur="500"/>
                                        <p:tgtEl>
                                          <p:spTgt spid="2314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73" grpId="0"/>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6338" name="Rectangle 2"/>
          <p:cNvSpPr>
            <a:spLocks noGrp="1"/>
          </p:cNvSpPr>
          <p:nvPr>
            <p:ph type="title"/>
          </p:nvPr>
        </p:nvSpPr>
        <p:spPr>
          <a:xfrm>
            <a:off x="800100" y="46038"/>
            <a:ext cx="6862763" cy="646112"/>
          </a:xfrm>
          <a:ln/>
        </p:spPr>
        <p:txBody>
          <a:bodyPr vert="horz" wrap="square" lIns="91440" tIns="45720" rIns="91440" bIns="45720" anchor="b">
            <a:spAutoFit/>
          </a:bodyPr>
          <a:lstStyle/>
          <a:p>
            <a:pPr eaLnBrk="1" hangingPunct="1"/>
            <a:r>
              <a:rPr lang="zh-CN" altLang="en-US" sz="3600" dirty="0">
                <a:ea typeface="宋体" pitchFamily="2" charset="-122"/>
              </a:rPr>
              <a:t>举例：双重循环的两位动态预测</a:t>
            </a:r>
          </a:p>
        </p:txBody>
      </p:sp>
      <p:sp>
        <p:nvSpPr>
          <p:cNvPr id="526339" name="Rectangle 3"/>
          <p:cNvSpPr>
            <a:spLocks noGrp="1"/>
          </p:cNvSpPr>
          <p:nvPr>
            <p:ph idx="1"/>
          </p:nvPr>
        </p:nvSpPr>
        <p:spPr>
          <a:xfrm>
            <a:off x="246063" y="1071563"/>
            <a:ext cx="2349500" cy="2838450"/>
          </a:xfrm>
          <a:ln>
            <a:solidFill>
              <a:schemeClr val="tx1">
                <a:alpha val="100000"/>
              </a:schemeClr>
            </a:solidFill>
            <a:miter lim="800000"/>
          </a:ln>
        </p:spPr>
        <p:txBody>
          <a:bodyPr vert="horz" wrap="square" lIns="91440" tIns="45720" rIns="91440" bIns="45720" anchor="t"/>
          <a:lstStyle/>
          <a:p>
            <a:pPr>
              <a:buFont typeface="Times New Roman" panose="02020503050405090304" pitchFamily="18" charset="0"/>
              <a:buNone/>
            </a:pPr>
            <a:r>
              <a:rPr lang="en-US" altLang="zh-CN" sz="1800" dirty="0">
                <a:ea typeface="宋体" pitchFamily="2" charset="-122"/>
              </a:rPr>
              <a:t>into sum (int N)</a:t>
            </a:r>
          </a:p>
          <a:p>
            <a:pPr>
              <a:buFont typeface="Times New Roman" panose="02020503050405090304" pitchFamily="18" charset="0"/>
              <a:buNone/>
            </a:pPr>
            <a:r>
              <a:rPr lang="en-US" altLang="zh-CN" sz="1800" dirty="0">
                <a:ea typeface="宋体" pitchFamily="2" charset="-122"/>
              </a:rPr>
              <a:t>{</a:t>
            </a:r>
          </a:p>
          <a:p>
            <a:pPr>
              <a:buFont typeface="Times New Roman" panose="02020503050405090304" pitchFamily="18" charset="0"/>
              <a:buNone/>
            </a:pPr>
            <a:r>
              <a:rPr lang="en-US" altLang="zh-CN" sz="1800" dirty="0">
                <a:ea typeface="宋体" pitchFamily="2" charset="-122"/>
              </a:rPr>
              <a:t>int i, j, sum=0;</a:t>
            </a:r>
          </a:p>
          <a:p>
            <a:pPr>
              <a:buFont typeface="Times New Roman" panose="02020503050405090304" pitchFamily="18" charset="0"/>
              <a:buNone/>
            </a:pPr>
            <a:r>
              <a:rPr lang="en-US" altLang="zh-CN" sz="1800" dirty="0">
                <a:ea typeface="宋体" pitchFamily="2" charset="-122"/>
              </a:rPr>
              <a:t>for (i=0; i &lt; N; i++) </a:t>
            </a:r>
          </a:p>
          <a:p>
            <a:pPr>
              <a:buFont typeface="Times New Roman" panose="02020503050405090304" pitchFamily="18" charset="0"/>
              <a:buNone/>
            </a:pPr>
            <a:r>
              <a:rPr lang="en-US" altLang="zh-CN" sz="1800" dirty="0">
                <a:ea typeface="宋体" pitchFamily="2" charset="-122"/>
              </a:rPr>
              <a:t>    for (j=0; j &lt;N; j++) </a:t>
            </a:r>
          </a:p>
          <a:p>
            <a:pPr>
              <a:buFont typeface="Times New Roman" panose="02020503050405090304" pitchFamily="18" charset="0"/>
              <a:buNone/>
            </a:pPr>
            <a:r>
              <a:rPr lang="en-US" altLang="zh-CN" sz="1800" dirty="0">
                <a:ea typeface="宋体" pitchFamily="2" charset="-122"/>
              </a:rPr>
              <a:t>       sum=sum+1;</a:t>
            </a:r>
          </a:p>
          <a:p>
            <a:pPr>
              <a:buFont typeface="Times New Roman" panose="02020503050405090304" pitchFamily="18" charset="0"/>
              <a:buNone/>
            </a:pPr>
            <a:r>
              <a:rPr lang="en-US" altLang="zh-CN" sz="1800" dirty="0">
                <a:ea typeface="宋体" pitchFamily="2" charset="-122"/>
              </a:rPr>
              <a:t>return sum;</a:t>
            </a:r>
          </a:p>
          <a:p>
            <a:pPr>
              <a:buFont typeface="Times New Roman" panose="02020503050405090304" pitchFamily="18" charset="0"/>
              <a:buNone/>
            </a:pPr>
            <a:r>
              <a:rPr lang="en-US" altLang="zh-CN" sz="1800" dirty="0">
                <a:ea typeface="宋体" pitchFamily="2" charset="-122"/>
              </a:rPr>
              <a:t>}</a:t>
            </a:r>
          </a:p>
        </p:txBody>
      </p:sp>
      <p:sp>
        <p:nvSpPr>
          <p:cNvPr id="526340" name="Rectangle 4"/>
          <p:cNvSpPr/>
          <p:nvPr/>
        </p:nvSpPr>
        <p:spPr>
          <a:xfrm>
            <a:off x="3281363" y="842963"/>
            <a:ext cx="5676900" cy="3282950"/>
          </a:xfrm>
          <a:prstGeom prst="rect">
            <a:avLst/>
          </a:prstGeom>
          <a:noFill/>
          <a:ln w="12700" cap="flat" cmpd="sng">
            <a:solidFill>
              <a:schemeClr val="tx1"/>
            </a:solidFill>
            <a:prstDash val="solid"/>
            <a:miter/>
            <a:headEnd type="none" w="med" len="med"/>
            <a:tailEnd type="none" w="med" len="med"/>
          </a:ln>
        </p:spPr>
        <p:txBody>
          <a:bodyPr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 …</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Loop-i:  </a:t>
            </a:r>
            <a:r>
              <a:rPr lang="en-US" altLang="zh-CN" sz="1800" b="1" dirty="0">
                <a:solidFill>
                  <a:srgbClr val="FF0000"/>
                </a:solidFill>
                <a:ea typeface="宋体" pitchFamily="2" charset="-122"/>
              </a:rPr>
              <a:t>beq $t1,$a0, exit-i</a:t>
            </a:r>
            <a:r>
              <a:rPr lang="en-US" altLang="zh-CN" sz="1800" b="1" dirty="0">
                <a:ea typeface="宋体" pitchFamily="2" charset="-122"/>
              </a:rPr>
              <a:t>    # </a:t>
            </a:r>
            <a:r>
              <a:rPr lang="zh-CN" altLang="en-US" sz="1800" b="1" dirty="0">
                <a:ea typeface="宋体" pitchFamily="2" charset="-122"/>
              </a:rPr>
              <a:t>若</a:t>
            </a:r>
            <a:r>
              <a:rPr lang="en-US" altLang="zh-CN" sz="1800" b="1" dirty="0">
                <a:ea typeface="宋体" pitchFamily="2" charset="-122"/>
              </a:rPr>
              <a:t>( i=N)</a:t>
            </a:r>
            <a:r>
              <a:rPr lang="zh-CN" altLang="en-US" sz="1800" b="1" dirty="0">
                <a:ea typeface="宋体" pitchFamily="2" charset="-122"/>
              </a:rPr>
              <a:t>则跳出外循环 </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              add $t2, $zero, $zero  #j=0                </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Loop-j: </a:t>
            </a:r>
            <a:r>
              <a:rPr lang="en-US" altLang="zh-CN" sz="1800" b="1" dirty="0">
                <a:solidFill>
                  <a:srgbClr val="FF0000"/>
                </a:solidFill>
                <a:ea typeface="宋体" pitchFamily="2" charset="-122"/>
              </a:rPr>
              <a:t> beq $t2, $a0, exit-j</a:t>
            </a:r>
            <a:r>
              <a:rPr lang="en-US" altLang="zh-CN" sz="1800" b="1" dirty="0">
                <a:ea typeface="宋体" pitchFamily="2" charset="-122"/>
              </a:rPr>
              <a:t>   # </a:t>
            </a:r>
            <a:r>
              <a:rPr lang="zh-CN" altLang="en-US" sz="1800" b="1" dirty="0">
                <a:ea typeface="宋体" pitchFamily="2" charset="-122"/>
              </a:rPr>
              <a:t>若</a:t>
            </a:r>
            <a:r>
              <a:rPr lang="en-US" altLang="zh-CN" sz="1800" b="1" dirty="0">
                <a:ea typeface="宋体" pitchFamily="2" charset="-122"/>
              </a:rPr>
              <a:t>(j=N)</a:t>
            </a:r>
            <a:r>
              <a:rPr lang="zh-CN" altLang="en-US" sz="1800" b="1" dirty="0">
                <a:ea typeface="宋体" pitchFamily="2" charset="-122"/>
              </a:rPr>
              <a:t>则跳出内循环</a:t>
            </a:r>
          </a:p>
          <a:p>
            <a:pPr marL="203200" lvl="0" indent="-203200" algn="ctr">
              <a:lnSpc>
                <a:spcPct val="90000"/>
              </a:lnSpc>
              <a:spcBef>
                <a:spcPct val="30000"/>
              </a:spcBef>
              <a:buClrTx/>
              <a:buSzPct val="100000"/>
              <a:buFont typeface="Times New Roman" panose="02020503050405090304" pitchFamily="18" charset="0"/>
              <a:buNone/>
            </a:pPr>
            <a:r>
              <a:rPr lang="zh-CN" altLang="en-US" sz="1800" b="1" dirty="0">
                <a:ea typeface="宋体" pitchFamily="2" charset="-122"/>
              </a:rPr>
              <a:t>	           </a:t>
            </a:r>
            <a:r>
              <a:rPr lang="en-US" altLang="zh-CN" sz="1800" b="1" dirty="0">
                <a:ea typeface="宋体" pitchFamily="2" charset="-122"/>
              </a:rPr>
              <a:t>addi $t2, $t2, 1	     # j=j+1</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  	           addi $t0, $t0, 1	     #sum=sum+1</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	           j  Loop-j</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exit-j:   addi $t1, $t1, 1	     # i=i +1</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              j  Loop-i</a:t>
            </a:r>
          </a:p>
          <a:p>
            <a:pPr marL="203200" lvl="0" indent="-203200" algn="ctr">
              <a:lnSpc>
                <a:spcPct val="90000"/>
              </a:lnSpc>
              <a:spcBef>
                <a:spcPct val="30000"/>
              </a:spcBef>
              <a:buClrTx/>
              <a:buSzPct val="100000"/>
              <a:buFont typeface="Times New Roman" panose="02020503050405090304" pitchFamily="18" charset="0"/>
              <a:buNone/>
            </a:pPr>
            <a:r>
              <a:rPr lang="en-US" altLang="zh-CN" sz="1800" b="1" dirty="0">
                <a:ea typeface="宋体" pitchFamily="2" charset="-122"/>
              </a:rPr>
              <a:t>exit-i:   … …</a:t>
            </a:r>
            <a:endParaRPr lang="zh-CN" altLang="en-US" sz="1800" b="1" dirty="0">
              <a:ea typeface="宋体" pitchFamily="2" charset="-122"/>
            </a:endParaRPr>
          </a:p>
        </p:txBody>
      </p:sp>
      <p:sp>
        <p:nvSpPr>
          <p:cNvPr id="526341" name="AutoShape 5"/>
          <p:cNvSpPr/>
          <p:nvPr/>
        </p:nvSpPr>
        <p:spPr>
          <a:xfrm>
            <a:off x="2692400" y="2146300"/>
            <a:ext cx="508000" cy="673100"/>
          </a:xfrm>
          <a:prstGeom prst="rightArrow">
            <a:avLst>
              <a:gd name="adj1" fmla="val 50000"/>
              <a:gd name="adj2" fmla="val 25000"/>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26342" name="Rectangle 7"/>
          <p:cNvSpPr/>
          <p:nvPr/>
        </p:nvSpPr>
        <p:spPr>
          <a:xfrm>
            <a:off x="0" y="4445000"/>
            <a:ext cx="5057775" cy="609600"/>
          </a:xfrm>
          <a:prstGeom prst="rect">
            <a:avLst/>
          </a:prstGeom>
          <a:noFill/>
          <a:ln w="12700">
            <a:noFill/>
          </a:ln>
        </p:spPr>
        <p:txBody>
          <a:bodyPr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2000" b="1" dirty="0">
                <a:ea typeface="宋体" pitchFamily="2" charset="-122"/>
              </a:rPr>
              <a:t>外循环中的分支指令共执行</a:t>
            </a:r>
            <a:r>
              <a:rPr lang="en-US" altLang="zh-CN" sz="2000" b="1" dirty="0">
                <a:ea typeface="宋体" pitchFamily="2" charset="-122"/>
              </a:rPr>
              <a:t>N+1</a:t>
            </a:r>
            <a:r>
              <a:rPr lang="zh-CN" altLang="en-US" sz="2000" b="1" dirty="0">
                <a:ea typeface="宋体" pitchFamily="2" charset="-122"/>
              </a:rPr>
              <a:t>次，</a:t>
            </a:r>
          </a:p>
          <a:p>
            <a:pPr marL="0" lvl="0" indent="0" algn="ctr">
              <a:spcBef>
                <a:spcPct val="0"/>
              </a:spcBef>
              <a:buClrTx/>
              <a:buSzPct val="100000"/>
              <a:buFont typeface="Arial" panose="020B0604020202090204" pitchFamily="34" charset="0"/>
              <a:buNone/>
            </a:pPr>
            <a:r>
              <a:rPr lang="zh-CN" altLang="en-US" sz="2000" b="1" dirty="0">
                <a:ea typeface="宋体" pitchFamily="2" charset="-122"/>
              </a:rPr>
              <a:t>内循环中的分支指令共执行</a:t>
            </a:r>
            <a:r>
              <a:rPr lang="en-US" altLang="zh-CN" sz="2000" b="1" dirty="0">
                <a:ea typeface="宋体" pitchFamily="2" charset="-122"/>
              </a:rPr>
              <a:t>N×(N+1)</a:t>
            </a:r>
            <a:r>
              <a:rPr lang="zh-CN" altLang="en-US" sz="2000" b="1" dirty="0">
                <a:ea typeface="宋体" pitchFamily="2" charset="-122"/>
              </a:rPr>
              <a:t>次。</a:t>
            </a:r>
          </a:p>
        </p:txBody>
      </p:sp>
      <p:sp>
        <p:nvSpPr>
          <p:cNvPr id="378888" name="Rectangle 8"/>
          <p:cNvSpPr/>
          <p:nvPr/>
        </p:nvSpPr>
        <p:spPr>
          <a:xfrm>
            <a:off x="155575" y="5300663"/>
            <a:ext cx="8147050" cy="1006475"/>
          </a:xfrm>
          <a:prstGeom prst="rect">
            <a:avLst/>
          </a:prstGeom>
          <a:noFill/>
          <a:ln w="12700">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2000" b="1" dirty="0">
                <a:ea typeface="宋体" pitchFamily="2" charset="-122"/>
              </a:rPr>
              <a:t>预测位初始为</a:t>
            </a:r>
            <a:r>
              <a:rPr lang="en-US" altLang="zh-CN" sz="2000" b="1" dirty="0">
                <a:ea typeface="宋体" pitchFamily="2" charset="-122"/>
              </a:rPr>
              <a:t>00</a:t>
            </a:r>
            <a:r>
              <a:rPr lang="zh-CN" altLang="en-US" sz="2000" b="1" dirty="0">
                <a:ea typeface="宋体" pitchFamily="2" charset="-122"/>
              </a:rPr>
              <a:t>，外循环只有最后一次预测错误；</a:t>
            </a:r>
            <a:r>
              <a:rPr lang="zh-CN" altLang="en-US" sz="2000" b="1" dirty="0">
                <a:solidFill>
                  <a:srgbClr val="FF0000"/>
                </a:solidFill>
                <a:ea typeface="宋体" pitchFamily="2" charset="-122"/>
              </a:rPr>
              <a:t>跳出内循环时预测  位变为</a:t>
            </a:r>
            <a:r>
              <a:rPr lang="en-US" altLang="zh-CN" sz="2000" b="1" dirty="0">
                <a:solidFill>
                  <a:srgbClr val="FF0000"/>
                </a:solidFill>
                <a:ea typeface="宋体" pitchFamily="2" charset="-122"/>
              </a:rPr>
              <a:t>01</a:t>
            </a:r>
            <a:r>
              <a:rPr lang="zh-CN" altLang="en-US" sz="2000" b="1" dirty="0">
                <a:solidFill>
                  <a:srgbClr val="FF0000"/>
                </a:solidFill>
                <a:ea typeface="宋体" pitchFamily="2" charset="-122"/>
              </a:rPr>
              <a:t>，再进入内循环时，第一次预测正确，只有最后一次预测错误，因此，总共有</a:t>
            </a:r>
            <a:r>
              <a:rPr lang="en-US" altLang="zh-CN" sz="2000" b="1" dirty="0">
                <a:solidFill>
                  <a:srgbClr val="FF0000"/>
                </a:solidFill>
                <a:ea typeface="宋体" pitchFamily="2" charset="-122"/>
              </a:rPr>
              <a:t>N</a:t>
            </a:r>
            <a:r>
              <a:rPr lang="zh-CN" altLang="en-US" sz="2000" b="1" dirty="0">
                <a:solidFill>
                  <a:srgbClr val="FF0000"/>
                </a:solidFill>
                <a:ea typeface="宋体" pitchFamily="2" charset="-122"/>
              </a:rPr>
              <a:t>次预测错误。</a:t>
            </a:r>
          </a:p>
        </p:txBody>
      </p:sp>
      <p:sp>
        <p:nvSpPr>
          <p:cNvPr id="378890" name="Text Box 10"/>
          <p:cNvSpPr txBox="1"/>
          <p:nvPr/>
        </p:nvSpPr>
        <p:spPr>
          <a:xfrm>
            <a:off x="5422900" y="4340225"/>
            <a:ext cx="3378200" cy="85407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en-US" altLang="zh-CN" sz="2000" b="1" dirty="0">
                <a:solidFill>
                  <a:srgbClr val="FF0000"/>
                </a:solidFill>
                <a:ea typeface="宋体" pitchFamily="2" charset="-122"/>
              </a:rPr>
              <a:t>N=10, </a:t>
            </a:r>
            <a:r>
              <a:rPr lang="zh-CN" altLang="en-US" sz="2000" b="1" dirty="0">
                <a:solidFill>
                  <a:srgbClr val="FF0000"/>
                </a:solidFill>
                <a:ea typeface="宋体" pitchFamily="2" charset="-122"/>
              </a:rPr>
              <a:t>分别</a:t>
            </a:r>
            <a:r>
              <a:rPr lang="en-US" altLang="zh-CN" sz="2000" b="1" dirty="0">
                <a:solidFill>
                  <a:srgbClr val="FF0000"/>
                </a:solidFill>
                <a:ea typeface="宋体" pitchFamily="2" charset="-122"/>
              </a:rPr>
              <a:t>90.9%</a:t>
            </a:r>
            <a:r>
              <a:rPr lang="zh-CN" altLang="en-US" sz="2000" b="1" dirty="0">
                <a:solidFill>
                  <a:srgbClr val="FF0000"/>
                </a:solidFill>
                <a:ea typeface="宋体" pitchFamily="2" charset="-122"/>
              </a:rPr>
              <a:t>和</a:t>
            </a:r>
            <a:r>
              <a:rPr lang="en-US" altLang="zh-CN" sz="2000" b="1" dirty="0">
                <a:solidFill>
                  <a:srgbClr val="FF0000"/>
                </a:solidFill>
                <a:ea typeface="宋体" pitchFamily="2" charset="-122"/>
              </a:rPr>
              <a:t>90.9%</a:t>
            </a:r>
          </a:p>
          <a:p>
            <a:pPr marL="0" lvl="0" indent="0" algn="ctr">
              <a:spcBef>
                <a:spcPct val="50000"/>
              </a:spcBef>
              <a:buClrTx/>
              <a:buSzPct val="100000"/>
              <a:buFont typeface="Arial" panose="020B0604020202090204" pitchFamily="34" charset="0"/>
              <a:buNone/>
            </a:pPr>
            <a:r>
              <a:rPr lang="en-US" altLang="zh-CN" sz="2000" b="1" dirty="0">
                <a:solidFill>
                  <a:srgbClr val="FF0000"/>
                </a:solidFill>
                <a:ea typeface="宋体" pitchFamily="2" charset="-122"/>
              </a:rPr>
              <a:t>N=100, </a:t>
            </a:r>
            <a:r>
              <a:rPr lang="zh-CN" altLang="en-US" sz="2000" b="1" dirty="0">
                <a:solidFill>
                  <a:srgbClr val="FF0000"/>
                </a:solidFill>
                <a:ea typeface="宋体" pitchFamily="2" charset="-122"/>
              </a:rPr>
              <a:t>分别</a:t>
            </a:r>
            <a:r>
              <a:rPr lang="en-US" altLang="zh-CN" sz="2000" b="1" dirty="0">
                <a:solidFill>
                  <a:srgbClr val="FF0000"/>
                </a:solidFill>
                <a:ea typeface="宋体" pitchFamily="2" charset="-122"/>
              </a:rPr>
              <a:t>99%</a:t>
            </a:r>
            <a:r>
              <a:rPr lang="zh-CN" altLang="en-US" sz="2000" b="1" dirty="0">
                <a:solidFill>
                  <a:srgbClr val="FF0000"/>
                </a:solidFill>
                <a:ea typeface="宋体" pitchFamily="2" charset="-122"/>
              </a:rPr>
              <a:t>和</a:t>
            </a:r>
            <a:r>
              <a:rPr lang="en-US" altLang="zh-CN" sz="2000" b="1" dirty="0">
                <a:solidFill>
                  <a:srgbClr val="FF0000"/>
                </a:solidFill>
                <a:ea typeface="宋体" pitchFamily="2" charset="-122"/>
              </a:rPr>
              <a:t>99%</a:t>
            </a:r>
          </a:p>
        </p:txBody>
      </p:sp>
      <p:sp>
        <p:nvSpPr>
          <p:cNvPr id="9" name="矩形 8"/>
          <p:cNvSpPr/>
          <p:nvPr/>
        </p:nvSpPr>
        <p:spPr>
          <a:xfrm>
            <a:off x="7420461" y="6296025"/>
            <a:ext cx="1380639" cy="523220"/>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marR="0" lvl="0" indent="0" algn="ctr" defTabSz="914400" rtl="0" eaLnBrk="0" fontAlgn="base" latinLnBrk="0" hangingPunct="0">
              <a:lnSpc>
                <a:spcPct val="100000"/>
              </a:lnSpc>
              <a:spcBef>
                <a:spcPct val="0"/>
              </a:spcBef>
              <a:spcAft>
                <a:spcPct val="0"/>
              </a:spcAft>
              <a:buClrTx/>
              <a:buSzTx/>
              <a:buFont typeface="Arial" panose="020B0604020202090204" pitchFamily="34" charset="0"/>
              <a:buNone/>
              <a:defRPr/>
            </a:pPr>
            <a:r>
              <a:rPr kumimoji="0" lang="en-US" altLang="zh-CN" sz="2800" b="1" i="0" u="none" strike="noStrike" kern="1200" cap="all" spc="0" normalizeH="0" baseline="0" noProof="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uLnTx/>
                <a:uFillTx/>
                <a:latin typeface="Arial" panose="020B0604020202090204" pitchFamily="34" charset="0"/>
                <a:ea typeface="+mn-ea"/>
                <a:cs typeface="+mn-cs"/>
                <a:hlinkClick r:id="rId2" action="ppaction://hlinksldjump"/>
              </a:rPr>
              <a:t>Back</a:t>
            </a:r>
            <a:endParaRPr kumimoji="0" lang="zh-CN" altLang="en-US" sz="2800" b="1" i="0" u="none" strike="noStrike" kern="1200" cap="all" spc="0" normalizeH="0" baseline="0" noProof="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uLnTx/>
              <a:uFillTx/>
              <a:latin typeface="Arial" panose="020B0604020202090204" pitchFamily="34" charset="0"/>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888"/>
                                        </p:tgtEl>
                                        <p:attrNameLst>
                                          <p:attrName>style.visibility</p:attrName>
                                        </p:attrNameLst>
                                      </p:cBhvr>
                                      <p:to>
                                        <p:strVal val="visible"/>
                                      </p:to>
                                    </p:set>
                                    <p:animEffect transition="in" filter="blinds(horizontal)">
                                      <p:cBhvr>
                                        <p:cTn id="7" dur="500"/>
                                        <p:tgtEl>
                                          <p:spTgt spid="3788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890"/>
                                        </p:tgtEl>
                                        <p:attrNameLst>
                                          <p:attrName>style.visibility</p:attrName>
                                        </p:attrNameLst>
                                      </p:cBhvr>
                                      <p:to>
                                        <p:strVal val="visible"/>
                                      </p:to>
                                    </p:set>
                                    <p:animEffect transition="in" filter="blinds(horizontal)">
                                      <p:cBhvr>
                                        <p:cTn id="12" dur="500"/>
                                        <p:tgtEl>
                                          <p:spTgt spid="378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8" grpId="0"/>
      <p:bldP spid="378890"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p:cNvSpPr>
          <p:nvPr>
            <p:ph type="title"/>
          </p:nvPr>
        </p:nvSpPr>
        <p:spPr>
          <a:xfrm>
            <a:off x="787400" y="-61912"/>
            <a:ext cx="6862763" cy="646112"/>
          </a:xfrm>
          <a:ln/>
        </p:spPr>
        <p:txBody>
          <a:bodyPr vert="horz" wrap="square" lIns="91440" tIns="45720" rIns="91440" bIns="45720" anchor="b">
            <a:spAutoFit/>
          </a:bodyPr>
          <a:lstStyle/>
          <a:p>
            <a:pPr eaLnBrk="1" hangingPunct="1"/>
            <a:r>
              <a:rPr lang="zh-CN" altLang="en-US" sz="3600" dirty="0">
                <a:ea typeface="宋体" pitchFamily="2" charset="-122"/>
              </a:rPr>
              <a:t>分支延迟时间槽</a:t>
            </a:r>
          </a:p>
        </p:txBody>
      </p:sp>
      <p:sp>
        <p:nvSpPr>
          <p:cNvPr id="327683" name="Rectangle 3"/>
          <p:cNvSpPr>
            <a:spLocks noGrp="1"/>
          </p:cNvSpPr>
          <p:nvPr>
            <p:ph idx="1"/>
          </p:nvPr>
        </p:nvSpPr>
        <p:spPr>
          <a:xfrm>
            <a:off x="160338" y="1211262"/>
            <a:ext cx="8539162" cy="1452562"/>
          </a:xfrm>
          <a:ln/>
        </p:spPr>
        <p:txBody>
          <a:bodyPr vert="horz" wrap="square" lIns="91440" tIns="45720" rIns="91440" bIns="45720" anchor="t"/>
          <a:lstStyle/>
          <a:p>
            <a:pPr lvl="1">
              <a:lnSpc>
                <a:spcPct val="120000"/>
              </a:lnSpc>
            </a:pPr>
            <a:r>
              <a:rPr lang="zh-CN" altLang="en-US" sz="1800" dirty="0">
                <a:ea typeface="宋体" pitchFamily="2" charset="-122"/>
              </a:rPr>
              <a:t>把</a:t>
            </a:r>
            <a:r>
              <a:rPr lang="zh-CN" altLang="en-US" sz="1800" b="1" dirty="0">
                <a:solidFill>
                  <a:srgbClr val="FF0000"/>
                </a:solidFill>
                <a:ea typeface="宋体" pitchFamily="2" charset="-122"/>
              </a:rPr>
              <a:t>分支指令前面的与分支指令无关的指令调到分支指令后面执行，以填充延迟时间片</a:t>
            </a:r>
            <a:r>
              <a:rPr lang="zh-CN" altLang="en-US" sz="1800" dirty="0">
                <a:ea typeface="宋体" pitchFamily="2" charset="-122"/>
              </a:rPr>
              <a:t>（也称分支延迟槽</a:t>
            </a:r>
            <a:r>
              <a:rPr lang="en-US" altLang="zh-CN" sz="1800" dirty="0">
                <a:ea typeface="宋体" pitchFamily="2" charset="-122"/>
              </a:rPr>
              <a:t>Branch Delay slot</a:t>
            </a:r>
            <a:r>
              <a:rPr lang="zh-CN" altLang="en-US" sz="1800" dirty="0">
                <a:ea typeface="宋体" pitchFamily="2" charset="-122"/>
              </a:rPr>
              <a:t>），不够时用</a:t>
            </a:r>
            <a:r>
              <a:rPr lang="en-US" altLang="zh-CN" sz="1800" dirty="0">
                <a:ea typeface="宋体" pitchFamily="2" charset="-122"/>
              </a:rPr>
              <a:t>nop</a:t>
            </a:r>
            <a:r>
              <a:rPr lang="zh-CN" altLang="en-US" sz="1800" dirty="0">
                <a:ea typeface="宋体" pitchFamily="2" charset="-122"/>
              </a:rPr>
              <a:t>操作填充</a:t>
            </a:r>
          </a:p>
        </p:txBody>
      </p:sp>
      <p:sp>
        <p:nvSpPr>
          <p:cNvPr id="327686" name="Text Box 6"/>
          <p:cNvSpPr txBox="1"/>
          <p:nvPr/>
        </p:nvSpPr>
        <p:spPr>
          <a:xfrm>
            <a:off x="279400" y="2146300"/>
            <a:ext cx="4330700" cy="70326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solidFill>
                  <a:srgbClr val="008000"/>
                </a:solidFill>
                <a:ea typeface="宋体" pitchFamily="2" charset="-122"/>
              </a:rPr>
              <a:t>举例：如何对以下程序段进行分支延迟调度？</a:t>
            </a:r>
          </a:p>
          <a:p>
            <a:pPr marL="0" lvl="0" indent="0" algn="ctr">
              <a:spcBef>
                <a:spcPct val="50000"/>
              </a:spcBef>
              <a:buClrTx/>
              <a:buSzPct val="100000"/>
              <a:buFont typeface="Arial" panose="020B0604020202090204" pitchFamily="34" charset="0"/>
              <a:buNone/>
            </a:pPr>
            <a:r>
              <a:rPr lang="zh-CN" altLang="en-US" sz="1600" b="1" dirty="0">
                <a:solidFill>
                  <a:srgbClr val="008000"/>
                </a:solidFill>
                <a:ea typeface="宋体" pitchFamily="2" charset="-122"/>
              </a:rPr>
              <a:t>（假定时间片</a:t>
            </a:r>
            <a:r>
              <a:rPr lang="en-US" altLang="zh-CN" sz="1600" b="1" dirty="0">
                <a:solidFill>
                  <a:srgbClr val="008000"/>
                </a:solidFill>
                <a:ea typeface="宋体" pitchFamily="2" charset="-122"/>
              </a:rPr>
              <a:t>C=2</a:t>
            </a:r>
            <a:r>
              <a:rPr lang="zh-CN" altLang="en-US" sz="1600" b="1" dirty="0">
                <a:solidFill>
                  <a:srgbClr val="008000"/>
                </a:solidFill>
                <a:ea typeface="宋体" pitchFamily="2" charset="-122"/>
              </a:rPr>
              <a:t>）</a:t>
            </a:r>
          </a:p>
        </p:txBody>
      </p:sp>
      <p:sp>
        <p:nvSpPr>
          <p:cNvPr id="327690" name="Text Box 10"/>
          <p:cNvSpPr txBox="1"/>
          <p:nvPr/>
        </p:nvSpPr>
        <p:spPr>
          <a:xfrm>
            <a:off x="4457700" y="5956300"/>
            <a:ext cx="3784600"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buClrTx/>
              <a:buSzPct val="100000"/>
              <a:buFont typeface="Arial" panose="020B0604020202090204" pitchFamily="34" charset="0"/>
              <a:buNone/>
            </a:pPr>
            <a:r>
              <a:rPr lang="zh-CN" altLang="en-US" sz="1600" b="1" dirty="0">
                <a:solidFill>
                  <a:srgbClr val="0000FF"/>
                </a:solidFill>
                <a:ea typeface="宋体" pitchFamily="2" charset="-122"/>
              </a:rPr>
              <a:t>调度后，降低了分支延迟损失</a:t>
            </a:r>
          </a:p>
        </p:txBody>
      </p:sp>
      <p:grpSp>
        <p:nvGrpSpPr>
          <p:cNvPr id="2" name="Group 37"/>
          <p:cNvGrpSpPr/>
          <p:nvPr/>
        </p:nvGrpSpPr>
        <p:grpSpPr>
          <a:xfrm>
            <a:off x="6553200" y="2844800"/>
            <a:ext cx="2409825" cy="3386138"/>
            <a:chOff x="2536" y="1760"/>
            <a:chExt cx="1518" cy="2133"/>
          </a:xfrm>
        </p:grpSpPr>
        <p:sp>
          <p:nvSpPr>
            <p:cNvPr id="528404" name="Text Box 4"/>
            <p:cNvSpPr txBox="1"/>
            <p:nvPr/>
          </p:nvSpPr>
          <p:spPr>
            <a:xfrm>
              <a:off x="2558" y="1760"/>
              <a:ext cx="1496" cy="213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lnSpc>
                  <a:spcPct val="120000"/>
                </a:lnSpc>
                <a:buClrTx/>
                <a:buSzPct val="100000"/>
                <a:buFont typeface="Arial" panose="020B0604020202090204" pitchFamily="34" charset="0"/>
                <a:buNone/>
              </a:pPr>
              <a:r>
                <a:rPr lang="en-US" altLang="zh-CN" sz="2000" b="1" dirty="0">
                  <a:ea typeface="宋体" pitchFamily="2" charset="-122"/>
                </a:rPr>
                <a:t>lw $3, 0($2)</a:t>
              </a:r>
            </a:p>
            <a:p>
              <a:pPr marL="0" lvl="0" indent="0" algn="ctr">
                <a:lnSpc>
                  <a:spcPct val="120000"/>
                </a:lnSpc>
                <a:buClrTx/>
                <a:buSzPct val="100000"/>
                <a:buFont typeface="Arial" panose="020B0604020202090204" pitchFamily="34" charset="0"/>
                <a:buNone/>
              </a:pPr>
              <a:r>
                <a:rPr lang="en-US" altLang="zh-CN" sz="2000" b="1" dirty="0">
                  <a:solidFill>
                    <a:srgbClr val="FF0000"/>
                  </a:solidFill>
                  <a:ea typeface="宋体" pitchFamily="2" charset="-122"/>
                </a:rPr>
                <a:t>add  $6, $4, $2</a:t>
              </a:r>
            </a:p>
            <a:p>
              <a:pPr marL="0" lvl="0" indent="0" algn="ctr">
                <a:lnSpc>
                  <a:spcPct val="120000"/>
                </a:lnSpc>
                <a:buClrTx/>
                <a:buSzPct val="100000"/>
                <a:buFont typeface="Arial" panose="020B0604020202090204" pitchFamily="34" charset="0"/>
                <a:buNone/>
              </a:pPr>
              <a:r>
                <a:rPr lang="en-US" altLang="zh-CN" sz="2000" b="1" dirty="0">
                  <a:solidFill>
                    <a:srgbClr val="008000"/>
                  </a:solidFill>
                  <a:ea typeface="宋体" pitchFamily="2" charset="-122"/>
                </a:rPr>
                <a:t>beq $3, $5, 2</a:t>
              </a:r>
            </a:p>
            <a:p>
              <a:pPr marL="0" lvl="0" indent="0" algn="ctr">
                <a:lnSpc>
                  <a:spcPct val="120000"/>
                </a:lnSpc>
                <a:buClrTx/>
                <a:buSzPct val="100000"/>
                <a:buFont typeface="Arial" panose="020B0604020202090204" pitchFamily="34" charset="0"/>
                <a:buNone/>
              </a:pPr>
              <a:r>
                <a:rPr lang="en-US" altLang="zh-CN" sz="2000" b="1" dirty="0">
                  <a:solidFill>
                    <a:srgbClr val="CC0000"/>
                  </a:solidFill>
                  <a:ea typeface="宋体" pitchFamily="2" charset="-122"/>
                </a:rPr>
                <a:t>lw $1, 0</a:t>
              </a:r>
              <a:r>
                <a:rPr lang="en-US" altLang="zh-CN" sz="2000" b="1" dirty="0">
                  <a:solidFill>
                    <a:srgbClr val="FF0000"/>
                  </a:solidFill>
                  <a:ea typeface="宋体" pitchFamily="2" charset="-122"/>
                </a:rPr>
                <a:t>($2</a:t>
              </a:r>
              <a:r>
                <a:rPr lang="en-US" altLang="zh-CN" sz="2000" b="1" dirty="0">
                  <a:solidFill>
                    <a:srgbClr val="CC0000"/>
                  </a:solidFill>
                  <a:ea typeface="宋体" pitchFamily="2" charset="-122"/>
                </a:rPr>
                <a:t>)</a:t>
              </a:r>
            </a:p>
            <a:p>
              <a:pPr marL="0" lvl="0" indent="0" algn="ctr">
                <a:lnSpc>
                  <a:spcPct val="120000"/>
                </a:lnSpc>
                <a:buClrTx/>
                <a:buSzPct val="100000"/>
                <a:buFont typeface="Arial" panose="020B0604020202090204" pitchFamily="34" charset="0"/>
                <a:buNone/>
              </a:pPr>
              <a:r>
                <a:rPr lang="en-US" altLang="zh-CN" sz="2000" b="1" dirty="0">
                  <a:ea typeface="宋体" pitchFamily="2" charset="-122"/>
                </a:rPr>
                <a:t>add $3, $3,$2</a:t>
              </a:r>
            </a:p>
            <a:p>
              <a:pPr marL="0" lvl="0" indent="0" algn="ctr">
                <a:lnSpc>
                  <a:spcPct val="120000"/>
                </a:lnSpc>
                <a:buClrTx/>
                <a:buSzPct val="100000"/>
                <a:buFont typeface="Arial" panose="020B0604020202090204" pitchFamily="34" charset="0"/>
                <a:buNone/>
              </a:pPr>
              <a:r>
                <a:rPr lang="en-US" altLang="zh-CN" sz="2000" b="1" dirty="0">
                  <a:ea typeface="宋体" pitchFamily="2" charset="-122"/>
                </a:rPr>
                <a:t>sw $1, 0($2) </a:t>
              </a:r>
            </a:p>
            <a:p>
              <a:pPr marL="0" lvl="0" indent="0" algn="ctr">
                <a:spcBef>
                  <a:spcPct val="0"/>
                </a:spcBef>
                <a:buClrTx/>
                <a:buSzPct val="100000"/>
                <a:buFont typeface="Arial" panose="020B0604020202090204" pitchFamily="34" charset="0"/>
                <a:buNone/>
              </a:pPr>
              <a:r>
                <a:rPr lang="en-US" altLang="zh-CN" sz="2000" b="1" dirty="0">
                  <a:ea typeface="宋体" pitchFamily="2" charset="-122"/>
                </a:rPr>
                <a:t>     ……</a:t>
              </a:r>
              <a:r>
                <a:rPr lang="zh-CN" altLang="en-US" sz="2000" b="1" dirty="0">
                  <a:ea typeface="宋体" pitchFamily="2" charset="-122"/>
                </a:rPr>
                <a:t>     </a:t>
              </a:r>
            </a:p>
            <a:p>
              <a:pPr marL="0" lvl="0" indent="0" algn="ctr">
                <a:spcBef>
                  <a:spcPct val="50000"/>
                </a:spcBef>
                <a:buClrTx/>
                <a:buSzPct val="100000"/>
                <a:buFont typeface="Arial" panose="020B0604020202090204" pitchFamily="34" charset="0"/>
                <a:buNone/>
              </a:pPr>
              <a:endParaRPr lang="en-US" altLang="zh-CN" sz="2000" b="1" dirty="0">
                <a:ea typeface="宋体" pitchFamily="2" charset="-122"/>
              </a:endParaRPr>
            </a:p>
          </p:txBody>
        </p:sp>
        <p:sp>
          <p:nvSpPr>
            <p:cNvPr id="528405" name="Rectangle 18"/>
            <p:cNvSpPr/>
            <p:nvPr/>
          </p:nvSpPr>
          <p:spPr>
            <a:xfrm>
              <a:off x="2536" y="1784"/>
              <a:ext cx="1352" cy="1816"/>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grpSp>
        <p:nvGrpSpPr>
          <p:cNvPr id="3" name="Group 43"/>
          <p:cNvGrpSpPr/>
          <p:nvPr/>
        </p:nvGrpSpPr>
        <p:grpSpPr>
          <a:xfrm>
            <a:off x="292100" y="2768600"/>
            <a:ext cx="2768600" cy="3386138"/>
            <a:chOff x="184" y="1744"/>
            <a:chExt cx="1744" cy="2133"/>
          </a:xfrm>
        </p:grpSpPr>
        <p:sp>
          <p:nvSpPr>
            <p:cNvPr id="528402" name="Text Box 14"/>
            <p:cNvSpPr txBox="1"/>
            <p:nvPr/>
          </p:nvSpPr>
          <p:spPr>
            <a:xfrm>
              <a:off x="240" y="1744"/>
              <a:ext cx="1256" cy="213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lnSpc>
                  <a:spcPct val="120000"/>
                </a:lnSpc>
                <a:buClrTx/>
                <a:buSzPct val="100000"/>
                <a:buFont typeface="Arial" panose="020B0604020202090204" pitchFamily="34" charset="0"/>
                <a:buNone/>
              </a:pPr>
              <a:r>
                <a:rPr lang="en-US" altLang="zh-CN" sz="2000" b="1" dirty="0">
                  <a:solidFill>
                    <a:srgbClr val="CC0000"/>
                  </a:solidFill>
                  <a:ea typeface="宋体" pitchFamily="2" charset="-122"/>
                </a:rPr>
                <a:t>lw $1, 0($2)</a:t>
              </a:r>
            </a:p>
            <a:p>
              <a:pPr marL="0" lvl="0" indent="0" algn="ctr">
                <a:lnSpc>
                  <a:spcPct val="120000"/>
                </a:lnSpc>
                <a:buClrTx/>
                <a:buSzPct val="100000"/>
                <a:buFont typeface="Arial" panose="020B0604020202090204" pitchFamily="34" charset="0"/>
                <a:buNone/>
              </a:pPr>
              <a:r>
                <a:rPr lang="en-US" altLang="zh-CN" sz="2000" b="1" dirty="0">
                  <a:ea typeface="宋体" pitchFamily="2" charset="-122"/>
                </a:rPr>
                <a:t>lw </a:t>
              </a:r>
              <a:r>
                <a:rPr lang="en-US" altLang="zh-CN" sz="2000" b="1" dirty="0">
                  <a:solidFill>
                    <a:srgbClr val="CF922F"/>
                  </a:solidFill>
                  <a:ea typeface="宋体" pitchFamily="2" charset="-122"/>
                </a:rPr>
                <a:t>$3</a:t>
              </a:r>
              <a:r>
                <a:rPr lang="en-US" altLang="zh-CN" sz="2000" b="1" dirty="0">
                  <a:ea typeface="宋体" pitchFamily="2" charset="-122"/>
                </a:rPr>
                <a:t>, 0($2)</a:t>
              </a:r>
            </a:p>
            <a:p>
              <a:pPr marL="0" lvl="0" indent="0" algn="ctr">
                <a:lnSpc>
                  <a:spcPct val="120000"/>
                </a:lnSpc>
                <a:buClrTx/>
                <a:buSzPct val="100000"/>
                <a:buFont typeface="Arial" panose="020B0604020202090204" pitchFamily="34" charset="0"/>
                <a:buNone/>
              </a:pPr>
              <a:r>
                <a:rPr lang="en-US" altLang="zh-CN" sz="2000" b="1" dirty="0">
                  <a:solidFill>
                    <a:srgbClr val="FF0000"/>
                  </a:solidFill>
                  <a:ea typeface="宋体" pitchFamily="2" charset="-122"/>
                </a:rPr>
                <a:t>add  $6, $4, $2</a:t>
              </a:r>
            </a:p>
            <a:p>
              <a:pPr marL="0" lvl="0" indent="0" algn="ctr">
                <a:lnSpc>
                  <a:spcPct val="120000"/>
                </a:lnSpc>
                <a:buClrTx/>
                <a:buSzPct val="100000"/>
                <a:buFont typeface="Arial" panose="020B0604020202090204" pitchFamily="34" charset="0"/>
                <a:buNone/>
              </a:pPr>
              <a:r>
                <a:rPr lang="en-US" altLang="zh-CN" sz="2000" b="1" dirty="0">
                  <a:solidFill>
                    <a:srgbClr val="008000"/>
                  </a:solidFill>
                  <a:ea typeface="宋体" pitchFamily="2" charset="-122"/>
                </a:rPr>
                <a:t>beq </a:t>
              </a:r>
              <a:r>
                <a:rPr lang="en-US" altLang="zh-CN" sz="2000" b="1" dirty="0">
                  <a:solidFill>
                    <a:srgbClr val="FF0000"/>
                  </a:solidFill>
                  <a:ea typeface="宋体" pitchFamily="2" charset="-122"/>
                </a:rPr>
                <a:t>$3</a:t>
              </a:r>
              <a:r>
                <a:rPr lang="en-US" altLang="zh-CN" sz="2000" b="1" dirty="0">
                  <a:solidFill>
                    <a:srgbClr val="008000"/>
                  </a:solidFill>
                  <a:ea typeface="宋体" pitchFamily="2" charset="-122"/>
                </a:rPr>
                <a:t>, $5, 2</a:t>
              </a:r>
            </a:p>
            <a:p>
              <a:pPr marL="0" lvl="0" indent="0" algn="ctr">
                <a:lnSpc>
                  <a:spcPct val="120000"/>
                </a:lnSpc>
                <a:buClrTx/>
                <a:buSzPct val="100000"/>
                <a:buFont typeface="Arial" panose="020B0604020202090204" pitchFamily="34" charset="0"/>
                <a:buNone/>
              </a:pPr>
              <a:r>
                <a:rPr lang="en-US" altLang="zh-CN" sz="2000" b="1" dirty="0">
                  <a:ea typeface="宋体" pitchFamily="2" charset="-122"/>
                </a:rPr>
                <a:t>add $3, $3,$2</a:t>
              </a:r>
            </a:p>
            <a:p>
              <a:pPr marL="0" lvl="0" indent="0" algn="ctr">
                <a:lnSpc>
                  <a:spcPct val="120000"/>
                </a:lnSpc>
                <a:buClrTx/>
                <a:buSzPct val="100000"/>
                <a:buFont typeface="Arial" panose="020B0604020202090204" pitchFamily="34" charset="0"/>
                <a:buNone/>
              </a:pPr>
              <a:r>
                <a:rPr lang="en-US" altLang="zh-CN" sz="2000" b="1" dirty="0">
                  <a:ea typeface="宋体" pitchFamily="2" charset="-122"/>
                </a:rPr>
                <a:t>sw $1, 0</a:t>
              </a:r>
              <a:r>
                <a:rPr lang="en-US" altLang="zh-CN" sz="2000" b="1" dirty="0">
                  <a:solidFill>
                    <a:srgbClr val="FF0000"/>
                  </a:solidFill>
                  <a:ea typeface="宋体" pitchFamily="2" charset="-122"/>
                </a:rPr>
                <a:t>($2</a:t>
              </a:r>
              <a:r>
                <a:rPr lang="en-US" altLang="zh-CN" sz="2000" b="1" dirty="0">
                  <a:ea typeface="宋体" pitchFamily="2" charset="-122"/>
                </a:rPr>
                <a:t>) </a:t>
              </a:r>
            </a:p>
            <a:p>
              <a:pPr marL="0" lvl="0" indent="0" algn="ctr">
                <a:spcBef>
                  <a:spcPct val="0"/>
                </a:spcBef>
                <a:buClrTx/>
                <a:buSzPct val="100000"/>
                <a:buFont typeface="Arial" panose="020B0604020202090204" pitchFamily="34" charset="0"/>
                <a:buNone/>
              </a:pPr>
              <a:r>
                <a:rPr lang="en-US" altLang="zh-CN" sz="2000" b="1" dirty="0">
                  <a:ea typeface="宋体" pitchFamily="2" charset="-122"/>
                </a:rPr>
                <a:t>     ……</a:t>
              </a:r>
              <a:r>
                <a:rPr lang="zh-CN" altLang="en-US" sz="2000" b="1" dirty="0">
                  <a:ea typeface="宋体" pitchFamily="2" charset="-122"/>
                </a:rPr>
                <a:t>     </a:t>
              </a:r>
            </a:p>
            <a:p>
              <a:pPr marL="0" lvl="0" indent="0" algn="ctr">
                <a:spcBef>
                  <a:spcPct val="50000"/>
                </a:spcBef>
                <a:buClrTx/>
                <a:buSzPct val="100000"/>
                <a:buFont typeface="Arial" panose="020B0604020202090204" pitchFamily="34" charset="0"/>
                <a:buNone/>
              </a:pPr>
              <a:endParaRPr lang="en-US" altLang="zh-CN" sz="2000" b="1" dirty="0">
                <a:ea typeface="宋体" pitchFamily="2" charset="-122"/>
              </a:endParaRPr>
            </a:p>
          </p:txBody>
        </p:sp>
        <p:sp>
          <p:nvSpPr>
            <p:cNvPr id="528403" name="Rectangle 19"/>
            <p:cNvSpPr/>
            <p:nvPr/>
          </p:nvSpPr>
          <p:spPr>
            <a:xfrm>
              <a:off x="184" y="1784"/>
              <a:ext cx="1744" cy="1816"/>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sp>
        <p:nvSpPr>
          <p:cNvPr id="327700" name="Rectangle 20"/>
          <p:cNvSpPr/>
          <p:nvPr/>
        </p:nvSpPr>
        <p:spPr>
          <a:xfrm>
            <a:off x="215900" y="5932488"/>
            <a:ext cx="3784600" cy="581025"/>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600" b="1" dirty="0">
                <a:solidFill>
                  <a:srgbClr val="0000FF"/>
                </a:solidFill>
                <a:ea typeface="宋体" pitchFamily="2" charset="-122"/>
              </a:rPr>
              <a:t>调度后可能带来其他问题：产生新的</a:t>
            </a:r>
            <a:r>
              <a:rPr lang="en-US" altLang="zh-CN" sz="1600" b="1" dirty="0">
                <a:solidFill>
                  <a:srgbClr val="0000FF"/>
                </a:solidFill>
                <a:ea typeface="宋体" pitchFamily="2" charset="-122"/>
              </a:rPr>
              <a:t>load-use</a:t>
            </a:r>
            <a:r>
              <a:rPr lang="zh-CN" altLang="en-US" sz="1600" b="1" dirty="0">
                <a:solidFill>
                  <a:srgbClr val="0000FF"/>
                </a:solidFill>
                <a:ea typeface="宋体" pitchFamily="2" charset="-122"/>
              </a:rPr>
              <a:t>数据冒险</a:t>
            </a:r>
          </a:p>
        </p:txBody>
      </p:sp>
      <p:sp>
        <p:nvSpPr>
          <p:cNvPr id="327704" name="Freeform 24"/>
          <p:cNvSpPr/>
          <p:nvPr/>
        </p:nvSpPr>
        <p:spPr>
          <a:xfrm>
            <a:off x="1816100" y="3376613"/>
            <a:ext cx="755650" cy="1131887"/>
          </a:xfrm>
          <a:custGeom>
            <a:avLst/>
            <a:gdLst>
              <a:gd name="txL" fmla="*/ 0 w 309"/>
              <a:gd name="txT" fmla="*/ 0 h 560"/>
              <a:gd name="txR" fmla="*/ 309 w 309"/>
              <a:gd name="txB" fmla="*/ 560 h 560"/>
            </a:gdLst>
            <a:ahLst/>
            <a:cxnLst>
              <a:cxn ang="0">
                <a:pos x="2147483646" y="0"/>
              </a:cxn>
              <a:cxn ang="0">
                <a:pos x="2147483646" y="2147483646"/>
              </a:cxn>
              <a:cxn ang="0">
                <a:pos x="2147483646" y="2147483646"/>
              </a:cxn>
              <a:cxn ang="0">
                <a:pos x="0" y="2147483646"/>
              </a:cxn>
            </a:cxnLst>
            <a:rect l="txL" t="txT" r="txR" b="txB"/>
            <a:pathLst>
              <a:path w="309" h="560">
                <a:moveTo>
                  <a:pt x="80" y="0"/>
                </a:moveTo>
                <a:cubicBezTo>
                  <a:pt x="160" y="18"/>
                  <a:pt x="241" y="37"/>
                  <a:pt x="272" y="112"/>
                </a:cubicBezTo>
                <a:cubicBezTo>
                  <a:pt x="303" y="187"/>
                  <a:pt x="309" y="373"/>
                  <a:pt x="264" y="448"/>
                </a:cubicBezTo>
                <a:cubicBezTo>
                  <a:pt x="219" y="523"/>
                  <a:pt x="109" y="541"/>
                  <a:pt x="0" y="560"/>
                </a:cubicBezTo>
              </a:path>
            </a:pathLst>
          </a:custGeom>
          <a:noFill/>
          <a:ln w="12700" cap="flat" cmpd="sng">
            <a:solidFill>
              <a:srgbClr val="FF0000">
                <a:alpha val="100000"/>
              </a:srgbClr>
            </a:solidFill>
            <a:prstDash val="solid"/>
            <a:round/>
            <a:headEnd type="none" w="med" len="med"/>
            <a:tailEnd type="triangle" w="med" len="med"/>
          </a:ln>
        </p:spPr>
        <p:txBody>
          <a:bodyPr/>
          <a:lstStyle/>
          <a:p>
            <a:endParaRPr lang="zh-CN" altLang="en-US"/>
          </a:p>
        </p:txBody>
      </p:sp>
      <p:sp>
        <p:nvSpPr>
          <p:cNvPr id="327713" name="Text Box 33"/>
          <p:cNvSpPr txBox="1"/>
          <p:nvPr/>
        </p:nvSpPr>
        <p:spPr>
          <a:xfrm>
            <a:off x="6230938" y="2338388"/>
            <a:ext cx="1901825" cy="3365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若</a:t>
            </a:r>
            <a:r>
              <a:rPr lang="en-US" altLang="zh-CN" sz="1600" b="1" dirty="0">
                <a:ea typeface="宋体" pitchFamily="2" charset="-122"/>
              </a:rPr>
              <a:t>C=1</a:t>
            </a:r>
            <a:r>
              <a:rPr lang="zh-CN" altLang="en-US" sz="1600" b="1" dirty="0">
                <a:ea typeface="宋体" pitchFamily="2" charset="-122"/>
              </a:rPr>
              <a:t>，则可以：</a:t>
            </a:r>
          </a:p>
        </p:txBody>
      </p:sp>
      <p:grpSp>
        <p:nvGrpSpPr>
          <p:cNvPr id="5" name="Group 36"/>
          <p:cNvGrpSpPr/>
          <p:nvPr/>
        </p:nvGrpSpPr>
        <p:grpSpPr>
          <a:xfrm>
            <a:off x="3213100" y="3810000"/>
            <a:ext cx="876300" cy="825500"/>
            <a:chOff x="2024" y="2400"/>
            <a:chExt cx="552" cy="520"/>
          </a:xfrm>
        </p:grpSpPr>
        <p:sp>
          <p:nvSpPr>
            <p:cNvPr id="528400" name="AutoShape 34"/>
            <p:cNvSpPr/>
            <p:nvPr/>
          </p:nvSpPr>
          <p:spPr>
            <a:xfrm>
              <a:off x="2024" y="2400"/>
              <a:ext cx="496" cy="520"/>
            </a:xfrm>
            <a:prstGeom prst="rightArrow">
              <a:avLst>
                <a:gd name="adj1" fmla="val 50000"/>
                <a:gd name="adj2" fmla="val 25000"/>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sp>
          <p:nvSpPr>
            <p:cNvPr id="528401" name="Text Box 35"/>
            <p:cNvSpPr txBox="1"/>
            <p:nvPr/>
          </p:nvSpPr>
          <p:spPr>
            <a:xfrm>
              <a:off x="2024" y="2560"/>
              <a:ext cx="552" cy="212"/>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50000"/>
                </a:spcBef>
                <a:buClrTx/>
                <a:buSzPct val="100000"/>
                <a:buFont typeface="Arial" panose="020B0604020202090204" pitchFamily="34" charset="0"/>
                <a:buNone/>
              </a:pPr>
              <a:r>
                <a:rPr lang="zh-CN" altLang="en-US" sz="1600" b="1" dirty="0">
                  <a:ea typeface="宋体" pitchFamily="2" charset="-122"/>
                </a:rPr>
                <a:t>调度后</a:t>
              </a:r>
            </a:p>
          </p:txBody>
        </p:sp>
      </p:grpSp>
      <p:grpSp>
        <p:nvGrpSpPr>
          <p:cNvPr id="6" name="Group 39"/>
          <p:cNvGrpSpPr/>
          <p:nvPr/>
        </p:nvGrpSpPr>
        <p:grpSpPr>
          <a:xfrm>
            <a:off x="4089400" y="2755900"/>
            <a:ext cx="2159000" cy="3046413"/>
            <a:chOff x="4400" y="1744"/>
            <a:chExt cx="1360" cy="1919"/>
          </a:xfrm>
        </p:grpSpPr>
        <p:sp>
          <p:nvSpPr>
            <p:cNvPr id="528398" name="Text Box 7"/>
            <p:cNvSpPr txBox="1"/>
            <p:nvPr/>
          </p:nvSpPr>
          <p:spPr>
            <a:xfrm>
              <a:off x="4424" y="1744"/>
              <a:ext cx="1336" cy="1919"/>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lnSpc>
                  <a:spcPct val="120000"/>
                </a:lnSpc>
                <a:buClrTx/>
                <a:buSzPct val="100000"/>
                <a:buFont typeface="Arial" panose="020B0604020202090204" pitchFamily="34" charset="0"/>
                <a:buNone/>
              </a:pPr>
              <a:r>
                <a:rPr lang="en-US" altLang="zh-CN" sz="2000" b="1" dirty="0">
                  <a:ea typeface="宋体" pitchFamily="2" charset="-122"/>
                </a:rPr>
                <a:t>lw $1, 0($2)</a:t>
              </a:r>
            </a:p>
            <a:p>
              <a:pPr marL="0" lvl="0" indent="0" algn="ctr">
                <a:lnSpc>
                  <a:spcPct val="120000"/>
                </a:lnSpc>
                <a:buClrTx/>
                <a:buSzPct val="100000"/>
                <a:buFont typeface="Arial" panose="020B0604020202090204" pitchFamily="34" charset="0"/>
                <a:buNone/>
              </a:pPr>
              <a:r>
                <a:rPr lang="en-US" altLang="zh-CN" sz="2000" b="1" dirty="0">
                  <a:solidFill>
                    <a:srgbClr val="FF0000"/>
                  </a:solidFill>
                  <a:ea typeface="宋体" pitchFamily="2" charset="-122"/>
                </a:rPr>
                <a:t>add  $6, $4, $2</a:t>
              </a:r>
            </a:p>
            <a:p>
              <a:pPr marL="0" lvl="0" indent="0" algn="ctr">
                <a:lnSpc>
                  <a:spcPct val="120000"/>
                </a:lnSpc>
                <a:buClrTx/>
                <a:buSzPct val="100000"/>
                <a:buFont typeface="Arial" panose="020B0604020202090204" pitchFamily="34" charset="0"/>
                <a:buNone/>
              </a:pPr>
              <a:r>
                <a:rPr lang="en-US" altLang="zh-CN" sz="2000" b="1" dirty="0">
                  <a:solidFill>
                    <a:srgbClr val="008000"/>
                  </a:solidFill>
                  <a:ea typeface="宋体" pitchFamily="2" charset="-122"/>
                </a:rPr>
                <a:t>beq $3, $5, 2</a:t>
              </a:r>
            </a:p>
            <a:p>
              <a:pPr marL="0" lvl="0" indent="0" algn="ctr">
                <a:lnSpc>
                  <a:spcPct val="120000"/>
                </a:lnSpc>
                <a:buClrTx/>
                <a:buSzPct val="100000"/>
                <a:buFont typeface="Arial" panose="020B0604020202090204" pitchFamily="34" charset="0"/>
                <a:buNone/>
              </a:pPr>
              <a:r>
                <a:rPr lang="en-US" altLang="zh-CN" sz="2000" b="1" dirty="0">
                  <a:solidFill>
                    <a:srgbClr val="CC0000"/>
                  </a:solidFill>
                  <a:ea typeface="宋体" pitchFamily="2" charset="-122"/>
                </a:rPr>
                <a:t>lw $3, 0</a:t>
              </a:r>
              <a:r>
                <a:rPr lang="en-US" altLang="zh-CN" sz="2000" b="1" dirty="0">
                  <a:solidFill>
                    <a:srgbClr val="FF0000"/>
                  </a:solidFill>
                  <a:ea typeface="宋体" pitchFamily="2" charset="-122"/>
                </a:rPr>
                <a:t>($2</a:t>
              </a:r>
              <a:r>
                <a:rPr lang="en-US" altLang="zh-CN" sz="2000" b="1" dirty="0">
                  <a:solidFill>
                    <a:srgbClr val="CC0000"/>
                  </a:solidFill>
                  <a:ea typeface="宋体" pitchFamily="2" charset="-122"/>
                </a:rPr>
                <a:t>)</a:t>
              </a:r>
            </a:p>
            <a:p>
              <a:pPr marL="0" lvl="0" indent="0" algn="ctr">
                <a:lnSpc>
                  <a:spcPct val="120000"/>
                </a:lnSpc>
                <a:buClrTx/>
                <a:buSzPct val="100000"/>
                <a:buFont typeface="Arial" panose="020B0604020202090204" pitchFamily="34" charset="0"/>
                <a:buNone/>
              </a:pPr>
              <a:r>
                <a:rPr lang="en-US" altLang="zh-CN" sz="2000" b="1" dirty="0">
                  <a:solidFill>
                    <a:srgbClr val="CC0000"/>
                  </a:solidFill>
                  <a:ea typeface="宋体" pitchFamily="2" charset="-122"/>
                </a:rPr>
                <a:t>nop</a:t>
              </a:r>
            </a:p>
            <a:p>
              <a:pPr marL="0" lvl="0" indent="0" algn="ctr">
                <a:lnSpc>
                  <a:spcPct val="120000"/>
                </a:lnSpc>
                <a:buClrTx/>
                <a:buSzPct val="100000"/>
                <a:buFont typeface="Arial" panose="020B0604020202090204" pitchFamily="34" charset="0"/>
                <a:buNone/>
              </a:pPr>
              <a:r>
                <a:rPr lang="en-US" altLang="zh-CN" sz="2000" b="1" dirty="0">
                  <a:ea typeface="宋体" pitchFamily="2" charset="-122"/>
                </a:rPr>
                <a:t>add $3, $3,$2</a:t>
              </a:r>
            </a:p>
            <a:p>
              <a:pPr marL="0" lvl="0" indent="0" algn="ctr">
                <a:lnSpc>
                  <a:spcPct val="120000"/>
                </a:lnSpc>
                <a:buClrTx/>
                <a:buSzPct val="100000"/>
                <a:buFont typeface="Arial" panose="020B0604020202090204" pitchFamily="34" charset="0"/>
                <a:buNone/>
              </a:pPr>
              <a:r>
                <a:rPr lang="en-US" altLang="zh-CN" sz="2000" b="1" dirty="0">
                  <a:ea typeface="宋体" pitchFamily="2" charset="-122"/>
                </a:rPr>
                <a:t>sw $1, 0($2) </a:t>
              </a:r>
              <a:r>
                <a:rPr lang="zh-CN" altLang="en-US" sz="2000" b="1" dirty="0">
                  <a:ea typeface="宋体" pitchFamily="2" charset="-122"/>
                </a:rPr>
                <a:t>  </a:t>
              </a:r>
            </a:p>
          </p:txBody>
        </p:sp>
        <p:sp>
          <p:nvSpPr>
            <p:cNvPr id="528399" name="Rectangle 38"/>
            <p:cNvSpPr/>
            <p:nvPr/>
          </p:nvSpPr>
          <p:spPr>
            <a:xfrm>
              <a:off x="4400" y="1776"/>
              <a:ext cx="1264" cy="1864"/>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endParaRPr lang="zh-CN" altLang="en-US" sz="1600" dirty="0">
                <a:ea typeface="宋体" pitchFamily="2" charset="-122"/>
              </a:endParaRPr>
            </a:p>
          </p:txBody>
        </p:sp>
      </p:grpSp>
      <p:sp>
        <p:nvSpPr>
          <p:cNvPr id="327720" name="Line 40"/>
          <p:cNvSpPr/>
          <p:nvPr/>
        </p:nvSpPr>
        <p:spPr>
          <a:xfrm>
            <a:off x="7899400" y="2489200"/>
            <a:ext cx="406400" cy="355600"/>
          </a:xfrm>
          <a:prstGeom prst="line">
            <a:avLst/>
          </a:prstGeom>
          <a:ln w="12700" cap="flat" cmpd="sng">
            <a:solidFill>
              <a:schemeClr val="tx1"/>
            </a:solidFill>
            <a:prstDash val="solid"/>
            <a:headEnd type="none" w="med" len="med"/>
            <a:tailEnd type="triangl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683">
                                            <p:txEl>
                                              <p:pRg st="0" end="0"/>
                                            </p:txEl>
                                          </p:spTgt>
                                        </p:tgtEl>
                                        <p:attrNameLst>
                                          <p:attrName>style.visibility</p:attrName>
                                        </p:attrNameLst>
                                      </p:cBhvr>
                                      <p:to>
                                        <p:strVal val="visible"/>
                                      </p:to>
                                    </p:set>
                                    <p:animEffect transition="in" filter="blinds(horizontal)">
                                      <p:cBhvr>
                                        <p:cTn id="7" dur="500"/>
                                        <p:tgtEl>
                                          <p:spTgt spid="327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7686">
                                            <p:txEl>
                                              <p:pRg st="0" end="0"/>
                                            </p:txEl>
                                          </p:spTgt>
                                        </p:tgtEl>
                                        <p:attrNameLst>
                                          <p:attrName>style.visibility</p:attrName>
                                        </p:attrNameLst>
                                      </p:cBhvr>
                                      <p:to>
                                        <p:strVal val="visible"/>
                                      </p:to>
                                    </p:set>
                                    <p:animEffect transition="in" filter="blinds(horizontal)">
                                      <p:cBhvr>
                                        <p:cTn id="12" dur="500"/>
                                        <p:tgtEl>
                                          <p:spTgt spid="3276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7686">
                                            <p:txEl>
                                              <p:pRg st="1" end="1"/>
                                            </p:txEl>
                                          </p:spTgt>
                                        </p:tgtEl>
                                        <p:attrNameLst>
                                          <p:attrName>style.visibility</p:attrName>
                                        </p:attrNameLst>
                                      </p:cBhvr>
                                      <p:to>
                                        <p:strVal val="visible"/>
                                      </p:to>
                                    </p:set>
                                    <p:animEffect transition="in" filter="blinds(horizontal)">
                                      <p:cBhvr>
                                        <p:cTn id="17" dur="500"/>
                                        <p:tgtEl>
                                          <p:spTgt spid="3276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7704"/>
                                        </p:tgtEl>
                                        <p:attrNameLst>
                                          <p:attrName>style.visibility</p:attrName>
                                        </p:attrNameLst>
                                      </p:cBhvr>
                                      <p:to>
                                        <p:strVal val="visible"/>
                                      </p:to>
                                    </p:set>
                                    <p:animEffect transition="in" filter="blinds(horizontal)">
                                      <p:cBhvr>
                                        <p:cTn id="27" dur="500"/>
                                        <p:tgtEl>
                                          <p:spTgt spid="32770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7700"/>
                                        </p:tgtEl>
                                        <p:attrNameLst>
                                          <p:attrName>style.visibility</p:attrName>
                                        </p:attrNameLst>
                                      </p:cBhvr>
                                      <p:to>
                                        <p:strVal val="visible"/>
                                      </p:to>
                                    </p:set>
                                    <p:animEffect transition="in" filter="blinds(horizontal)">
                                      <p:cBhvr>
                                        <p:cTn id="42" dur="500"/>
                                        <p:tgtEl>
                                          <p:spTgt spid="32770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27713"/>
                                        </p:tgtEl>
                                        <p:attrNameLst>
                                          <p:attrName>style.visibility</p:attrName>
                                        </p:attrNameLst>
                                      </p:cBhvr>
                                      <p:to>
                                        <p:strVal val="visible"/>
                                      </p:to>
                                    </p:set>
                                    <p:animEffect transition="in" filter="blinds(horizontal)">
                                      <p:cBhvr>
                                        <p:cTn id="47" dur="500"/>
                                        <p:tgtEl>
                                          <p:spTgt spid="3277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7720"/>
                                        </p:tgtEl>
                                        <p:attrNameLst>
                                          <p:attrName>style.visibility</p:attrName>
                                        </p:attrNameLst>
                                      </p:cBhvr>
                                      <p:to>
                                        <p:strVal val="visible"/>
                                      </p:to>
                                    </p:set>
                                    <p:animEffect transition="in" filter="blinds(horizontal)">
                                      <p:cBhvr>
                                        <p:cTn id="52" dur="500"/>
                                        <p:tgtEl>
                                          <p:spTgt spid="32772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blinds(horizontal)">
                                      <p:cBhvr>
                                        <p:cTn id="57" dur="500"/>
                                        <p:tgtEl>
                                          <p:spTgt spid="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27690"/>
                                        </p:tgtEl>
                                        <p:attrNameLst>
                                          <p:attrName>style.visibility</p:attrName>
                                        </p:attrNameLst>
                                      </p:cBhvr>
                                      <p:to>
                                        <p:strVal val="visible"/>
                                      </p:to>
                                    </p:set>
                                    <p:animEffect transition="in" filter="blinds(horizontal)">
                                      <p:cBhvr>
                                        <p:cTn id="62" dur="500"/>
                                        <p:tgtEl>
                                          <p:spTgt spid="327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0" grpId="0"/>
      <p:bldP spid="327700" grpId="0"/>
      <p:bldP spid="32771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a:xfrm>
            <a:off x="323850" y="-26987"/>
            <a:ext cx="8259763" cy="708025"/>
          </a:xfrm>
          <a:ln/>
        </p:spPr>
        <p:txBody>
          <a:bodyPr vert="horz" wrap="square" lIns="91440" tIns="45720" rIns="91440" bIns="45720" anchor="b">
            <a:spAutoFit/>
          </a:bodyPr>
          <a:lstStyle/>
          <a:p>
            <a:pPr eaLnBrk="1" hangingPunct="1"/>
            <a:r>
              <a:rPr lang="en-US" altLang="zh-CN" sz="4000" dirty="0">
                <a:ea typeface="宋体" pitchFamily="2" charset="-122"/>
              </a:rPr>
              <a:t>Control Hazard</a:t>
            </a:r>
            <a:r>
              <a:rPr lang="zh-CN" altLang="en-US" sz="4000" dirty="0">
                <a:ea typeface="宋体" pitchFamily="2" charset="-122"/>
              </a:rPr>
              <a:t>的解决方法</a:t>
            </a:r>
          </a:p>
        </p:txBody>
      </p:sp>
      <p:sp>
        <p:nvSpPr>
          <p:cNvPr id="182275" name="Rectangle 3"/>
          <p:cNvSpPr>
            <a:spLocks noGrp="1"/>
          </p:cNvSpPr>
          <p:nvPr>
            <p:ph idx="1"/>
          </p:nvPr>
        </p:nvSpPr>
        <p:spPr>
          <a:xfrm>
            <a:off x="182563" y="671513"/>
            <a:ext cx="8897937" cy="5853112"/>
          </a:xfrm>
          <a:ln/>
        </p:spPr>
        <p:txBody>
          <a:bodyPr vert="horz" wrap="square" lIns="91440" tIns="45720" rIns="91440" bIns="45720" anchor="t"/>
          <a:lstStyle/>
          <a:p>
            <a:pPr>
              <a:lnSpc>
                <a:spcPct val="115000"/>
              </a:lnSpc>
              <a:spcBef>
                <a:spcPct val="15000"/>
              </a:spcBef>
            </a:pPr>
            <a:r>
              <a:rPr lang="zh-CN" altLang="en-US" sz="1800" dirty="0">
                <a:ea typeface="宋体" pitchFamily="2" charset="-122"/>
              </a:rPr>
              <a:t>方法</a:t>
            </a:r>
            <a:r>
              <a:rPr lang="en-US" altLang="zh-CN" sz="1800" dirty="0">
                <a:ea typeface="宋体" pitchFamily="2" charset="-122"/>
              </a:rPr>
              <a:t>1</a:t>
            </a:r>
            <a:r>
              <a:rPr lang="zh-CN" altLang="en-US" sz="1800" dirty="0">
                <a:ea typeface="宋体" pitchFamily="2" charset="-122"/>
              </a:rPr>
              <a:t>：硬件上阻塞（</a:t>
            </a:r>
            <a:r>
              <a:rPr lang="en-US" altLang="zh-CN" sz="1800" dirty="0">
                <a:ea typeface="宋体" pitchFamily="2" charset="-122"/>
              </a:rPr>
              <a:t>stall</a:t>
            </a:r>
            <a:r>
              <a:rPr lang="zh-CN" altLang="en-US" sz="1800" dirty="0">
                <a:ea typeface="宋体" pitchFamily="2" charset="-122"/>
              </a:rPr>
              <a:t>）分支指令后三条指令的执行</a:t>
            </a:r>
          </a:p>
          <a:p>
            <a:pPr lvl="1">
              <a:lnSpc>
                <a:spcPct val="115000"/>
              </a:lnSpc>
              <a:spcBef>
                <a:spcPct val="15000"/>
              </a:spcBef>
            </a:pPr>
            <a:r>
              <a:rPr lang="zh-CN" altLang="en-US" sz="1800" dirty="0">
                <a:solidFill>
                  <a:srgbClr val="0000FF"/>
                </a:solidFill>
                <a:ea typeface="宋体" pitchFamily="2" charset="-122"/>
              </a:rPr>
              <a:t>使后面三条指令清</a:t>
            </a:r>
            <a:r>
              <a:rPr lang="en-US" altLang="zh-CN" sz="1800" dirty="0">
                <a:solidFill>
                  <a:srgbClr val="0000FF"/>
                </a:solidFill>
                <a:ea typeface="宋体" pitchFamily="2" charset="-122"/>
              </a:rPr>
              <a:t>0</a:t>
            </a:r>
            <a:r>
              <a:rPr lang="zh-CN" altLang="en-US" sz="1800" dirty="0">
                <a:solidFill>
                  <a:srgbClr val="0000FF"/>
                </a:solidFill>
                <a:ea typeface="宋体" pitchFamily="2" charset="-122"/>
              </a:rPr>
              <a:t>或 其操作信号清</a:t>
            </a:r>
            <a:r>
              <a:rPr lang="en-US" altLang="zh-CN" sz="1800" dirty="0">
                <a:solidFill>
                  <a:srgbClr val="0000FF"/>
                </a:solidFill>
                <a:ea typeface="宋体" pitchFamily="2" charset="-122"/>
              </a:rPr>
              <a:t>0</a:t>
            </a:r>
            <a:r>
              <a:rPr lang="zh-CN" altLang="en-US" sz="1800" dirty="0">
                <a:solidFill>
                  <a:srgbClr val="0000FF"/>
                </a:solidFill>
                <a:ea typeface="宋体" pitchFamily="2" charset="-122"/>
              </a:rPr>
              <a:t>，以插入三条</a:t>
            </a:r>
            <a:r>
              <a:rPr lang="en-US" altLang="zh-CN" sz="1800" dirty="0">
                <a:solidFill>
                  <a:srgbClr val="0000FF"/>
                </a:solidFill>
                <a:ea typeface="宋体" pitchFamily="2" charset="-122"/>
              </a:rPr>
              <a:t>NOP</a:t>
            </a:r>
            <a:r>
              <a:rPr lang="zh-CN" altLang="en-US" sz="1800" dirty="0">
                <a:solidFill>
                  <a:srgbClr val="0000FF"/>
                </a:solidFill>
                <a:ea typeface="宋体" pitchFamily="2" charset="-122"/>
              </a:rPr>
              <a:t>指令</a:t>
            </a:r>
          </a:p>
          <a:p>
            <a:pPr>
              <a:lnSpc>
                <a:spcPct val="115000"/>
              </a:lnSpc>
              <a:spcBef>
                <a:spcPct val="15000"/>
              </a:spcBef>
            </a:pPr>
            <a:r>
              <a:rPr lang="zh-CN" altLang="en-US" sz="1800" dirty="0">
                <a:ea typeface="宋体" pitchFamily="2" charset="-122"/>
              </a:rPr>
              <a:t>方法</a:t>
            </a:r>
            <a:r>
              <a:rPr lang="en-US" altLang="zh-CN" sz="1800" dirty="0">
                <a:ea typeface="宋体" pitchFamily="2" charset="-122"/>
              </a:rPr>
              <a:t>2</a:t>
            </a:r>
            <a:r>
              <a:rPr lang="zh-CN" altLang="en-US" sz="1800" dirty="0">
                <a:ea typeface="宋体" pitchFamily="2" charset="-122"/>
              </a:rPr>
              <a:t>：软件上插入三条“</a:t>
            </a:r>
            <a:r>
              <a:rPr lang="en-US" altLang="zh-CN" sz="1800" dirty="0">
                <a:ea typeface="宋体" pitchFamily="2" charset="-122"/>
              </a:rPr>
              <a:t>NOP”</a:t>
            </a:r>
            <a:r>
              <a:rPr lang="zh-CN" altLang="en-US" sz="1800" dirty="0">
                <a:ea typeface="宋体" pitchFamily="2" charset="-122"/>
              </a:rPr>
              <a:t>指令</a:t>
            </a:r>
          </a:p>
          <a:p>
            <a:pPr>
              <a:lnSpc>
                <a:spcPct val="115000"/>
              </a:lnSpc>
              <a:spcBef>
                <a:spcPct val="15000"/>
              </a:spcBef>
              <a:buFont typeface="Times New Roman" panose="02020503050405090304" pitchFamily="18" charset="0"/>
              <a:buNone/>
            </a:pPr>
            <a:r>
              <a:rPr lang="zh-CN" altLang="en-US" sz="1800" dirty="0">
                <a:ea typeface="宋体" pitchFamily="2" charset="-122"/>
              </a:rPr>
              <a:t>    </a:t>
            </a:r>
            <a:r>
              <a:rPr lang="zh-CN" altLang="en-US" sz="1800" dirty="0">
                <a:solidFill>
                  <a:srgbClr val="008000"/>
                </a:solidFill>
                <a:ea typeface="宋体" pitchFamily="2" charset="-122"/>
              </a:rPr>
              <a:t>（以上两种方法的效率太低，需结合分支预测进行）</a:t>
            </a:r>
          </a:p>
          <a:p>
            <a:pPr>
              <a:lnSpc>
                <a:spcPct val="115000"/>
              </a:lnSpc>
              <a:spcBef>
                <a:spcPct val="15000"/>
              </a:spcBef>
            </a:pPr>
            <a:r>
              <a:rPr lang="zh-CN" altLang="en-US" sz="1800" dirty="0">
                <a:ea typeface="宋体" pitchFamily="2" charset="-122"/>
              </a:rPr>
              <a:t>方法</a:t>
            </a:r>
            <a:r>
              <a:rPr lang="en-US" altLang="zh-CN" sz="1800" dirty="0">
                <a:ea typeface="宋体" pitchFamily="2" charset="-122"/>
              </a:rPr>
              <a:t>3</a:t>
            </a:r>
            <a:r>
              <a:rPr lang="zh-CN" altLang="en-US" sz="1800" dirty="0">
                <a:ea typeface="宋体" pitchFamily="2" charset="-122"/>
              </a:rPr>
              <a:t>：分支预测（</a:t>
            </a:r>
            <a:r>
              <a:rPr lang="en-US" altLang="zh-CN" sz="1800" dirty="0">
                <a:ea typeface="宋体" pitchFamily="2" charset="-122"/>
              </a:rPr>
              <a:t>Predict</a:t>
            </a:r>
            <a:r>
              <a:rPr lang="zh-CN" altLang="en-US" sz="1800" dirty="0">
                <a:ea typeface="宋体" pitchFamily="2" charset="-122"/>
              </a:rPr>
              <a:t>）</a:t>
            </a:r>
            <a:endParaRPr lang="en-US" altLang="zh-CN" sz="1800" dirty="0">
              <a:ea typeface="宋体" pitchFamily="2" charset="-122"/>
            </a:endParaRPr>
          </a:p>
          <a:p>
            <a:pPr lvl="1">
              <a:lnSpc>
                <a:spcPct val="115000"/>
              </a:lnSpc>
              <a:spcBef>
                <a:spcPct val="15000"/>
              </a:spcBef>
            </a:pPr>
            <a:r>
              <a:rPr lang="zh-CN" altLang="en-US" sz="1800" dirty="0">
                <a:solidFill>
                  <a:srgbClr val="0000FF"/>
                </a:solidFill>
                <a:ea typeface="宋体" pitchFamily="2" charset="-122"/>
              </a:rPr>
              <a:t>简单（静态）预测</a:t>
            </a:r>
            <a:r>
              <a:rPr lang="zh-CN" altLang="en-US" sz="1800" dirty="0">
                <a:ea typeface="宋体" pitchFamily="2" charset="-122"/>
              </a:rPr>
              <a:t>：</a:t>
            </a:r>
          </a:p>
          <a:p>
            <a:pPr lvl="2">
              <a:lnSpc>
                <a:spcPct val="115000"/>
              </a:lnSpc>
              <a:spcBef>
                <a:spcPct val="15000"/>
              </a:spcBef>
            </a:pPr>
            <a:r>
              <a:rPr lang="zh-CN" altLang="en-US" sz="1800" dirty="0">
                <a:ea typeface="宋体" pitchFamily="2" charset="-122"/>
              </a:rPr>
              <a:t>总是预测条件不满足</a:t>
            </a:r>
            <a:r>
              <a:rPr lang="en-US" altLang="zh-CN" sz="1800" dirty="0">
                <a:ea typeface="宋体" pitchFamily="2" charset="-122"/>
              </a:rPr>
              <a:t>(not taken)</a:t>
            </a:r>
            <a:r>
              <a:rPr lang="zh-CN" altLang="en-US" sz="1800" dirty="0">
                <a:ea typeface="宋体" pitchFamily="2" charset="-122"/>
              </a:rPr>
              <a:t>或满足，</a:t>
            </a:r>
          </a:p>
          <a:p>
            <a:pPr lvl="2">
              <a:lnSpc>
                <a:spcPct val="115000"/>
              </a:lnSpc>
              <a:spcBef>
                <a:spcPct val="15000"/>
              </a:spcBef>
              <a:buNone/>
            </a:pPr>
            <a:r>
              <a:rPr lang="zh-CN" altLang="en-US" sz="1800" dirty="0">
                <a:ea typeface="宋体" pitchFamily="2" charset="-122"/>
              </a:rPr>
              <a:t>		即：继续执行分支指令的后续指令</a:t>
            </a:r>
            <a:endParaRPr lang="zh-CN" altLang="en-US" sz="1600" dirty="0">
              <a:solidFill>
                <a:srgbClr val="008000"/>
              </a:solidFill>
              <a:ea typeface="宋体" pitchFamily="2" charset="-122"/>
            </a:endParaRPr>
          </a:p>
          <a:p>
            <a:pPr lvl="1">
              <a:lnSpc>
                <a:spcPct val="115000"/>
              </a:lnSpc>
              <a:spcBef>
                <a:spcPct val="15000"/>
              </a:spcBef>
              <a:buChar char="•"/>
            </a:pPr>
            <a:r>
              <a:rPr lang="zh-CN" altLang="en-US" sz="1800" dirty="0">
                <a:solidFill>
                  <a:srgbClr val="0000FF"/>
                </a:solidFill>
                <a:ea typeface="宋体" pitchFamily="2" charset="-122"/>
              </a:rPr>
              <a:t>动态预测</a:t>
            </a:r>
            <a:r>
              <a:rPr lang="zh-CN" altLang="en-US" sz="1800" dirty="0">
                <a:ea typeface="宋体" pitchFamily="2" charset="-122"/>
              </a:rPr>
              <a:t>：</a:t>
            </a:r>
          </a:p>
          <a:p>
            <a:pPr lvl="2">
              <a:lnSpc>
                <a:spcPct val="115000"/>
              </a:lnSpc>
              <a:spcBef>
                <a:spcPct val="15000"/>
              </a:spcBef>
            </a:pPr>
            <a:r>
              <a:rPr lang="zh-CN" altLang="en-US" sz="1800" dirty="0">
                <a:ea typeface="宋体" pitchFamily="2" charset="-122"/>
              </a:rPr>
              <a:t>根据程序执行的历史情况，进行动态预测调整，能达</a:t>
            </a:r>
            <a:r>
              <a:rPr lang="en-US" altLang="zh-CN" sz="1800" dirty="0">
                <a:ea typeface="宋体" pitchFamily="2" charset="-122"/>
              </a:rPr>
              <a:t>90%</a:t>
            </a:r>
            <a:r>
              <a:rPr lang="zh-CN" altLang="en-US" sz="1800" dirty="0">
                <a:ea typeface="宋体" pitchFamily="2" charset="-122"/>
              </a:rPr>
              <a:t>的预测准确率</a:t>
            </a:r>
          </a:p>
          <a:p>
            <a:pPr>
              <a:lnSpc>
                <a:spcPct val="115000"/>
              </a:lnSpc>
              <a:spcBef>
                <a:spcPct val="15000"/>
              </a:spcBef>
              <a:buFont typeface="Times New Roman" panose="02020503050405090304" pitchFamily="18" charset="0"/>
              <a:buNone/>
            </a:pPr>
            <a:r>
              <a:rPr lang="zh-CN" altLang="en-US" sz="1800" dirty="0">
                <a:solidFill>
                  <a:srgbClr val="008000"/>
                </a:solidFill>
                <a:ea typeface="宋体" pitchFamily="2" charset="-122"/>
              </a:rPr>
              <a:t> 注：采用分支预测方式时，流水线控制必须确保错误预测指令的执行结果不能生效，而且要能从正确的分支地址处重新启动流水线工作</a:t>
            </a:r>
          </a:p>
          <a:p>
            <a:pPr>
              <a:lnSpc>
                <a:spcPct val="115000"/>
              </a:lnSpc>
              <a:spcBef>
                <a:spcPct val="15000"/>
              </a:spcBef>
            </a:pPr>
            <a:r>
              <a:rPr lang="zh-CN" altLang="en-US" sz="1800" dirty="0">
                <a:ea typeface="宋体" pitchFamily="2" charset="-122"/>
              </a:rPr>
              <a:t>方法</a:t>
            </a:r>
            <a:r>
              <a:rPr lang="en-US" altLang="zh-CN" sz="1800" dirty="0">
                <a:ea typeface="宋体" pitchFamily="2" charset="-122"/>
              </a:rPr>
              <a:t>4</a:t>
            </a:r>
            <a:r>
              <a:rPr lang="zh-CN" altLang="en-US" sz="1800" dirty="0">
                <a:ea typeface="宋体" pitchFamily="2" charset="-122"/>
              </a:rPr>
              <a:t>：延迟分支（</a:t>
            </a:r>
            <a:r>
              <a:rPr lang="en-US" altLang="zh-CN" sz="1800" dirty="0">
                <a:ea typeface="宋体" pitchFamily="2" charset="-122"/>
              </a:rPr>
              <a:t>Delayed branch</a:t>
            </a:r>
            <a:r>
              <a:rPr lang="zh-CN" altLang="en-US" sz="1800" dirty="0">
                <a:ea typeface="宋体" pitchFamily="2" charset="-122"/>
              </a:rPr>
              <a:t>）（通过编译程序优化指令顺序！）</a:t>
            </a:r>
          </a:p>
          <a:p>
            <a:pPr lvl="1">
              <a:lnSpc>
                <a:spcPct val="115000"/>
              </a:lnSpc>
              <a:spcBef>
                <a:spcPct val="15000"/>
              </a:spcBef>
            </a:pPr>
            <a:r>
              <a:rPr lang="zh-CN" altLang="en-US" sz="1800" dirty="0">
                <a:ea typeface="宋体" pitchFamily="2" charset="-122"/>
              </a:rPr>
              <a:t>把分支指令前面与分支指令无关的指令调到分支指令后面执行，也称</a:t>
            </a:r>
            <a:r>
              <a:rPr lang="zh-CN" altLang="en-US" sz="1800" dirty="0">
                <a:solidFill>
                  <a:srgbClr val="008000"/>
                </a:solidFill>
                <a:ea typeface="宋体" pitchFamily="2" charset="-122"/>
              </a:rPr>
              <a:t>延迟转移</a:t>
            </a:r>
          </a:p>
        </p:txBody>
      </p:sp>
      <p:sp>
        <p:nvSpPr>
          <p:cNvPr id="182278" name="Rectangle 6"/>
          <p:cNvSpPr/>
          <p:nvPr/>
        </p:nvSpPr>
        <p:spPr>
          <a:xfrm>
            <a:off x="471488" y="6002338"/>
            <a:ext cx="5575300" cy="366712"/>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zh-CN" altLang="en-US" sz="1800" b="1" dirty="0">
                <a:ea typeface="宋体" pitchFamily="2" charset="-122"/>
              </a:rPr>
              <a:t>另一种控制冒险：</a:t>
            </a:r>
            <a:r>
              <a:rPr lang="zh-CN" altLang="en-US" sz="1800" b="1" dirty="0">
                <a:solidFill>
                  <a:srgbClr val="0000FF"/>
                </a:solidFill>
                <a:ea typeface="宋体" pitchFamily="2" charset="-122"/>
              </a:rPr>
              <a:t>异常或中断控制冒险的处理</a:t>
            </a:r>
            <a:endParaRPr lang="en-US" altLang="zh-CN" sz="1800" b="1" dirty="0">
              <a:solidFill>
                <a:srgbClr val="0000FF"/>
              </a:solidFill>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2275">
                                            <p:txEl>
                                              <p:pRg st="1" end="1"/>
                                            </p:txEl>
                                          </p:spTgt>
                                        </p:tgtEl>
                                        <p:attrNameLst>
                                          <p:attrName>style.visibility</p:attrName>
                                        </p:attrNameLst>
                                      </p:cBhvr>
                                      <p:to>
                                        <p:strVal val="visible"/>
                                      </p:to>
                                    </p:set>
                                    <p:animEffect transition="in" filter="blinds(horizontal)">
                                      <p:cBhvr>
                                        <p:cTn id="7" dur="500"/>
                                        <p:tgtEl>
                                          <p:spTgt spid="1822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2275">
                                            <p:txEl>
                                              <p:pRg st="3" end="3"/>
                                            </p:txEl>
                                          </p:spTgt>
                                        </p:tgtEl>
                                        <p:attrNameLst>
                                          <p:attrName>style.visibility</p:attrName>
                                        </p:attrNameLst>
                                      </p:cBhvr>
                                      <p:to>
                                        <p:strVal val="visible"/>
                                      </p:to>
                                    </p:set>
                                    <p:animEffect transition="in" filter="blinds(horizontal)">
                                      <p:cBhvr>
                                        <p:cTn id="12" dur="500"/>
                                        <p:tgtEl>
                                          <p:spTgt spid="18227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2275">
                                            <p:txEl>
                                              <p:pRg st="6" end="6"/>
                                            </p:txEl>
                                          </p:spTgt>
                                        </p:tgtEl>
                                        <p:attrNameLst>
                                          <p:attrName>style.visibility</p:attrName>
                                        </p:attrNameLst>
                                      </p:cBhvr>
                                      <p:to>
                                        <p:strVal val="visible"/>
                                      </p:to>
                                    </p:set>
                                    <p:animEffect transition="in" filter="blinds(horizontal)">
                                      <p:cBhvr>
                                        <p:cTn id="17" dur="500"/>
                                        <p:tgtEl>
                                          <p:spTgt spid="18227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2275">
                                            <p:txEl>
                                              <p:pRg st="7" end="7"/>
                                            </p:txEl>
                                          </p:spTgt>
                                        </p:tgtEl>
                                        <p:attrNameLst>
                                          <p:attrName>style.visibility</p:attrName>
                                        </p:attrNameLst>
                                      </p:cBhvr>
                                      <p:to>
                                        <p:strVal val="visible"/>
                                      </p:to>
                                    </p:set>
                                    <p:animEffect transition="in" filter="blinds(horizontal)">
                                      <p:cBhvr>
                                        <p:cTn id="22" dur="500"/>
                                        <p:tgtEl>
                                          <p:spTgt spid="18227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2275">
                                            <p:txEl>
                                              <p:pRg st="9" end="9"/>
                                            </p:txEl>
                                          </p:spTgt>
                                        </p:tgtEl>
                                        <p:attrNameLst>
                                          <p:attrName>style.visibility</p:attrName>
                                        </p:attrNameLst>
                                      </p:cBhvr>
                                      <p:to>
                                        <p:strVal val="visible"/>
                                      </p:to>
                                    </p:set>
                                    <p:animEffect transition="in" filter="blinds(horizontal)">
                                      <p:cBhvr>
                                        <p:cTn id="27" dur="500"/>
                                        <p:tgtEl>
                                          <p:spTgt spid="182275">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82275">
                                            <p:txEl>
                                              <p:pRg st="10" end="10"/>
                                            </p:txEl>
                                          </p:spTgt>
                                        </p:tgtEl>
                                        <p:attrNameLst>
                                          <p:attrName>style.visibility</p:attrName>
                                        </p:attrNameLst>
                                      </p:cBhvr>
                                      <p:to>
                                        <p:strVal val="visible"/>
                                      </p:to>
                                    </p:set>
                                    <p:animEffect transition="in" filter="blinds(horizontal)">
                                      <p:cBhvr>
                                        <p:cTn id="32" dur="500"/>
                                        <p:tgtEl>
                                          <p:spTgt spid="182275">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2275">
                                            <p:txEl>
                                              <p:pRg st="12" end="12"/>
                                            </p:txEl>
                                          </p:spTgt>
                                        </p:tgtEl>
                                        <p:attrNameLst>
                                          <p:attrName>style.visibility</p:attrName>
                                        </p:attrNameLst>
                                      </p:cBhvr>
                                      <p:to>
                                        <p:strVal val="visible"/>
                                      </p:to>
                                    </p:set>
                                    <p:animEffect transition="in" filter="blinds(horizontal)">
                                      <p:cBhvr>
                                        <p:cTn id="37" dur="500"/>
                                        <p:tgtEl>
                                          <p:spTgt spid="182275">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82278"/>
                                        </p:tgtEl>
                                        <p:attrNameLst>
                                          <p:attrName>style.visibility</p:attrName>
                                        </p:attrNameLst>
                                      </p:cBhvr>
                                      <p:to>
                                        <p:strVal val="visible"/>
                                      </p:to>
                                    </p:set>
                                    <p:animEffect transition="in" filter="blinds(horizontal)">
                                      <p:cBhvr>
                                        <p:cTn id="42" dur="500"/>
                                        <p:tgtEl>
                                          <p:spTgt spid="182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178</a:t>
            </a:fld>
            <a:endParaRPr lang="en-AU" altLang="en-US" sz="1400" b="1" dirty="0">
              <a:ea typeface="宋体" pitchFamily="2" charset="-122"/>
            </a:endParaRPr>
          </a:p>
        </p:txBody>
      </p:sp>
      <p:sp>
        <p:nvSpPr>
          <p:cNvPr id="531459" name="Rectangle 2"/>
          <p:cNvSpPr>
            <a:spLocks noGrp="1"/>
          </p:cNvSpPr>
          <p:nvPr>
            <p:ph type="title" idx="4294967295"/>
          </p:nvPr>
        </p:nvSpPr>
        <p:spPr>
          <a:ln/>
        </p:spPr>
        <p:txBody>
          <a:bodyPr vert="horz" wrap="square" lIns="91440" tIns="45720" rIns="91440" bIns="45720" anchor="b">
            <a:spAutoFit/>
          </a:bodyPr>
          <a:lstStyle/>
          <a:p>
            <a:pPr eaLnBrk="1" hangingPunct="1"/>
            <a:r>
              <a:rPr lang="zh-CN" altLang="en-US" dirty="0">
                <a:ea typeface="宋体" pitchFamily="2" charset="-122"/>
              </a:rPr>
              <a:t>异常和中断</a:t>
            </a:r>
          </a:p>
        </p:txBody>
      </p:sp>
      <p:sp>
        <p:nvSpPr>
          <p:cNvPr id="531460" name="Rectangle 3"/>
          <p:cNvSpPr>
            <a:spLocks noGrp="1"/>
          </p:cNvSpPr>
          <p:nvPr>
            <p:ph type="body" idx="4294967295"/>
          </p:nvPr>
        </p:nvSpPr>
        <p:spPr>
          <a:ln/>
        </p:spPr>
        <p:txBody>
          <a:bodyPr vert="horz" wrap="square" lIns="91440" tIns="45720" rIns="91440" bIns="45720" anchor="t"/>
          <a:lstStyle/>
          <a:p>
            <a:pPr eaLnBrk="1" hangingPunct="1"/>
            <a:r>
              <a:rPr lang="zh-CN" altLang="en-US" sz="2400" dirty="0">
                <a:ea typeface="宋体" pitchFamily="2" charset="-122"/>
              </a:rPr>
              <a:t>异常</a:t>
            </a:r>
            <a:r>
              <a:rPr lang="en-US" altLang="zh-CN" sz="2400" dirty="0">
                <a:ea typeface="宋体" pitchFamily="2" charset="-122"/>
              </a:rPr>
              <a:t>&gt;</a:t>
            </a:r>
            <a:r>
              <a:rPr lang="zh-CN" altLang="en-US" sz="2400" dirty="0">
                <a:ea typeface="宋体" pitchFamily="2" charset="-122"/>
              </a:rPr>
              <a:t>中断</a:t>
            </a:r>
            <a:endParaRPr lang="en-US" altLang="zh-CN" sz="2400" dirty="0">
              <a:ea typeface="宋体" pitchFamily="2" charset="-122"/>
            </a:endParaRPr>
          </a:p>
          <a:p>
            <a:pPr eaLnBrk="1" hangingPunct="1"/>
            <a:r>
              <a:rPr lang="zh-CN" altLang="en-US" sz="2400" dirty="0">
                <a:ea typeface="宋体" pitchFamily="2" charset="-122"/>
              </a:rPr>
              <a:t>异常：来自程序内部</a:t>
            </a:r>
            <a:endParaRPr lang="en-US" altLang="zh-CN" sz="2400" dirty="0">
              <a:ea typeface="宋体" pitchFamily="2" charset="-122"/>
            </a:endParaRPr>
          </a:p>
          <a:p>
            <a:pPr lvl="1" eaLnBrk="1" hangingPunct="1"/>
            <a:r>
              <a:rPr lang="zh-CN" altLang="en-US" sz="2400" dirty="0">
                <a:ea typeface="宋体" pitchFamily="2" charset="-122"/>
              </a:rPr>
              <a:t>在哪里发生异常就在哪里停</a:t>
            </a:r>
            <a:endParaRPr lang="en-US" altLang="zh-CN" sz="2400" dirty="0">
              <a:ea typeface="宋体" pitchFamily="2" charset="-122"/>
            </a:endParaRPr>
          </a:p>
          <a:p>
            <a:pPr lvl="1" eaLnBrk="1" hangingPunct="1"/>
            <a:r>
              <a:rPr lang="en-US" altLang="zh-CN" sz="2400" dirty="0">
                <a:ea typeface="宋体" pitchFamily="2" charset="-122"/>
              </a:rPr>
              <a:t>EPC</a:t>
            </a:r>
            <a:r>
              <a:rPr lang="zh-CN" altLang="en-US" sz="2400" dirty="0">
                <a:ea typeface="宋体" pitchFamily="2" charset="-122"/>
              </a:rPr>
              <a:t>保存出错指令地址，并把控制权交给操作系统</a:t>
            </a:r>
            <a:endParaRPr lang="en-US" altLang="zh-CN" sz="2400" dirty="0">
              <a:ea typeface="宋体" pitchFamily="2" charset="-122"/>
            </a:endParaRPr>
          </a:p>
          <a:p>
            <a:pPr lvl="2" eaLnBrk="1" hangingPunct="1"/>
            <a:r>
              <a:rPr lang="zh-CN" altLang="en-US" dirty="0">
                <a:ea typeface="宋体" pitchFamily="2" charset="-122"/>
              </a:rPr>
              <a:t>无符号数表地址的溢出无需处理</a:t>
            </a:r>
            <a:endParaRPr lang="en-US" altLang="zh-CN" dirty="0">
              <a:ea typeface="宋体" pitchFamily="2" charset="-122"/>
            </a:endParaRPr>
          </a:p>
          <a:p>
            <a:pPr lvl="1" eaLnBrk="1" hangingPunct="1"/>
            <a:r>
              <a:rPr lang="zh-CN" altLang="en-US" sz="2400" dirty="0">
                <a:ea typeface="宋体" pitchFamily="2" charset="-122"/>
              </a:rPr>
              <a:t>操作系统明确出现异常的指令的地址并保存，处理异常，并用一个状态寄存器存储发生异常原因，再将控制交给异常原因决定的地址处</a:t>
            </a:r>
            <a:endParaRPr lang="en-US" altLang="zh-CN" sz="2400" dirty="0">
              <a:ea typeface="宋体" pitchFamily="2" charset="-122"/>
            </a:endParaRPr>
          </a:p>
          <a:p>
            <a:pPr eaLnBrk="1" hangingPunct="1"/>
            <a:r>
              <a:rPr lang="zh-CN" altLang="en-US" sz="2400" dirty="0">
                <a:ea typeface="宋体" pitchFamily="2" charset="-122"/>
              </a:rPr>
              <a:t>中断：来自程序外部</a:t>
            </a:r>
            <a:endParaRPr lang="en-US" altLang="zh-CN" sz="2400" dirty="0">
              <a:ea typeface="宋体" pitchFamily="2" charset="-122"/>
            </a:endParaRPr>
          </a:p>
        </p:txBody>
      </p:sp>
      <p:sp>
        <p:nvSpPr>
          <p:cNvPr id="531461" name="Text Box 4"/>
          <p:cNvSpPr txBox="1"/>
          <p:nvPr/>
        </p:nvSpPr>
        <p:spPr>
          <a:xfrm rot="5400000">
            <a:off x="8054975" y="720725"/>
            <a:ext cx="18097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§4.9 Exceptions</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p:cNvSpPr>
          <p:nvPr>
            <p:ph idx="1"/>
          </p:nvPr>
        </p:nvSpPr>
        <p:spPr>
          <a:xfrm>
            <a:off x="500063" y="1108075"/>
            <a:ext cx="8485187" cy="5129213"/>
          </a:xfrm>
          <a:ln/>
        </p:spPr>
        <p:txBody>
          <a:bodyPr vert="horz" wrap="square" lIns="91440" tIns="45720" rIns="91440" bIns="45720" anchor="t"/>
          <a:lstStyle/>
          <a:p>
            <a:pPr>
              <a:lnSpc>
                <a:spcPct val="120000"/>
              </a:lnSpc>
            </a:pPr>
            <a:r>
              <a:rPr lang="zh-CN" altLang="en-US" sz="2200" dirty="0">
                <a:ea typeface="宋体" pitchFamily="2" charset="-122"/>
              </a:rPr>
              <a:t>流水线数据通路如何处理异常</a:t>
            </a:r>
            <a:r>
              <a:rPr lang="en-US" altLang="zh-CN" sz="2200" dirty="0">
                <a:ea typeface="宋体" pitchFamily="2" charset="-122"/>
              </a:rPr>
              <a:t>? </a:t>
            </a:r>
          </a:p>
          <a:p>
            <a:pPr marL="838200" lvl="1" indent="-342900">
              <a:lnSpc>
                <a:spcPct val="120000"/>
              </a:lnSpc>
            </a:pPr>
            <a:r>
              <a:rPr lang="zh-CN" altLang="en-US" sz="2200" dirty="0">
                <a:ea typeface="宋体" pitchFamily="2" charset="-122"/>
              </a:rPr>
              <a:t>假设指令</a:t>
            </a:r>
            <a:r>
              <a:rPr lang="en-US" altLang="zh-CN" sz="2200" dirty="0">
                <a:ea typeface="宋体" pitchFamily="2" charset="-122"/>
              </a:rPr>
              <a:t>add $1,$2,$1 </a:t>
            </a:r>
            <a:r>
              <a:rPr lang="zh-CN" altLang="en-US" sz="2200" dirty="0">
                <a:ea typeface="宋体" pitchFamily="2" charset="-122"/>
              </a:rPr>
              <a:t>产生了溢出   </a:t>
            </a:r>
            <a:endParaRPr lang="zh-CN" altLang="en-US" sz="2200" dirty="0">
              <a:solidFill>
                <a:srgbClr val="008000"/>
              </a:solidFill>
              <a:ea typeface="宋体" pitchFamily="2" charset="-122"/>
            </a:endParaRPr>
          </a:p>
          <a:p>
            <a:pPr marL="838200" lvl="1" indent="-342900">
              <a:lnSpc>
                <a:spcPct val="120000"/>
              </a:lnSpc>
            </a:pPr>
            <a:r>
              <a:rPr lang="zh-CN" altLang="en-US" sz="2200" dirty="0">
                <a:ea typeface="宋体" pitchFamily="2" charset="-122"/>
              </a:rPr>
              <a:t>处理思路：</a:t>
            </a:r>
          </a:p>
          <a:p>
            <a:pPr lvl="2">
              <a:lnSpc>
                <a:spcPct val="120000"/>
              </a:lnSpc>
              <a:buFont typeface="Wingdings" panose="05000000000000000000" pitchFamily="2" charset="2"/>
              <a:buChar char="­"/>
            </a:pPr>
            <a:r>
              <a:rPr lang="zh-CN" altLang="en-US" sz="2200" dirty="0">
                <a:ea typeface="宋体" pitchFamily="2" charset="-122"/>
              </a:rPr>
              <a:t>清除</a:t>
            </a:r>
            <a:r>
              <a:rPr lang="en-US" altLang="zh-CN" sz="2200" dirty="0">
                <a:ea typeface="宋体" pitchFamily="2" charset="-122"/>
              </a:rPr>
              <a:t>add</a:t>
            </a:r>
            <a:r>
              <a:rPr lang="zh-CN" altLang="en-US" sz="2200" dirty="0">
                <a:ea typeface="宋体" pitchFamily="2" charset="-122"/>
              </a:rPr>
              <a:t>指令以及后面的所有已在流水线中的指令</a:t>
            </a:r>
          </a:p>
          <a:p>
            <a:pPr lvl="2">
              <a:lnSpc>
                <a:spcPct val="120000"/>
              </a:lnSpc>
              <a:buFont typeface="Wingdings" panose="05000000000000000000" pitchFamily="2" charset="2"/>
              <a:buChar char="­"/>
            </a:pPr>
            <a:r>
              <a:rPr lang="zh-CN" altLang="en-US" sz="2200" dirty="0">
                <a:ea typeface="宋体" pitchFamily="2" charset="-122"/>
              </a:rPr>
              <a:t>关中断（将中断允许触发器清</a:t>
            </a:r>
            <a:r>
              <a:rPr lang="en-US" altLang="zh-CN" sz="2200" dirty="0">
                <a:ea typeface="宋体" pitchFamily="2" charset="-122"/>
              </a:rPr>
              <a:t>0</a:t>
            </a:r>
            <a:r>
              <a:rPr lang="zh-CN" altLang="en-US" sz="2200" dirty="0">
                <a:ea typeface="宋体" pitchFamily="2" charset="-122"/>
              </a:rPr>
              <a:t>）</a:t>
            </a:r>
          </a:p>
          <a:p>
            <a:pPr lvl="2">
              <a:lnSpc>
                <a:spcPct val="120000"/>
              </a:lnSpc>
              <a:buFont typeface="Wingdings" panose="05000000000000000000" pitchFamily="2" charset="2"/>
              <a:buChar char="­"/>
            </a:pPr>
            <a:r>
              <a:rPr lang="zh-CN" altLang="en-US" sz="2200" dirty="0">
                <a:ea typeface="宋体" pitchFamily="2" charset="-122"/>
              </a:rPr>
              <a:t>保存</a:t>
            </a:r>
            <a:r>
              <a:rPr lang="en-US" altLang="zh-CN" sz="2200" dirty="0">
                <a:ea typeface="宋体" pitchFamily="2" charset="-122"/>
              </a:rPr>
              <a:t>PC</a:t>
            </a:r>
            <a:r>
              <a:rPr lang="zh-CN" altLang="en-US" sz="2200" dirty="0">
                <a:ea typeface="宋体" pitchFamily="2" charset="-122"/>
              </a:rPr>
              <a:t>或</a:t>
            </a:r>
            <a:r>
              <a:rPr lang="en-US" altLang="zh-CN" sz="2200" dirty="0">
                <a:ea typeface="宋体" pitchFamily="2" charset="-122"/>
              </a:rPr>
              <a:t>PC+4</a:t>
            </a:r>
            <a:r>
              <a:rPr lang="zh-CN" altLang="en-US" sz="2200" dirty="0">
                <a:ea typeface="宋体" pitchFamily="2" charset="-122"/>
              </a:rPr>
              <a:t>（断点） 到 </a:t>
            </a:r>
            <a:r>
              <a:rPr lang="en-US" altLang="zh-CN" sz="2200" dirty="0">
                <a:ea typeface="宋体" pitchFamily="2" charset="-122"/>
              </a:rPr>
              <a:t>EPC</a:t>
            </a:r>
          </a:p>
          <a:p>
            <a:pPr lvl="2">
              <a:lnSpc>
                <a:spcPct val="120000"/>
              </a:lnSpc>
              <a:buFont typeface="Wingdings" panose="05000000000000000000" pitchFamily="2" charset="2"/>
              <a:buChar char="­"/>
            </a:pPr>
            <a:r>
              <a:rPr lang="en-US" altLang="zh-CN" sz="2200" dirty="0">
                <a:ea typeface="宋体" pitchFamily="2" charset="-122"/>
              </a:rPr>
              <a:t>0x8000 0180</a:t>
            </a:r>
            <a:r>
              <a:rPr lang="zh-CN" altLang="en-US" sz="2200" dirty="0">
                <a:ea typeface="宋体" pitchFamily="2" charset="-122"/>
              </a:rPr>
              <a:t>送</a:t>
            </a:r>
            <a:r>
              <a:rPr lang="en-US" altLang="zh-CN" sz="2200" dirty="0">
                <a:ea typeface="宋体" pitchFamily="2" charset="-122"/>
              </a:rPr>
              <a:t>PC</a:t>
            </a:r>
            <a:r>
              <a:rPr lang="zh-CN" altLang="en-US" sz="2200" dirty="0">
                <a:ea typeface="宋体" pitchFamily="2" charset="-122"/>
              </a:rPr>
              <a:t>（从</a:t>
            </a:r>
            <a:r>
              <a:rPr lang="en-US" altLang="zh-CN" sz="2200" dirty="0">
                <a:ea typeface="宋体" pitchFamily="2" charset="-122"/>
              </a:rPr>
              <a:t>0x8000 0180</a:t>
            </a:r>
            <a:r>
              <a:rPr lang="zh-CN" altLang="en-US" sz="2200" dirty="0">
                <a:ea typeface="宋体" pitchFamily="2" charset="-122"/>
              </a:rPr>
              <a:t>处开始取指令）</a:t>
            </a:r>
          </a:p>
        </p:txBody>
      </p:sp>
      <p:sp>
        <p:nvSpPr>
          <p:cNvPr id="548867" name="标题 1"/>
          <p:cNvSpPr>
            <a:spLocks noGrp="1"/>
          </p:cNvSpPr>
          <p:nvPr>
            <p:ph type="title"/>
          </p:nvPr>
        </p:nvSpPr>
        <p:spPr>
          <a:ln/>
        </p:spPr>
        <p:txBody>
          <a:bodyPr vert="horz" wrap="square" lIns="91440" tIns="45720" rIns="91440" bIns="45720" anchor="b">
            <a:spAutoFit/>
          </a:bodyPr>
          <a:lstStyle/>
          <a:p>
            <a:r>
              <a:rPr lang="zh-CN" altLang="en-US" b="0" dirty="0">
                <a:ea typeface="宋体" pitchFamily="2" charset="-122"/>
              </a:rPr>
              <a:t>异常处理的流水线数据通路</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2451">
                                            <p:txEl>
                                              <p:pRg st="1" end="1"/>
                                            </p:txEl>
                                          </p:spTgt>
                                        </p:tgtEl>
                                        <p:attrNameLst>
                                          <p:attrName>style.visibility</p:attrName>
                                        </p:attrNameLst>
                                      </p:cBhvr>
                                      <p:to>
                                        <p:strVal val="visible"/>
                                      </p:to>
                                    </p:set>
                                    <p:animEffect transition="in" filter="blinds(horizontal)">
                                      <p:cBhvr>
                                        <p:cTn id="7" dur="500"/>
                                        <p:tgtEl>
                                          <p:spTgt spid="2324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2451">
                                            <p:txEl>
                                              <p:pRg st="2" end="2"/>
                                            </p:txEl>
                                          </p:spTgt>
                                        </p:tgtEl>
                                        <p:attrNameLst>
                                          <p:attrName>style.visibility</p:attrName>
                                        </p:attrNameLst>
                                      </p:cBhvr>
                                      <p:to>
                                        <p:strVal val="visible"/>
                                      </p:to>
                                    </p:set>
                                    <p:animEffect transition="in" filter="blinds(horizontal)">
                                      <p:cBhvr>
                                        <p:cTn id="12" dur="500"/>
                                        <p:tgtEl>
                                          <p:spTgt spid="2324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2451">
                                            <p:txEl>
                                              <p:pRg st="3" end="3"/>
                                            </p:txEl>
                                          </p:spTgt>
                                        </p:tgtEl>
                                        <p:attrNameLst>
                                          <p:attrName>style.visibility</p:attrName>
                                        </p:attrNameLst>
                                      </p:cBhvr>
                                      <p:to>
                                        <p:strVal val="visible"/>
                                      </p:to>
                                    </p:set>
                                    <p:animEffect transition="in" filter="blinds(horizontal)">
                                      <p:cBhvr>
                                        <p:cTn id="17" dur="500"/>
                                        <p:tgtEl>
                                          <p:spTgt spid="23245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2451">
                                            <p:txEl>
                                              <p:pRg st="4" end="4"/>
                                            </p:txEl>
                                          </p:spTgt>
                                        </p:tgtEl>
                                        <p:attrNameLst>
                                          <p:attrName>style.visibility</p:attrName>
                                        </p:attrNameLst>
                                      </p:cBhvr>
                                      <p:to>
                                        <p:strVal val="visible"/>
                                      </p:to>
                                    </p:set>
                                    <p:animEffect transition="in" filter="blinds(horizontal)">
                                      <p:cBhvr>
                                        <p:cTn id="22" dur="500"/>
                                        <p:tgtEl>
                                          <p:spTgt spid="23245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2451">
                                            <p:txEl>
                                              <p:pRg st="5" end="5"/>
                                            </p:txEl>
                                          </p:spTgt>
                                        </p:tgtEl>
                                        <p:attrNameLst>
                                          <p:attrName>style.visibility</p:attrName>
                                        </p:attrNameLst>
                                      </p:cBhvr>
                                      <p:to>
                                        <p:strVal val="visible"/>
                                      </p:to>
                                    </p:set>
                                    <p:animEffect transition="in" filter="blinds(horizontal)">
                                      <p:cBhvr>
                                        <p:cTn id="27" dur="500"/>
                                        <p:tgtEl>
                                          <p:spTgt spid="23245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2451">
                                            <p:txEl>
                                              <p:pRg st="6" end="6"/>
                                            </p:txEl>
                                          </p:spTgt>
                                        </p:tgtEl>
                                        <p:attrNameLst>
                                          <p:attrName>style.visibility</p:attrName>
                                        </p:attrNameLst>
                                      </p:cBhvr>
                                      <p:to>
                                        <p:strVal val="visible"/>
                                      </p:to>
                                    </p:set>
                                    <p:animEffect transition="in" filter="blinds(horizontal)">
                                      <p:cBhvr>
                                        <p:cTn id="32" dur="500"/>
                                        <p:tgtEl>
                                          <p:spTgt spid="2324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计算机组成部件</a:t>
            </a:r>
            <a:endParaRPr lang="en-AU" altLang="zh-CN" dirty="0">
              <a:ea typeface="宋体" pitchFamily="2" charset="-122"/>
            </a:endParaRPr>
          </a:p>
        </p:txBody>
      </p:sp>
      <p:sp>
        <p:nvSpPr>
          <p:cNvPr id="41987" name="页脚占位符 4"/>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18</a:t>
            </a:fld>
            <a:endParaRPr lang="en-AU" altLang="zh-CN" sz="1400" b="1" dirty="0">
              <a:ea typeface="宋体" pitchFamily="2" charset="-122"/>
            </a:endParaRPr>
          </a:p>
        </p:txBody>
      </p:sp>
      <p:pic>
        <p:nvPicPr>
          <p:cNvPr id="41988" name="Picture 13" descr="f01-04-P374493"/>
          <p:cNvPicPr>
            <a:picLocks noChangeAspect="1"/>
          </p:cNvPicPr>
          <p:nvPr/>
        </p:nvPicPr>
        <p:blipFill>
          <a:blip r:embed="rId3"/>
          <a:stretch>
            <a:fillRect/>
          </a:stretch>
        </p:blipFill>
        <p:spPr>
          <a:xfrm>
            <a:off x="250825" y="2112963"/>
            <a:ext cx="4262438" cy="4124325"/>
          </a:xfrm>
          <a:prstGeom prst="rect">
            <a:avLst/>
          </a:prstGeom>
          <a:noFill/>
          <a:ln w="9525">
            <a:noFill/>
          </a:ln>
        </p:spPr>
      </p:pic>
      <p:sp>
        <p:nvSpPr>
          <p:cNvPr id="41989" name="Text Box 9"/>
          <p:cNvSpPr txBox="1"/>
          <p:nvPr/>
        </p:nvSpPr>
        <p:spPr>
          <a:xfrm rot="5400000">
            <a:off x="7718425" y="1057275"/>
            <a:ext cx="24828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§1.3 Under the Covers</a:t>
            </a:r>
          </a:p>
        </p:txBody>
      </p:sp>
      <p:sp>
        <p:nvSpPr>
          <p:cNvPr id="41990" name="Text Box 11"/>
          <p:cNvSpPr txBox="1"/>
          <p:nvPr/>
        </p:nvSpPr>
        <p:spPr>
          <a:xfrm>
            <a:off x="684213" y="1258888"/>
            <a:ext cx="2825750" cy="457200"/>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2400" b="1" dirty="0">
                <a:solidFill>
                  <a:schemeClr val="folHlink"/>
                </a:solidFill>
                <a:latin typeface="Arial Black" panose="020B0A04020102020204" pitchFamily="34" charset="0"/>
                <a:ea typeface="宋体" pitchFamily="2" charset="-122"/>
              </a:rPr>
              <a:t>The BIG Picture</a:t>
            </a:r>
          </a:p>
        </p:txBody>
      </p:sp>
      <p:sp>
        <p:nvSpPr>
          <p:cNvPr id="41991" name="Rectangle 7"/>
          <p:cNvSpPr>
            <a:spLocks noGrp="1"/>
          </p:cNvSpPr>
          <p:nvPr>
            <p:ph type="body" sz="half" idx="2"/>
          </p:nvPr>
        </p:nvSpPr>
        <p:spPr>
          <a:xfrm>
            <a:off x="3924300" y="1125538"/>
            <a:ext cx="5030788" cy="5111750"/>
          </a:xfrm>
          <a:ln/>
        </p:spPr>
        <p:txBody>
          <a:bodyPr vert="horz" wrap="square" lIns="91440" tIns="45720" rIns="91440" bIns="45720" anchor="t"/>
          <a:lstStyle/>
          <a:p>
            <a:pPr eaLnBrk="1" hangingPunct="1"/>
            <a:r>
              <a:rPr lang="zh-CN" altLang="en-US" sz="2800" dirty="0">
                <a:solidFill>
                  <a:srgbClr val="FF0000"/>
                </a:solidFill>
                <a:latin typeface="黑体" pitchFamily="49" charset="-122"/>
                <a:ea typeface="黑体" pitchFamily="49" charset="-122"/>
              </a:rPr>
              <a:t>所有种类的计算机都有相同的组成部件</a:t>
            </a:r>
            <a:endParaRPr lang="en-US" altLang="zh-CN" sz="2800" dirty="0">
              <a:solidFill>
                <a:srgbClr val="FF0000"/>
              </a:solidFill>
              <a:latin typeface="黑体" pitchFamily="49" charset="-122"/>
              <a:ea typeface="黑体" pitchFamily="49" charset="-122"/>
            </a:endParaRPr>
          </a:p>
          <a:p>
            <a:pPr lvl="1" eaLnBrk="1" hangingPunct="1"/>
            <a:r>
              <a:rPr lang="zh-CN" altLang="en-US" sz="2400" dirty="0">
                <a:latin typeface="黑体" pitchFamily="49" charset="-122"/>
                <a:ea typeface="黑体" pitchFamily="49" charset="-122"/>
              </a:rPr>
              <a:t>桌面计算机</a:t>
            </a:r>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服务器</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嵌入式计算机</a:t>
            </a:r>
            <a:endParaRPr lang="en-US" altLang="zh-CN" sz="2400" dirty="0">
              <a:latin typeface="黑体" pitchFamily="49" charset="-122"/>
              <a:ea typeface="黑体" pitchFamily="49" charset="-122"/>
            </a:endParaRPr>
          </a:p>
          <a:p>
            <a:pPr eaLnBrk="1" hangingPunct="1"/>
            <a:r>
              <a:rPr lang="zh-CN" altLang="en-US" sz="2800" dirty="0">
                <a:latin typeface="黑体" pitchFamily="49" charset="-122"/>
                <a:ea typeface="黑体" pitchFamily="49" charset="-122"/>
              </a:rPr>
              <a:t>输入和输出部分包括</a:t>
            </a:r>
            <a:endParaRPr lang="en-US" altLang="zh-CN" sz="2800" dirty="0">
              <a:latin typeface="黑体" pitchFamily="49" charset="-122"/>
              <a:ea typeface="黑体" pitchFamily="49" charset="-122"/>
            </a:endParaRPr>
          </a:p>
          <a:p>
            <a:pPr lvl="1" eaLnBrk="1" hangingPunct="1"/>
            <a:r>
              <a:rPr lang="zh-CN" altLang="en-US" sz="2400" dirty="0">
                <a:latin typeface="黑体" pitchFamily="49" charset="-122"/>
                <a:ea typeface="黑体" pitchFamily="49" charset="-122"/>
              </a:rPr>
              <a:t>用户界面设备</a:t>
            </a:r>
            <a:endParaRPr lang="en-US" altLang="zh-CN" sz="2400" dirty="0">
              <a:latin typeface="黑体" pitchFamily="49" charset="-122"/>
              <a:ea typeface="黑体" pitchFamily="49" charset="-122"/>
            </a:endParaRPr>
          </a:p>
          <a:p>
            <a:pPr lvl="2" eaLnBrk="1" hangingPunct="1"/>
            <a:r>
              <a:rPr lang="zh-CN" altLang="en-US" sz="2000" dirty="0">
                <a:latin typeface="黑体" pitchFamily="49" charset="-122"/>
                <a:ea typeface="黑体" pitchFamily="49" charset="-122"/>
              </a:rPr>
              <a:t>显示器，键盘，鼠标</a:t>
            </a:r>
            <a:endParaRPr lang="en-US" altLang="zh-CN" sz="2000" dirty="0">
              <a:latin typeface="黑体" pitchFamily="49" charset="-122"/>
              <a:ea typeface="黑体" pitchFamily="49" charset="-122"/>
            </a:endParaRPr>
          </a:p>
          <a:p>
            <a:pPr lvl="1" eaLnBrk="1" hangingPunct="1"/>
            <a:r>
              <a:rPr lang="zh-CN" altLang="en-US" sz="2400" dirty="0">
                <a:latin typeface="黑体" pitchFamily="49" charset="-122"/>
                <a:ea typeface="黑体" pitchFamily="49" charset="-122"/>
              </a:rPr>
              <a:t>存储设备</a:t>
            </a:r>
            <a:endParaRPr lang="en-US" altLang="zh-CN" sz="2400" dirty="0">
              <a:latin typeface="黑体" pitchFamily="49" charset="-122"/>
              <a:ea typeface="黑体" pitchFamily="49" charset="-122"/>
            </a:endParaRPr>
          </a:p>
          <a:p>
            <a:pPr lvl="2" eaLnBrk="1" hangingPunct="1"/>
            <a:r>
              <a:rPr lang="zh-CN" altLang="en-US" sz="2000" dirty="0">
                <a:latin typeface="黑体" pitchFamily="49" charset="-122"/>
                <a:ea typeface="黑体" pitchFamily="49" charset="-122"/>
              </a:rPr>
              <a:t>硬盘</a:t>
            </a:r>
            <a:r>
              <a:rPr lang="en-US" altLang="zh-CN" sz="2000" dirty="0">
                <a:latin typeface="黑体" pitchFamily="49" charset="-122"/>
                <a:ea typeface="黑体" pitchFamily="49" charset="-122"/>
              </a:rPr>
              <a:t>, CD/DVD, </a:t>
            </a:r>
            <a:r>
              <a:rPr lang="zh-CN" altLang="en-US" sz="2000" dirty="0">
                <a:latin typeface="黑体" pitchFamily="49" charset="-122"/>
                <a:ea typeface="黑体" pitchFamily="49" charset="-122"/>
              </a:rPr>
              <a:t>闪存</a:t>
            </a:r>
            <a:r>
              <a:rPr lang="en-US" altLang="zh-CN" sz="2000" dirty="0">
                <a:latin typeface="黑体" pitchFamily="49" charset="-122"/>
                <a:ea typeface="黑体" pitchFamily="49" charset="-122"/>
              </a:rPr>
              <a:t>flash</a:t>
            </a:r>
          </a:p>
          <a:p>
            <a:pPr lvl="1" eaLnBrk="1" hangingPunct="1"/>
            <a:r>
              <a:rPr lang="zh-CN" altLang="en-US" sz="2400" dirty="0">
                <a:latin typeface="黑体" pitchFamily="49" charset="-122"/>
                <a:ea typeface="黑体" pitchFamily="49" charset="-122"/>
              </a:rPr>
              <a:t>网络适配器</a:t>
            </a:r>
            <a:endParaRPr lang="en-US" altLang="zh-CN" sz="2400" dirty="0">
              <a:latin typeface="黑体" pitchFamily="49" charset="-122"/>
              <a:ea typeface="黑体" pitchFamily="49" charset="-122"/>
            </a:endParaRPr>
          </a:p>
          <a:p>
            <a:pPr lvl="2" eaLnBrk="1" hangingPunct="1"/>
            <a:r>
              <a:rPr lang="zh-CN" altLang="en-US" sz="2000" dirty="0">
                <a:latin typeface="黑体" pitchFamily="49" charset="-122"/>
                <a:ea typeface="黑体" pitchFamily="49" charset="-122"/>
              </a:rPr>
              <a:t>与其他计算机通信</a:t>
            </a:r>
            <a:endParaRPr lang="en-AU" altLang="zh-CN" sz="2000" dirty="0">
              <a:latin typeface="黑体" pitchFamily="49" charset="-122"/>
              <a:ea typeface="黑体" pitchFamily="49" charset="-122"/>
            </a:endParaRP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8626" name="Rectangle 2"/>
          <p:cNvSpPr>
            <a:spLocks noGrp="1"/>
          </p:cNvSpPr>
          <p:nvPr>
            <p:ph type="title"/>
          </p:nvPr>
        </p:nvSpPr>
        <p:spPr>
          <a:xfrm>
            <a:off x="517525" y="201613"/>
            <a:ext cx="6862763" cy="706437"/>
          </a:xfrm>
          <a:ln/>
        </p:spPr>
        <p:txBody>
          <a:bodyPr vert="horz" wrap="square" lIns="91440" tIns="45720" rIns="91440" bIns="45720" anchor="b">
            <a:spAutoFit/>
          </a:bodyPr>
          <a:lstStyle/>
          <a:p>
            <a:r>
              <a:rPr lang="zh-CN" altLang="en-US" sz="4000" dirty="0">
                <a:ea typeface="宋体" pitchFamily="2" charset="-122"/>
              </a:rPr>
              <a:t>异常和中断的处理</a:t>
            </a:r>
          </a:p>
        </p:txBody>
      </p:sp>
      <p:sp>
        <p:nvSpPr>
          <p:cNvPr id="232451" name="Rectangle 3"/>
          <p:cNvSpPr>
            <a:spLocks noGrp="1"/>
          </p:cNvSpPr>
          <p:nvPr>
            <p:ph idx="1"/>
          </p:nvPr>
        </p:nvSpPr>
        <p:spPr>
          <a:xfrm>
            <a:off x="500063" y="1108075"/>
            <a:ext cx="8485187" cy="5129213"/>
          </a:xfrm>
          <a:ln/>
        </p:spPr>
        <p:txBody>
          <a:bodyPr vert="horz" wrap="square" lIns="91440" tIns="45720" rIns="91440" bIns="45720" anchor="t"/>
          <a:lstStyle/>
          <a:p>
            <a:pPr>
              <a:lnSpc>
                <a:spcPct val="120000"/>
              </a:lnSpc>
            </a:pPr>
            <a:r>
              <a:rPr lang="zh-CN" altLang="en-US" sz="2800" dirty="0">
                <a:ea typeface="宋体" pitchFamily="2" charset="-122"/>
              </a:rPr>
              <a:t>异常和中断会改变程序的执行流程</a:t>
            </a:r>
          </a:p>
          <a:p>
            <a:pPr>
              <a:lnSpc>
                <a:spcPct val="120000"/>
              </a:lnSpc>
            </a:pPr>
            <a:r>
              <a:rPr lang="zh-CN" altLang="en-US" sz="2800" dirty="0">
                <a:ea typeface="宋体" pitchFamily="2" charset="-122"/>
              </a:rPr>
              <a:t>流水线模式下的异常检测</a:t>
            </a:r>
            <a:endParaRPr lang="en-US" altLang="zh-CN" sz="2800" dirty="0">
              <a:ea typeface="宋体" pitchFamily="2" charset="-122"/>
            </a:endParaRPr>
          </a:p>
          <a:p>
            <a:pPr lvl="1">
              <a:lnSpc>
                <a:spcPct val="110000"/>
              </a:lnSpc>
              <a:spcBef>
                <a:spcPct val="10000"/>
              </a:spcBef>
            </a:pPr>
            <a:r>
              <a:rPr lang="zh-CN" altLang="en-US" sz="2000" dirty="0">
                <a:ea typeface="宋体" pitchFamily="2" charset="-122"/>
              </a:rPr>
              <a:t>根据异常发生的流水段可确定是哪条指令，因为各类异常发生的流水段不同</a:t>
            </a:r>
          </a:p>
          <a:p>
            <a:pPr lvl="2">
              <a:lnSpc>
                <a:spcPct val="110000"/>
              </a:lnSpc>
              <a:spcBef>
                <a:spcPct val="10000"/>
              </a:spcBef>
              <a:buFont typeface="Wingdings" panose="05000000000000000000" pitchFamily="2" charset="2"/>
              <a:buChar char="­"/>
            </a:pPr>
            <a:r>
              <a:rPr lang="zh-CN" altLang="en-US" sz="2000" dirty="0">
                <a:solidFill>
                  <a:srgbClr val="008000"/>
                </a:solidFill>
                <a:ea typeface="宋体" pitchFamily="2" charset="-122"/>
              </a:rPr>
              <a:t>“溢出”在</a:t>
            </a:r>
            <a:r>
              <a:rPr lang="en-US" altLang="zh-CN" sz="2000" dirty="0">
                <a:solidFill>
                  <a:srgbClr val="008000"/>
                </a:solidFill>
                <a:ea typeface="宋体" pitchFamily="2" charset="-122"/>
              </a:rPr>
              <a:t>EXE</a:t>
            </a:r>
            <a:r>
              <a:rPr lang="zh-CN" altLang="en-US" sz="2000" dirty="0">
                <a:solidFill>
                  <a:srgbClr val="008000"/>
                </a:solidFill>
                <a:ea typeface="宋体" pitchFamily="2" charset="-122"/>
              </a:rPr>
              <a:t>段检出</a:t>
            </a:r>
          </a:p>
          <a:p>
            <a:pPr lvl="2">
              <a:lnSpc>
                <a:spcPct val="110000"/>
              </a:lnSpc>
              <a:spcBef>
                <a:spcPct val="10000"/>
              </a:spcBef>
              <a:buFont typeface="Wingdings" panose="05000000000000000000" pitchFamily="2" charset="2"/>
              <a:buChar char="­"/>
            </a:pPr>
            <a:r>
              <a:rPr lang="zh-CN" altLang="en-US" sz="2000" dirty="0">
                <a:solidFill>
                  <a:srgbClr val="008000"/>
                </a:solidFill>
                <a:ea typeface="宋体" pitchFamily="2" charset="-122"/>
              </a:rPr>
              <a:t>“无效指令”在</a:t>
            </a:r>
            <a:r>
              <a:rPr lang="en-US" altLang="zh-CN" sz="2000" dirty="0">
                <a:solidFill>
                  <a:srgbClr val="008000"/>
                </a:solidFill>
                <a:ea typeface="宋体" pitchFamily="2" charset="-122"/>
              </a:rPr>
              <a:t>ID</a:t>
            </a:r>
            <a:r>
              <a:rPr lang="zh-CN" altLang="en-US" sz="2000" dirty="0">
                <a:solidFill>
                  <a:srgbClr val="008000"/>
                </a:solidFill>
                <a:ea typeface="宋体" pitchFamily="2" charset="-122"/>
              </a:rPr>
              <a:t>段检出</a:t>
            </a:r>
          </a:p>
          <a:p>
            <a:pPr lvl="2">
              <a:lnSpc>
                <a:spcPct val="110000"/>
              </a:lnSpc>
              <a:spcBef>
                <a:spcPct val="10000"/>
              </a:spcBef>
              <a:buFont typeface="Wingdings" panose="05000000000000000000" pitchFamily="2" charset="2"/>
              <a:buChar char="­"/>
            </a:pPr>
            <a:r>
              <a:rPr lang="zh-CN" altLang="en-US" sz="2000" dirty="0">
                <a:solidFill>
                  <a:srgbClr val="008000"/>
                </a:solidFill>
                <a:ea typeface="宋体" pitchFamily="2" charset="-122"/>
              </a:rPr>
              <a:t>“除数为</a:t>
            </a:r>
            <a:r>
              <a:rPr lang="en-US" altLang="zh-CN" sz="2000" dirty="0">
                <a:solidFill>
                  <a:srgbClr val="008000"/>
                </a:solidFill>
                <a:ea typeface="宋体" pitchFamily="2" charset="-122"/>
              </a:rPr>
              <a:t>0”</a:t>
            </a:r>
            <a:r>
              <a:rPr lang="zh-CN" altLang="en-US" sz="2000" dirty="0">
                <a:solidFill>
                  <a:srgbClr val="008000"/>
                </a:solidFill>
                <a:ea typeface="宋体" pitchFamily="2" charset="-122"/>
              </a:rPr>
              <a:t>在</a:t>
            </a:r>
            <a:r>
              <a:rPr lang="en-US" altLang="zh-CN" sz="2000" dirty="0">
                <a:solidFill>
                  <a:srgbClr val="008000"/>
                </a:solidFill>
                <a:ea typeface="宋体" pitchFamily="2" charset="-122"/>
              </a:rPr>
              <a:t>ID</a:t>
            </a:r>
            <a:r>
              <a:rPr lang="zh-CN" altLang="en-US" sz="2000" dirty="0">
                <a:solidFill>
                  <a:srgbClr val="008000"/>
                </a:solidFill>
                <a:ea typeface="宋体" pitchFamily="2" charset="-122"/>
              </a:rPr>
              <a:t>段段检出</a:t>
            </a:r>
          </a:p>
          <a:p>
            <a:pPr lvl="2">
              <a:lnSpc>
                <a:spcPct val="110000"/>
              </a:lnSpc>
              <a:spcBef>
                <a:spcPct val="10000"/>
              </a:spcBef>
              <a:buFont typeface="Wingdings" panose="05000000000000000000" pitchFamily="2" charset="2"/>
              <a:buChar char="­"/>
            </a:pPr>
            <a:r>
              <a:rPr lang="zh-CN" altLang="en-US" sz="2000" dirty="0">
                <a:solidFill>
                  <a:srgbClr val="008000"/>
                </a:solidFill>
                <a:ea typeface="宋体" pitchFamily="2" charset="-122"/>
              </a:rPr>
              <a:t>“无效指令地址”在</a:t>
            </a:r>
            <a:r>
              <a:rPr lang="en-US" altLang="zh-CN" sz="2000" dirty="0">
                <a:solidFill>
                  <a:srgbClr val="008000"/>
                </a:solidFill>
                <a:ea typeface="宋体" pitchFamily="2" charset="-122"/>
              </a:rPr>
              <a:t>IF</a:t>
            </a:r>
            <a:r>
              <a:rPr lang="zh-CN" altLang="en-US" sz="2000" dirty="0">
                <a:solidFill>
                  <a:srgbClr val="008000"/>
                </a:solidFill>
                <a:ea typeface="宋体" pitchFamily="2" charset="-122"/>
              </a:rPr>
              <a:t>段检出</a:t>
            </a:r>
          </a:p>
          <a:p>
            <a:pPr lvl="2">
              <a:lnSpc>
                <a:spcPct val="110000"/>
              </a:lnSpc>
              <a:spcBef>
                <a:spcPct val="10000"/>
              </a:spcBef>
              <a:buFont typeface="Wingdings" panose="05000000000000000000" pitchFamily="2" charset="2"/>
              <a:buChar char="­"/>
            </a:pPr>
            <a:r>
              <a:rPr lang="zh-CN" altLang="en-US" sz="2000" dirty="0">
                <a:solidFill>
                  <a:srgbClr val="008000"/>
                </a:solidFill>
                <a:ea typeface="宋体" pitchFamily="2" charset="-122"/>
              </a:rPr>
              <a:t>“无效数据地址”在</a:t>
            </a:r>
            <a:r>
              <a:rPr lang="en-US" altLang="zh-CN" sz="2000" dirty="0">
                <a:solidFill>
                  <a:srgbClr val="008000"/>
                </a:solidFill>
                <a:ea typeface="宋体" pitchFamily="2" charset="-122"/>
              </a:rPr>
              <a:t>Load/Store</a:t>
            </a:r>
            <a:r>
              <a:rPr lang="zh-CN" altLang="en-US" sz="2000" dirty="0">
                <a:solidFill>
                  <a:srgbClr val="008000"/>
                </a:solidFill>
                <a:ea typeface="宋体" pitchFamily="2" charset="-122"/>
              </a:rPr>
              <a:t>指令的</a:t>
            </a:r>
            <a:r>
              <a:rPr lang="en-US" altLang="zh-CN" sz="2000" dirty="0">
                <a:solidFill>
                  <a:srgbClr val="008000"/>
                </a:solidFill>
                <a:ea typeface="宋体" pitchFamily="2" charset="-122"/>
              </a:rPr>
              <a:t>EXE</a:t>
            </a:r>
            <a:r>
              <a:rPr lang="zh-CN" altLang="en-US" sz="2000" dirty="0">
                <a:solidFill>
                  <a:srgbClr val="008000"/>
                </a:solidFill>
                <a:ea typeface="宋体" pitchFamily="2" charset="-122"/>
              </a:rPr>
              <a:t>段检出</a:t>
            </a:r>
            <a:endParaRPr lang="en-US" altLang="zh-CN" sz="2000" dirty="0">
              <a:solidFill>
                <a:srgbClr val="008000"/>
              </a:solidFill>
              <a:ea typeface="宋体" pitchFamily="2" charset="-122"/>
            </a:endParaRPr>
          </a:p>
          <a:p>
            <a:pPr>
              <a:lnSpc>
                <a:spcPct val="120000"/>
              </a:lnSpc>
            </a:pPr>
            <a:r>
              <a:rPr lang="zh-CN" altLang="en-US" sz="2800" dirty="0">
                <a:ea typeface="宋体" pitchFamily="2" charset="-122"/>
              </a:rPr>
              <a:t>中断与特定指令无关，如何确定处理点？</a:t>
            </a:r>
          </a:p>
          <a:p>
            <a:pPr lvl="1">
              <a:lnSpc>
                <a:spcPct val="110000"/>
              </a:lnSpc>
              <a:spcBef>
                <a:spcPct val="10000"/>
              </a:spcBef>
            </a:pPr>
            <a:r>
              <a:rPr lang="zh-CN" altLang="en-US" sz="2000" dirty="0">
                <a:ea typeface="宋体" pitchFamily="2" charset="-122"/>
              </a:rPr>
              <a:t>可在</a:t>
            </a:r>
            <a:r>
              <a:rPr lang="en-US" altLang="zh-CN" sz="2000" dirty="0">
                <a:ea typeface="宋体" pitchFamily="2" charset="-122"/>
              </a:rPr>
              <a:t>IF</a:t>
            </a:r>
            <a:r>
              <a:rPr lang="zh-CN" altLang="en-US" sz="2000" dirty="0">
                <a:ea typeface="宋体" pitchFamily="2" charset="-122"/>
              </a:rPr>
              <a:t>段或</a:t>
            </a:r>
            <a:r>
              <a:rPr lang="en-US" altLang="zh-CN" sz="2000" dirty="0">
                <a:ea typeface="宋体" pitchFamily="2" charset="-122"/>
              </a:rPr>
              <a:t>WB</a:t>
            </a:r>
            <a:r>
              <a:rPr lang="zh-CN" altLang="en-US" sz="2000" dirty="0">
                <a:ea typeface="宋体" pitchFamily="2" charset="-122"/>
              </a:rPr>
              <a:t>段中进行中断查询，需要保证当前</a:t>
            </a:r>
            <a:r>
              <a:rPr lang="en-US" altLang="zh-CN" sz="2000" dirty="0">
                <a:ea typeface="宋体" pitchFamily="2" charset="-122"/>
              </a:rPr>
              <a:t>WB</a:t>
            </a:r>
            <a:r>
              <a:rPr lang="zh-CN" altLang="en-US" sz="2000" dirty="0">
                <a:ea typeface="宋体" pitchFamily="2" charset="-122"/>
              </a:rPr>
              <a:t>段的指令能正确完成，并在有中断发生时，确保下个时钟开始执行中断服务程序</a:t>
            </a:r>
          </a:p>
          <a:p>
            <a:pPr lvl="2">
              <a:lnSpc>
                <a:spcPct val="110000"/>
              </a:lnSpc>
              <a:spcBef>
                <a:spcPct val="10000"/>
              </a:spcBef>
              <a:buFont typeface="Wingdings" panose="05000000000000000000" pitchFamily="2" charset="2"/>
              <a:buChar char="­"/>
            </a:pPr>
            <a:endParaRPr lang="en-US" altLang="zh-CN" sz="2000" dirty="0">
              <a:solidFill>
                <a:srgbClr val="008000"/>
              </a:solidFill>
              <a:ea typeface="宋体" pitchFamily="2" charset="-122"/>
            </a:endParaRPr>
          </a:p>
          <a:p>
            <a:pPr lvl="2">
              <a:lnSpc>
                <a:spcPct val="110000"/>
              </a:lnSpc>
              <a:spcBef>
                <a:spcPct val="10000"/>
              </a:spcBef>
              <a:buFont typeface="Wingdings" panose="05000000000000000000" pitchFamily="2" charset="2"/>
              <a:buChar char="­"/>
            </a:pPr>
            <a:endParaRPr lang="en-US" altLang="zh-CN" sz="2000" dirty="0">
              <a:solidFill>
                <a:srgbClr val="008000"/>
              </a:solidFill>
              <a:ea typeface="宋体"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2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24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24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24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24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24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245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2451">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24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build="p"/>
    </p:bld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9650" name="Rectangle 2"/>
          <p:cNvSpPr>
            <a:spLocks noGrp="1"/>
          </p:cNvSpPr>
          <p:nvPr>
            <p:ph type="title"/>
          </p:nvPr>
        </p:nvSpPr>
        <p:spPr>
          <a:xfrm>
            <a:off x="874713" y="146050"/>
            <a:ext cx="8259762" cy="762000"/>
          </a:xfrm>
          <a:ln/>
        </p:spPr>
        <p:txBody>
          <a:bodyPr vert="horz" wrap="square" lIns="91440" tIns="45720" rIns="91440" bIns="45720" anchor="b">
            <a:spAutoFit/>
          </a:bodyPr>
          <a:lstStyle/>
          <a:p>
            <a:r>
              <a:rPr lang="zh-CN" altLang="en-US" dirty="0">
                <a:ea typeface="宋体" pitchFamily="2" charset="-122"/>
              </a:rPr>
              <a:t>处理器中的异常处理机制</a:t>
            </a:r>
          </a:p>
        </p:txBody>
      </p:sp>
      <p:sp>
        <p:nvSpPr>
          <p:cNvPr id="338949" name="Rectangle 5"/>
          <p:cNvSpPr/>
          <p:nvPr/>
        </p:nvSpPr>
        <p:spPr>
          <a:xfrm>
            <a:off x="373063" y="962025"/>
            <a:ext cx="8491537" cy="564673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533400" lvl="0" indent="-533400">
              <a:lnSpc>
                <a:spcPct val="115000"/>
              </a:lnSpc>
              <a:spcBef>
                <a:spcPct val="15000"/>
              </a:spcBef>
              <a:buClrTx/>
              <a:buSzPct val="75000"/>
              <a:buNone/>
            </a:pPr>
            <a:r>
              <a:rPr lang="zh-CN" altLang="en-US" sz="2200" dirty="0">
                <a:ea typeface="宋体" pitchFamily="2" charset="-122"/>
              </a:rPr>
              <a:t>检测到异常时，处理器必须进行以下基本处理：</a:t>
            </a:r>
          </a:p>
          <a:p>
            <a:pPr marL="533400" lvl="0" indent="-533400">
              <a:lnSpc>
                <a:spcPct val="115000"/>
              </a:lnSpc>
              <a:spcBef>
                <a:spcPct val="15000"/>
              </a:spcBef>
              <a:buClrTx/>
              <a:buSzPct val="75000"/>
              <a:buNone/>
            </a:pPr>
            <a:r>
              <a:rPr lang="en-US" altLang="zh-CN" sz="2200" dirty="0">
                <a:ea typeface="宋体" pitchFamily="2" charset="-122"/>
              </a:rPr>
              <a:t>① </a:t>
            </a:r>
            <a:r>
              <a:rPr lang="zh-CN" altLang="en-US" sz="2200" dirty="0">
                <a:ea typeface="宋体" pitchFamily="2" charset="-122"/>
              </a:rPr>
              <a:t>关中断</a:t>
            </a:r>
            <a:r>
              <a:rPr lang="zh-CN" altLang="en-US" sz="2200" dirty="0">
                <a:solidFill>
                  <a:srgbClr val="008000"/>
                </a:solidFill>
                <a:ea typeface="宋体" pitchFamily="2" charset="-122"/>
              </a:rPr>
              <a:t>（“中断</a:t>
            </a:r>
            <a:r>
              <a:rPr lang="en-US" altLang="zh-CN" sz="2200" dirty="0">
                <a:solidFill>
                  <a:srgbClr val="008000"/>
                </a:solidFill>
                <a:ea typeface="宋体" pitchFamily="2" charset="-122"/>
              </a:rPr>
              <a:t>/</a:t>
            </a:r>
            <a:r>
              <a:rPr lang="zh-CN" altLang="en-US" sz="2200" dirty="0">
                <a:solidFill>
                  <a:srgbClr val="008000"/>
                </a:solidFill>
                <a:ea typeface="宋体" pitchFamily="2" charset="-122"/>
              </a:rPr>
              <a:t>异常允许”状态位清</a:t>
            </a:r>
            <a:r>
              <a:rPr lang="en-US" altLang="zh-CN" sz="2200" dirty="0">
                <a:solidFill>
                  <a:srgbClr val="008000"/>
                </a:solidFill>
                <a:ea typeface="宋体" pitchFamily="2" charset="-122"/>
              </a:rPr>
              <a:t>0</a:t>
            </a:r>
            <a:r>
              <a:rPr lang="zh-CN" altLang="en-US" sz="2200" dirty="0">
                <a:solidFill>
                  <a:srgbClr val="008000"/>
                </a:solidFill>
                <a:ea typeface="宋体" pitchFamily="2" charset="-122"/>
              </a:rPr>
              <a:t>）</a:t>
            </a:r>
            <a:r>
              <a:rPr lang="zh-CN" altLang="en-US" sz="2200" dirty="0">
                <a:ea typeface="宋体" pitchFamily="2" charset="-122"/>
              </a:rPr>
              <a:t>：</a:t>
            </a:r>
            <a:r>
              <a:rPr lang="zh-CN" altLang="en-US" sz="2200" dirty="0">
                <a:solidFill>
                  <a:srgbClr val="A50021"/>
                </a:solidFill>
                <a:ea typeface="宋体" pitchFamily="2" charset="-122"/>
              </a:rPr>
              <a:t>使处理器处于“禁止中断”状态，以防止新异常</a:t>
            </a:r>
            <a:r>
              <a:rPr lang="en-US" altLang="zh-CN" sz="2200" dirty="0">
                <a:solidFill>
                  <a:srgbClr val="A50021"/>
                </a:solidFill>
                <a:ea typeface="宋体" pitchFamily="2" charset="-122"/>
              </a:rPr>
              <a:t>(</a:t>
            </a:r>
            <a:r>
              <a:rPr lang="zh-CN" altLang="en-US" sz="2200" dirty="0">
                <a:solidFill>
                  <a:srgbClr val="A50021"/>
                </a:solidFill>
                <a:ea typeface="宋体" pitchFamily="2" charset="-122"/>
              </a:rPr>
              <a:t>或中断</a:t>
            </a:r>
            <a:r>
              <a:rPr lang="en-US" altLang="zh-CN" sz="2200" dirty="0">
                <a:solidFill>
                  <a:srgbClr val="A50021"/>
                </a:solidFill>
                <a:ea typeface="宋体" pitchFamily="2" charset="-122"/>
              </a:rPr>
              <a:t>)</a:t>
            </a:r>
            <a:r>
              <a:rPr lang="zh-CN" altLang="en-US" sz="2200" dirty="0">
                <a:solidFill>
                  <a:srgbClr val="A50021"/>
                </a:solidFill>
                <a:ea typeface="宋体" pitchFamily="2" charset="-122"/>
              </a:rPr>
              <a:t>破坏断点、程序状态和现场</a:t>
            </a:r>
            <a:r>
              <a:rPr lang="zh-CN" altLang="en-US" sz="2200" dirty="0">
                <a:solidFill>
                  <a:srgbClr val="008000"/>
                </a:solidFill>
                <a:ea typeface="宋体" pitchFamily="2" charset="-122"/>
              </a:rPr>
              <a:t>（现场指通用寄存器的值）。</a:t>
            </a:r>
            <a:endParaRPr lang="en-US" altLang="zh-CN" sz="2200" dirty="0">
              <a:solidFill>
                <a:srgbClr val="008000"/>
              </a:solidFill>
              <a:ea typeface="宋体" pitchFamily="2" charset="-122"/>
            </a:endParaRPr>
          </a:p>
          <a:p>
            <a:pPr marL="533400" lvl="0" indent="-533400">
              <a:lnSpc>
                <a:spcPct val="115000"/>
              </a:lnSpc>
              <a:spcBef>
                <a:spcPct val="15000"/>
              </a:spcBef>
              <a:buClrTx/>
              <a:buSzPct val="75000"/>
              <a:buNone/>
            </a:pPr>
            <a:r>
              <a:rPr lang="en-US" altLang="zh-CN" sz="2200" dirty="0">
                <a:ea typeface="宋体" pitchFamily="2" charset="-122"/>
              </a:rPr>
              <a:t>② </a:t>
            </a:r>
            <a:r>
              <a:rPr lang="zh-CN" altLang="en-US" sz="2200" dirty="0">
                <a:ea typeface="宋体" pitchFamily="2" charset="-122"/>
              </a:rPr>
              <a:t>保护断点和程序状态：</a:t>
            </a:r>
            <a:r>
              <a:rPr lang="zh-CN" altLang="en-US" sz="2200" dirty="0">
                <a:solidFill>
                  <a:srgbClr val="A50021"/>
                </a:solidFill>
                <a:ea typeface="宋体" pitchFamily="2" charset="-122"/>
              </a:rPr>
              <a:t>将断点和程序状态保存到堆栈或特殊寄存器中。即：</a:t>
            </a:r>
          </a:p>
          <a:p>
            <a:pPr marL="952500" lvl="1" indent="-495300">
              <a:lnSpc>
                <a:spcPct val="115000"/>
              </a:lnSpc>
              <a:spcBef>
                <a:spcPct val="15000"/>
              </a:spcBef>
              <a:buClrTx/>
              <a:buSzPct val="100000"/>
              <a:buNone/>
            </a:pPr>
            <a:r>
              <a:rPr lang="zh-CN" altLang="en-US" sz="2200" dirty="0">
                <a:solidFill>
                  <a:srgbClr val="A50021"/>
                </a:solidFill>
                <a:ea typeface="宋体" pitchFamily="2" charset="-122"/>
              </a:rPr>
              <a:t>     </a:t>
            </a:r>
            <a:r>
              <a:rPr lang="en-US" altLang="zh-CN" sz="2200" dirty="0">
                <a:solidFill>
                  <a:srgbClr val="A50021"/>
                </a:solidFill>
                <a:ea typeface="宋体" pitchFamily="2" charset="-122"/>
              </a:rPr>
              <a:t>PC→</a:t>
            </a:r>
            <a:r>
              <a:rPr lang="zh-CN" altLang="en-US" sz="2200" dirty="0">
                <a:solidFill>
                  <a:srgbClr val="A50021"/>
                </a:solidFill>
                <a:ea typeface="宋体" pitchFamily="2" charset="-122"/>
              </a:rPr>
              <a:t>堆栈 或 </a:t>
            </a:r>
            <a:r>
              <a:rPr lang="en-US" altLang="zh-CN" sz="2200" dirty="0">
                <a:solidFill>
                  <a:srgbClr val="A50021"/>
                </a:solidFill>
                <a:ea typeface="宋体" pitchFamily="2" charset="-122"/>
              </a:rPr>
              <a:t>EPC</a:t>
            </a:r>
            <a:r>
              <a:rPr lang="zh-CN" altLang="en-US" sz="2200" dirty="0">
                <a:solidFill>
                  <a:srgbClr val="008000"/>
                </a:solidFill>
                <a:ea typeface="宋体" pitchFamily="2" charset="-122"/>
              </a:rPr>
              <a:t>（专门存放断点的寄存器）</a:t>
            </a:r>
          </a:p>
          <a:p>
            <a:pPr marL="952500" lvl="1" indent="-495300">
              <a:lnSpc>
                <a:spcPct val="115000"/>
              </a:lnSpc>
              <a:spcBef>
                <a:spcPct val="15000"/>
              </a:spcBef>
              <a:buClrTx/>
              <a:buSzPct val="100000"/>
              <a:buNone/>
            </a:pPr>
            <a:r>
              <a:rPr lang="en-US" altLang="zh-CN" sz="2200" dirty="0">
                <a:solidFill>
                  <a:srgbClr val="A50021"/>
                </a:solidFill>
                <a:ea typeface="宋体" pitchFamily="2" charset="-122"/>
              </a:rPr>
              <a:t>     PSWR →</a:t>
            </a:r>
            <a:r>
              <a:rPr lang="zh-CN" altLang="en-US" sz="2200" dirty="0">
                <a:solidFill>
                  <a:srgbClr val="A50021"/>
                </a:solidFill>
                <a:ea typeface="宋体" pitchFamily="2" charset="-122"/>
              </a:rPr>
              <a:t>堆栈 或 </a:t>
            </a:r>
            <a:r>
              <a:rPr lang="en-US" altLang="zh-CN" sz="2200" dirty="0">
                <a:solidFill>
                  <a:srgbClr val="A50021"/>
                </a:solidFill>
                <a:ea typeface="宋体" pitchFamily="2" charset="-122"/>
              </a:rPr>
              <a:t>EPSWR </a:t>
            </a:r>
            <a:r>
              <a:rPr lang="zh-CN" altLang="en-US" sz="2200" dirty="0">
                <a:solidFill>
                  <a:srgbClr val="A50021"/>
                </a:solidFill>
                <a:ea typeface="宋体" pitchFamily="2" charset="-122"/>
              </a:rPr>
              <a:t>（</a:t>
            </a:r>
            <a:r>
              <a:rPr lang="zh-CN" altLang="en-US" sz="2200" dirty="0">
                <a:solidFill>
                  <a:srgbClr val="008000"/>
                </a:solidFill>
                <a:ea typeface="宋体" pitchFamily="2" charset="-122"/>
              </a:rPr>
              <a:t>专门保存程序状态的寄存器）</a:t>
            </a:r>
            <a:endParaRPr lang="en-US" altLang="zh-CN" sz="2200" dirty="0">
              <a:solidFill>
                <a:srgbClr val="008000"/>
              </a:solidFill>
              <a:ea typeface="宋体" pitchFamily="2" charset="-122"/>
            </a:endParaRPr>
          </a:p>
          <a:p>
            <a:pPr marL="952500" lvl="1" indent="-495300">
              <a:lnSpc>
                <a:spcPct val="115000"/>
              </a:lnSpc>
              <a:spcBef>
                <a:spcPct val="15000"/>
              </a:spcBef>
              <a:buClrTx/>
              <a:buSzPct val="100000"/>
              <a:buNone/>
            </a:pPr>
            <a:r>
              <a:rPr lang="en-US" altLang="zh-CN" sz="2200" dirty="0">
                <a:solidFill>
                  <a:srgbClr val="A50021"/>
                </a:solidFill>
                <a:ea typeface="宋体" pitchFamily="2" charset="-122"/>
              </a:rPr>
              <a:t>PSW</a:t>
            </a:r>
            <a:r>
              <a:rPr lang="zh-CN" altLang="en-US" sz="2200" dirty="0">
                <a:solidFill>
                  <a:srgbClr val="A50021"/>
                </a:solidFill>
                <a:ea typeface="宋体" pitchFamily="2" charset="-122"/>
              </a:rPr>
              <a:t>（</a:t>
            </a:r>
            <a:r>
              <a:rPr lang="en-US" altLang="zh-CN" sz="2200" dirty="0">
                <a:solidFill>
                  <a:srgbClr val="A50021"/>
                </a:solidFill>
                <a:ea typeface="宋体" pitchFamily="2" charset="-122"/>
              </a:rPr>
              <a:t>Program Status Word</a:t>
            </a:r>
            <a:r>
              <a:rPr lang="zh-CN" altLang="en-US" sz="2200" dirty="0">
                <a:solidFill>
                  <a:srgbClr val="A50021"/>
                </a:solidFill>
                <a:ea typeface="宋体" pitchFamily="2" charset="-122"/>
              </a:rPr>
              <a:t>）：程序状态字，包括条件码、中断码、状态位等。</a:t>
            </a:r>
          </a:p>
          <a:p>
            <a:pPr marL="952500" lvl="1" indent="-495300">
              <a:lnSpc>
                <a:spcPct val="115000"/>
              </a:lnSpc>
              <a:spcBef>
                <a:spcPct val="15000"/>
              </a:spcBef>
              <a:buClrTx/>
              <a:buSzPct val="100000"/>
              <a:buNone/>
            </a:pPr>
            <a:r>
              <a:rPr lang="en-US" altLang="zh-CN" sz="2200" dirty="0">
                <a:solidFill>
                  <a:srgbClr val="A50021"/>
                </a:solidFill>
                <a:ea typeface="宋体" pitchFamily="2" charset="-122"/>
              </a:rPr>
              <a:t>PSWR</a:t>
            </a:r>
            <a:r>
              <a:rPr lang="zh-CN" altLang="en-US" sz="2200" dirty="0">
                <a:solidFill>
                  <a:srgbClr val="A50021"/>
                </a:solidFill>
                <a:ea typeface="宋体" pitchFamily="2" charset="-122"/>
              </a:rPr>
              <a:t>（</a:t>
            </a:r>
            <a:r>
              <a:rPr lang="en-US" altLang="zh-CN" sz="2200" dirty="0">
                <a:solidFill>
                  <a:srgbClr val="A50021"/>
                </a:solidFill>
                <a:ea typeface="宋体" pitchFamily="2" charset="-122"/>
              </a:rPr>
              <a:t>PSW</a:t>
            </a:r>
            <a:r>
              <a:rPr lang="zh-CN" altLang="en-US" sz="2200" dirty="0">
                <a:solidFill>
                  <a:srgbClr val="A50021"/>
                </a:solidFill>
                <a:ea typeface="宋体" pitchFamily="2" charset="-122"/>
              </a:rPr>
              <a:t>寄存器）：用于存放程序状态字的寄存器。如，</a:t>
            </a:r>
            <a:r>
              <a:rPr lang="en-US" altLang="zh-CN" sz="2200" dirty="0">
                <a:solidFill>
                  <a:srgbClr val="A50021"/>
                </a:solidFill>
                <a:ea typeface="宋体" pitchFamily="2" charset="-122"/>
              </a:rPr>
              <a:t>X86</a:t>
            </a:r>
            <a:r>
              <a:rPr lang="zh-CN" altLang="en-US" sz="2200" dirty="0">
                <a:solidFill>
                  <a:srgbClr val="A50021"/>
                </a:solidFill>
                <a:ea typeface="宋体" pitchFamily="2" charset="-122"/>
              </a:rPr>
              <a:t>的</a:t>
            </a:r>
            <a:r>
              <a:rPr lang="en-US" altLang="zh-CN" sz="2200" dirty="0">
                <a:solidFill>
                  <a:srgbClr val="A50021"/>
                </a:solidFill>
                <a:ea typeface="宋体" pitchFamily="2" charset="-122"/>
              </a:rPr>
              <a:t>FLAGS</a:t>
            </a:r>
            <a:r>
              <a:rPr lang="zh-CN" altLang="en-US" sz="2200" dirty="0">
                <a:solidFill>
                  <a:srgbClr val="A50021"/>
                </a:solidFill>
                <a:ea typeface="宋体" pitchFamily="2" charset="-122"/>
              </a:rPr>
              <a:t>）。</a:t>
            </a:r>
            <a:endParaRPr lang="en-US" altLang="zh-CN" sz="2200" dirty="0">
              <a:solidFill>
                <a:srgbClr val="A50021"/>
              </a:solidFill>
              <a:ea typeface="宋体" pitchFamily="2" charset="-122"/>
            </a:endParaRPr>
          </a:p>
          <a:p>
            <a:pPr marL="533400" lvl="0" indent="-533400">
              <a:lnSpc>
                <a:spcPct val="115000"/>
              </a:lnSpc>
              <a:spcBef>
                <a:spcPct val="15000"/>
              </a:spcBef>
              <a:buClrTx/>
              <a:buSzPct val="100000"/>
              <a:buNone/>
            </a:pPr>
            <a:r>
              <a:rPr lang="en-US" altLang="zh-CN" sz="2200" dirty="0">
                <a:ea typeface="宋体" pitchFamily="2" charset="-122"/>
              </a:rPr>
              <a:t>③ </a:t>
            </a:r>
            <a:r>
              <a:rPr lang="zh-CN" altLang="en-US" sz="2200" dirty="0">
                <a:ea typeface="宋体" pitchFamily="2" charset="-122"/>
              </a:rPr>
              <a:t>识别异常事件：</a:t>
            </a:r>
            <a:r>
              <a:rPr lang="zh-CN" altLang="en-US" sz="2200" dirty="0">
                <a:solidFill>
                  <a:srgbClr val="A50021"/>
                </a:solidFill>
                <a:ea typeface="宋体" pitchFamily="2" charset="-122"/>
              </a:rPr>
              <a:t>有</a:t>
            </a:r>
            <a:r>
              <a:rPr lang="zh-CN" altLang="en-US" sz="2200" dirty="0">
                <a:solidFill>
                  <a:srgbClr val="008000"/>
                </a:solidFill>
                <a:ea typeface="宋体" pitchFamily="2" charset="-122"/>
              </a:rPr>
              <a:t>软件识别</a:t>
            </a:r>
            <a:r>
              <a:rPr lang="zh-CN" altLang="en-US" sz="2200" dirty="0">
                <a:solidFill>
                  <a:srgbClr val="A50021"/>
                </a:solidFill>
                <a:ea typeface="宋体" pitchFamily="2" charset="-122"/>
              </a:rPr>
              <a:t>和</a:t>
            </a:r>
            <a:r>
              <a:rPr lang="zh-CN" altLang="en-US" sz="2200" dirty="0">
                <a:solidFill>
                  <a:srgbClr val="008000"/>
                </a:solidFill>
                <a:ea typeface="宋体" pitchFamily="2" charset="-122"/>
              </a:rPr>
              <a:t>硬件识别（向量中断方式）</a:t>
            </a:r>
            <a:r>
              <a:rPr lang="zh-CN" altLang="en-US" sz="2200" dirty="0">
                <a:solidFill>
                  <a:srgbClr val="A50021"/>
                </a:solidFill>
                <a:ea typeface="宋体" pitchFamily="2" charset="-122"/>
              </a:rPr>
              <a:t>两种不同的方式。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8949">
                                            <p:txEl>
                                              <p:pRg st="1" end="1"/>
                                            </p:txEl>
                                          </p:spTgt>
                                        </p:tgtEl>
                                        <p:attrNameLst>
                                          <p:attrName>style.visibility</p:attrName>
                                        </p:attrNameLst>
                                      </p:cBhvr>
                                      <p:to>
                                        <p:strVal val="visible"/>
                                      </p:to>
                                    </p:set>
                                    <p:animEffect transition="in" filter="blinds(horizontal)">
                                      <p:cBhvr>
                                        <p:cTn id="7" dur="500"/>
                                        <p:tgtEl>
                                          <p:spTgt spid="33894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8949">
                                            <p:txEl>
                                              <p:pRg st="2" end="2"/>
                                            </p:txEl>
                                          </p:spTgt>
                                        </p:tgtEl>
                                        <p:attrNameLst>
                                          <p:attrName>style.visibility</p:attrName>
                                        </p:attrNameLst>
                                      </p:cBhvr>
                                      <p:to>
                                        <p:strVal val="visible"/>
                                      </p:to>
                                    </p:set>
                                    <p:animEffect transition="in" filter="blinds(horizontal)">
                                      <p:cBhvr>
                                        <p:cTn id="12" dur="500"/>
                                        <p:tgtEl>
                                          <p:spTgt spid="33894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8949">
                                            <p:txEl>
                                              <p:pRg st="3" end="3"/>
                                            </p:txEl>
                                          </p:spTgt>
                                        </p:tgtEl>
                                        <p:attrNameLst>
                                          <p:attrName>style.visibility</p:attrName>
                                        </p:attrNameLst>
                                      </p:cBhvr>
                                      <p:to>
                                        <p:strVal val="visible"/>
                                      </p:to>
                                    </p:set>
                                    <p:animEffect transition="in" filter="blinds(horizontal)">
                                      <p:cBhvr>
                                        <p:cTn id="17" dur="500"/>
                                        <p:tgtEl>
                                          <p:spTgt spid="33894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8949">
                                            <p:txEl>
                                              <p:pRg st="4" end="4"/>
                                            </p:txEl>
                                          </p:spTgt>
                                        </p:tgtEl>
                                        <p:attrNameLst>
                                          <p:attrName>style.visibility</p:attrName>
                                        </p:attrNameLst>
                                      </p:cBhvr>
                                      <p:to>
                                        <p:strVal val="visible"/>
                                      </p:to>
                                    </p:set>
                                    <p:animEffect transition="in" filter="blinds(horizontal)">
                                      <p:cBhvr>
                                        <p:cTn id="22" dur="500"/>
                                        <p:tgtEl>
                                          <p:spTgt spid="338949">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38949">
                                            <p:txEl>
                                              <p:pRg st="5" end="5"/>
                                            </p:txEl>
                                          </p:spTgt>
                                        </p:tgtEl>
                                        <p:attrNameLst>
                                          <p:attrName>style.visibility</p:attrName>
                                        </p:attrNameLst>
                                      </p:cBhvr>
                                      <p:to>
                                        <p:strVal val="visible"/>
                                      </p:to>
                                    </p:set>
                                    <p:animEffect transition="in" filter="blinds(horizontal)">
                                      <p:cBhvr>
                                        <p:cTn id="25" dur="500"/>
                                        <p:tgtEl>
                                          <p:spTgt spid="338949">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38949">
                                            <p:txEl>
                                              <p:pRg st="6" end="6"/>
                                            </p:txEl>
                                          </p:spTgt>
                                        </p:tgtEl>
                                        <p:attrNameLst>
                                          <p:attrName>style.visibility</p:attrName>
                                        </p:attrNameLst>
                                      </p:cBhvr>
                                      <p:to>
                                        <p:strVal val="visible"/>
                                      </p:to>
                                    </p:set>
                                    <p:animEffect transition="in" filter="blinds(horizontal)">
                                      <p:cBhvr>
                                        <p:cTn id="28" dur="500"/>
                                        <p:tgtEl>
                                          <p:spTgt spid="338949">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38949">
                                            <p:txEl>
                                              <p:pRg st="7" end="7"/>
                                            </p:txEl>
                                          </p:spTgt>
                                        </p:tgtEl>
                                        <p:attrNameLst>
                                          <p:attrName>style.visibility</p:attrName>
                                        </p:attrNameLst>
                                      </p:cBhvr>
                                      <p:to>
                                        <p:strVal val="visible"/>
                                      </p:to>
                                    </p:set>
                                    <p:animEffect transition="in" filter="blinds(horizontal)">
                                      <p:cBhvr>
                                        <p:cTn id="33" dur="500"/>
                                        <p:tgtEl>
                                          <p:spTgt spid="33894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698" name="Rectangle 2"/>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处理器中的异常处理机制</a:t>
            </a:r>
          </a:p>
        </p:txBody>
      </p:sp>
      <p:sp>
        <p:nvSpPr>
          <p:cNvPr id="421891" name="Rectangle 3"/>
          <p:cNvSpPr/>
          <p:nvPr/>
        </p:nvSpPr>
        <p:spPr>
          <a:xfrm>
            <a:off x="373063" y="908050"/>
            <a:ext cx="8491537" cy="564673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533400" lvl="0" indent="-533400">
              <a:lnSpc>
                <a:spcPct val="120000"/>
              </a:lnSpc>
              <a:spcBef>
                <a:spcPct val="25000"/>
              </a:spcBef>
              <a:buClrTx/>
              <a:buSzPct val="75000"/>
              <a:buNone/>
            </a:pPr>
            <a:r>
              <a:rPr lang="zh-CN" altLang="en-US" sz="2200" dirty="0">
                <a:ea typeface="宋体" pitchFamily="2" charset="-122"/>
              </a:rPr>
              <a:t>有两种不同的识别方式：</a:t>
            </a:r>
          </a:p>
          <a:p>
            <a:pPr marL="533400" lvl="0" indent="-533400">
              <a:lnSpc>
                <a:spcPct val="120000"/>
              </a:lnSpc>
              <a:spcBef>
                <a:spcPct val="25000"/>
              </a:spcBef>
              <a:buClrTx/>
              <a:buSzPct val="100000"/>
              <a:buNone/>
            </a:pPr>
            <a:r>
              <a:rPr lang="zh-CN" altLang="en-US" sz="2200" dirty="0">
                <a:solidFill>
                  <a:srgbClr val="FF0000"/>
                </a:solidFill>
                <a:ea typeface="宋体" pitchFamily="2" charset="-122"/>
              </a:rPr>
              <a:t>     （</a:t>
            </a:r>
            <a:r>
              <a:rPr lang="en-US" altLang="zh-CN" sz="2200" dirty="0">
                <a:solidFill>
                  <a:srgbClr val="FF0000"/>
                </a:solidFill>
                <a:ea typeface="宋体" pitchFamily="2" charset="-122"/>
              </a:rPr>
              <a:t>1</a:t>
            </a:r>
            <a:r>
              <a:rPr lang="zh-CN" altLang="en-US" sz="2200" dirty="0">
                <a:solidFill>
                  <a:srgbClr val="FF0000"/>
                </a:solidFill>
                <a:ea typeface="宋体" pitchFamily="2" charset="-122"/>
              </a:rPr>
              <a:t>）软件识别（</a:t>
            </a:r>
            <a:r>
              <a:rPr lang="en-US" altLang="zh-CN" sz="2200" dirty="0">
                <a:solidFill>
                  <a:srgbClr val="FF0000"/>
                </a:solidFill>
                <a:ea typeface="宋体" pitchFamily="2" charset="-122"/>
              </a:rPr>
              <a:t>MIPS</a:t>
            </a:r>
            <a:r>
              <a:rPr lang="zh-CN" altLang="en-US" sz="2200" dirty="0">
                <a:solidFill>
                  <a:srgbClr val="FF0000"/>
                </a:solidFill>
                <a:ea typeface="宋体" pitchFamily="2" charset="-122"/>
              </a:rPr>
              <a:t>采用） </a:t>
            </a:r>
          </a:p>
          <a:p>
            <a:pPr marL="533400" lvl="0" indent="-533400">
              <a:lnSpc>
                <a:spcPct val="120000"/>
              </a:lnSpc>
              <a:spcBef>
                <a:spcPct val="25000"/>
              </a:spcBef>
              <a:buClrTx/>
              <a:buSzPct val="100000"/>
              <a:buNone/>
            </a:pPr>
            <a:r>
              <a:rPr lang="zh-CN" altLang="en-US" sz="2200" dirty="0">
                <a:solidFill>
                  <a:srgbClr val="008000"/>
                </a:solidFill>
                <a:ea typeface="宋体" pitchFamily="2" charset="-122"/>
              </a:rPr>
              <a:t>       </a:t>
            </a:r>
            <a:r>
              <a:rPr lang="zh-CN" altLang="en-US" sz="2200" dirty="0">
                <a:ea typeface="宋体" pitchFamily="2" charset="-122"/>
              </a:rPr>
              <a:t>设置一个异常状态寄存器</a:t>
            </a:r>
            <a:r>
              <a:rPr lang="zh-CN" altLang="en-US" sz="2200" dirty="0">
                <a:solidFill>
                  <a:srgbClr val="008000"/>
                </a:solidFill>
                <a:ea typeface="宋体" pitchFamily="2" charset="-122"/>
              </a:rPr>
              <a:t>（</a:t>
            </a:r>
            <a:r>
              <a:rPr lang="en-US" altLang="zh-CN" sz="2200" dirty="0">
                <a:solidFill>
                  <a:srgbClr val="008000"/>
                </a:solidFill>
                <a:ea typeface="宋体" pitchFamily="2" charset="-122"/>
              </a:rPr>
              <a:t>MIPS</a:t>
            </a:r>
            <a:r>
              <a:rPr lang="zh-CN" altLang="en-US" sz="2200" dirty="0">
                <a:solidFill>
                  <a:srgbClr val="008000"/>
                </a:solidFill>
                <a:ea typeface="宋体" pitchFamily="2" charset="-122"/>
              </a:rPr>
              <a:t>中为</a:t>
            </a:r>
            <a:r>
              <a:rPr lang="en-US" altLang="zh-CN" sz="2200" dirty="0">
                <a:solidFill>
                  <a:srgbClr val="008000"/>
                </a:solidFill>
                <a:ea typeface="宋体" pitchFamily="2" charset="-122"/>
              </a:rPr>
              <a:t>Cause</a:t>
            </a:r>
            <a:r>
              <a:rPr lang="zh-CN" altLang="en-US" sz="2200" dirty="0">
                <a:solidFill>
                  <a:srgbClr val="008000"/>
                </a:solidFill>
                <a:ea typeface="宋体" pitchFamily="2" charset="-122"/>
              </a:rPr>
              <a:t>寄存器），</a:t>
            </a:r>
            <a:r>
              <a:rPr lang="zh-CN" altLang="en-US" sz="2200" dirty="0">
                <a:ea typeface="宋体" pitchFamily="2" charset="-122"/>
              </a:rPr>
              <a:t>用于记录异常原因。操作系统使用一个统一的异常处理程序，该程序按优先级顺序查询异常状态寄存器，识别出异常事件。</a:t>
            </a:r>
          </a:p>
          <a:p>
            <a:pPr marL="533400" lvl="0" indent="-533400">
              <a:lnSpc>
                <a:spcPct val="120000"/>
              </a:lnSpc>
              <a:spcBef>
                <a:spcPct val="25000"/>
              </a:spcBef>
              <a:buClrTx/>
              <a:buSzPct val="100000"/>
              <a:buNone/>
            </a:pPr>
            <a:r>
              <a:rPr lang="zh-CN" altLang="en-US" sz="2200" dirty="0">
                <a:ea typeface="宋体" pitchFamily="2" charset="-122"/>
              </a:rPr>
              <a:t>        （例如：</a:t>
            </a:r>
            <a:r>
              <a:rPr lang="en-US" altLang="zh-CN" sz="2200" dirty="0">
                <a:ea typeface="宋体" pitchFamily="2" charset="-122"/>
              </a:rPr>
              <a:t>MIPS</a:t>
            </a:r>
            <a:r>
              <a:rPr lang="zh-CN" altLang="en-US" sz="2200" dirty="0">
                <a:ea typeface="宋体" pitchFamily="2" charset="-122"/>
              </a:rPr>
              <a:t>中位于内核地址</a:t>
            </a:r>
            <a:r>
              <a:rPr lang="en-US" altLang="zh-CN" sz="2200" dirty="0">
                <a:ea typeface="宋体" pitchFamily="2" charset="-122"/>
              </a:rPr>
              <a:t>0x8000 0180</a:t>
            </a:r>
            <a:r>
              <a:rPr lang="zh-CN" altLang="en-US" sz="2200" dirty="0">
                <a:ea typeface="宋体" pitchFamily="2" charset="-122"/>
              </a:rPr>
              <a:t>处有一个专门的异常处理程序，用于检测异常的具体原因，然后转到内核中相应的异常处理程序段中进行具体的处理）</a:t>
            </a:r>
          </a:p>
          <a:p>
            <a:pPr marL="533400" lvl="0" indent="-533400">
              <a:lnSpc>
                <a:spcPct val="120000"/>
              </a:lnSpc>
              <a:spcBef>
                <a:spcPct val="25000"/>
              </a:spcBef>
              <a:buClrTx/>
              <a:buSzPct val="100000"/>
              <a:buNone/>
            </a:pPr>
            <a:r>
              <a:rPr lang="en-US" altLang="zh-CN" sz="2200" dirty="0">
                <a:solidFill>
                  <a:srgbClr val="FF0000"/>
                </a:solidFill>
                <a:ea typeface="宋体" pitchFamily="2" charset="-122"/>
              </a:rPr>
              <a:t>     </a:t>
            </a:r>
            <a:r>
              <a:rPr lang="zh-CN" altLang="en-US" sz="2200" dirty="0">
                <a:solidFill>
                  <a:srgbClr val="FF0000"/>
                </a:solidFill>
                <a:ea typeface="宋体" pitchFamily="2" charset="-122"/>
              </a:rPr>
              <a:t>（</a:t>
            </a:r>
            <a:r>
              <a:rPr lang="en-US" altLang="zh-CN" sz="2200" dirty="0">
                <a:solidFill>
                  <a:srgbClr val="FF0000"/>
                </a:solidFill>
                <a:ea typeface="宋体" pitchFamily="2" charset="-122"/>
              </a:rPr>
              <a:t>2</a:t>
            </a:r>
            <a:r>
              <a:rPr lang="zh-CN" altLang="en-US" sz="2200" dirty="0">
                <a:solidFill>
                  <a:srgbClr val="FF0000"/>
                </a:solidFill>
                <a:ea typeface="宋体" pitchFamily="2" charset="-122"/>
              </a:rPr>
              <a:t>）硬件识别（向量中断）（</a:t>
            </a:r>
            <a:r>
              <a:rPr lang="en-US" altLang="zh-CN" sz="2200" dirty="0">
                <a:solidFill>
                  <a:srgbClr val="FF0000"/>
                </a:solidFill>
                <a:ea typeface="宋体" pitchFamily="2" charset="-122"/>
              </a:rPr>
              <a:t>80x86</a:t>
            </a:r>
            <a:r>
              <a:rPr lang="zh-CN" altLang="en-US" sz="2200" dirty="0">
                <a:solidFill>
                  <a:srgbClr val="FF0000"/>
                </a:solidFill>
                <a:ea typeface="宋体" pitchFamily="2" charset="-122"/>
              </a:rPr>
              <a:t>采用）</a:t>
            </a:r>
          </a:p>
          <a:p>
            <a:pPr marL="533400" lvl="0" indent="-533400">
              <a:lnSpc>
                <a:spcPct val="120000"/>
              </a:lnSpc>
              <a:spcBef>
                <a:spcPct val="25000"/>
              </a:spcBef>
              <a:buClrTx/>
              <a:buSzPct val="100000"/>
              <a:buNone/>
            </a:pPr>
            <a:r>
              <a:rPr lang="zh-CN" altLang="en-US" sz="2200" dirty="0">
                <a:solidFill>
                  <a:srgbClr val="008000"/>
                </a:solidFill>
                <a:ea typeface="宋体" pitchFamily="2" charset="-122"/>
              </a:rPr>
              <a:t>       </a:t>
            </a:r>
            <a:r>
              <a:rPr lang="zh-CN" altLang="en-US" sz="2200" dirty="0">
                <a:ea typeface="宋体" pitchFamily="2" charset="-122"/>
              </a:rPr>
              <a:t>用专门的硬件查询电路按优先级顺序识别异常，得到“中断类型号”，根据此号，到中断向量表中读取对应的具体的中断服务程序的入口地址。</a:t>
            </a:r>
            <a:r>
              <a:rPr lang="zh-CN" altLang="en-US" sz="1600" dirty="0">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1891">
                                            <p:txEl>
                                              <p:pRg st="1" end="1"/>
                                            </p:txEl>
                                          </p:spTgt>
                                        </p:tgtEl>
                                        <p:attrNameLst>
                                          <p:attrName>style.visibility</p:attrName>
                                        </p:attrNameLst>
                                      </p:cBhvr>
                                      <p:to>
                                        <p:strVal val="visible"/>
                                      </p:to>
                                    </p:set>
                                    <p:animEffect transition="in" filter="blinds(horizontal)">
                                      <p:cBhvr>
                                        <p:cTn id="7" dur="500"/>
                                        <p:tgtEl>
                                          <p:spTgt spid="4218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1891">
                                            <p:txEl>
                                              <p:pRg st="2" end="2"/>
                                            </p:txEl>
                                          </p:spTgt>
                                        </p:tgtEl>
                                        <p:attrNameLst>
                                          <p:attrName>style.visibility</p:attrName>
                                        </p:attrNameLst>
                                      </p:cBhvr>
                                      <p:to>
                                        <p:strVal val="visible"/>
                                      </p:to>
                                    </p:set>
                                    <p:animEffect transition="in" filter="blinds(horizontal)">
                                      <p:cBhvr>
                                        <p:cTn id="12" dur="500"/>
                                        <p:tgtEl>
                                          <p:spTgt spid="4218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1891">
                                            <p:txEl>
                                              <p:pRg st="3" end="3"/>
                                            </p:txEl>
                                          </p:spTgt>
                                        </p:tgtEl>
                                        <p:attrNameLst>
                                          <p:attrName>style.visibility</p:attrName>
                                        </p:attrNameLst>
                                      </p:cBhvr>
                                      <p:to>
                                        <p:strVal val="visible"/>
                                      </p:to>
                                    </p:set>
                                    <p:animEffect transition="in" filter="blinds(horizontal)">
                                      <p:cBhvr>
                                        <p:cTn id="17" dur="500"/>
                                        <p:tgtEl>
                                          <p:spTgt spid="4218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21891">
                                            <p:txEl>
                                              <p:pRg st="4" end="4"/>
                                            </p:txEl>
                                          </p:spTgt>
                                        </p:tgtEl>
                                        <p:attrNameLst>
                                          <p:attrName>style.visibility</p:attrName>
                                        </p:attrNameLst>
                                      </p:cBhvr>
                                      <p:to>
                                        <p:strVal val="visible"/>
                                      </p:to>
                                    </p:set>
                                    <p:animEffect transition="in" filter="blinds(horizontal)">
                                      <p:cBhvr>
                                        <p:cTn id="22" dur="500"/>
                                        <p:tgtEl>
                                          <p:spTgt spid="42189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21891">
                                            <p:txEl>
                                              <p:pRg st="5" end="5"/>
                                            </p:txEl>
                                          </p:spTgt>
                                        </p:tgtEl>
                                        <p:attrNameLst>
                                          <p:attrName>style.visibility</p:attrName>
                                        </p:attrNameLst>
                                      </p:cBhvr>
                                      <p:to>
                                        <p:strVal val="visible"/>
                                      </p:to>
                                    </p:set>
                                    <p:animEffect transition="in" filter="blinds(horizontal)">
                                      <p:cBhvr>
                                        <p:cTn id="27" dur="500"/>
                                        <p:tgtEl>
                                          <p:spTgt spid="4218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22" name="Rectangle 2"/>
          <p:cNvSpPr>
            <a:spLocks noGrp="1"/>
          </p:cNvSpPr>
          <p:nvPr>
            <p:ph type="title"/>
          </p:nvPr>
        </p:nvSpPr>
        <p:spPr>
          <a:xfrm>
            <a:off x="684213" y="200025"/>
            <a:ext cx="8259762" cy="708025"/>
          </a:xfrm>
          <a:ln/>
        </p:spPr>
        <p:txBody>
          <a:bodyPr vert="horz" wrap="square" lIns="91440" tIns="45720" rIns="91440" bIns="45720" anchor="b">
            <a:spAutoFit/>
          </a:bodyPr>
          <a:lstStyle/>
          <a:p>
            <a:r>
              <a:rPr lang="en-US" altLang="zh-CN" sz="4000" dirty="0">
                <a:ea typeface="宋体" pitchFamily="2" charset="-122"/>
              </a:rPr>
              <a:t>MIPS</a:t>
            </a:r>
            <a:r>
              <a:rPr lang="zh-CN" altLang="en-US" sz="4000" dirty="0">
                <a:ea typeface="宋体" pitchFamily="2" charset="-122"/>
              </a:rPr>
              <a:t>带异常处理的数据通路设计</a:t>
            </a:r>
            <a:endParaRPr lang="en-US" altLang="zh-CN" sz="4000" dirty="0">
              <a:ea typeface="宋体" pitchFamily="2" charset="-122"/>
            </a:endParaRPr>
          </a:p>
        </p:txBody>
      </p:sp>
      <p:sp>
        <p:nvSpPr>
          <p:cNvPr id="340996" name="Rectangle 4"/>
          <p:cNvSpPr>
            <a:spLocks noGrp="1"/>
          </p:cNvSpPr>
          <p:nvPr>
            <p:ph idx="1"/>
          </p:nvPr>
        </p:nvSpPr>
        <p:spPr>
          <a:xfrm>
            <a:off x="350838" y="1052513"/>
            <a:ext cx="8493125" cy="5400675"/>
          </a:xfrm>
          <a:ln/>
        </p:spPr>
        <p:txBody>
          <a:bodyPr vert="horz" wrap="square" lIns="91440" tIns="45720" rIns="91440" bIns="45720" anchor="t"/>
          <a:lstStyle/>
          <a:p>
            <a:pPr>
              <a:lnSpc>
                <a:spcPct val="110000"/>
              </a:lnSpc>
            </a:pPr>
            <a:r>
              <a:rPr lang="en-US" altLang="zh-CN" sz="2400" dirty="0">
                <a:ea typeface="宋体" pitchFamily="2" charset="-122"/>
              </a:rPr>
              <a:t>MIPS</a:t>
            </a:r>
            <a:r>
              <a:rPr lang="zh-CN" altLang="en-US" sz="2400" dirty="0">
                <a:ea typeface="宋体" pitchFamily="2" charset="-122"/>
              </a:rPr>
              <a:t>采用软件（操作系统提供的一个特定的异常查询程序）识别中断源</a:t>
            </a:r>
            <a:endParaRPr lang="en-US" altLang="zh-CN" sz="2400" dirty="0">
              <a:ea typeface="宋体" pitchFamily="2" charset="-122"/>
            </a:endParaRPr>
          </a:p>
          <a:p>
            <a:pPr>
              <a:lnSpc>
                <a:spcPct val="110000"/>
              </a:lnSpc>
            </a:pPr>
            <a:r>
              <a:rPr lang="zh-CN" altLang="en-US" sz="2400" dirty="0">
                <a:ea typeface="宋体" pitchFamily="2" charset="-122"/>
              </a:rPr>
              <a:t>数据通路中需增加以下两个寄存器：</a:t>
            </a:r>
          </a:p>
          <a:p>
            <a:pPr lvl="1">
              <a:lnSpc>
                <a:spcPct val="110000"/>
              </a:lnSpc>
            </a:pPr>
            <a:r>
              <a:rPr lang="en-US" altLang="zh-CN" sz="2400" dirty="0">
                <a:solidFill>
                  <a:srgbClr val="A50021"/>
                </a:solidFill>
                <a:ea typeface="黑体" pitchFamily="49" charset="-122"/>
              </a:rPr>
              <a:t>EPC</a:t>
            </a:r>
            <a:r>
              <a:rPr lang="zh-CN" altLang="en-US" sz="2400" dirty="0">
                <a:solidFill>
                  <a:srgbClr val="A50021"/>
                </a:solidFill>
                <a:ea typeface="黑体" pitchFamily="49" charset="-122"/>
              </a:rPr>
              <a:t>：</a:t>
            </a:r>
            <a:r>
              <a:rPr lang="en-US" altLang="zh-CN" sz="2400" dirty="0">
                <a:ea typeface="黑体" pitchFamily="49" charset="-122"/>
              </a:rPr>
              <a:t>32</a:t>
            </a:r>
            <a:r>
              <a:rPr lang="zh-CN" altLang="en-US" sz="2400" dirty="0">
                <a:ea typeface="黑体" pitchFamily="49" charset="-122"/>
              </a:rPr>
              <a:t>位，用于存放断点（异常处理后返回到的指令的地址）。</a:t>
            </a:r>
          </a:p>
          <a:p>
            <a:pPr lvl="2">
              <a:lnSpc>
                <a:spcPct val="110000"/>
              </a:lnSpc>
            </a:pPr>
            <a:r>
              <a:rPr lang="zh-CN" altLang="en-US" dirty="0">
                <a:ea typeface="黑体" pitchFamily="49" charset="-122"/>
              </a:rPr>
              <a:t>写入</a:t>
            </a:r>
            <a:r>
              <a:rPr lang="en-US" altLang="zh-CN" dirty="0">
                <a:ea typeface="黑体" pitchFamily="49" charset="-122"/>
              </a:rPr>
              <a:t>EPC</a:t>
            </a:r>
            <a:r>
              <a:rPr lang="zh-CN" altLang="en-US" dirty="0">
                <a:ea typeface="黑体" pitchFamily="49" charset="-122"/>
              </a:rPr>
              <a:t>的断点可能是正在执行指令的地址（故障时），也可能是下条指令的地址（自陷和中断时）。前者需要把</a:t>
            </a:r>
            <a:r>
              <a:rPr lang="en-US" altLang="zh-CN" dirty="0">
                <a:ea typeface="黑体" pitchFamily="49" charset="-122"/>
              </a:rPr>
              <a:t>PC</a:t>
            </a:r>
            <a:r>
              <a:rPr lang="zh-CN" altLang="en-US" dirty="0">
                <a:ea typeface="黑体" pitchFamily="49" charset="-122"/>
              </a:rPr>
              <a:t>的值减</a:t>
            </a:r>
            <a:r>
              <a:rPr lang="en-US" altLang="zh-CN" dirty="0">
                <a:ea typeface="黑体" pitchFamily="49" charset="-122"/>
              </a:rPr>
              <a:t>4</a:t>
            </a:r>
            <a:r>
              <a:rPr lang="zh-CN" altLang="en-US" dirty="0">
                <a:ea typeface="黑体" pitchFamily="49" charset="-122"/>
              </a:rPr>
              <a:t>后送到</a:t>
            </a:r>
            <a:r>
              <a:rPr lang="en-US" altLang="zh-CN" dirty="0">
                <a:ea typeface="黑体" pitchFamily="49" charset="-122"/>
              </a:rPr>
              <a:t>EPC</a:t>
            </a:r>
            <a:r>
              <a:rPr lang="zh-CN" altLang="en-US" dirty="0">
                <a:ea typeface="黑体" pitchFamily="49" charset="-122"/>
              </a:rPr>
              <a:t>，后者则直接送</a:t>
            </a:r>
            <a:r>
              <a:rPr lang="en-US" altLang="zh-CN" dirty="0">
                <a:ea typeface="黑体" pitchFamily="49" charset="-122"/>
              </a:rPr>
              <a:t>PC</a:t>
            </a:r>
            <a:r>
              <a:rPr lang="zh-CN" altLang="en-US" dirty="0">
                <a:ea typeface="黑体" pitchFamily="49" charset="-122"/>
              </a:rPr>
              <a:t>到</a:t>
            </a:r>
            <a:r>
              <a:rPr lang="en-US" altLang="zh-CN" dirty="0">
                <a:ea typeface="黑体" pitchFamily="49" charset="-122"/>
              </a:rPr>
              <a:t>EPC</a:t>
            </a:r>
            <a:endParaRPr lang="zh-CN" altLang="en-US" dirty="0">
              <a:ea typeface="黑体" pitchFamily="49" charset="-122"/>
            </a:endParaRPr>
          </a:p>
          <a:p>
            <a:pPr lvl="1">
              <a:lnSpc>
                <a:spcPct val="110000"/>
              </a:lnSpc>
            </a:pPr>
            <a:r>
              <a:rPr lang="en-US" altLang="zh-CN" sz="2400" dirty="0">
                <a:solidFill>
                  <a:srgbClr val="A50021"/>
                </a:solidFill>
                <a:ea typeface="黑体" pitchFamily="49" charset="-122"/>
              </a:rPr>
              <a:t>Cause</a:t>
            </a:r>
            <a:r>
              <a:rPr lang="zh-CN" altLang="en-US" sz="2400" dirty="0">
                <a:solidFill>
                  <a:srgbClr val="A50021"/>
                </a:solidFill>
                <a:ea typeface="黑体" pitchFamily="49" charset="-122"/>
              </a:rPr>
              <a:t>：</a:t>
            </a:r>
            <a:r>
              <a:rPr lang="en-US" altLang="zh-CN" sz="2400" dirty="0">
                <a:ea typeface="黑体" pitchFamily="49" charset="-122"/>
              </a:rPr>
              <a:t>32</a:t>
            </a:r>
            <a:r>
              <a:rPr lang="zh-CN" altLang="en-US" sz="2400" dirty="0">
                <a:ea typeface="黑体" pitchFamily="49" charset="-122"/>
              </a:rPr>
              <a:t>位，记录异常原因。供异常查询程序用</a:t>
            </a:r>
          </a:p>
          <a:p>
            <a:pPr lvl="2">
              <a:lnSpc>
                <a:spcPct val="110000"/>
              </a:lnSpc>
            </a:pPr>
            <a:r>
              <a:rPr lang="zh-CN" altLang="en-US" dirty="0">
                <a:ea typeface="黑体" pitchFamily="49" charset="-122"/>
              </a:rPr>
              <a:t>假定处理的异常类型有以下两种：</a:t>
            </a:r>
          </a:p>
          <a:p>
            <a:pPr lvl="3">
              <a:lnSpc>
                <a:spcPct val="110000"/>
              </a:lnSpc>
              <a:buFont typeface="Times New Roman" panose="02020503050405090304" pitchFamily="18" charset="0"/>
              <a:buNone/>
            </a:pPr>
            <a:r>
              <a:rPr lang="zh-CN" altLang="en-US" sz="2400" b="1" dirty="0">
                <a:solidFill>
                  <a:srgbClr val="009900"/>
                </a:solidFill>
                <a:ea typeface="黑体" pitchFamily="49" charset="-122"/>
              </a:rPr>
              <a:t>未定义指令（</a:t>
            </a:r>
            <a:r>
              <a:rPr lang="en-US" altLang="zh-CN" sz="2400" b="1" dirty="0">
                <a:solidFill>
                  <a:srgbClr val="009900"/>
                </a:solidFill>
                <a:ea typeface="黑体" pitchFamily="49" charset="-122"/>
              </a:rPr>
              <a:t>Cause=0</a:t>
            </a:r>
            <a:r>
              <a:rPr lang="zh-CN" altLang="en-US" sz="2400" b="1" dirty="0">
                <a:solidFill>
                  <a:srgbClr val="009900"/>
                </a:solidFill>
                <a:ea typeface="黑体" pitchFamily="49" charset="-122"/>
              </a:rPr>
              <a:t>）、数据溢出（</a:t>
            </a:r>
            <a:r>
              <a:rPr lang="en-US" altLang="zh-CN" sz="2400" b="1" dirty="0">
                <a:solidFill>
                  <a:srgbClr val="009900"/>
                </a:solidFill>
                <a:ea typeface="黑体" pitchFamily="49" charset="-122"/>
              </a:rPr>
              <a:t>Cause=1</a:t>
            </a:r>
            <a:r>
              <a:rPr lang="zh-CN" altLang="en-US" sz="2400" b="1" dirty="0">
                <a:solidFill>
                  <a:srgbClr val="009900"/>
                </a:solidFill>
                <a:ea typeface="黑体" pitchFamily="49" charset="-122"/>
              </a:rPr>
              <a:t>）</a:t>
            </a:r>
            <a:endParaRPr lang="zh-CN" altLang="en-US" sz="2400" dirty="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0996">
                                            <p:txEl>
                                              <p:pRg st="2" end="2"/>
                                            </p:txEl>
                                          </p:spTgt>
                                        </p:tgtEl>
                                        <p:attrNameLst>
                                          <p:attrName>style.visibility</p:attrName>
                                        </p:attrNameLst>
                                      </p:cBhvr>
                                      <p:to>
                                        <p:strVal val="visible"/>
                                      </p:to>
                                    </p:set>
                                    <p:animEffect transition="in" filter="blinds(horizontal)">
                                      <p:cBhvr>
                                        <p:cTn id="7" dur="500"/>
                                        <p:tgtEl>
                                          <p:spTgt spid="34099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0996">
                                            <p:txEl>
                                              <p:pRg st="3" end="3"/>
                                            </p:txEl>
                                          </p:spTgt>
                                        </p:tgtEl>
                                        <p:attrNameLst>
                                          <p:attrName>style.visibility</p:attrName>
                                        </p:attrNameLst>
                                      </p:cBhvr>
                                      <p:to>
                                        <p:strVal val="visible"/>
                                      </p:to>
                                    </p:set>
                                    <p:animEffect transition="in" filter="blinds(horizontal)">
                                      <p:cBhvr>
                                        <p:cTn id="12" dur="500"/>
                                        <p:tgtEl>
                                          <p:spTgt spid="34099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0996">
                                            <p:txEl>
                                              <p:pRg st="4" end="4"/>
                                            </p:txEl>
                                          </p:spTgt>
                                        </p:tgtEl>
                                        <p:attrNameLst>
                                          <p:attrName>style.visibility</p:attrName>
                                        </p:attrNameLst>
                                      </p:cBhvr>
                                      <p:to>
                                        <p:strVal val="visible"/>
                                      </p:to>
                                    </p:set>
                                    <p:animEffect transition="in" filter="blinds(horizontal)">
                                      <p:cBhvr>
                                        <p:cTn id="17" dur="500"/>
                                        <p:tgtEl>
                                          <p:spTgt spid="34099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0996">
                                            <p:txEl>
                                              <p:pRg st="5" end="5"/>
                                            </p:txEl>
                                          </p:spTgt>
                                        </p:tgtEl>
                                        <p:attrNameLst>
                                          <p:attrName>style.visibility</p:attrName>
                                        </p:attrNameLst>
                                      </p:cBhvr>
                                      <p:to>
                                        <p:strVal val="visible"/>
                                      </p:to>
                                    </p:set>
                                    <p:animEffect transition="in" filter="blinds(horizontal)">
                                      <p:cBhvr>
                                        <p:cTn id="22" dur="500"/>
                                        <p:tgtEl>
                                          <p:spTgt spid="34099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40996">
                                            <p:txEl>
                                              <p:pRg st="6" end="6"/>
                                            </p:txEl>
                                          </p:spTgt>
                                        </p:tgtEl>
                                        <p:attrNameLst>
                                          <p:attrName>style.visibility</p:attrName>
                                        </p:attrNameLst>
                                      </p:cBhvr>
                                      <p:to>
                                        <p:strVal val="visible"/>
                                      </p:to>
                                    </p:set>
                                    <p:animEffect transition="in" filter="blinds(horizontal)">
                                      <p:cBhvr>
                                        <p:cTn id="27" dur="500"/>
                                        <p:tgtEl>
                                          <p:spTgt spid="3409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794"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184</a:t>
            </a:fld>
            <a:endParaRPr lang="en-AU" altLang="en-US" sz="1400" b="1" dirty="0">
              <a:ea typeface="宋体" pitchFamily="2" charset="-122"/>
            </a:endParaRPr>
          </a:p>
        </p:txBody>
      </p:sp>
      <p:pic>
        <p:nvPicPr>
          <p:cNvPr id="545795" name="Picture 5" descr="f04-66-P374493"/>
          <p:cNvPicPr>
            <a:picLocks noChangeAspect="1"/>
          </p:cNvPicPr>
          <p:nvPr/>
        </p:nvPicPr>
        <p:blipFill>
          <a:blip r:embed="rId2"/>
          <a:stretch>
            <a:fillRect/>
          </a:stretch>
        </p:blipFill>
        <p:spPr>
          <a:xfrm>
            <a:off x="539750" y="1268413"/>
            <a:ext cx="8021638" cy="4818062"/>
          </a:xfrm>
          <a:prstGeom prst="rect">
            <a:avLst/>
          </a:prstGeom>
          <a:noFill/>
          <a:ln w="9525">
            <a:noFill/>
          </a:ln>
        </p:spPr>
      </p:pic>
      <p:sp>
        <p:nvSpPr>
          <p:cNvPr id="545796" name="Rectangle 2"/>
          <p:cNvSpPr>
            <a:spLocks noGrp="1"/>
          </p:cNvSpPr>
          <p:nvPr>
            <p:ph type="title" idx="4294967295"/>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带异常处理的流水线</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818"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185</a:t>
            </a:fld>
            <a:endParaRPr lang="en-AU" altLang="en-US" sz="1400" b="1" dirty="0">
              <a:ea typeface="宋体" pitchFamily="2" charset="-122"/>
            </a:endParaRPr>
          </a:p>
        </p:txBody>
      </p:sp>
      <p:sp>
        <p:nvSpPr>
          <p:cNvPr id="546819" name="Rectangle 2"/>
          <p:cNvSpPr>
            <a:spLocks noGrp="1"/>
          </p:cNvSpPr>
          <p:nvPr>
            <p:ph type="title" idx="4294967295"/>
          </p:nvPr>
        </p:nvSpPr>
        <p:spPr>
          <a:ln/>
        </p:spPr>
        <p:txBody>
          <a:bodyPr vert="horz" wrap="square" lIns="91440" tIns="45720" rIns="91440" bIns="45720" anchor="b">
            <a:spAutoFit/>
          </a:bodyPr>
          <a:lstStyle/>
          <a:p>
            <a:pPr eaLnBrk="1" hangingPunct="1"/>
            <a:r>
              <a:rPr lang="zh-CN" altLang="en-US" dirty="0">
                <a:ea typeface="宋体" pitchFamily="2" charset="-122"/>
              </a:rPr>
              <a:t>异常的性质</a:t>
            </a:r>
          </a:p>
        </p:txBody>
      </p:sp>
      <p:sp>
        <p:nvSpPr>
          <p:cNvPr id="546820" name="Rectangle 3"/>
          <p:cNvSpPr>
            <a:spLocks noGrp="1"/>
          </p:cNvSpPr>
          <p:nvPr>
            <p:ph type="body" idx="4294967295"/>
          </p:nvPr>
        </p:nvSpPr>
        <p:spPr>
          <a:ln/>
        </p:spPr>
        <p:txBody>
          <a:bodyPr vert="horz" wrap="square" lIns="91440" tIns="45720" rIns="91440" bIns="45720" anchor="t"/>
          <a:lstStyle/>
          <a:p>
            <a:pPr eaLnBrk="1" hangingPunct="1"/>
            <a:r>
              <a:rPr lang="zh-CN" altLang="en-US" dirty="0">
                <a:ea typeface="宋体" pitchFamily="2" charset="-122"/>
              </a:rPr>
              <a:t>可重新执行的异常</a:t>
            </a:r>
            <a:endParaRPr lang="en-US" altLang="zh-CN" dirty="0">
              <a:ea typeface="宋体" pitchFamily="2" charset="-122"/>
            </a:endParaRPr>
          </a:p>
          <a:p>
            <a:pPr lvl="1" eaLnBrk="1" hangingPunct="1"/>
            <a:r>
              <a:rPr lang="zh-CN" altLang="en-US" dirty="0">
                <a:ea typeface="宋体" pitchFamily="2" charset="-122"/>
              </a:rPr>
              <a:t>流水线可以先清除这条指令</a:t>
            </a:r>
            <a:endParaRPr lang="en-US" altLang="zh-CN" dirty="0">
              <a:ea typeface="宋体" pitchFamily="2" charset="-122"/>
            </a:endParaRPr>
          </a:p>
          <a:p>
            <a:pPr lvl="1" eaLnBrk="1" hangingPunct="1"/>
            <a:r>
              <a:rPr lang="zh-CN" altLang="en-US" dirty="0">
                <a:ea typeface="宋体" pitchFamily="2" charset="-122"/>
              </a:rPr>
              <a:t>在异常处理完后再重新执行这条指令</a:t>
            </a:r>
            <a:endParaRPr lang="en-US" altLang="zh-CN" dirty="0">
              <a:ea typeface="宋体" pitchFamily="2" charset="-122"/>
            </a:endParaRPr>
          </a:p>
          <a:p>
            <a:pPr lvl="2" eaLnBrk="1" hangingPunct="1"/>
            <a:r>
              <a:rPr lang="zh-CN" altLang="en-US" dirty="0">
                <a:ea typeface="宋体" pitchFamily="2" charset="-122"/>
              </a:rPr>
              <a:t>从头开始取指和执行</a:t>
            </a:r>
            <a:endParaRPr lang="en-US" altLang="zh-CN" dirty="0">
              <a:ea typeface="宋体" pitchFamily="2" charset="-122"/>
            </a:endParaRPr>
          </a:p>
          <a:p>
            <a:pPr eaLnBrk="1" hangingPunct="1"/>
            <a:r>
              <a:rPr lang="zh-CN" altLang="en-US" dirty="0">
                <a:ea typeface="宋体" pitchFamily="2" charset="-122"/>
              </a:rPr>
              <a:t>将导致异常的指令地址</a:t>
            </a:r>
            <a:r>
              <a:rPr lang="en-US" altLang="zh-CN" dirty="0">
                <a:ea typeface="宋体" pitchFamily="2" charset="-122"/>
              </a:rPr>
              <a:t>PC</a:t>
            </a:r>
            <a:r>
              <a:rPr lang="zh-CN" altLang="en-US" dirty="0">
                <a:ea typeface="宋体" pitchFamily="2" charset="-122"/>
              </a:rPr>
              <a:t>保存到</a:t>
            </a:r>
            <a:r>
              <a:rPr lang="en-US" altLang="zh-CN" dirty="0">
                <a:ea typeface="宋体" pitchFamily="2" charset="-122"/>
              </a:rPr>
              <a:t>EPC</a:t>
            </a:r>
            <a:r>
              <a:rPr lang="zh-CN" altLang="en-US" dirty="0">
                <a:ea typeface="宋体" pitchFamily="2" charset="-122"/>
              </a:rPr>
              <a:t>中</a:t>
            </a:r>
            <a:r>
              <a:rPr lang="en-US" altLang="zh-CN" dirty="0">
                <a:ea typeface="宋体" pitchFamily="2" charset="-122"/>
              </a:rPr>
              <a:t> </a:t>
            </a:r>
          </a:p>
          <a:p>
            <a:pPr lvl="1" eaLnBrk="1" hangingPunct="1"/>
            <a:r>
              <a:rPr lang="zh-CN" altLang="en-US" dirty="0">
                <a:ea typeface="宋体" pitchFamily="2" charset="-122"/>
              </a:rPr>
              <a:t>找到引起异常的指令</a:t>
            </a:r>
            <a:endParaRPr lang="en-US" altLang="zh-CN" dirty="0">
              <a:ea typeface="宋体" pitchFamily="2" charset="-122"/>
            </a:endParaRPr>
          </a:p>
          <a:p>
            <a:pPr lvl="1" eaLnBrk="1" hangingPunct="1"/>
            <a:r>
              <a:rPr lang="zh-CN" altLang="en-US" dirty="0">
                <a:ea typeface="宋体" pitchFamily="2" charset="-122"/>
              </a:rPr>
              <a:t>实际上保存的是</a:t>
            </a:r>
            <a:r>
              <a:rPr lang="en-US" altLang="zh-CN" dirty="0">
                <a:ea typeface="宋体" pitchFamily="2" charset="-122"/>
              </a:rPr>
              <a:t> PC + 4 </a:t>
            </a:r>
          </a:p>
          <a:p>
            <a:pPr lvl="2" eaLnBrk="1" hangingPunct="1"/>
            <a:r>
              <a:rPr lang="zh-CN" altLang="en-US" dirty="0">
                <a:ea typeface="宋体" pitchFamily="2" charset="-122"/>
              </a:rPr>
              <a:t>异常处理例程必须调整，从保存的地址中减去</a:t>
            </a:r>
            <a:r>
              <a:rPr lang="en-US" altLang="zh-CN" dirty="0">
                <a:ea typeface="宋体" pitchFamily="2" charset="-122"/>
              </a:rPr>
              <a:t>4</a:t>
            </a:r>
            <a:endParaRPr lang="zh-CN" altLang="en-US" dirty="0">
              <a:ea typeface="宋体" pitchFamily="2" charset="-122"/>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7842"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186</a:t>
            </a:fld>
            <a:endParaRPr lang="en-AU" altLang="en-US" sz="1400" b="1" dirty="0">
              <a:ea typeface="宋体" pitchFamily="2" charset="-122"/>
            </a:endParaRPr>
          </a:p>
        </p:txBody>
      </p:sp>
      <p:sp>
        <p:nvSpPr>
          <p:cNvPr id="547843" name="Rectangle 2"/>
          <p:cNvSpPr>
            <a:spLocks noGrp="1"/>
          </p:cNvSpPr>
          <p:nvPr>
            <p:ph type="title" idx="4294967295"/>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流水线处理器中的异常</a:t>
            </a:r>
          </a:p>
        </p:txBody>
      </p:sp>
      <p:sp>
        <p:nvSpPr>
          <p:cNvPr id="547844" name="Rectangle 3"/>
          <p:cNvSpPr>
            <a:spLocks noGrp="1"/>
          </p:cNvSpPr>
          <p:nvPr>
            <p:ph type="body" idx="4294967295"/>
          </p:nvPr>
        </p:nvSpPr>
        <p:spPr>
          <a:ln/>
        </p:spPr>
        <p:txBody>
          <a:bodyPr vert="horz" wrap="square" lIns="91440" tIns="45720" rIns="91440" bIns="45720" anchor="t"/>
          <a:lstStyle/>
          <a:p>
            <a:pPr eaLnBrk="1" hangingPunct="1">
              <a:lnSpc>
                <a:spcPct val="90000"/>
              </a:lnSpc>
            </a:pPr>
            <a:r>
              <a:rPr lang="en-US" altLang="zh-CN" sz="2800" dirty="0">
                <a:ea typeface="宋体" pitchFamily="2" charset="-122"/>
              </a:rPr>
              <a:t>Exception on </a:t>
            </a:r>
            <a:r>
              <a:rPr lang="en-US" altLang="zh-CN" sz="2800" dirty="0">
                <a:solidFill>
                  <a:schemeClr val="hlink"/>
                </a:solidFill>
                <a:latin typeface="Lucida Console" pitchFamily="49" charset="0"/>
                <a:ea typeface="宋体" pitchFamily="2" charset="-122"/>
              </a:rPr>
              <a:t>add</a:t>
            </a:r>
            <a:r>
              <a:rPr lang="en-US" altLang="zh-CN" sz="2800" dirty="0">
                <a:ea typeface="宋体" pitchFamily="2" charset="-122"/>
              </a:rPr>
              <a:t> in</a:t>
            </a:r>
          </a:p>
          <a:p>
            <a:pPr lvl="1" eaLnBrk="1" hangingPunct="1">
              <a:lnSpc>
                <a:spcPct val="90000"/>
              </a:lnSpc>
              <a:buNone/>
            </a:pPr>
            <a:r>
              <a:rPr lang="zh-CN" altLang="en-US" sz="2400" dirty="0">
                <a:latin typeface="Lucida Console" pitchFamily="49" charset="0"/>
                <a:ea typeface="宋体" pitchFamily="2" charset="-122"/>
              </a:rPr>
              <a:t>	40	sub  $11, $2, $4</a:t>
            </a:r>
            <a:br>
              <a:rPr lang="zh-CN" altLang="en-US" sz="2400" dirty="0">
                <a:latin typeface="Lucida Console" pitchFamily="49" charset="0"/>
                <a:ea typeface="宋体" pitchFamily="2" charset="-122"/>
              </a:rPr>
            </a:br>
            <a:r>
              <a:rPr lang="zh-CN" altLang="en-US" sz="2400" dirty="0">
                <a:latin typeface="Lucida Console" pitchFamily="49" charset="0"/>
                <a:ea typeface="宋体" pitchFamily="2" charset="-122"/>
              </a:rPr>
              <a:t>44	and  $12, $2, $5</a:t>
            </a:r>
            <a:br>
              <a:rPr lang="zh-CN" altLang="en-US" sz="2400" dirty="0">
                <a:latin typeface="Lucida Console" pitchFamily="49" charset="0"/>
                <a:ea typeface="宋体" pitchFamily="2" charset="-122"/>
              </a:rPr>
            </a:br>
            <a:r>
              <a:rPr lang="zh-CN" altLang="en-US" sz="2400" dirty="0">
                <a:latin typeface="Lucida Console" pitchFamily="49" charset="0"/>
                <a:ea typeface="宋体" pitchFamily="2" charset="-122"/>
              </a:rPr>
              <a:t>48	or   $13, $2, $6</a:t>
            </a:r>
            <a:br>
              <a:rPr lang="zh-CN" altLang="en-US" sz="2400" dirty="0">
                <a:latin typeface="Lucida Console" pitchFamily="49" charset="0"/>
                <a:ea typeface="宋体" pitchFamily="2" charset="-122"/>
              </a:rPr>
            </a:br>
            <a:r>
              <a:rPr lang="zh-CN" altLang="en-US" sz="2400" dirty="0">
                <a:solidFill>
                  <a:schemeClr val="hlink"/>
                </a:solidFill>
                <a:latin typeface="Lucida Console" pitchFamily="49" charset="0"/>
                <a:ea typeface="宋体" pitchFamily="2" charset="-122"/>
              </a:rPr>
              <a:t>4C	add  $1,  $2, $1</a:t>
            </a:r>
            <a:br>
              <a:rPr lang="zh-CN" altLang="en-US" sz="2400" dirty="0">
                <a:latin typeface="Lucida Console" pitchFamily="49" charset="0"/>
                <a:ea typeface="宋体" pitchFamily="2" charset="-122"/>
              </a:rPr>
            </a:br>
            <a:r>
              <a:rPr lang="zh-CN" altLang="en-US" sz="2400" dirty="0">
                <a:latin typeface="Lucida Console" pitchFamily="49" charset="0"/>
                <a:ea typeface="宋体" pitchFamily="2" charset="-122"/>
              </a:rPr>
              <a:t>50	slt  $15, $6, $7</a:t>
            </a:r>
            <a:br>
              <a:rPr lang="zh-CN" altLang="en-US" sz="2400" dirty="0">
                <a:latin typeface="Lucida Console" pitchFamily="49" charset="0"/>
                <a:ea typeface="宋体" pitchFamily="2" charset="-122"/>
              </a:rPr>
            </a:br>
            <a:r>
              <a:rPr lang="zh-CN" altLang="en-US" sz="2400" dirty="0">
                <a:latin typeface="Lucida Console" pitchFamily="49" charset="0"/>
                <a:ea typeface="宋体" pitchFamily="2" charset="-122"/>
              </a:rPr>
              <a:t>54	lw   $16, 50($7)</a:t>
            </a:r>
            <a:br>
              <a:rPr lang="zh-CN" altLang="en-US" sz="2400" dirty="0">
                <a:latin typeface="Lucida Console" pitchFamily="49" charset="0"/>
                <a:ea typeface="宋体" pitchFamily="2" charset="-122"/>
              </a:rPr>
            </a:br>
            <a:r>
              <a:rPr lang="zh-CN" altLang="en-US" sz="2400" dirty="0">
                <a:latin typeface="Lucida Console" pitchFamily="49" charset="0"/>
                <a:ea typeface="宋体" pitchFamily="2" charset="-122"/>
              </a:rPr>
              <a:t>…</a:t>
            </a:r>
          </a:p>
          <a:p>
            <a:pPr eaLnBrk="1" hangingPunct="1">
              <a:lnSpc>
                <a:spcPct val="90000"/>
              </a:lnSpc>
            </a:pPr>
            <a:r>
              <a:rPr lang="en-US" altLang="zh-CN" sz="2800" dirty="0">
                <a:ea typeface="宋体" pitchFamily="2" charset="-122"/>
              </a:rPr>
              <a:t>Handler</a:t>
            </a:r>
          </a:p>
          <a:p>
            <a:pPr lvl="1" eaLnBrk="1" hangingPunct="1">
              <a:lnSpc>
                <a:spcPct val="90000"/>
              </a:lnSpc>
              <a:buNone/>
            </a:pPr>
            <a:r>
              <a:rPr lang="zh-CN" altLang="en-US" sz="2400" dirty="0">
                <a:latin typeface="Lucida Console" pitchFamily="49" charset="0"/>
                <a:ea typeface="宋体" pitchFamily="2" charset="-122"/>
              </a:rPr>
              <a:t>	80000180	sw   $25, 1000($0)</a:t>
            </a:r>
            <a:br>
              <a:rPr lang="zh-CN" altLang="en-US" sz="2400" dirty="0">
                <a:latin typeface="Lucida Console" pitchFamily="49" charset="0"/>
                <a:ea typeface="宋体" pitchFamily="2" charset="-122"/>
              </a:rPr>
            </a:br>
            <a:r>
              <a:rPr lang="zh-CN" altLang="en-US" sz="2400" dirty="0">
                <a:latin typeface="Lucida Console" pitchFamily="49" charset="0"/>
                <a:ea typeface="宋体" pitchFamily="2" charset="-122"/>
              </a:rPr>
              <a:t>80000184	sw   $26, 1004($0)</a:t>
            </a:r>
            <a:br>
              <a:rPr lang="zh-CN" altLang="en-US" sz="2400" dirty="0">
                <a:latin typeface="Lucida Console" pitchFamily="49" charset="0"/>
                <a:ea typeface="宋体" pitchFamily="2" charset="-122"/>
              </a:rPr>
            </a:br>
            <a:r>
              <a:rPr lang="zh-CN" altLang="en-US" sz="2400" dirty="0">
                <a:latin typeface="Lucida Console" pitchFamily="49" charset="0"/>
                <a:ea typeface="宋体" pitchFamily="2" charset="-122"/>
              </a:rPr>
              <a:t>…</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9890"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187</a:t>
            </a:fld>
            <a:endParaRPr lang="en-AU" altLang="en-US" sz="1400" b="1" dirty="0">
              <a:ea typeface="宋体" pitchFamily="2" charset="-122"/>
            </a:endParaRPr>
          </a:p>
        </p:txBody>
      </p:sp>
      <p:pic>
        <p:nvPicPr>
          <p:cNvPr id="549891" name="Picture 7" descr="f04-67-P374493-top"/>
          <p:cNvPicPr>
            <a:picLocks noChangeAspect="1"/>
          </p:cNvPicPr>
          <p:nvPr/>
        </p:nvPicPr>
        <p:blipFill>
          <a:blip r:embed="rId2"/>
          <a:stretch>
            <a:fillRect/>
          </a:stretch>
        </p:blipFill>
        <p:spPr>
          <a:xfrm>
            <a:off x="468313" y="1052513"/>
            <a:ext cx="8655050" cy="5346700"/>
          </a:xfrm>
          <a:prstGeom prst="rect">
            <a:avLst/>
          </a:prstGeom>
          <a:noFill/>
          <a:ln w="9525">
            <a:noFill/>
          </a:ln>
        </p:spPr>
      </p:pic>
      <p:sp>
        <p:nvSpPr>
          <p:cNvPr id="549892"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流水线处理器中的异常</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914" name="页脚占位符 2"/>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188</a:t>
            </a:fld>
            <a:endParaRPr lang="en-AU" altLang="en-US" sz="1400" b="1" dirty="0">
              <a:ea typeface="宋体" pitchFamily="2" charset="-122"/>
            </a:endParaRPr>
          </a:p>
        </p:txBody>
      </p:sp>
      <p:sp>
        <p:nvSpPr>
          <p:cNvPr id="550915"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流水线处理器中的异常</a:t>
            </a:r>
          </a:p>
        </p:txBody>
      </p:sp>
      <p:pic>
        <p:nvPicPr>
          <p:cNvPr id="550916" name="Picture 7" descr="f04-67-P374493-bottom"/>
          <p:cNvPicPr preferRelativeResize="0"/>
          <p:nvPr/>
        </p:nvPicPr>
        <p:blipFill>
          <a:blip r:embed="rId2"/>
          <a:stretch>
            <a:fillRect/>
          </a:stretch>
        </p:blipFill>
        <p:spPr>
          <a:xfrm>
            <a:off x="468313" y="1052513"/>
            <a:ext cx="8653462" cy="5346700"/>
          </a:xfrm>
          <a:prstGeom prst="rect">
            <a:avLst/>
          </a:prstGeom>
          <a:noFill/>
          <a:ln w="9525">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1938"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189</a:t>
            </a:fld>
            <a:endParaRPr lang="en-AU" altLang="en-US" sz="1400" b="1" dirty="0">
              <a:ea typeface="宋体" pitchFamily="2" charset="-122"/>
            </a:endParaRPr>
          </a:p>
        </p:txBody>
      </p:sp>
      <p:sp>
        <p:nvSpPr>
          <p:cNvPr id="551939" name="Rectangle 2"/>
          <p:cNvSpPr>
            <a:spLocks noGrp="1"/>
          </p:cNvSpPr>
          <p:nvPr>
            <p:ph type="title" idx="4294967295"/>
          </p:nvPr>
        </p:nvSpPr>
        <p:spPr>
          <a:ln/>
        </p:spPr>
        <p:txBody>
          <a:bodyPr vert="horz" wrap="square" lIns="91440" tIns="45720" rIns="91440" bIns="45720" anchor="b">
            <a:spAutoFit/>
          </a:bodyPr>
          <a:lstStyle/>
          <a:p>
            <a:pPr eaLnBrk="1" hangingPunct="1"/>
            <a:r>
              <a:rPr lang="zh-CN" altLang="en-US" dirty="0">
                <a:ea typeface="宋体" pitchFamily="2" charset="-122"/>
              </a:rPr>
              <a:t>另一种异常处理机制</a:t>
            </a:r>
          </a:p>
        </p:txBody>
      </p:sp>
      <p:sp>
        <p:nvSpPr>
          <p:cNvPr id="551940" name="Rectangle 3"/>
          <p:cNvSpPr>
            <a:spLocks noGrp="1"/>
          </p:cNvSpPr>
          <p:nvPr>
            <p:ph type="body" idx="4294967295"/>
          </p:nvPr>
        </p:nvSpPr>
        <p:spPr>
          <a:ln/>
        </p:spPr>
        <p:txBody>
          <a:bodyPr vert="horz" wrap="square" lIns="91440" tIns="45720" rIns="91440" bIns="45720" anchor="t"/>
          <a:lstStyle/>
          <a:p>
            <a:pPr eaLnBrk="1" hangingPunct="1">
              <a:lnSpc>
                <a:spcPct val="90000"/>
              </a:lnSpc>
            </a:pPr>
            <a:r>
              <a:rPr lang="zh-CN" altLang="en-US" dirty="0">
                <a:ea typeface="宋体" pitchFamily="2" charset="-122"/>
              </a:rPr>
              <a:t>向量中断</a:t>
            </a:r>
            <a:endParaRPr lang="en-US" altLang="zh-CN" dirty="0">
              <a:ea typeface="宋体" pitchFamily="2" charset="-122"/>
            </a:endParaRPr>
          </a:p>
          <a:p>
            <a:pPr lvl="1" eaLnBrk="1" hangingPunct="1">
              <a:lnSpc>
                <a:spcPct val="90000"/>
              </a:lnSpc>
            </a:pPr>
            <a:r>
              <a:rPr lang="zh-CN" altLang="en-US" dirty="0">
                <a:ea typeface="宋体" pitchFamily="2" charset="-122"/>
              </a:rPr>
              <a:t>由异常原因决定中断控制的转移地址</a:t>
            </a:r>
            <a:endParaRPr lang="en-US" altLang="zh-CN" dirty="0">
              <a:ea typeface="宋体" pitchFamily="2" charset="-122"/>
            </a:endParaRPr>
          </a:p>
          <a:p>
            <a:pPr eaLnBrk="1" hangingPunct="1">
              <a:lnSpc>
                <a:spcPct val="90000"/>
              </a:lnSpc>
            </a:pPr>
            <a:r>
              <a:rPr lang="zh-CN" altLang="en-US" dirty="0">
                <a:ea typeface="宋体" pitchFamily="2" charset="-122"/>
              </a:rPr>
              <a:t>例如</a:t>
            </a:r>
            <a:r>
              <a:rPr lang="en-US" altLang="zh-CN" dirty="0">
                <a:ea typeface="宋体" pitchFamily="2" charset="-122"/>
              </a:rPr>
              <a:t>:</a:t>
            </a:r>
          </a:p>
          <a:p>
            <a:pPr lvl="1" eaLnBrk="1" hangingPunct="1">
              <a:lnSpc>
                <a:spcPct val="90000"/>
              </a:lnSpc>
            </a:pPr>
            <a:r>
              <a:rPr lang="zh-CN" altLang="en-US" dirty="0">
                <a:ea typeface="宋体" pitchFamily="2" charset="-122"/>
              </a:rPr>
              <a:t>未定义指令：</a:t>
            </a:r>
            <a:r>
              <a:rPr lang="en-US" altLang="zh-CN" dirty="0">
                <a:ea typeface="宋体" pitchFamily="2" charset="-122"/>
              </a:rPr>
              <a:t>        8000 0000</a:t>
            </a:r>
          </a:p>
          <a:p>
            <a:pPr lvl="1" eaLnBrk="1" hangingPunct="1">
              <a:lnSpc>
                <a:spcPct val="90000"/>
              </a:lnSpc>
            </a:pPr>
            <a:r>
              <a:rPr lang="zh-CN" altLang="en-US" dirty="0">
                <a:ea typeface="宋体" pitchFamily="2" charset="-122"/>
              </a:rPr>
              <a:t>算术溢出：</a:t>
            </a:r>
            <a:r>
              <a:rPr lang="en-US" altLang="zh-CN" dirty="0">
                <a:ea typeface="宋体" pitchFamily="2" charset="-122"/>
              </a:rPr>
              <a:t>		8000 0180</a:t>
            </a:r>
          </a:p>
          <a:p>
            <a:pPr eaLnBrk="1" hangingPunct="1">
              <a:lnSpc>
                <a:spcPct val="90000"/>
              </a:lnSpc>
            </a:pPr>
            <a:r>
              <a:rPr lang="zh-CN" altLang="en-US" dirty="0">
                <a:ea typeface="宋体" pitchFamily="2" charset="-122"/>
              </a:rPr>
              <a:t>指令可能是：</a:t>
            </a:r>
            <a:endParaRPr lang="en-US" altLang="zh-CN" dirty="0">
              <a:ea typeface="宋体" pitchFamily="2" charset="-122"/>
            </a:endParaRPr>
          </a:p>
          <a:p>
            <a:pPr lvl="1" eaLnBrk="1" hangingPunct="1">
              <a:lnSpc>
                <a:spcPct val="90000"/>
              </a:lnSpc>
            </a:pPr>
            <a:r>
              <a:rPr lang="zh-CN" altLang="en-US" dirty="0">
                <a:ea typeface="宋体" pitchFamily="2" charset="-122"/>
              </a:rPr>
              <a:t>处理中断，或</a:t>
            </a:r>
            <a:endParaRPr lang="en-US" altLang="zh-CN" dirty="0">
              <a:ea typeface="宋体" pitchFamily="2" charset="-122"/>
            </a:endParaRPr>
          </a:p>
          <a:p>
            <a:pPr lvl="1" eaLnBrk="1" hangingPunct="1">
              <a:lnSpc>
                <a:spcPct val="90000"/>
              </a:lnSpc>
            </a:pPr>
            <a:r>
              <a:rPr lang="zh-CN" altLang="en-US" dirty="0">
                <a:ea typeface="宋体" pitchFamily="2" charset="-122"/>
              </a:rPr>
              <a:t>跳转到实际的中断处理程序</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19</a:t>
            </a:fld>
            <a:endParaRPr lang="en-AU" altLang="zh-CN" sz="1400" b="1" dirty="0">
              <a:ea typeface="宋体" pitchFamily="2" charset="-122"/>
            </a:endParaRPr>
          </a:p>
        </p:txBody>
      </p:sp>
      <p:sp>
        <p:nvSpPr>
          <p:cNvPr id="44035" name="Rectangle 4"/>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打开机箱</a:t>
            </a:r>
            <a:endParaRPr lang="en-AU" altLang="zh-CN" dirty="0">
              <a:ea typeface="宋体" pitchFamily="2" charset="-122"/>
            </a:endParaRPr>
          </a:p>
        </p:txBody>
      </p:sp>
      <p:pic>
        <p:nvPicPr>
          <p:cNvPr id="44036" name="Picture 7"/>
          <p:cNvPicPr>
            <a:picLocks noChangeAspect="1"/>
          </p:cNvPicPr>
          <p:nvPr/>
        </p:nvPicPr>
        <p:blipFill>
          <a:blip r:embed="rId3"/>
          <a:stretch>
            <a:fillRect/>
          </a:stretch>
        </p:blipFill>
        <p:spPr>
          <a:xfrm>
            <a:off x="611188" y="1136650"/>
            <a:ext cx="4173537" cy="3589338"/>
          </a:xfrm>
          <a:prstGeom prst="rect">
            <a:avLst/>
          </a:prstGeom>
          <a:noFill/>
          <a:ln w="9525">
            <a:noFill/>
          </a:ln>
        </p:spPr>
      </p:pic>
      <p:pic>
        <p:nvPicPr>
          <p:cNvPr id="44037" name="Picture 8"/>
          <p:cNvPicPr>
            <a:picLocks noChangeAspect="1"/>
          </p:cNvPicPr>
          <p:nvPr/>
        </p:nvPicPr>
        <p:blipFill>
          <a:blip r:embed="rId4"/>
          <a:stretch>
            <a:fillRect/>
          </a:stretch>
        </p:blipFill>
        <p:spPr>
          <a:xfrm>
            <a:off x="2555875" y="4437063"/>
            <a:ext cx="6480175" cy="1958975"/>
          </a:xfrm>
          <a:prstGeom prst="rect">
            <a:avLst/>
          </a:prstGeom>
          <a:noFill/>
          <a:ln w="9525">
            <a:noFill/>
          </a:ln>
        </p:spPr>
      </p:pic>
      <p:sp>
        <p:nvSpPr>
          <p:cNvPr id="44038" name="TextBox 1"/>
          <p:cNvSpPr txBox="1"/>
          <p:nvPr/>
        </p:nvSpPr>
        <p:spPr>
          <a:xfrm>
            <a:off x="5076825" y="1241425"/>
            <a:ext cx="3959225" cy="369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zh-CN" altLang="en-US" sz="1800" dirty="0">
                <a:ea typeface="宋体" pitchFamily="2" charset="-122"/>
              </a:rPr>
              <a:t>电容性多点触摸</a:t>
            </a:r>
            <a:r>
              <a:rPr lang="en-US" altLang="zh-CN" sz="1800" dirty="0">
                <a:ea typeface="宋体" pitchFamily="2" charset="-122"/>
              </a:rPr>
              <a:t>LCD</a:t>
            </a:r>
            <a:r>
              <a:rPr lang="zh-CN" altLang="en-US" sz="1800" dirty="0">
                <a:ea typeface="宋体" pitchFamily="2" charset="-122"/>
              </a:rPr>
              <a:t>屏</a:t>
            </a:r>
            <a:endParaRPr lang="en-US" altLang="zh-CN" sz="1800" dirty="0">
              <a:ea typeface="宋体" pitchFamily="2" charset="-122"/>
            </a:endParaRPr>
          </a:p>
        </p:txBody>
      </p:sp>
      <p:cxnSp>
        <p:nvCxnSpPr>
          <p:cNvPr id="44039" name="Straight Arrow Connector 3"/>
          <p:cNvCxnSpPr/>
          <p:nvPr/>
        </p:nvCxnSpPr>
        <p:spPr>
          <a:xfrm flipH="1">
            <a:off x="2987675" y="1425575"/>
            <a:ext cx="1944688" cy="347663"/>
          </a:xfrm>
          <a:prstGeom prst="straightConnector1">
            <a:avLst/>
          </a:prstGeom>
          <a:ln w="9525" cap="flat" cmpd="sng">
            <a:solidFill>
              <a:schemeClr val="tx1"/>
            </a:solidFill>
            <a:prstDash val="solid"/>
            <a:headEnd type="none" w="med" len="med"/>
            <a:tailEnd type="arrow" w="med" len="med"/>
          </a:ln>
        </p:spPr>
      </p:cxnSp>
      <p:sp>
        <p:nvSpPr>
          <p:cNvPr id="44040" name="TextBox 11"/>
          <p:cNvSpPr txBox="1"/>
          <p:nvPr/>
        </p:nvSpPr>
        <p:spPr>
          <a:xfrm>
            <a:off x="5164138" y="1746250"/>
            <a:ext cx="3960812" cy="369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ea typeface="宋体" pitchFamily="2" charset="-122"/>
              </a:rPr>
              <a:t>3.8 V, 25 Watt-hour battery</a:t>
            </a:r>
          </a:p>
        </p:txBody>
      </p:sp>
      <p:cxnSp>
        <p:nvCxnSpPr>
          <p:cNvPr id="44041" name="Straight Arrow Connector 12"/>
          <p:cNvCxnSpPr>
            <a:stCxn id="44040" idx="1"/>
          </p:cNvCxnSpPr>
          <p:nvPr/>
        </p:nvCxnSpPr>
        <p:spPr>
          <a:xfrm flipH="1">
            <a:off x="4500563" y="1931988"/>
            <a:ext cx="663575" cy="560387"/>
          </a:xfrm>
          <a:prstGeom prst="straightConnector1">
            <a:avLst/>
          </a:prstGeom>
          <a:ln w="9525" cap="flat" cmpd="sng">
            <a:solidFill>
              <a:schemeClr val="tx1"/>
            </a:solidFill>
            <a:prstDash val="solid"/>
            <a:headEnd type="none" w="med" len="med"/>
            <a:tailEnd type="arrow" w="med" len="med"/>
          </a:ln>
        </p:spPr>
      </p:cxnSp>
      <p:sp>
        <p:nvSpPr>
          <p:cNvPr id="44042" name="TextBox 15"/>
          <p:cNvSpPr txBox="1"/>
          <p:nvPr/>
        </p:nvSpPr>
        <p:spPr>
          <a:xfrm>
            <a:off x="6081713" y="2565400"/>
            <a:ext cx="2125662" cy="369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ea typeface="宋体" pitchFamily="2" charset="-122"/>
              </a:rPr>
              <a:t>Computer board</a:t>
            </a:r>
          </a:p>
        </p:txBody>
      </p:sp>
      <p:cxnSp>
        <p:nvCxnSpPr>
          <p:cNvPr id="44043" name="Straight Arrow Connector 16"/>
          <p:cNvCxnSpPr/>
          <p:nvPr/>
        </p:nvCxnSpPr>
        <p:spPr>
          <a:xfrm flipH="1">
            <a:off x="2698750" y="2751138"/>
            <a:ext cx="3313113" cy="1182687"/>
          </a:xfrm>
          <a:prstGeom prst="straightConnector1">
            <a:avLst/>
          </a:prstGeom>
          <a:ln w="9525" cap="flat" cmpd="sng">
            <a:solidFill>
              <a:schemeClr val="tx1"/>
            </a:solidFill>
            <a:prstDash val="solid"/>
            <a:headEnd type="none" w="med" len="med"/>
            <a:tailEnd type="arrow" w="med" len="med"/>
          </a:ln>
        </p:spPr>
      </p:cxnSp>
      <p:cxnSp>
        <p:nvCxnSpPr>
          <p:cNvPr id="44044" name="Straight Arrow Connector 19"/>
          <p:cNvCxnSpPr>
            <a:stCxn id="44042" idx="2"/>
          </p:cNvCxnSpPr>
          <p:nvPr/>
        </p:nvCxnSpPr>
        <p:spPr>
          <a:xfrm flipH="1">
            <a:off x="6227763" y="2935288"/>
            <a:ext cx="917575" cy="1501775"/>
          </a:xfrm>
          <a:prstGeom prst="straightConnector1">
            <a:avLst/>
          </a:prstGeom>
          <a:ln w="9525" cap="flat" cmpd="sng">
            <a:solidFill>
              <a:schemeClr val="tx1"/>
            </a:solidFill>
            <a:prstDash val="solid"/>
            <a:headEnd type="none" w="med" len="med"/>
            <a:tailEnd type="arrow" w="med" len="med"/>
          </a:ln>
        </p:spPr>
      </p:cxn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62"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190</a:t>
            </a:fld>
            <a:endParaRPr lang="en-AU" altLang="en-US" sz="1400" b="1" dirty="0">
              <a:ea typeface="宋体" pitchFamily="2" charset="-122"/>
            </a:endParaRPr>
          </a:p>
        </p:txBody>
      </p:sp>
      <p:sp>
        <p:nvSpPr>
          <p:cNvPr id="552963"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多个异常处理</a:t>
            </a:r>
          </a:p>
        </p:txBody>
      </p:sp>
      <p:sp>
        <p:nvSpPr>
          <p:cNvPr id="14340" name="Rectangle 3"/>
          <p:cNvSpPr>
            <a:spLocks noGrp="1"/>
          </p:cNvSpPr>
          <p:nvPr>
            <p:ph type="body" idx="4294967295"/>
          </p:nvPr>
        </p:nvSpPr>
        <p:spPr>
          <a:xfrm>
            <a:off x="971550" y="947738"/>
            <a:ext cx="8270875" cy="5111750"/>
          </a:xfrm>
          <a:ln/>
        </p:spPr>
        <p:txBody>
          <a:bodyPr vert="horz" wrap="square" lIns="91440" tIns="45720" rIns="91440" bIns="45720" anchor="t"/>
          <a:lstStyle/>
          <a:p>
            <a:pPr eaLnBrk="1" hangingPunct="1"/>
            <a:r>
              <a:rPr lang="zh-CN" altLang="en-US" dirty="0">
                <a:ea typeface="宋体" pitchFamily="2" charset="-122"/>
              </a:rPr>
              <a:t>复杂的流水线中</a:t>
            </a:r>
            <a:endParaRPr lang="en-US" altLang="zh-CN" dirty="0">
              <a:ea typeface="宋体" pitchFamily="2" charset="-122"/>
            </a:endParaRPr>
          </a:p>
          <a:p>
            <a:pPr lvl="1" eaLnBrk="1" hangingPunct="1"/>
            <a:r>
              <a:rPr lang="zh-CN" altLang="en-US" dirty="0">
                <a:ea typeface="宋体" pitchFamily="2" charset="-122"/>
              </a:rPr>
              <a:t>每周期执行多条指令</a:t>
            </a:r>
            <a:endParaRPr lang="en-US" altLang="zh-CN" dirty="0">
              <a:ea typeface="宋体" pitchFamily="2" charset="-122"/>
            </a:endParaRPr>
          </a:p>
          <a:p>
            <a:pPr lvl="1" eaLnBrk="1" hangingPunct="1"/>
            <a:r>
              <a:rPr lang="zh-CN" altLang="en-US" dirty="0">
                <a:ea typeface="宋体" pitchFamily="2" charset="-122"/>
              </a:rPr>
              <a:t>乱序的完成时间</a:t>
            </a:r>
            <a:endParaRPr lang="en-US" altLang="zh-CN" sz="3200" dirty="0">
              <a:ea typeface="宋体" pitchFamily="2" charset="-122"/>
            </a:endParaRPr>
          </a:p>
          <a:p>
            <a:pPr eaLnBrk="1" hangingPunct="1"/>
            <a:r>
              <a:rPr lang="zh-CN" altLang="en-US" dirty="0">
                <a:ea typeface="宋体" pitchFamily="2" charset="-122"/>
              </a:rPr>
              <a:t>流水线重叠执行多条指令</a:t>
            </a:r>
            <a:endParaRPr lang="en-US" altLang="zh-CN" dirty="0">
              <a:ea typeface="宋体" pitchFamily="2" charset="-122"/>
            </a:endParaRPr>
          </a:p>
          <a:p>
            <a:pPr lvl="1" eaLnBrk="1" hangingPunct="1"/>
            <a:r>
              <a:rPr lang="zh-CN" altLang="en-US" dirty="0">
                <a:ea typeface="宋体" pitchFamily="2" charset="-122"/>
              </a:rPr>
              <a:t>在一个时钟周期内可能发生多个异常</a:t>
            </a:r>
            <a:endParaRPr lang="en-US" altLang="zh-CN" dirty="0">
              <a:ea typeface="宋体" pitchFamily="2" charset="-122"/>
            </a:endParaRPr>
          </a:p>
          <a:p>
            <a:pPr lvl="1" eaLnBrk="1" hangingPunct="1"/>
            <a:r>
              <a:rPr lang="zh-CN" altLang="en-US" dirty="0">
                <a:ea typeface="宋体" pitchFamily="2" charset="-122"/>
              </a:rPr>
              <a:t>如何确定断点？</a:t>
            </a:r>
            <a:endParaRPr lang="en-US" altLang="zh-CN" dirty="0">
              <a:ea typeface="宋体" pitchFamily="2" charset="-122"/>
            </a:endParaRPr>
          </a:p>
          <a:p>
            <a:pPr lvl="1" eaLnBrk="1" hangingPunct="1"/>
            <a:r>
              <a:rPr lang="zh-CN" altLang="en-US" dirty="0">
                <a:ea typeface="宋体" pitchFamily="2" charset="-122"/>
              </a:rPr>
              <a:t>该先处理哪个？</a:t>
            </a:r>
            <a:endParaRPr lang="en-US" altLang="zh-CN" dirty="0">
              <a:ea typeface="宋体" pitchFamily="2" charset="-122"/>
            </a:endParaRPr>
          </a:p>
          <a:p>
            <a:pPr lvl="1" eaLnBrk="1" hangingPunct="1"/>
            <a:r>
              <a:rPr lang="en-US" altLang="zh-CN" dirty="0">
                <a:ea typeface="宋体" pitchFamily="2" charset="-122"/>
              </a:rPr>
              <a:t>EPC</a:t>
            </a:r>
            <a:r>
              <a:rPr lang="zh-CN" altLang="en-US" dirty="0">
                <a:ea typeface="宋体" pitchFamily="2" charset="-122"/>
              </a:rPr>
              <a:t>存哪个？</a:t>
            </a:r>
            <a:endParaRPr lang="en-US" altLang="zh-CN" dirty="0">
              <a:ea typeface="宋体" pitchFamily="2" charset="-122"/>
            </a:endParaRPr>
          </a:p>
          <a:p>
            <a:pPr lvl="1" eaLnBrk="1" hangingPunct="1"/>
            <a:r>
              <a:rPr lang="zh-CN" altLang="en-US" dirty="0">
                <a:ea typeface="宋体" pitchFamily="2" charset="-122"/>
              </a:rPr>
              <a:t>嵌套异常或中断发生怎么办？</a:t>
            </a:r>
            <a:endParaRPr lang="en-US" altLang="zh-CN" dirty="0">
              <a:ea typeface="宋体" pitchFamily="2" charset="-122"/>
            </a:endParaRPr>
          </a:p>
          <a:p>
            <a:pPr eaLnBrk="1" hangingPunct="1"/>
            <a:r>
              <a:rPr lang="zh-CN" altLang="en-US" dirty="0">
                <a:ea typeface="宋体" pitchFamily="2" charset="-122"/>
              </a:rPr>
              <a:t>保持精确异常处理是非常困难的！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34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4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4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4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34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4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uiExpand="1" build="p"/>
    </p:bld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5010"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191</a:t>
            </a:fld>
            <a:endParaRPr lang="en-AU" altLang="en-US" sz="1400" b="1" dirty="0">
              <a:ea typeface="宋体" pitchFamily="2" charset="-122"/>
            </a:endParaRPr>
          </a:p>
        </p:txBody>
      </p:sp>
      <p:sp>
        <p:nvSpPr>
          <p:cNvPr id="555011" name="Rectangle 2"/>
          <p:cNvSpPr>
            <a:spLocks noGrp="1"/>
          </p:cNvSpPr>
          <p:nvPr>
            <p:ph type="title" idx="4294967295"/>
          </p:nvPr>
        </p:nvSpPr>
        <p:spPr>
          <a:xfrm>
            <a:off x="884238" y="138113"/>
            <a:ext cx="8259762" cy="769937"/>
          </a:xfrm>
          <a:ln/>
        </p:spPr>
        <p:txBody>
          <a:bodyPr vert="horz" wrap="square" lIns="91440" tIns="45720" rIns="91440" bIns="45720" anchor="b">
            <a:spAutoFit/>
          </a:bodyPr>
          <a:lstStyle/>
          <a:p>
            <a:pPr eaLnBrk="1" hangingPunct="1"/>
            <a:r>
              <a:rPr lang="zh-CN" altLang="en-US" dirty="0">
                <a:ea typeface="宋体" pitchFamily="2" charset="-122"/>
              </a:rPr>
              <a:t>非精确异常</a:t>
            </a:r>
          </a:p>
        </p:txBody>
      </p:sp>
      <p:sp>
        <p:nvSpPr>
          <p:cNvPr id="15364" name="Rectangle 3"/>
          <p:cNvSpPr>
            <a:spLocks noGrp="1"/>
          </p:cNvSpPr>
          <p:nvPr>
            <p:ph type="body" idx="4294967295"/>
          </p:nvPr>
        </p:nvSpPr>
        <p:spPr>
          <a:xfrm>
            <a:off x="873125" y="1125538"/>
            <a:ext cx="8270875" cy="5111750"/>
          </a:xfrm>
          <a:ln/>
        </p:spPr>
        <p:txBody>
          <a:bodyPr vert="horz" wrap="square" lIns="91440" tIns="45720" rIns="91440" bIns="45720" anchor="t"/>
          <a:lstStyle/>
          <a:p>
            <a:pPr eaLnBrk="1" hangingPunct="1"/>
            <a:r>
              <a:rPr lang="zh-CN" altLang="en-US" sz="2800" dirty="0">
                <a:ea typeface="宋体" pitchFamily="2" charset="-122"/>
              </a:rPr>
              <a:t>仅仅是停止流水线并保存状态</a:t>
            </a:r>
            <a:endParaRPr lang="en-US" altLang="zh-CN" sz="2800" dirty="0">
              <a:ea typeface="宋体" pitchFamily="2" charset="-122"/>
            </a:endParaRPr>
          </a:p>
          <a:p>
            <a:pPr lvl="1" eaLnBrk="1" hangingPunct="1"/>
            <a:r>
              <a:rPr lang="zh-CN" altLang="en-US" sz="2400" dirty="0">
                <a:ea typeface="宋体" pitchFamily="2" charset="-122"/>
              </a:rPr>
              <a:t>包括产生异常的原因</a:t>
            </a:r>
            <a:endParaRPr lang="en-US" altLang="zh-CN" sz="2400" dirty="0">
              <a:ea typeface="宋体" pitchFamily="2" charset="-122"/>
            </a:endParaRPr>
          </a:p>
          <a:p>
            <a:pPr eaLnBrk="1" hangingPunct="1"/>
            <a:r>
              <a:rPr lang="zh-CN" altLang="en-US" sz="2800" dirty="0">
                <a:ea typeface="宋体" pitchFamily="2" charset="-122"/>
              </a:rPr>
              <a:t>让处理程序找出</a:t>
            </a:r>
            <a:endParaRPr lang="en-US" altLang="zh-CN" sz="2800" dirty="0">
              <a:ea typeface="宋体" pitchFamily="2" charset="-122"/>
            </a:endParaRPr>
          </a:p>
          <a:p>
            <a:pPr lvl="1" eaLnBrk="1" hangingPunct="1"/>
            <a:r>
              <a:rPr lang="zh-CN" altLang="en-US" sz="2400" dirty="0">
                <a:ea typeface="宋体" pitchFamily="2" charset="-122"/>
              </a:rPr>
              <a:t>哪条（些）指令产生了异常</a:t>
            </a:r>
            <a:endParaRPr lang="en-US" altLang="zh-CN" sz="2400" dirty="0">
              <a:ea typeface="宋体" pitchFamily="2" charset="-122"/>
            </a:endParaRPr>
          </a:p>
          <a:p>
            <a:pPr lvl="1" eaLnBrk="1" hangingPunct="1"/>
            <a:r>
              <a:rPr lang="zh-CN" altLang="en-US" sz="2400" dirty="0">
                <a:ea typeface="宋体" pitchFamily="2" charset="-122"/>
              </a:rPr>
              <a:t>哪些可以完成或清除</a:t>
            </a:r>
            <a:endParaRPr lang="en-US" altLang="zh-CN" sz="2400" dirty="0">
              <a:ea typeface="宋体" pitchFamily="2" charset="-122"/>
            </a:endParaRPr>
          </a:p>
          <a:p>
            <a:pPr lvl="2" eaLnBrk="1" hangingPunct="1"/>
            <a:r>
              <a:rPr lang="zh-CN" altLang="en-US" sz="2000" dirty="0">
                <a:ea typeface="宋体" pitchFamily="2" charset="-122"/>
              </a:rPr>
              <a:t>可能需要“手动”完成</a:t>
            </a:r>
            <a:endParaRPr lang="en-US" altLang="zh-CN" sz="2000" dirty="0">
              <a:ea typeface="宋体" pitchFamily="2" charset="-122"/>
            </a:endParaRPr>
          </a:p>
          <a:p>
            <a:pPr eaLnBrk="1" hangingPunct="1"/>
            <a:r>
              <a:rPr lang="zh-CN" altLang="en-US" sz="2800" dirty="0">
                <a:ea typeface="宋体" pitchFamily="2" charset="-122"/>
              </a:rPr>
              <a:t>硬件简单，但处理软件复杂</a:t>
            </a:r>
            <a:endParaRPr lang="en-US" altLang="zh-CN" sz="2800" dirty="0">
              <a:ea typeface="宋体" pitchFamily="2" charset="-122"/>
            </a:endParaRPr>
          </a:p>
          <a:p>
            <a:pPr eaLnBrk="1" hangingPunct="1"/>
            <a:r>
              <a:rPr lang="zh-CN" altLang="en-US" sz="2800" dirty="0">
                <a:ea typeface="宋体" pitchFamily="2" charset="-122"/>
              </a:rPr>
              <a:t>对于复杂多发无序的流水线，此方法是不可行的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034" name="页脚占位符 3"/>
          <p:cNvSpPr txBox="1">
            <a:spLocks noGrp="1"/>
          </p:cNvSpPr>
          <p:nvPr/>
        </p:nvSpPr>
        <p:spPr>
          <a:xfrm>
            <a:off x="1692275" y="6381750"/>
            <a:ext cx="7272338" cy="358775"/>
          </a:xfrm>
          <a:prstGeom prst="rect">
            <a:avLst/>
          </a:prstGeom>
          <a:noFill/>
          <a:ln w="9525">
            <a:noFill/>
          </a:ln>
        </p:spPr>
        <p:txBody>
          <a:bodyPr anchor="b"/>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r" eaLnBrk="1" hangingPunct="1">
              <a:spcBef>
                <a:spcPct val="0"/>
              </a:spcBef>
              <a:buClrTx/>
              <a:buSzPct val="100000"/>
              <a:buFont typeface="Arial" panose="020B0604020202090204" pitchFamily="34" charset="0"/>
              <a:buNone/>
            </a:pPr>
            <a:r>
              <a:rPr lang="en-AU" altLang="en-US" sz="1400" b="1" dirty="0">
                <a:ea typeface="宋体" pitchFamily="2" charset="-122"/>
              </a:rPr>
              <a:t>Chapter 4 — The Processor — </a:t>
            </a:r>
            <a:fld id="{9A0DB2DC-4C9A-4742-B13C-FB6460FD3503}" type="slidenum">
              <a:rPr lang="en-AU" altLang="en-US" sz="1400" b="1" dirty="0">
                <a:ea typeface="宋体" pitchFamily="2" charset="-122"/>
              </a:rPr>
              <a:t>192</a:t>
            </a:fld>
            <a:endParaRPr lang="en-AU" altLang="en-US" sz="1400" b="1" dirty="0">
              <a:ea typeface="宋体" pitchFamily="2" charset="-122"/>
            </a:endParaRPr>
          </a:p>
        </p:txBody>
      </p:sp>
      <p:sp>
        <p:nvSpPr>
          <p:cNvPr id="556035" name="Rectangle 2"/>
          <p:cNvSpPr>
            <a:spLocks noGrp="1"/>
          </p:cNvSpPr>
          <p:nvPr>
            <p:ph type="title" idx="4294967295"/>
          </p:nvPr>
        </p:nvSpPr>
        <p:spPr>
          <a:xfrm>
            <a:off x="884238" y="146050"/>
            <a:ext cx="8259762" cy="762000"/>
          </a:xfrm>
          <a:ln/>
        </p:spPr>
        <p:txBody>
          <a:bodyPr vert="horz" wrap="square" lIns="91440" tIns="45720" rIns="91440" bIns="45720" anchor="b">
            <a:spAutoFit/>
          </a:bodyPr>
          <a:lstStyle/>
          <a:p>
            <a:pPr eaLnBrk="1" hangingPunct="1"/>
            <a:r>
              <a:rPr lang="zh-CN" altLang="en-US" dirty="0">
                <a:ea typeface="宋体" pitchFamily="2" charset="-122"/>
              </a:rPr>
              <a:t>总结</a:t>
            </a:r>
          </a:p>
        </p:txBody>
      </p:sp>
      <p:sp>
        <p:nvSpPr>
          <p:cNvPr id="556036" name="Rectangle 3"/>
          <p:cNvSpPr>
            <a:spLocks noGrp="1"/>
          </p:cNvSpPr>
          <p:nvPr>
            <p:ph type="body" idx="4294967295"/>
          </p:nvPr>
        </p:nvSpPr>
        <p:spPr>
          <a:xfrm>
            <a:off x="468313" y="1125538"/>
            <a:ext cx="8675687" cy="5111750"/>
          </a:xfrm>
          <a:ln/>
        </p:spPr>
        <p:txBody>
          <a:bodyPr vert="horz" wrap="square" lIns="91440" tIns="45720" rIns="91440" bIns="45720" anchor="t"/>
          <a:lstStyle/>
          <a:p>
            <a:pPr eaLnBrk="1" hangingPunct="1"/>
            <a:r>
              <a:rPr lang="en-US" altLang="zh-CN" sz="2800" dirty="0">
                <a:ea typeface="宋体" pitchFamily="2" charset="-122"/>
              </a:rPr>
              <a:t>ISA</a:t>
            </a:r>
            <a:r>
              <a:rPr lang="zh-CN" altLang="en-US" sz="2800" dirty="0">
                <a:ea typeface="宋体" pitchFamily="2" charset="-122"/>
              </a:rPr>
              <a:t>影响了数据通路和控制的设计</a:t>
            </a:r>
            <a:endParaRPr lang="en-US" altLang="zh-CN" sz="2800" dirty="0">
              <a:ea typeface="宋体" pitchFamily="2" charset="-122"/>
            </a:endParaRPr>
          </a:p>
          <a:p>
            <a:pPr eaLnBrk="1" hangingPunct="1"/>
            <a:r>
              <a:rPr lang="zh-CN" altLang="en-US" sz="2800" dirty="0">
                <a:ea typeface="宋体" pitchFamily="2" charset="-122"/>
              </a:rPr>
              <a:t>数据通路和控制也影响了</a:t>
            </a:r>
            <a:r>
              <a:rPr lang="en-US" altLang="zh-CN" sz="2800" dirty="0">
                <a:ea typeface="宋体" pitchFamily="2" charset="-122"/>
              </a:rPr>
              <a:t>ISA</a:t>
            </a:r>
            <a:r>
              <a:rPr lang="zh-CN" altLang="en-US" sz="2800" dirty="0">
                <a:ea typeface="宋体" pitchFamily="2" charset="-122"/>
              </a:rPr>
              <a:t>的设计</a:t>
            </a:r>
            <a:endParaRPr lang="en-US" altLang="zh-CN" sz="2800" dirty="0">
              <a:ea typeface="宋体" pitchFamily="2" charset="-122"/>
            </a:endParaRPr>
          </a:p>
          <a:p>
            <a:pPr eaLnBrk="1" hangingPunct="1"/>
            <a:r>
              <a:rPr lang="zh-CN" altLang="en-US" sz="2800" dirty="0">
                <a:ea typeface="宋体" pitchFamily="2" charset="-122"/>
              </a:rPr>
              <a:t>流水线通过并行提高了指令的吞吐率</a:t>
            </a:r>
            <a:endParaRPr lang="en-US" altLang="zh-CN" sz="2800" dirty="0">
              <a:ea typeface="宋体" pitchFamily="2" charset="-122"/>
            </a:endParaRPr>
          </a:p>
          <a:p>
            <a:pPr lvl="1" eaLnBrk="1" hangingPunct="1"/>
            <a:r>
              <a:rPr lang="zh-CN" altLang="en-US" sz="2400" dirty="0">
                <a:ea typeface="宋体" pitchFamily="2" charset="-122"/>
              </a:rPr>
              <a:t>每秒钟可以完成更多的指令</a:t>
            </a:r>
            <a:endParaRPr lang="en-US" altLang="zh-CN" sz="2400" dirty="0">
              <a:ea typeface="宋体" pitchFamily="2" charset="-122"/>
            </a:endParaRPr>
          </a:p>
          <a:p>
            <a:pPr lvl="1" eaLnBrk="1" hangingPunct="1"/>
            <a:r>
              <a:rPr lang="zh-CN" altLang="en-US" sz="2400" dirty="0">
                <a:ea typeface="宋体" pitchFamily="2" charset="-122"/>
              </a:rPr>
              <a:t>但每条指令的执行时间没有减少</a:t>
            </a:r>
            <a:endParaRPr lang="en-US" altLang="zh-CN" sz="2400" dirty="0">
              <a:ea typeface="宋体" pitchFamily="2" charset="-122"/>
            </a:endParaRPr>
          </a:p>
          <a:p>
            <a:pPr eaLnBrk="1" hangingPunct="1"/>
            <a:r>
              <a:rPr lang="zh-CN" altLang="en-US" sz="2800" dirty="0">
                <a:ea typeface="宋体" pitchFamily="2" charset="-122"/>
              </a:rPr>
              <a:t>冒险：结构，数据，控制</a:t>
            </a:r>
            <a:endParaRPr lang="en-US" altLang="zh-CN" sz="2800" dirty="0">
              <a:ea typeface="宋体" pitchFamily="2" charset="-122"/>
            </a:endParaRPr>
          </a:p>
          <a:p>
            <a:pPr eaLnBrk="1" hangingPunct="1"/>
            <a:r>
              <a:rPr lang="zh-CN" altLang="en-US" sz="2800" dirty="0">
                <a:ea typeface="宋体" pitchFamily="2" charset="-122"/>
              </a:rPr>
              <a:t>多发射和动态调度（</a:t>
            </a:r>
            <a:r>
              <a:rPr lang="en-US" altLang="zh-CN" sz="2800" dirty="0">
                <a:ea typeface="宋体" pitchFamily="2" charset="-122"/>
              </a:rPr>
              <a:t>ILP</a:t>
            </a:r>
            <a:r>
              <a:rPr lang="zh-CN" altLang="en-US" sz="2800" dirty="0">
                <a:ea typeface="宋体" pitchFamily="2" charset="-122"/>
              </a:rPr>
              <a:t>）</a:t>
            </a:r>
            <a:endParaRPr lang="en-US" altLang="zh-CN" sz="2800" dirty="0">
              <a:ea typeface="宋体" pitchFamily="2" charset="-122"/>
            </a:endParaRPr>
          </a:p>
          <a:p>
            <a:pPr lvl="1" eaLnBrk="1" hangingPunct="1"/>
            <a:r>
              <a:rPr lang="zh-CN" altLang="en-US" sz="2400" dirty="0">
                <a:ea typeface="宋体" pitchFamily="2" charset="-122"/>
              </a:rPr>
              <a:t>相关性限制了并行的性能</a:t>
            </a:r>
            <a:endParaRPr lang="en-US" altLang="zh-CN" sz="2400" dirty="0">
              <a:ea typeface="宋体" pitchFamily="2" charset="-122"/>
            </a:endParaRPr>
          </a:p>
          <a:p>
            <a:pPr lvl="1" eaLnBrk="1" hangingPunct="1"/>
            <a:r>
              <a:rPr lang="zh-CN" altLang="en-US" sz="2400" dirty="0">
                <a:ea typeface="宋体" pitchFamily="2" charset="-122"/>
              </a:rPr>
              <a:t>复杂性会导致功耗墙</a:t>
            </a:r>
            <a:endParaRPr lang="en-US" altLang="zh-CN" sz="2400" dirty="0">
              <a:ea typeface="宋体" pitchFamily="2" charset="-122"/>
            </a:endParaRPr>
          </a:p>
        </p:txBody>
      </p:sp>
      <p:sp>
        <p:nvSpPr>
          <p:cNvPr id="556037" name="Text Box 4"/>
          <p:cNvSpPr txBox="1"/>
          <p:nvPr/>
        </p:nvSpPr>
        <p:spPr>
          <a:xfrm rot="5400000">
            <a:off x="7489825" y="1285875"/>
            <a:ext cx="29400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Font typeface="Arial" panose="020B0604020202090204" pitchFamily="34" charset="0"/>
              <a:buNone/>
            </a:pPr>
            <a:r>
              <a:rPr lang="en-US" altLang="zh-CN" sz="1800" dirty="0">
                <a:solidFill>
                  <a:schemeClr val="folHlink"/>
                </a:solidFill>
                <a:ea typeface="宋体" pitchFamily="2" charset="-122"/>
              </a:rPr>
              <a:t>§4.14 Concluding Remarks</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4"/>
          <p:cNvSpPr>
            <a:spLocks noGrp="1"/>
          </p:cNvSpPr>
          <p:nvPr>
            <p:ph type="ctrTitle" hasCustomPrompt="1"/>
          </p:nvPr>
        </p:nvSpPr>
        <p:spPr>
          <a:ln/>
        </p:spPr>
        <p:txBody>
          <a:bodyPr vert="horz" wrap="square" lIns="91440" tIns="45720" rIns="91440" bIns="45720" anchor="t">
            <a:spAutoFit/>
          </a:bodyPr>
          <a:lstStyle/>
          <a:p>
            <a:pPr eaLnBrk="1" hangingPunct="1"/>
            <a:r>
              <a:rPr lang="en-AU" altLang="zh-CN" dirty="0">
                <a:solidFill>
                  <a:schemeClr val="tx1"/>
                </a:solidFill>
                <a:latin typeface="Arial Black" panose="020B0A04020102020204" pitchFamily="34" charset="0"/>
                <a:ea typeface="宋体" pitchFamily="2" charset="-122"/>
                <a:cs typeface="+mj-cs"/>
              </a:rPr>
              <a:t>Chapter 5</a:t>
            </a:r>
          </a:p>
        </p:txBody>
      </p:sp>
      <p:sp>
        <p:nvSpPr>
          <p:cNvPr id="558083" name="Rectangle 5"/>
          <p:cNvSpPr>
            <a:spLocks noGrp="1"/>
          </p:cNvSpPr>
          <p:nvPr>
            <p:ph type="subTitle" idx="1" hasCustomPrompt="1"/>
          </p:nvPr>
        </p:nvSpPr>
        <p:spPr>
          <a:xfrm>
            <a:off x="2409825" y="2924175"/>
            <a:ext cx="5832475" cy="584775"/>
          </a:xfrm>
          <a:ln/>
        </p:spPr>
        <p:txBody>
          <a:bodyPr vert="horz" wrap="square" lIns="91440" tIns="45720" rIns="91440" bIns="45720" anchor="t">
            <a:spAutoFit/>
          </a:bodyPr>
          <a:lstStyle/>
          <a:p>
            <a:pPr eaLnBrk="1" hangingPunct="1">
              <a:buSzPct val="60000"/>
              <a:buFont typeface="Wingdings" panose="05000000000000000000" pitchFamily="2" charset="2"/>
            </a:pPr>
            <a:r>
              <a:rPr lang="zh-CN" altLang="en-US" dirty="0">
                <a:latin typeface="黑体" pitchFamily="49" charset="-122"/>
                <a:ea typeface="黑体" pitchFamily="49" charset="-122"/>
                <a:cs typeface="+mn-cs"/>
              </a:rPr>
              <a:t>存储器</a:t>
            </a:r>
            <a:endParaRPr lang="en-AU" altLang="zh-CN" dirty="0">
              <a:latin typeface="黑体" pitchFamily="49" charset="-122"/>
              <a:ea typeface="黑体" pitchFamily="49" charset="-122"/>
              <a:cs typeface="+mn-cs"/>
            </a:endParaRPr>
          </a:p>
        </p:txBody>
      </p:sp>
      <p:pic>
        <p:nvPicPr>
          <p:cNvPr id="3" name="图片 2">
            <a:extLst>
              <a:ext uri="{FF2B5EF4-FFF2-40B4-BE49-F238E27FC236}">
                <a16:creationId xmlns:a16="http://schemas.microsoft.com/office/drawing/2014/main" id="{F71F6748-0EE5-4E80-95FF-481AFE7E5BEE}"/>
              </a:ext>
            </a:extLst>
          </p:cNvPr>
          <p:cNvPicPr>
            <a:picLocks noChangeAspect="1"/>
          </p:cNvPicPr>
          <p:nvPr/>
        </p:nvPicPr>
        <p:blipFill>
          <a:blip r:embed="rId3"/>
          <a:stretch>
            <a:fillRect/>
          </a:stretch>
        </p:blipFill>
        <p:spPr>
          <a:xfrm>
            <a:off x="2195736" y="3417846"/>
            <a:ext cx="5832475" cy="3436458"/>
          </a:xfrm>
          <a:prstGeom prst="rect">
            <a:avLst/>
          </a:prstGeom>
        </p:spPr>
      </p:pic>
      <p:sp>
        <p:nvSpPr>
          <p:cNvPr id="4" name="矩形: 圆角 3">
            <a:extLst>
              <a:ext uri="{FF2B5EF4-FFF2-40B4-BE49-F238E27FC236}">
                <a16:creationId xmlns:a16="http://schemas.microsoft.com/office/drawing/2014/main" id="{D7530ED5-3485-4AEB-9981-9AC3ED04BDA9}"/>
              </a:ext>
            </a:extLst>
          </p:cNvPr>
          <p:cNvSpPr/>
          <p:nvPr/>
        </p:nvSpPr>
        <p:spPr bwMode="auto">
          <a:xfrm>
            <a:off x="4283968" y="3645024"/>
            <a:ext cx="2304256" cy="2664296"/>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4BE64C-AE10-4854-BE01-6AE9B6F3D6B2}"/>
              </a:ext>
            </a:extLst>
          </p:cNvPr>
          <p:cNvSpPr>
            <a:spLocks noGrp="1"/>
          </p:cNvSpPr>
          <p:nvPr>
            <p:ph type="title"/>
          </p:nvPr>
        </p:nvSpPr>
        <p:spPr/>
        <p:txBody>
          <a:bodyPr/>
          <a:lstStyle/>
          <a:p>
            <a:r>
              <a:rPr lang="zh-CN" altLang="en-US" dirty="0">
                <a:ea typeface="宋体" pitchFamily="2" charset="-122"/>
              </a:rPr>
              <a:t>存储器层次结构</a:t>
            </a:r>
            <a:endParaRPr lang="zh-CN" altLang="en-US" dirty="0"/>
          </a:p>
        </p:txBody>
      </p:sp>
      <p:sp>
        <p:nvSpPr>
          <p:cNvPr id="3" name="内容占位符 2">
            <a:extLst>
              <a:ext uri="{FF2B5EF4-FFF2-40B4-BE49-F238E27FC236}">
                <a16:creationId xmlns:a16="http://schemas.microsoft.com/office/drawing/2014/main" id="{AD02D758-6FB5-4B85-A551-915E050C1AC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FDCA6FE-D123-46FE-8157-255188FC9E7E}"/>
              </a:ext>
            </a:extLst>
          </p:cNvPr>
          <p:cNvPicPr>
            <a:picLocks noChangeAspect="1"/>
          </p:cNvPicPr>
          <p:nvPr/>
        </p:nvPicPr>
        <p:blipFill>
          <a:blip r:embed="rId2"/>
          <a:stretch>
            <a:fillRect/>
          </a:stretch>
        </p:blipFill>
        <p:spPr>
          <a:xfrm>
            <a:off x="251520" y="1146814"/>
            <a:ext cx="8781537" cy="5233696"/>
          </a:xfrm>
          <a:prstGeom prst="rect">
            <a:avLst/>
          </a:prstGeom>
        </p:spPr>
      </p:pic>
      <p:sp>
        <p:nvSpPr>
          <p:cNvPr id="6" name="矩形: 圆角 5">
            <a:extLst>
              <a:ext uri="{FF2B5EF4-FFF2-40B4-BE49-F238E27FC236}">
                <a16:creationId xmlns:a16="http://schemas.microsoft.com/office/drawing/2014/main" id="{C989CA21-A0D4-403A-8CED-EB6DA7A5AFEA}"/>
              </a:ext>
            </a:extLst>
          </p:cNvPr>
          <p:cNvSpPr/>
          <p:nvPr/>
        </p:nvSpPr>
        <p:spPr bwMode="auto">
          <a:xfrm>
            <a:off x="1619672" y="3645024"/>
            <a:ext cx="6120680" cy="2664296"/>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cxnSp>
        <p:nvCxnSpPr>
          <p:cNvPr id="8" name="直接箭头连接符 7">
            <a:extLst>
              <a:ext uri="{FF2B5EF4-FFF2-40B4-BE49-F238E27FC236}">
                <a16:creationId xmlns:a16="http://schemas.microsoft.com/office/drawing/2014/main" id="{E7369D15-211C-482C-A42D-7AD6D9E611C3}"/>
              </a:ext>
            </a:extLst>
          </p:cNvPr>
          <p:cNvCxnSpPr/>
          <p:nvPr/>
        </p:nvCxnSpPr>
        <p:spPr bwMode="auto">
          <a:xfrm flipH="1">
            <a:off x="2339752" y="2996952"/>
            <a:ext cx="432048" cy="648072"/>
          </a:xfrm>
          <a:prstGeom prst="straightConnector1">
            <a:avLst/>
          </a:prstGeom>
          <a:solidFill>
            <a:schemeClr val="accent1"/>
          </a:solidFill>
          <a:ln w="9525" cap="flat" cmpd="sng" algn="ctr">
            <a:solidFill>
              <a:srgbClr val="FF0000"/>
            </a:solidFill>
            <a:prstDash val="solid"/>
            <a:round/>
            <a:headEnd type="none" w="med" len="med"/>
            <a:tailEnd type="triangle"/>
          </a:ln>
        </p:spPr>
      </p:cxnSp>
    </p:spTree>
    <p:extLst>
      <p:ext uri="{BB962C8B-B14F-4D97-AF65-F5344CB8AC3E}">
        <p14:creationId xmlns:p14="http://schemas.microsoft.com/office/powerpoint/2010/main" val="22562918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标题 1"/>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存储器层次结构</a:t>
            </a:r>
          </a:p>
        </p:txBody>
      </p:sp>
      <p:pic>
        <p:nvPicPr>
          <p:cNvPr id="3" name="图片 2">
            <a:extLst>
              <a:ext uri="{FF2B5EF4-FFF2-40B4-BE49-F238E27FC236}">
                <a16:creationId xmlns:a16="http://schemas.microsoft.com/office/drawing/2014/main" id="{D1919479-F56B-4FC8-A344-9AAE6184B32A}"/>
              </a:ext>
            </a:extLst>
          </p:cNvPr>
          <p:cNvPicPr>
            <a:picLocks noChangeAspect="1"/>
          </p:cNvPicPr>
          <p:nvPr/>
        </p:nvPicPr>
        <p:blipFill>
          <a:blip r:embed="rId3"/>
          <a:stretch>
            <a:fillRect/>
          </a:stretch>
        </p:blipFill>
        <p:spPr>
          <a:xfrm>
            <a:off x="111611" y="1484417"/>
            <a:ext cx="8815888" cy="3889165"/>
          </a:xfrm>
          <a:prstGeom prst="rect">
            <a:avLst/>
          </a:prstGeom>
        </p:spPr>
      </p:pic>
      <p:sp>
        <p:nvSpPr>
          <p:cNvPr id="7" name="文本框 6">
            <a:extLst>
              <a:ext uri="{FF2B5EF4-FFF2-40B4-BE49-F238E27FC236}">
                <a16:creationId xmlns:a16="http://schemas.microsoft.com/office/drawing/2014/main" id="{361880C5-B399-4CDD-81D5-9A601D16DD94}"/>
              </a:ext>
            </a:extLst>
          </p:cNvPr>
          <p:cNvSpPr txBox="1"/>
          <p:nvPr/>
        </p:nvSpPr>
        <p:spPr>
          <a:xfrm>
            <a:off x="6156176" y="2060848"/>
            <a:ext cx="2160240" cy="369332"/>
          </a:xfrm>
          <a:prstGeom prst="rect">
            <a:avLst/>
          </a:prstGeom>
          <a:noFill/>
        </p:spPr>
        <p:txBody>
          <a:bodyPr wrap="square">
            <a:spAutoFit/>
          </a:bodyPr>
          <a:lstStyle/>
          <a:p>
            <a:r>
              <a:rPr lang="zh-CN" altLang="en-US" dirty="0">
                <a:solidFill>
                  <a:srgbClr val="FF0000"/>
                </a:solidFill>
                <a:ea typeface="黑体" pitchFamily="49" charset="-122"/>
              </a:rPr>
              <a:t>最小的数据单位</a:t>
            </a:r>
            <a:endParaRPr lang="zh-CN" alt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p:cNvSpPr>
          <p:nvPr>
            <p:ph type="title"/>
          </p:nvPr>
        </p:nvSpPr>
        <p:spPr>
          <a:xfrm>
            <a:off x="684213" y="139700"/>
            <a:ext cx="7994650" cy="768350"/>
          </a:xfrm>
          <a:ln/>
        </p:spPr>
        <p:txBody>
          <a:bodyPr vert="horz" wrap="square" lIns="91440" tIns="45720" rIns="91440" bIns="45720" anchor="b">
            <a:spAutoFit/>
          </a:bodyPr>
          <a:lstStyle/>
          <a:p>
            <a:pPr eaLnBrk="1" hangingPunct="1"/>
            <a:r>
              <a:rPr lang="zh-CN" altLang="en-US" dirty="0">
                <a:ea typeface="宋体" pitchFamily="2" charset="-122"/>
              </a:rPr>
              <a:t>程序访问的局部性</a:t>
            </a:r>
            <a:endParaRPr lang="en-US" altLang="zh-CN" dirty="0">
              <a:ea typeface="宋体" pitchFamily="2" charset="-122"/>
            </a:endParaRPr>
          </a:p>
        </p:txBody>
      </p:sp>
      <p:sp>
        <p:nvSpPr>
          <p:cNvPr id="404483" name="Rectangle 3"/>
          <p:cNvSpPr>
            <a:spLocks noGrp="1" noChangeArrowheads="1"/>
          </p:cNvSpPr>
          <p:nvPr>
            <p:ph idx="1"/>
          </p:nvPr>
        </p:nvSpPr>
        <p:spPr>
          <a:xfrm>
            <a:off x="395288" y="1135063"/>
            <a:ext cx="8782050" cy="5534025"/>
          </a:xfrm>
        </p:spPr>
        <p:txBody>
          <a:bodyPr vert="horz" wrap="square" lIns="91440" tIns="45720" rIns="91440" bIns="45720" numCol="1" anchor="t" anchorCtr="0" compatLnSpc="1"/>
          <a:lstStyle/>
          <a:p>
            <a:pPr marL="0" marR="0" lvl="1" indent="0" algn="l" defTabSz="914400" rtl="0" eaLnBrk="1" fontAlgn="base" latinLnBrk="0" hangingPunct="1">
              <a:lnSpc>
                <a:spcPct val="110000"/>
              </a:lnSpc>
              <a:spcBef>
                <a:spcPct val="30000"/>
              </a:spcBef>
              <a:spcAft>
                <a:spcPct val="0"/>
              </a:spcAft>
              <a:buClr>
                <a:schemeClr val="folHlink"/>
              </a:buClr>
              <a:buSzPct val="60000"/>
              <a:buNone/>
              <a:defRPr/>
            </a:pPr>
            <a:endParaRPr kumimoji="0" lang="en-US" altLang="zh-CN" sz="22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endParaRPr>
          </a:p>
          <a:p>
            <a:pPr marL="342900" marR="0" lvl="0" indent="-342900" algn="l" defTabSz="914400" rtl="0" eaLnBrk="1" fontAlgn="base" latinLnBrk="0" hangingPunct="1">
              <a:lnSpc>
                <a:spcPct val="110000"/>
              </a:lnSpc>
              <a:spcBef>
                <a:spcPct val="30000"/>
              </a:spcBef>
              <a:spcAft>
                <a:spcPct val="0"/>
              </a:spcAft>
              <a:buClr>
                <a:schemeClr val="folHlink"/>
              </a:buClr>
              <a:buSzPct val="60000"/>
              <a:buFont typeface="Wingdings" panose="05000000000000000000" pitchFamily="2" charset="2"/>
              <a:buChar char="n"/>
              <a:defRPr/>
            </a:pPr>
            <a:endParaRPr kumimoji="0" lang="en-US" altLang="zh-CN" sz="22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endParaRPr>
          </a:p>
          <a:p>
            <a:pPr marL="342900" marR="0" lvl="0" indent="-342900" algn="l" defTabSz="914400" rtl="0" eaLnBrk="1" fontAlgn="base" latinLnBrk="0" hangingPunct="1">
              <a:lnSpc>
                <a:spcPct val="110000"/>
              </a:lnSpc>
              <a:spcBef>
                <a:spcPct val="30000"/>
              </a:spcBef>
              <a:spcAft>
                <a:spcPct val="0"/>
              </a:spcAft>
              <a:buClr>
                <a:schemeClr val="folHlink"/>
              </a:buClr>
              <a:buSzPct val="60000"/>
              <a:buFont typeface="Wingdings" panose="05000000000000000000" pitchFamily="2" charset="2"/>
              <a:buChar char="n"/>
              <a:defRPr/>
            </a:pPr>
            <a:endParaRPr lang="en-US" altLang="zh-CN" sz="2200" dirty="0">
              <a:ea typeface="黑体" pitchFamily="49" charset="-122"/>
              <a:cs typeface="Arial" panose="020B0604020202090204" pitchFamily="34" charset="0"/>
            </a:endParaRPr>
          </a:p>
          <a:p>
            <a:pPr marL="342900" marR="0" lvl="0" indent="-342900" algn="l" defTabSz="914400" rtl="0" eaLnBrk="1" fontAlgn="base" latinLnBrk="0" hangingPunct="1">
              <a:lnSpc>
                <a:spcPct val="110000"/>
              </a:lnSpc>
              <a:spcBef>
                <a:spcPct val="30000"/>
              </a:spcBef>
              <a:spcAft>
                <a:spcPct val="0"/>
              </a:spcAft>
              <a:buClr>
                <a:schemeClr val="folHlink"/>
              </a:buClr>
              <a:buSzPct val="60000"/>
              <a:buFont typeface="Wingdings" panose="05000000000000000000" pitchFamily="2" charset="2"/>
              <a:buChar char="n"/>
              <a:defRPr/>
            </a:pPr>
            <a:endParaRPr kumimoji="0" lang="en-US" altLang="zh-CN" sz="22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endParaRPr>
          </a:p>
          <a:p>
            <a:pPr marL="342900" marR="0" lvl="0" indent="-342900" algn="l" defTabSz="914400" rtl="0" eaLnBrk="1" fontAlgn="base" latinLnBrk="0" hangingPunct="1">
              <a:lnSpc>
                <a:spcPct val="110000"/>
              </a:lnSpc>
              <a:spcBef>
                <a:spcPct val="30000"/>
              </a:spcBef>
              <a:spcAft>
                <a:spcPct val="0"/>
              </a:spcAft>
              <a:buClr>
                <a:schemeClr val="folHlink"/>
              </a:buClr>
              <a:buSzPct val="60000"/>
              <a:buFont typeface="Wingdings" panose="05000000000000000000" pitchFamily="2" charset="2"/>
              <a:buChar char="n"/>
              <a:defRPr/>
            </a:pPr>
            <a:endParaRPr kumimoji="0" lang="en-US" altLang="zh-CN" sz="22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endParaRPr>
          </a:p>
          <a:p>
            <a:pPr marL="342900" marR="0" lvl="0" indent="-342900" algn="l" defTabSz="914400" rtl="0" eaLnBrk="1" fontAlgn="base" latinLnBrk="0" hangingPunct="1">
              <a:lnSpc>
                <a:spcPct val="110000"/>
              </a:lnSpc>
              <a:spcBef>
                <a:spcPct val="30000"/>
              </a:spcBef>
              <a:spcAft>
                <a:spcPct val="0"/>
              </a:spcAft>
              <a:buClr>
                <a:schemeClr val="folHlink"/>
              </a:buClr>
              <a:buSzPct val="60000"/>
              <a:buFont typeface="Wingdings" panose="05000000000000000000" pitchFamily="2" charset="2"/>
              <a:buChar char="n"/>
              <a:defRPr/>
            </a:pPr>
            <a:endParaRPr kumimoji="0" lang="en-US" altLang="zh-CN" sz="22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endParaRPr>
          </a:p>
          <a:p>
            <a:pPr marL="342900" marR="0" lvl="0" indent="-342900" algn="l" defTabSz="914400" rtl="0" eaLnBrk="1" fontAlgn="base" latinLnBrk="0" hangingPunct="1">
              <a:lnSpc>
                <a:spcPct val="110000"/>
              </a:lnSpc>
              <a:spcBef>
                <a:spcPct val="30000"/>
              </a:spcBef>
              <a:spcAft>
                <a:spcPct val="0"/>
              </a:spcAft>
              <a:buClr>
                <a:schemeClr val="folHlink"/>
              </a:buClr>
              <a:buSzPct val="60000"/>
              <a:buFont typeface="Wingdings" panose="05000000000000000000" pitchFamily="2" charset="2"/>
              <a:buChar char="n"/>
              <a:defRPr/>
            </a:pPr>
            <a:endParaRPr kumimoji="0" lang="en-US" altLang="zh-CN" sz="22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endParaRPr>
          </a:p>
          <a:p>
            <a:pPr marL="342900" marR="0" lvl="0" indent="-342900" algn="l" defTabSz="914400" rtl="0" eaLnBrk="1" fontAlgn="base" latinLnBrk="0" hangingPunct="1">
              <a:lnSpc>
                <a:spcPct val="110000"/>
              </a:lnSpc>
              <a:spcBef>
                <a:spcPct val="30000"/>
              </a:spcBef>
              <a:spcAft>
                <a:spcPct val="0"/>
              </a:spcAft>
              <a:buClr>
                <a:schemeClr val="folHlink"/>
              </a:buClr>
              <a:buSzPct val="60000"/>
              <a:buFont typeface="Wingdings" panose="05000000000000000000" pitchFamily="2" charset="2"/>
              <a:buChar char="n"/>
              <a:defRPr/>
            </a:pPr>
            <a:endParaRPr kumimoji="0" lang="en-US" altLang="zh-CN" sz="22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endParaRPr>
          </a:p>
          <a:p>
            <a:pPr marL="342900" marR="0" lvl="0" indent="-342900" algn="l" defTabSz="914400" rtl="0" eaLnBrk="1" fontAlgn="base" latinLnBrk="0" hangingPunct="1">
              <a:lnSpc>
                <a:spcPct val="110000"/>
              </a:lnSpc>
              <a:spcBef>
                <a:spcPct val="30000"/>
              </a:spcBef>
              <a:spcAft>
                <a:spcPct val="0"/>
              </a:spcAft>
              <a:buClr>
                <a:schemeClr val="folHlink"/>
              </a:buClr>
              <a:buSzPct val="60000"/>
              <a:buFont typeface="Wingdings" panose="05000000000000000000" pitchFamily="2" charset="2"/>
              <a:buChar char="n"/>
              <a:defRPr/>
            </a:pPr>
            <a:r>
              <a:rPr kumimoji="0" lang="zh-CN" altLang="en-US" sz="22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程序具有访问局部性特征的原因</a:t>
            </a:r>
          </a:p>
          <a:p>
            <a:pPr marL="742950" marR="0" lvl="1" indent="-285750" algn="l" defTabSz="914400" rtl="0" eaLnBrk="1" fontAlgn="base" latinLnBrk="0" hangingPunct="1">
              <a:lnSpc>
                <a:spcPct val="110000"/>
              </a:lnSpc>
              <a:spcBef>
                <a:spcPct val="30000"/>
              </a:spcBef>
              <a:spcAft>
                <a:spcPct val="0"/>
              </a:spcAft>
              <a:buClr>
                <a:schemeClr val="hlink"/>
              </a:buClr>
              <a:buSzPct val="55000"/>
              <a:buFont typeface="Wingdings" panose="05000000000000000000" pitchFamily="2" charset="2"/>
              <a:buChar char="n"/>
              <a:defRPr/>
            </a:pPr>
            <a:r>
              <a:rPr kumimoji="0" lang="zh-CN" altLang="en-US" sz="2100" b="0" i="0" u="none" strike="noStrike" kern="0" cap="none" spc="0" normalizeH="0" baseline="0" noProof="0" dirty="0">
                <a:ln>
                  <a:noFill/>
                </a:ln>
                <a:solidFill>
                  <a:srgbClr val="3333FF"/>
                </a:solidFill>
                <a:effectLst/>
                <a:uLnTx/>
                <a:uFillTx/>
                <a:latin typeface="+mn-lt"/>
                <a:ea typeface="黑体" pitchFamily="49" charset="-122"/>
                <a:cs typeface="Arial" panose="020B0604020202090204" pitchFamily="34" charset="0"/>
              </a:rPr>
              <a:t>指令：指令按序存放，地址连续，循环程序段或子程序段重复执行</a:t>
            </a:r>
          </a:p>
          <a:p>
            <a:pPr marL="742950" marR="0" lvl="1" indent="-285750" algn="l" defTabSz="914400" rtl="0" eaLnBrk="1" fontAlgn="base" latinLnBrk="0" hangingPunct="1">
              <a:lnSpc>
                <a:spcPct val="110000"/>
              </a:lnSpc>
              <a:spcBef>
                <a:spcPct val="30000"/>
              </a:spcBef>
              <a:spcAft>
                <a:spcPct val="0"/>
              </a:spcAft>
              <a:buClr>
                <a:schemeClr val="hlink"/>
              </a:buClr>
              <a:buSzPct val="55000"/>
              <a:buFont typeface="Wingdings" panose="05000000000000000000" pitchFamily="2" charset="2"/>
              <a:buChar char="n"/>
              <a:defRPr/>
            </a:pPr>
            <a:r>
              <a:rPr kumimoji="0" lang="zh-CN" altLang="en-US" sz="2100" b="0" i="0" u="none" strike="noStrike" kern="0" cap="none" spc="0" normalizeH="0" baseline="0" noProof="0" dirty="0">
                <a:ln>
                  <a:noFill/>
                </a:ln>
                <a:solidFill>
                  <a:srgbClr val="3333FF"/>
                </a:solidFill>
                <a:effectLst/>
                <a:uLnTx/>
                <a:uFillTx/>
                <a:latin typeface="+mn-lt"/>
                <a:ea typeface="黑体" pitchFamily="49" charset="-122"/>
                <a:cs typeface="Arial" panose="020B0604020202090204" pitchFamily="34" charset="0"/>
              </a:rPr>
              <a:t>数据：连续存放，数组元素重复、按序访问</a:t>
            </a:r>
          </a:p>
          <a:p>
            <a:pPr marL="342900" marR="0" lvl="0" indent="-342900" algn="l" defTabSz="914400" rtl="0" eaLnBrk="1" fontAlgn="base" latinLnBrk="0" hangingPunct="1">
              <a:lnSpc>
                <a:spcPct val="110000"/>
              </a:lnSpc>
              <a:spcBef>
                <a:spcPct val="30000"/>
              </a:spcBef>
              <a:spcAft>
                <a:spcPct val="0"/>
              </a:spcAft>
              <a:buClr>
                <a:schemeClr val="folHlink"/>
              </a:buClr>
              <a:buSzPct val="60000"/>
              <a:buFont typeface="Wingdings" panose="05000000000000000000" pitchFamily="2" charset="2"/>
              <a:buChar char="n"/>
              <a:defRPr/>
            </a:pPr>
            <a:endParaRPr kumimoji="0" lang="zh-CN" altLang="en-US" sz="22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endParaRPr>
          </a:p>
        </p:txBody>
      </p:sp>
      <p:sp>
        <p:nvSpPr>
          <p:cNvPr id="6" name="Rectangle 3"/>
          <p:cNvSpPr txBox="1">
            <a:spLocks noChangeArrowheads="1"/>
          </p:cNvSpPr>
          <p:nvPr/>
        </p:nvSpPr>
        <p:spPr bwMode="auto">
          <a:xfrm>
            <a:off x="407988" y="2133600"/>
            <a:ext cx="8569325" cy="2251075"/>
          </a:xfrm>
          <a:prstGeom prst="rect">
            <a:avLst/>
          </a:prstGeom>
          <a:noFill/>
          <a:ln w="9525">
            <a:noFill/>
            <a:miter lim="800000"/>
          </a:ln>
        </p:spPr>
        <p:txBody>
          <a:bodyPr lIns="63500" tIns="25400" rIns="63500" bIns="25400">
            <a:spAutoFit/>
          </a:bodyPr>
          <a:lstStyle/>
          <a:p>
            <a:pPr marL="342900" marR="0" indent="-342900" defTabSz="914400">
              <a:spcBef>
                <a:spcPct val="10000"/>
              </a:spcBef>
              <a:buClr>
                <a:schemeClr val="accent1"/>
              </a:buClr>
              <a:buSzPct val="80000"/>
              <a:buFont typeface="Wingdings" panose="05000000000000000000" pitchFamily="2" charset="2"/>
              <a:buChar char="u"/>
              <a:defRPr/>
            </a:pPr>
            <a:r>
              <a:rPr kumimoji="0" lang="zh-CN" altLang="en-US" sz="2200" kern="0" cap="none" spc="0" normalizeH="0" baseline="0" noProof="0" dirty="0">
                <a:highlight>
                  <a:srgbClr val="FFFF00"/>
                </a:highlight>
                <a:latin typeface="+mn-lt"/>
                <a:ea typeface="黑体" pitchFamily="49" charset="-122"/>
                <a:cs typeface="+mn-cs"/>
              </a:rPr>
              <a:t>时间</a:t>
            </a:r>
            <a:r>
              <a:rPr kumimoji="0" lang="zh-CN" altLang="en-US" sz="2200" kern="0" cap="none" spc="0" normalizeH="0" baseline="0" noProof="0" dirty="0">
                <a:latin typeface="+mn-lt"/>
                <a:ea typeface="黑体" pitchFamily="49" charset="-122"/>
                <a:cs typeface="+mn-cs"/>
              </a:rPr>
              <a:t>局部性（</a:t>
            </a:r>
            <a:r>
              <a:rPr kumimoji="0" lang="en-US" altLang="zh-CN" sz="2200" kern="0" cap="none" spc="0" normalizeH="0" baseline="0" noProof="0" dirty="0">
                <a:latin typeface="+mn-lt"/>
                <a:ea typeface="黑体" pitchFamily="49" charset="-122"/>
                <a:cs typeface="+mn-cs"/>
              </a:rPr>
              <a:t>Temporal Locality</a:t>
            </a:r>
            <a:r>
              <a:rPr kumimoji="0" lang="zh-CN" altLang="en-US" sz="2200" kern="0" cap="none" spc="0" normalizeH="0" baseline="0" noProof="0" dirty="0">
                <a:latin typeface="+mn-lt"/>
                <a:ea typeface="黑体" pitchFamily="49" charset="-122"/>
                <a:cs typeface="+mn-cs"/>
              </a:rPr>
              <a:t>）</a:t>
            </a:r>
          </a:p>
          <a:p>
            <a:pPr marL="342900" marR="0" indent="-342900" defTabSz="914400">
              <a:spcBef>
                <a:spcPct val="10000"/>
              </a:spcBef>
              <a:buClr>
                <a:schemeClr val="accent1"/>
              </a:buClr>
              <a:buSzPct val="80000"/>
              <a:buFont typeface="Wingdings" panose="05000000000000000000" pitchFamily="2" charset="2"/>
              <a:buNone/>
              <a:defRPr/>
            </a:pPr>
            <a:r>
              <a:rPr kumimoji="0" lang="zh-CN" altLang="en-US" sz="2200" kern="0" cap="none" spc="0" normalizeH="0" baseline="0" noProof="0" dirty="0">
                <a:solidFill>
                  <a:srgbClr val="CC0000"/>
                </a:solidFill>
                <a:latin typeface="+mn-lt"/>
                <a:ea typeface="黑体" pitchFamily="49" charset="-122"/>
                <a:cs typeface="+mn-cs"/>
              </a:rPr>
              <a:t>     含义：刚被访问过的单元很可能不久又被访问</a:t>
            </a:r>
            <a:endParaRPr kumimoji="0" lang="en-US" altLang="zh-CN" sz="2200" kern="0" cap="none" spc="0" normalizeH="0" baseline="0" noProof="0" dirty="0">
              <a:solidFill>
                <a:srgbClr val="CC0000"/>
              </a:solidFill>
              <a:latin typeface="+mn-lt"/>
              <a:ea typeface="黑体" pitchFamily="49" charset="-122"/>
              <a:cs typeface="+mn-cs"/>
            </a:endParaRPr>
          </a:p>
          <a:p>
            <a:pPr marL="342900" marR="0" indent="-342900" defTabSz="914400">
              <a:spcBef>
                <a:spcPct val="10000"/>
              </a:spcBef>
              <a:buClr>
                <a:schemeClr val="accent1"/>
              </a:buClr>
              <a:buSzPct val="80000"/>
              <a:buFont typeface="Wingdings" panose="05000000000000000000" pitchFamily="2" charset="2"/>
              <a:buNone/>
              <a:defRPr/>
            </a:pPr>
            <a:r>
              <a:rPr kumimoji="0" lang="zh-CN" altLang="en-US" sz="2200" kern="0" cap="none" spc="0" normalizeH="0" baseline="0" noProof="0" dirty="0">
                <a:solidFill>
                  <a:srgbClr val="CC0000"/>
                </a:solidFill>
                <a:latin typeface="+mn-lt"/>
                <a:ea typeface="黑体" pitchFamily="49" charset="-122"/>
                <a:cs typeface="+mn-cs"/>
              </a:rPr>
              <a:t>     </a:t>
            </a:r>
            <a:r>
              <a:rPr kumimoji="0" lang="zh-CN" altLang="en-US" sz="2200" kern="0" cap="none" spc="0" normalizeH="0" baseline="0" noProof="0" dirty="0">
                <a:solidFill>
                  <a:srgbClr val="000099"/>
                </a:solidFill>
                <a:latin typeface="Arial" panose="020B0604020202090204" pitchFamily="34" charset="0"/>
                <a:ea typeface="黑体" pitchFamily="49" charset="-122"/>
                <a:cs typeface="+mn-cs"/>
              </a:rPr>
              <a:t>做法：让最近被访问过的信息保留在靠近</a:t>
            </a:r>
            <a:r>
              <a:rPr kumimoji="0" lang="en-US" altLang="zh-CN" sz="2200" kern="0" cap="none" spc="0" normalizeH="0" baseline="0" noProof="0" dirty="0">
                <a:solidFill>
                  <a:srgbClr val="000099"/>
                </a:solidFill>
                <a:latin typeface="Arial" panose="020B0604020202090204" pitchFamily="34" charset="0"/>
                <a:ea typeface="黑体" pitchFamily="49" charset="-122"/>
                <a:cs typeface="+mn-cs"/>
              </a:rPr>
              <a:t>CPU</a:t>
            </a:r>
            <a:r>
              <a:rPr kumimoji="0" lang="zh-CN" altLang="en-US" sz="2200" kern="0" cap="none" spc="0" normalizeH="0" baseline="0" noProof="0" dirty="0">
                <a:solidFill>
                  <a:srgbClr val="000099"/>
                </a:solidFill>
                <a:latin typeface="Arial" panose="020B0604020202090204" pitchFamily="34" charset="0"/>
                <a:ea typeface="黑体" pitchFamily="49" charset="-122"/>
                <a:cs typeface="+mn-cs"/>
              </a:rPr>
              <a:t>的存储器中</a:t>
            </a:r>
          </a:p>
          <a:p>
            <a:pPr marL="342900" marR="0" indent="-342900" defTabSz="914400">
              <a:spcBef>
                <a:spcPct val="10000"/>
              </a:spcBef>
              <a:buClr>
                <a:schemeClr val="accent1"/>
              </a:buClr>
              <a:buSzPct val="80000"/>
              <a:buFont typeface="Wingdings" panose="05000000000000000000" pitchFamily="2" charset="2"/>
              <a:buChar char="u"/>
              <a:defRPr/>
            </a:pPr>
            <a:r>
              <a:rPr kumimoji="0" lang="zh-CN" altLang="en-US" sz="2200" kern="0" cap="none" spc="0" normalizeH="0" baseline="0" noProof="0" dirty="0">
                <a:highlight>
                  <a:srgbClr val="FFFF00"/>
                </a:highlight>
                <a:latin typeface="+mn-lt"/>
                <a:ea typeface="黑体" pitchFamily="49" charset="-122"/>
                <a:cs typeface="+mn-cs"/>
              </a:rPr>
              <a:t>空间</a:t>
            </a:r>
            <a:r>
              <a:rPr kumimoji="0" lang="zh-CN" altLang="en-US" sz="2200" kern="0" cap="none" spc="0" normalizeH="0" baseline="0" noProof="0" dirty="0">
                <a:latin typeface="+mn-lt"/>
                <a:ea typeface="黑体" pitchFamily="49" charset="-122"/>
                <a:cs typeface="+mn-cs"/>
              </a:rPr>
              <a:t>局部性 （</a:t>
            </a:r>
            <a:r>
              <a:rPr kumimoji="0" lang="en-US" altLang="zh-CN" sz="2200" kern="0" cap="none" spc="0" normalizeH="0" baseline="0" noProof="0" dirty="0">
                <a:latin typeface="+mn-lt"/>
                <a:ea typeface="黑体" pitchFamily="49" charset="-122"/>
                <a:cs typeface="+mn-cs"/>
              </a:rPr>
              <a:t>Spatial Locality</a:t>
            </a:r>
            <a:r>
              <a:rPr kumimoji="0" lang="zh-CN" altLang="en-US" sz="2200" kern="0" cap="none" spc="0" normalizeH="0" baseline="0" noProof="0" dirty="0">
                <a:latin typeface="+mn-lt"/>
                <a:ea typeface="黑体" pitchFamily="49" charset="-122"/>
                <a:cs typeface="+mn-cs"/>
              </a:rPr>
              <a:t>）</a:t>
            </a:r>
          </a:p>
          <a:p>
            <a:pPr marL="342900" marR="0" indent="-342900" defTabSz="914400">
              <a:spcBef>
                <a:spcPct val="10000"/>
              </a:spcBef>
              <a:buClr>
                <a:schemeClr val="accent1"/>
              </a:buClr>
              <a:buSzPct val="80000"/>
              <a:buFont typeface="Wingdings" panose="05000000000000000000" pitchFamily="2" charset="2"/>
              <a:buNone/>
              <a:defRPr/>
            </a:pPr>
            <a:r>
              <a:rPr kumimoji="0" lang="zh-CN" altLang="en-US" sz="2200" kern="0" cap="none" spc="0" normalizeH="0" baseline="0" noProof="0" dirty="0">
                <a:solidFill>
                  <a:srgbClr val="CC0000"/>
                </a:solidFill>
                <a:latin typeface="+mn-lt"/>
                <a:ea typeface="黑体" pitchFamily="49" charset="-122"/>
                <a:cs typeface="+mn-cs"/>
              </a:rPr>
              <a:t>     含义：刚被访问过的单元的邻近单元很可能不久被访问</a:t>
            </a:r>
            <a:endParaRPr kumimoji="0" lang="en-US" altLang="zh-CN" sz="2200" kern="0" cap="none" spc="0" normalizeH="0" baseline="0" noProof="0" dirty="0">
              <a:solidFill>
                <a:srgbClr val="CC0000"/>
              </a:solidFill>
              <a:latin typeface="+mn-lt"/>
              <a:ea typeface="黑体" pitchFamily="49" charset="-122"/>
              <a:cs typeface="+mn-cs"/>
            </a:endParaRPr>
          </a:p>
          <a:p>
            <a:pPr marL="342900" marR="0" indent="-342900" defTabSz="914400">
              <a:spcBef>
                <a:spcPct val="10000"/>
              </a:spcBef>
              <a:buClr>
                <a:schemeClr val="accent1"/>
              </a:buClr>
              <a:buSzPct val="80000"/>
              <a:buFont typeface="Wingdings" panose="05000000000000000000" pitchFamily="2" charset="2"/>
              <a:buNone/>
              <a:defRPr/>
            </a:pPr>
            <a:r>
              <a:rPr kumimoji="0" lang="en-US" altLang="zh-CN" sz="2200" kern="0" cap="none" spc="0" normalizeH="0" baseline="0" noProof="0" dirty="0">
                <a:solidFill>
                  <a:srgbClr val="CC0000"/>
                </a:solidFill>
                <a:latin typeface="+mn-lt"/>
                <a:ea typeface="黑体" pitchFamily="49" charset="-122"/>
                <a:cs typeface="+mn-cs"/>
              </a:rPr>
              <a:t>     </a:t>
            </a:r>
            <a:r>
              <a:rPr kumimoji="0" lang="zh-CN" altLang="en-US" sz="2200" kern="0" cap="none" spc="0" normalizeH="0" baseline="0" noProof="0" dirty="0">
                <a:solidFill>
                  <a:srgbClr val="000099"/>
                </a:solidFill>
                <a:latin typeface="Arial" panose="020B0604020202090204" pitchFamily="34" charset="0"/>
                <a:ea typeface="黑体" pitchFamily="49" charset="-122"/>
                <a:cs typeface="+mn-cs"/>
              </a:rPr>
              <a:t>做法：将刚被访问过的单元的邻近单元调到靠近</a:t>
            </a:r>
            <a:r>
              <a:rPr kumimoji="0" lang="en-US" altLang="zh-CN" sz="2200" kern="0" cap="none" spc="0" normalizeH="0" baseline="0" noProof="0" dirty="0">
                <a:solidFill>
                  <a:srgbClr val="000099"/>
                </a:solidFill>
                <a:latin typeface="Arial" panose="020B0604020202090204" pitchFamily="34" charset="0"/>
                <a:ea typeface="黑体" pitchFamily="49" charset="-122"/>
                <a:cs typeface="+mn-cs"/>
              </a:rPr>
              <a:t>CPU</a:t>
            </a:r>
            <a:r>
              <a:rPr kumimoji="0" lang="zh-CN" altLang="en-US" sz="2200" kern="0" cap="none" spc="0" normalizeH="0" baseline="0" noProof="0" dirty="0">
                <a:solidFill>
                  <a:srgbClr val="000099"/>
                </a:solidFill>
                <a:latin typeface="Arial" panose="020B0604020202090204" pitchFamily="34" charset="0"/>
                <a:ea typeface="黑体" pitchFamily="49" charset="-122"/>
                <a:cs typeface="+mn-cs"/>
              </a:rPr>
              <a:t>的存储器中 </a:t>
            </a:r>
            <a:endParaRPr kumimoji="0" lang="en-US" altLang="zh-CN" sz="2200" kern="0" cap="none" spc="0" normalizeH="0" baseline="0" noProof="0" dirty="0">
              <a:solidFill>
                <a:srgbClr val="CC0000"/>
              </a:solidFill>
              <a:latin typeface="+mn-lt"/>
              <a:ea typeface="黑体"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blinds(horizontal)">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404483">
                                            <p:txEl>
                                              <p:pRg st="8" end="8"/>
                                            </p:txEl>
                                          </p:spTgt>
                                        </p:tgtEl>
                                        <p:attrNameLst>
                                          <p:attrName>style.visibility</p:attrName>
                                        </p:attrNameLst>
                                      </p:cBhvr>
                                      <p:to>
                                        <p:strVal val="visible"/>
                                      </p:to>
                                    </p:set>
                                    <p:animEffect transition="in" filter="blinds(horizontal)">
                                      <p:cBhvr>
                                        <p:cTn id="33" dur="500"/>
                                        <p:tgtEl>
                                          <p:spTgt spid="40448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404483">
                                            <p:txEl>
                                              <p:pRg st="9" end="9"/>
                                            </p:txEl>
                                          </p:spTgt>
                                        </p:tgtEl>
                                        <p:attrNameLst>
                                          <p:attrName>style.visibility</p:attrName>
                                        </p:attrNameLst>
                                      </p:cBhvr>
                                      <p:to>
                                        <p:strVal val="visible"/>
                                      </p:to>
                                    </p:set>
                                    <p:animEffect transition="in" filter="blinds(horizontal)">
                                      <p:cBhvr>
                                        <p:cTn id="36" dur="500"/>
                                        <p:tgtEl>
                                          <p:spTgt spid="404483">
                                            <p:txEl>
                                              <p:pRg st="9" end="9"/>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04483">
                                            <p:txEl>
                                              <p:pRg st="10" end="10"/>
                                            </p:txEl>
                                          </p:spTgt>
                                        </p:tgtEl>
                                        <p:attrNameLst>
                                          <p:attrName>style.visibility</p:attrName>
                                        </p:attrNameLst>
                                      </p:cBhvr>
                                      <p:to>
                                        <p:strVal val="visible"/>
                                      </p:to>
                                    </p:set>
                                    <p:animEffect transition="in" filter="blinds(horizontal)">
                                      <p:cBhvr>
                                        <p:cTn id="39" dur="500"/>
                                        <p:tgtEl>
                                          <p:spTgt spid="40448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uiExpand="1"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p:cNvSpPr>
          <p:nvPr>
            <p:ph type="title"/>
          </p:nvPr>
        </p:nvSpPr>
        <p:spPr>
          <a:xfrm>
            <a:off x="684213" y="384830"/>
            <a:ext cx="8259762" cy="523220"/>
          </a:xfrm>
          <a:ln/>
        </p:spPr>
        <p:txBody>
          <a:bodyPr vert="horz" wrap="square" lIns="91440" tIns="45720" rIns="91440" bIns="45720" anchor="b">
            <a:spAutoFit/>
          </a:bodyPr>
          <a:lstStyle/>
          <a:p>
            <a:pPr eaLnBrk="1" hangingPunct="1"/>
            <a:r>
              <a:rPr lang="zh-CN" altLang="en-US" sz="2800" dirty="0">
                <a:ea typeface="宋体" pitchFamily="2" charset="-122"/>
              </a:rPr>
              <a:t>程序的局部性原理</a:t>
            </a:r>
            <a:endParaRPr lang="en-US" altLang="zh-CN" sz="2800" dirty="0">
              <a:ea typeface="宋体" pitchFamily="2" charset="-122"/>
            </a:endParaRPr>
          </a:p>
        </p:txBody>
      </p:sp>
      <p:sp>
        <p:nvSpPr>
          <p:cNvPr id="84995" name="Rectangle 3"/>
          <p:cNvSpPr>
            <a:spLocks noGrp="1"/>
          </p:cNvSpPr>
          <p:nvPr>
            <p:ph idx="1"/>
          </p:nvPr>
        </p:nvSpPr>
        <p:spPr>
          <a:xfrm>
            <a:off x="26988" y="985838"/>
            <a:ext cx="8783637" cy="1003300"/>
          </a:xfrm>
          <a:ln/>
        </p:spPr>
        <p:txBody>
          <a:bodyPr vert="horz" wrap="square" lIns="91440" tIns="45720" rIns="91440" bIns="45720" anchor="t"/>
          <a:lstStyle/>
          <a:p>
            <a:pPr eaLnBrk="1" hangingPunct="1">
              <a:lnSpc>
                <a:spcPct val="110000"/>
              </a:lnSpc>
              <a:buNone/>
            </a:pPr>
            <a:r>
              <a:rPr lang="zh-CN" altLang="en-US" sz="1800" dirty="0">
                <a:ea typeface="宋体" pitchFamily="2" charset="-122"/>
              </a:rPr>
              <a:t>      </a:t>
            </a:r>
            <a:r>
              <a:rPr lang="zh-CN" altLang="en-US" sz="1800" dirty="0">
                <a:ea typeface="黑体" pitchFamily="49" charset="-122"/>
              </a:rPr>
              <a:t>以下两种情况中，</a:t>
            </a:r>
            <a:r>
              <a:rPr lang="zh-CN" altLang="en-US" sz="1800" dirty="0">
                <a:solidFill>
                  <a:srgbClr val="FF0000"/>
                </a:solidFill>
                <a:ea typeface="黑体" pitchFamily="49" charset="-122"/>
              </a:rPr>
              <a:t>数组</a:t>
            </a:r>
            <a:r>
              <a:rPr lang="en-US" altLang="zh-CN" sz="1800" dirty="0">
                <a:solidFill>
                  <a:srgbClr val="FF0000"/>
                </a:solidFill>
                <a:ea typeface="黑体" pitchFamily="49" charset="-122"/>
              </a:rPr>
              <a:t>a / </a:t>
            </a:r>
            <a:r>
              <a:rPr lang="zh-CN" altLang="en-US" sz="1800" dirty="0">
                <a:solidFill>
                  <a:srgbClr val="FF0000"/>
                </a:solidFill>
                <a:ea typeface="黑体" pitchFamily="49" charset="-122"/>
              </a:rPr>
              <a:t>变量</a:t>
            </a:r>
            <a:r>
              <a:rPr lang="en-US" altLang="zh-CN" sz="1800" dirty="0">
                <a:solidFill>
                  <a:srgbClr val="FF0000"/>
                </a:solidFill>
                <a:ea typeface="黑体" pitchFamily="49" charset="-122"/>
              </a:rPr>
              <a:t>sum/ </a:t>
            </a:r>
            <a:r>
              <a:rPr lang="zh-CN" altLang="en-US" sz="1800" dirty="0">
                <a:solidFill>
                  <a:srgbClr val="FF0000"/>
                </a:solidFill>
                <a:ea typeface="黑体" pitchFamily="49" charset="-122"/>
              </a:rPr>
              <a:t>指令中的</a:t>
            </a:r>
            <a:r>
              <a:rPr lang="en-US" altLang="zh-CN" sz="1800" dirty="0">
                <a:solidFill>
                  <a:srgbClr val="FF0000"/>
                </a:solidFill>
                <a:ea typeface="黑体" pitchFamily="49" charset="-122"/>
              </a:rPr>
              <a:t>for</a:t>
            </a:r>
            <a:r>
              <a:rPr lang="zh-CN" altLang="en-US" sz="1800" dirty="0">
                <a:solidFill>
                  <a:srgbClr val="FF0000"/>
                </a:solidFill>
                <a:ea typeface="黑体" pitchFamily="49" charset="-122"/>
              </a:rPr>
              <a:t>循环体</a:t>
            </a:r>
            <a:r>
              <a:rPr lang="zh-CN" altLang="en-US" sz="1800" dirty="0">
                <a:ea typeface="黑体" pitchFamily="49" charset="-122"/>
              </a:rPr>
              <a:t>，空间局部性和时间局部性如何？</a:t>
            </a:r>
            <a:r>
              <a:rPr lang="en-US" altLang="zh-CN" sz="1800" dirty="0">
                <a:ea typeface="黑体" pitchFamily="49" charset="-122"/>
              </a:rPr>
              <a:t>++</a:t>
            </a:r>
            <a:endParaRPr lang="zh-CN" altLang="en-US" sz="1800" dirty="0">
              <a:ea typeface="黑体" pitchFamily="49" charset="-122"/>
            </a:endParaRPr>
          </a:p>
        </p:txBody>
      </p:sp>
      <p:sp>
        <p:nvSpPr>
          <p:cNvPr id="564228" name="Text Box 5"/>
          <p:cNvSpPr txBox="1"/>
          <p:nvPr/>
        </p:nvSpPr>
        <p:spPr>
          <a:xfrm>
            <a:off x="304800" y="6170613"/>
            <a:ext cx="7507288" cy="2746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564229" name="Rectangle 6"/>
          <p:cNvSpPr/>
          <p:nvPr/>
        </p:nvSpPr>
        <p:spPr>
          <a:xfrm>
            <a:off x="296863" y="4070350"/>
            <a:ext cx="4979987" cy="2689225"/>
          </a:xfrm>
          <a:prstGeom prst="rect">
            <a:avLst/>
          </a:prstGeom>
          <a:solidFill>
            <a:schemeClr val="bg1"/>
          </a:solidFill>
          <a:ln w="9525" cap="flat" cmpd="sng">
            <a:solidFill>
              <a:schemeClr val="tx1"/>
            </a:solidFill>
            <a:prstDash val="solid"/>
            <a:miter/>
            <a:headEnd type="none" w="med" len="med"/>
            <a:tailEnd type="none" w="med" len="med"/>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lnSpc>
                <a:spcPct val="110000"/>
              </a:lnSpc>
              <a:spcBef>
                <a:spcPct val="0"/>
              </a:spcBef>
              <a:buClr>
                <a:schemeClr val="accent1"/>
              </a:buClr>
              <a:buSzPct val="80000"/>
              <a:buNone/>
            </a:pPr>
            <a:r>
              <a:rPr lang="zh-CN" altLang="en-US" sz="2000" b="1" dirty="0">
                <a:solidFill>
                  <a:srgbClr val="CC0000"/>
                </a:solidFill>
                <a:ea typeface="宋体" pitchFamily="2" charset="-122"/>
              </a:rPr>
              <a:t>程序段</a:t>
            </a:r>
            <a:r>
              <a:rPr lang="en-US" altLang="zh-CN" sz="2000" b="1" dirty="0">
                <a:solidFill>
                  <a:srgbClr val="CC0000"/>
                </a:solidFill>
                <a:ea typeface="宋体" pitchFamily="2" charset="-122"/>
              </a:rPr>
              <a:t>B:</a:t>
            </a:r>
          </a:p>
          <a:p>
            <a:pPr marL="0" lvl="0" indent="0" eaLnBrk="1" hangingPunct="1">
              <a:lnSpc>
                <a:spcPct val="110000"/>
              </a:lnSpc>
              <a:spcBef>
                <a:spcPct val="0"/>
              </a:spcBef>
              <a:buClr>
                <a:schemeClr val="accent1"/>
              </a:buClr>
              <a:buSzPct val="80000"/>
              <a:buNone/>
            </a:pPr>
            <a:r>
              <a:rPr lang="en-US" altLang="zh-CN" sz="2000" b="1" dirty="0">
                <a:ea typeface="宋体" pitchFamily="2" charset="-122"/>
              </a:rPr>
              <a:t> int sumarraycols(int a[M][N])</a:t>
            </a:r>
          </a:p>
          <a:p>
            <a:pPr marL="0" lvl="0" indent="0" eaLnBrk="1" hangingPunct="1">
              <a:lnSpc>
                <a:spcPct val="110000"/>
              </a:lnSpc>
              <a:spcBef>
                <a:spcPct val="0"/>
              </a:spcBef>
              <a:buClrTx/>
              <a:buSzPct val="100000"/>
              <a:buNone/>
            </a:pPr>
            <a:r>
              <a:rPr lang="en-US" altLang="zh-CN" sz="2000" b="1" dirty="0">
                <a:ea typeface="宋体" pitchFamily="2" charset="-122"/>
              </a:rPr>
              <a:t> {</a:t>
            </a:r>
          </a:p>
          <a:p>
            <a:pPr marL="0" lvl="0" indent="0" eaLnBrk="1" hangingPunct="1">
              <a:lnSpc>
                <a:spcPct val="110000"/>
              </a:lnSpc>
              <a:spcBef>
                <a:spcPct val="0"/>
              </a:spcBef>
              <a:buClrTx/>
              <a:buSzPct val="100000"/>
              <a:buNone/>
            </a:pPr>
            <a:r>
              <a:rPr lang="en-US" altLang="zh-CN" sz="2000" b="1" dirty="0">
                <a:ea typeface="宋体" pitchFamily="2" charset="-122"/>
              </a:rPr>
              <a:t>     int i, j, sum=0;</a:t>
            </a:r>
          </a:p>
          <a:p>
            <a:pPr marL="0" lvl="0" indent="0" eaLnBrk="1" hangingPunct="1">
              <a:lnSpc>
                <a:spcPct val="110000"/>
              </a:lnSpc>
              <a:spcBef>
                <a:spcPct val="0"/>
              </a:spcBef>
              <a:buClrTx/>
              <a:buSzPct val="100000"/>
              <a:buNone/>
            </a:pPr>
            <a:r>
              <a:rPr lang="en-US" altLang="zh-CN" sz="2000" b="1" dirty="0">
                <a:ea typeface="宋体" pitchFamily="2" charset="-122"/>
              </a:rPr>
              <a:t>          for  </a:t>
            </a:r>
            <a:r>
              <a:rPr lang="en-US" altLang="zh-CN" sz="2000" b="1" dirty="0">
                <a:solidFill>
                  <a:srgbClr val="CC0000"/>
                </a:solidFill>
                <a:ea typeface="宋体" pitchFamily="2" charset="-122"/>
              </a:rPr>
              <a:t>(j=0; j&lt;N, j++)</a:t>
            </a:r>
          </a:p>
          <a:p>
            <a:pPr marL="0" lvl="0" indent="0" eaLnBrk="1" hangingPunct="1">
              <a:lnSpc>
                <a:spcPct val="110000"/>
              </a:lnSpc>
              <a:spcBef>
                <a:spcPct val="0"/>
              </a:spcBef>
              <a:buClrTx/>
              <a:buSzPct val="100000"/>
              <a:buNone/>
            </a:pPr>
            <a:r>
              <a:rPr lang="en-US" altLang="zh-CN" sz="2000" b="1" dirty="0">
                <a:ea typeface="宋体" pitchFamily="2" charset="-122"/>
              </a:rPr>
              <a:t>	  for </a:t>
            </a:r>
            <a:r>
              <a:rPr lang="en-US" altLang="zh-CN" sz="2000" b="1" dirty="0">
                <a:solidFill>
                  <a:srgbClr val="0000FF"/>
                </a:solidFill>
                <a:ea typeface="宋体" pitchFamily="2" charset="-122"/>
              </a:rPr>
              <a:t>(i=0; i&lt;M, i++)</a:t>
            </a:r>
            <a:r>
              <a:rPr lang="en-US" altLang="zh-CN" sz="2000" b="1" dirty="0">
                <a:ea typeface="宋体" pitchFamily="2" charset="-122"/>
              </a:rPr>
              <a:t>  sum+=a[i][j];</a:t>
            </a:r>
          </a:p>
          <a:p>
            <a:pPr marL="0" lvl="0" indent="0" eaLnBrk="1" hangingPunct="1">
              <a:lnSpc>
                <a:spcPct val="110000"/>
              </a:lnSpc>
              <a:spcBef>
                <a:spcPct val="0"/>
              </a:spcBef>
              <a:buClrTx/>
              <a:buSzPct val="100000"/>
              <a:buNone/>
            </a:pPr>
            <a:r>
              <a:rPr lang="en-US" altLang="zh-CN" sz="2000" b="1" dirty="0">
                <a:ea typeface="宋体" pitchFamily="2" charset="-122"/>
              </a:rPr>
              <a:t>           return sum;</a:t>
            </a:r>
          </a:p>
          <a:p>
            <a:pPr marL="0" lvl="0" indent="0" eaLnBrk="1" hangingPunct="1">
              <a:lnSpc>
                <a:spcPct val="110000"/>
              </a:lnSpc>
              <a:spcBef>
                <a:spcPct val="0"/>
              </a:spcBef>
              <a:buClrTx/>
              <a:buSzPct val="100000"/>
              <a:buNone/>
            </a:pPr>
            <a:r>
              <a:rPr lang="en-US" altLang="zh-CN" sz="2000" b="1" dirty="0">
                <a:ea typeface="宋体" pitchFamily="2" charset="-122"/>
              </a:rPr>
              <a:t> }</a:t>
            </a:r>
          </a:p>
        </p:txBody>
      </p:sp>
      <p:sp>
        <p:nvSpPr>
          <p:cNvPr id="564230" name="Rectangle 7"/>
          <p:cNvSpPr/>
          <p:nvPr/>
        </p:nvSpPr>
        <p:spPr>
          <a:xfrm>
            <a:off x="296863" y="1673225"/>
            <a:ext cx="4995862" cy="2320925"/>
          </a:xfrm>
          <a:prstGeom prst="rect">
            <a:avLst/>
          </a:prstGeom>
          <a:noFill/>
          <a:ln w="9525" cap="flat" cmpd="sng">
            <a:solidFill>
              <a:schemeClr val="tx1"/>
            </a:solidFill>
            <a:prstDash val="solid"/>
            <a:miter/>
            <a:headEnd type="none" w="med" len="med"/>
            <a:tailEnd type="none" w="med" len="med"/>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lnSpc>
                <a:spcPct val="95000"/>
              </a:lnSpc>
              <a:spcBef>
                <a:spcPct val="0"/>
              </a:spcBef>
              <a:buClrTx/>
              <a:buSzPct val="100000"/>
              <a:buNone/>
            </a:pPr>
            <a:r>
              <a:rPr lang="zh-CN" altLang="en-US" sz="2000" b="1" dirty="0">
                <a:solidFill>
                  <a:srgbClr val="CC3300"/>
                </a:solidFill>
                <a:ea typeface="宋体" pitchFamily="2" charset="-122"/>
              </a:rPr>
              <a:t>程序段</a:t>
            </a:r>
            <a:r>
              <a:rPr lang="en-US" altLang="zh-CN" sz="2000" b="1" dirty="0">
                <a:solidFill>
                  <a:srgbClr val="CC3300"/>
                </a:solidFill>
                <a:ea typeface="宋体" pitchFamily="2" charset="-122"/>
              </a:rPr>
              <a:t>A:</a:t>
            </a:r>
          </a:p>
          <a:p>
            <a:pPr marL="0" lvl="0" indent="0" eaLnBrk="1" hangingPunct="1">
              <a:lnSpc>
                <a:spcPct val="95000"/>
              </a:lnSpc>
              <a:spcBef>
                <a:spcPct val="0"/>
              </a:spcBef>
              <a:buClrTx/>
              <a:buSzPct val="100000"/>
              <a:buNone/>
            </a:pPr>
            <a:r>
              <a:rPr lang="en-US" altLang="zh-CN" sz="2000" b="1" dirty="0">
                <a:ea typeface="宋体" pitchFamily="2" charset="-122"/>
              </a:rPr>
              <a:t> int sumarrayrows(int a[M][N])</a:t>
            </a:r>
          </a:p>
          <a:p>
            <a:pPr marL="0" lvl="0" indent="0" eaLnBrk="1" hangingPunct="1">
              <a:lnSpc>
                <a:spcPct val="95000"/>
              </a:lnSpc>
              <a:spcBef>
                <a:spcPct val="0"/>
              </a:spcBef>
              <a:buClrTx/>
              <a:buSzPct val="100000"/>
              <a:buNone/>
            </a:pPr>
            <a:r>
              <a:rPr lang="en-US" altLang="zh-CN" sz="2000" b="1" dirty="0">
                <a:ea typeface="宋体" pitchFamily="2" charset="-122"/>
              </a:rPr>
              <a:t> {</a:t>
            </a:r>
          </a:p>
          <a:p>
            <a:pPr marL="0" lvl="0" indent="0" eaLnBrk="1" hangingPunct="1">
              <a:lnSpc>
                <a:spcPct val="95000"/>
              </a:lnSpc>
              <a:spcBef>
                <a:spcPct val="0"/>
              </a:spcBef>
              <a:buClrTx/>
              <a:buSzPct val="100000"/>
              <a:buNone/>
            </a:pPr>
            <a:r>
              <a:rPr lang="en-US" altLang="zh-CN" sz="2000" b="1" dirty="0">
                <a:ea typeface="宋体" pitchFamily="2" charset="-122"/>
              </a:rPr>
              <a:t>    int i, j, sum=0;</a:t>
            </a:r>
          </a:p>
          <a:p>
            <a:pPr marL="0" lvl="0" indent="0" eaLnBrk="1" hangingPunct="1">
              <a:lnSpc>
                <a:spcPct val="95000"/>
              </a:lnSpc>
              <a:spcBef>
                <a:spcPct val="0"/>
              </a:spcBef>
              <a:buClrTx/>
              <a:buSzPct val="100000"/>
              <a:buNone/>
            </a:pPr>
            <a:r>
              <a:rPr lang="en-US" altLang="zh-CN" sz="2000" b="1" dirty="0">
                <a:ea typeface="宋体" pitchFamily="2" charset="-122"/>
              </a:rPr>
              <a:t>        for  (</a:t>
            </a:r>
            <a:r>
              <a:rPr lang="en-US" altLang="zh-CN" sz="2000" b="1" dirty="0">
                <a:solidFill>
                  <a:srgbClr val="CC0000"/>
                </a:solidFill>
                <a:ea typeface="宋体" pitchFamily="2" charset="-122"/>
              </a:rPr>
              <a:t>i=0; i&lt;M, i++)</a:t>
            </a:r>
          </a:p>
          <a:p>
            <a:pPr marL="0" lvl="0" indent="0" eaLnBrk="1" hangingPunct="1">
              <a:lnSpc>
                <a:spcPct val="95000"/>
              </a:lnSpc>
              <a:spcBef>
                <a:spcPct val="0"/>
              </a:spcBef>
              <a:buClrTx/>
              <a:buSzPct val="100000"/>
              <a:buNone/>
            </a:pPr>
            <a:r>
              <a:rPr lang="en-US" altLang="zh-CN" sz="2000" b="1" dirty="0">
                <a:ea typeface="宋体" pitchFamily="2" charset="-122"/>
              </a:rPr>
              <a:t>	for </a:t>
            </a:r>
            <a:r>
              <a:rPr lang="en-US" altLang="zh-CN" sz="2000" b="1" dirty="0">
                <a:solidFill>
                  <a:srgbClr val="0000FF"/>
                </a:solidFill>
                <a:ea typeface="宋体" pitchFamily="2" charset="-122"/>
              </a:rPr>
              <a:t>(j=0; j&lt;N, j++)  </a:t>
            </a:r>
            <a:r>
              <a:rPr lang="en-US" altLang="zh-CN" sz="2000" b="1" dirty="0">
                <a:ea typeface="宋体" pitchFamily="2" charset="-122"/>
              </a:rPr>
              <a:t>sum+=a[i][j];</a:t>
            </a:r>
          </a:p>
          <a:p>
            <a:pPr marL="0" lvl="0" indent="0" eaLnBrk="1" hangingPunct="1">
              <a:lnSpc>
                <a:spcPct val="95000"/>
              </a:lnSpc>
              <a:spcBef>
                <a:spcPct val="0"/>
              </a:spcBef>
              <a:buClrTx/>
              <a:buSzPct val="100000"/>
              <a:buNone/>
            </a:pPr>
            <a:r>
              <a:rPr lang="en-US" altLang="zh-CN" sz="2000" b="1" dirty="0">
                <a:ea typeface="宋体" pitchFamily="2" charset="-122"/>
              </a:rPr>
              <a:t>        return sum;</a:t>
            </a:r>
          </a:p>
          <a:p>
            <a:pPr marL="0" lvl="0" indent="0" eaLnBrk="1" hangingPunct="1">
              <a:lnSpc>
                <a:spcPct val="95000"/>
              </a:lnSpc>
              <a:spcBef>
                <a:spcPct val="0"/>
              </a:spcBef>
              <a:buClrTx/>
              <a:buSzPct val="100000"/>
              <a:buNone/>
            </a:pPr>
            <a:r>
              <a:rPr lang="en-US" altLang="zh-CN" sz="2000" b="1" dirty="0">
                <a:ea typeface="宋体" pitchFamily="2" charset="-122"/>
              </a:rPr>
              <a:t> }</a:t>
            </a:r>
          </a:p>
        </p:txBody>
      </p:sp>
      <p:sp>
        <p:nvSpPr>
          <p:cNvPr id="736264" name="Rectangle 8"/>
          <p:cNvSpPr/>
          <p:nvPr/>
        </p:nvSpPr>
        <p:spPr>
          <a:xfrm>
            <a:off x="6011863" y="1673225"/>
            <a:ext cx="3051175" cy="393700"/>
          </a:xfrm>
          <a:prstGeom prst="rect">
            <a:avLst/>
          </a:prstGeom>
          <a:noFill/>
          <a:ln w="25400">
            <a:noFill/>
          </a:ln>
        </p:spPr>
        <p:txBody>
          <a:bodyPr wrap="none" lIns="89140" tIns="43777" rIns="89140" bIns="43777">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2000" b="1" dirty="0">
                <a:solidFill>
                  <a:srgbClr val="006600"/>
                </a:solidFill>
                <a:ea typeface="黑体" pitchFamily="49" charset="-122"/>
              </a:rPr>
              <a:t>M=N=2048</a:t>
            </a:r>
            <a:r>
              <a:rPr lang="zh-CN" altLang="en-US" sz="2000" b="1" dirty="0">
                <a:solidFill>
                  <a:srgbClr val="006600"/>
                </a:solidFill>
                <a:ea typeface="黑体" pitchFamily="49" charset="-122"/>
              </a:rPr>
              <a:t>时主存的布局</a:t>
            </a:r>
            <a:r>
              <a:rPr lang="en-US" altLang="zh-CN" sz="2000" b="1" dirty="0">
                <a:solidFill>
                  <a:srgbClr val="006600"/>
                </a:solidFill>
                <a:ea typeface="黑体" pitchFamily="49" charset="-122"/>
              </a:rPr>
              <a:t>:</a:t>
            </a:r>
          </a:p>
        </p:txBody>
      </p:sp>
      <p:grpSp>
        <p:nvGrpSpPr>
          <p:cNvPr id="2" name="Group 9"/>
          <p:cNvGrpSpPr/>
          <p:nvPr/>
        </p:nvGrpSpPr>
        <p:grpSpPr>
          <a:xfrm>
            <a:off x="5337175" y="2105025"/>
            <a:ext cx="3556000" cy="4421188"/>
            <a:chOff x="3560" y="1196"/>
            <a:chExt cx="1985" cy="2728"/>
          </a:xfrm>
        </p:grpSpPr>
        <p:sp>
          <p:nvSpPr>
            <p:cNvPr id="564234" name="Rectangle 10"/>
            <p:cNvSpPr/>
            <p:nvPr/>
          </p:nvSpPr>
          <p:spPr>
            <a:xfrm>
              <a:off x="3709" y="1318"/>
              <a:ext cx="414" cy="206"/>
            </a:xfrm>
            <a:prstGeom prst="rect">
              <a:avLst/>
            </a:prstGeom>
            <a:noFill/>
            <a:ln w="25400">
              <a:noFill/>
            </a:ln>
          </p:spPr>
          <p:txBody>
            <a:bodyPr wrap="none" lIns="89140" tIns="43777" rIns="89140" bIns="43777">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TW" sz="1600" b="1" dirty="0">
                  <a:ea typeface="PMingLiU" charset="-120"/>
                </a:rPr>
                <a:t>0x100</a:t>
              </a:r>
            </a:p>
          </p:txBody>
        </p:sp>
        <p:sp>
          <p:nvSpPr>
            <p:cNvPr id="564235" name="Rectangle 11"/>
            <p:cNvSpPr/>
            <p:nvPr/>
          </p:nvSpPr>
          <p:spPr>
            <a:xfrm>
              <a:off x="3702" y="1769"/>
              <a:ext cx="432" cy="206"/>
            </a:xfrm>
            <a:prstGeom prst="rect">
              <a:avLst/>
            </a:prstGeom>
            <a:noFill/>
            <a:ln w="25400">
              <a:noFill/>
            </a:ln>
          </p:spPr>
          <p:txBody>
            <a:bodyPr wrap="none" lIns="89140" tIns="43777" rIns="89140" bIns="43777">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TW" sz="1600" b="1" dirty="0">
                  <a:ea typeface="PMingLiU" charset="-120"/>
                </a:rPr>
                <a:t>0x1</a:t>
              </a:r>
              <a:r>
                <a:rPr lang="en-US" altLang="zh-CN" sz="1600" b="1" dirty="0">
                  <a:ea typeface="PMingLiU" charset="-120"/>
                </a:rPr>
                <a:t>7</a:t>
              </a:r>
              <a:r>
                <a:rPr lang="en-US" altLang="zh-TW" sz="1600" b="1" dirty="0">
                  <a:ea typeface="PMingLiU" charset="-120"/>
                </a:rPr>
                <a:t>C</a:t>
              </a:r>
            </a:p>
          </p:txBody>
        </p:sp>
        <p:sp>
          <p:nvSpPr>
            <p:cNvPr id="564236" name="Rectangle 12"/>
            <p:cNvSpPr/>
            <p:nvPr/>
          </p:nvSpPr>
          <p:spPr>
            <a:xfrm>
              <a:off x="3702" y="1913"/>
              <a:ext cx="414" cy="206"/>
            </a:xfrm>
            <a:prstGeom prst="rect">
              <a:avLst/>
            </a:prstGeom>
            <a:noFill/>
            <a:ln w="25400">
              <a:noFill/>
            </a:ln>
          </p:spPr>
          <p:txBody>
            <a:bodyPr wrap="none" lIns="89140" tIns="43777" rIns="89140" bIns="43777">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TW" sz="1600" b="1" dirty="0">
                  <a:ea typeface="PMingLiU" charset="-120"/>
                </a:rPr>
                <a:t>0x1</a:t>
              </a:r>
              <a:r>
                <a:rPr lang="en-US" altLang="zh-CN" sz="1600" b="1" dirty="0">
                  <a:ea typeface="PMingLiU" charset="-120"/>
                </a:rPr>
                <a:t>8</a:t>
              </a:r>
              <a:r>
                <a:rPr lang="en-US" altLang="zh-TW" sz="1600" b="1" dirty="0">
                  <a:ea typeface="PMingLiU" charset="-120"/>
                </a:rPr>
                <a:t>0</a:t>
              </a:r>
            </a:p>
          </p:txBody>
        </p:sp>
        <p:sp>
          <p:nvSpPr>
            <p:cNvPr id="564237" name="Rectangle 13"/>
            <p:cNvSpPr/>
            <p:nvPr/>
          </p:nvSpPr>
          <p:spPr>
            <a:xfrm>
              <a:off x="3702" y="2057"/>
              <a:ext cx="414" cy="206"/>
            </a:xfrm>
            <a:prstGeom prst="rect">
              <a:avLst/>
            </a:prstGeom>
            <a:noFill/>
            <a:ln w="25400">
              <a:noFill/>
            </a:ln>
          </p:spPr>
          <p:txBody>
            <a:bodyPr wrap="none" lIns="89140" tIns="43777" rIns="89140" bIns="43777">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TW" sz="1600" b="1" dirty="0">
                  <a:ea typeface="PMingLiU" charset="-120"/>
                </a:rPr>
                <a:t>0x1</a:t>
              </a:r>
              <a:r>
                <a:rPr lang="en-US" altLang="zh-CN" sz="1600" b="1" dirty="0">
                  <a:ea typeface="PMingLiU" charset="-120"/>
                </a:rPr>
                <a:t>8</a:t>
              </a:r>
              <a:r>
                <a:rPr lang="en-US" altLang="zh-TW" sz="1600" b="1" dirty="0">
                  <a:ea typeface="PMingLiU" charset="-120"/>
                </a:rPr>
                <a:t>4</a:t>
              </a:r>
            </a:p>
          </p:txBody>
        </p:sp>
        <p:sp>
          <p:nvSpPr>
            <p:cNvPr id="564238" name="Rectangle 14"/>
            <p:cNvSpPr/>
            <p:nvPr/>
          </p:nvSpPr>
          <p:spPr>
            <a:xfrm>
              <a:off x="3702" y="2538"/>
              <a:ext cx="414" cy="206"/>
            </a:xfrm>
            <a:prstGeom prst="rect">
              <a:avLst/>
            </a:prstGeom>
            <a:noFill/>
            <a:ln w="25400">
              <a:noFill/>
            </a:ln>
          </p:spPr>
          <p:txBody>
            <a:bodyPr wrap="none" lIns="89140" tIns="43777" rIns="89140" bIns="43777">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TW" sz="1600" b="1" dirty="0">
                  <a:ea typeface="PMingLiU" charset="-120"/>
                </a:rPr>
                <a:t>0x400</a:t>
              </a:r>
            </a:p>
          </p:txBody>
        </p:sp>
        <p:sp>
          <p:nvSpPr>
            <p:cNvPr id="564239" name="Rectangle 15"/>
            <p:cNvSpPr/>
            <p:nvPr/>
          </p:nvSpPr>
          <p:spPr>
            <a:xfrm>
              <a:off x="3702" y="2682"/>
              <a:ext cx="414" cy="206"/>
            </a:xfrm>
            <a:prstGeom prst="rect">
              <a:avLst/>
            </a:prstGeom>
            <a:noFill/>
            <a:ln w="25400">
              <a:noFill/>
            </a:ln>
          </p:spPr>
          <p:txBody>
            <a:bodyPr wrap="none" lIns="89140" tIns="43777" rIns="89140" bIns="43777">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TW" sz="1600" b="1" dirty="0">
                  <a:ea typeface="PMingLiU" charset="-120"/>
                </a:rPr>
                <a:t>0x404</a:t>
              </a:r>
            </a:p>
          </p:txBody>
        </p:sp>
        <p:sp>
          <p:nvSpPr>
            <p:cNvPr id="564240" name="Rectangle 16"/>
            <p:cNvSpPr/>
            <p:nvPr/>
          </p:nvSpPr>
          <p:spPr>
            <a:xfrm>
              <a:off x="3702" y="3114"/>
              <a:ext cx="414" cy="206"/>
            </a:xfrm>
            <a:prstGeom prst="rect">
              <a:avLst/>
            </a:prstGeom>
            <a:noFill/>
            <a:ln w="25400">
              <a:noFill/>
            </a:ln>
          </p:spPr>
          <p:txBody>
            <a:bodyPr wrap="none" lIns="89140" tIns="43777" rIns="89140" bIns="43777">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TW" sz="1600" b="1" dirty="0">
                  <a:ea typeface="PMingLiU" charset="-120"/>
                </a:rPr>
                <a:t>0x</a:t>
              </a:r>
              <a:r>
                <a:rPr lang="en-US" altLang="zh-CN" sz="1600" b="1" dirty="0">
                  <a:ea typeface="PMingLiU" charset="-120"/>
                </a:rPr>
                <a:t>c0</a:t>
              </a:r>
              <a:r>
                <a:rPr lang="en-US" altLang="zh-TW" sz="1600" b="1" dirty="0">
                  <a:ea typeface="PMingLiU" charset="-120"/>
                </a:rPr>
                <a:t>0</a:t>
              </a:r>
            </a:p>
          </p:txBody>
        </p:sp>
        <p:sp>
          <p:nvSpPr>
            <p:cNvPr id="564241" name="Rectangle 17"/>
            <p:cNvSpPr/>
            <p:nvPr/>
          </p:nvSpPr>
          <p:spPr>
            <a:xfrm>
              <a:off x="3702" y="3258"/>
              <a:ext cx="414" cy="206"/>
            </a:xfrm>
            <a:prstGeom prst="rect">
              <a:avLst/>
            </a:prstGeom>
            <a:noFill/>
            <a:ln w="25400">
              <a:noFill/>
            </a:ln>
          </p:spPr>
          <p:txBody>
            <a:bodyPr wrap="none" lIns="89140" tIns="43777" rIns="89140" bIns="43777">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TW" sz="1600" b="1" dirty="0">
                  <a:ea typeface="PMingLiU" charset="-120"/>
                </a:rPr>
                <a:t>0x</a:t>
              </a:r>
              <a:r>
                <a:rPr lang="en-US" altLang="zh-CN" sz="1600" b="1" dirty="0">
                  <a:ea typeface="PMingLiU" charset="-120"/>
                </a:rPr>
                <a:t>c0</a:t>
              </a:r>
              <a:r>
                <a:rPr lang="en-US" altLang="zh-TW" sz="1600" b="1" dirty="0">
                  <a:ea typeface="PMingLiU" charset="-120"/>
                </a:rPr>
                <a:t>4</a:t>
              </a:r>
            </a:p>
          </p:txBody>
        </p:sp>
        <p:sp>
          <p:nvSpPr>
            <p:cNvPr id="564242" name="Rectangle 18"/>
            <p:cNvSpPr/>
            <p:nvPr/>
          </p:nvSpPr>
          <p:spPr>
            <a:xfrm>
              <a:off x="3709" y="1196"/>
              <a:ext cx="439" cy="206"/>
            </a:xfrm>
            <a:prstGeom prst="rect">
              <a:avLst/>
            </a:prstGeom>
            <a:noFill/>
            <a:ln w="25400">
              <a:noFill/>
            </a:ln>
          </p:spPr>
          <p:txBody>
            <a:bodyPr wrap="none" lIns="89140" tIns="43777" rIns="89140" bIns="43777">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TW" sz="1600" b="1" dirty="0">
                  <a:ea typeface="PMingLiU" charset="-120"/>
                </a:rPr>
                <a:t>0x0FC</a:t>
              </a:r>
            </a:p>
          </p:txBody>
        </p:sp>
        <p:sp>
          <p:nvSpPr>
            <p:cNvPr id="564243" name="Text Box 19"/>
            <p:cNvSpPr txBox="1"/>
            <p:nvPr/>
          </p:nvSpPr>
          <p:spPr>
            <a:xfrm>
              <a:off x="5291" y="1443"/>
              <a:ext cx="254" cy="2291"/>
            </a:xfrm>
            <a:prstGeom prst="rect">
              <a:avLst/>
            </a:prstGeom>
            <a:noFill/>
            <a:ln w="9525">
              <a:noFill/>
            </a:ln>
          </p:spPr>
          <p:txBody>
            <a:bodyPr vert="eaVert" lIns="90083" tIns="45046" rIns="90083" bIns="45046">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dirty="0">
                  <a:solidFill>
                    <a:schemeClr val="hlink"/>
                  </a:solidFill>
                  <a:ea typeface="黑体" pitchFamily="49" charset="-122"/>
                </a:rPr>
                <a:t>指  令                            数   据</a:t>
              </a:r>
            </a:p>
          </p:txBody>
        </p:sp>
        <p:sp>
          <p:nvSpPr>
            <p:cNvPr id="564244" name="Text Box 20"/>
            <p:cNvSpPr txBox="1"/>
            <p:nvPr/>
          </p:nvSpPr>
          <p:spPr>
            <a:xfrm>
              <a:off x="4978" y="2539"/>
              <a:ext cx="183" cy="218"/>
            </a:xfrm>
            <a:prstGeom prst="rect">
              <a:avLst/>
            </a:prstGeom>
            <a:noFill/>
            <a:ln w="9525">
              <a:noFill/>
            </a:ln>
          </p:spPr>
          <p:txBody>
            <a:bodyPr lIns="90083" tIns="45046" rIns="90083" bIns="45046">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700" b="1" dirty="0">
                  <a:solidFill>
                    <a:srgbClr val="0000FF"/>
                  </a:solidFill>
                  <a:ea typeface="宋体" pitchFamily="2" charset="-122"/>
                </a:rPr>
                <a:t>a</a:t>
              </a:r>
            </a:p>
          </p:txBody>
        </p:sp>
        <p:sp>
          <p:nvSpPr>
            <p:cNvPr id="564245" name="Text Box 21"/>
            <p:cNvSpPr txBox="1"/>
            <p:nvPr/>
          </p:nvSpPr>
          <p:spPr>
            <a:xfrm>
              <a:off x="4978" y="3710"/>
              <a:ext cx="522" cy="214"/>
            </a:xfrm>
            <a:prstGeom prst="rect">
              <a:avLst/>
            </a:prstGeom>
            <a:noFill/>
            <a:ln w="9525">
              <a:noFill/>
            </a:ln>
          </p:spPr>
          <p:txBody>
            <a:bodyPr lIns="90083" tIns="45046" rIns="90083" bIns="45046">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700" b="1" dirty="0">
                  <a:solidFill>
                    <a:srgbClr val="0000FF"/>
                  </a:solidFill>
                  <a:ea typeface="宋体" pitchFamily="2" charset="-122"/>
                </a:rPr>
                <a:t>sum</a:t>
              </a:r>
            </a:p>
          </p:txBody>
        </p:sp>
        <p:sp>
          <p:nvSpPr>
            <p:cNvPr id="564246" name="Rectangle 22"/>
            <p:cNvSpPr/>
            <p:nvPr/>
          </p:nvSpPr>
          <p:spPr>
            <a:xfrm>
              <a:off x="4160" y="1962"/>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TW" sz="1600" b="1" dirty="0">
                  <a:ea typeface="PMingLiU" charset="-120"/>
                </a:rPr>
                <a:t>I</a:t>
              </a:r>
              <a:r>
                <a:rPr lang="en-US" altLang="zh-CN" sz="1600" b="1" dirty="0">
                  <a:ea typeface="PMingLiU" charset="-120"/>
                </a:rPr>
                <a:t>34</a:t>
              </a:r>
              <a:endParaRPr lang="en-US" altLang="zh-TW" sz="1600" b="1" dirty="0">
                <a:ea typeface="PMingLiU" charset="-120"/>
              </a:endParaRPr>
            </a:p>
          </p:txBody>
        </p:sp>
        <p:sp>
          <p:nvSpPr>
            <p:cNvPr id="564247" name="Rectangle 23"/>
            <p:cNvSpPr/>
            <p:nvPr/>
          </p:nvSpPr>
          <p:spPr>
            <a:xfrm>
              <a:off x="4160" y="2106"/>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TW" sz="1600" b="1" dirty="0">
                  <a:ea typeface="PMingLiU" charset="-120"/>
                </a:rPr>
                <a:t>I</a:t>
              </a:r>
              <a:r>
                <a:rPr lang="en-US" altLang="zh-CN" sz="1600" b="1" dirty="0">
                  <a:ea typeface="PMingLiU" charset="-120"/>
                </a:rPr>
                <a:t>35</a:t>
              </a:r>
              <a:endParaRPr lang="en-US" altLang="zh-TW" sz="1600" b="1" dirty="0">
                <a:ea typeface="PMingLiU" charset="-120"/>
              </a:endParaRPr>
            </a:p>
          </p:txBody>
        </p:sp>
        <p:sp>
          <p:nvSpPr>
            <p:cNvPr id="564248" name="Rectangle 24"/>
            <p:cNvSpPr/>
            <p:nvPr/>
          </p:nvSpPr>
          <p:spPr>
            <a:xfrm>
              <a:off x="4160" y="2587"/>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TW" sz="1600" b="1" dirty="0">
                  <a:ea typeface="PMingLiU" charset="-120"/>
                </a:rPr>
                <a:t>a[0]</a:t>
              </a:r>
              <a:r>
                <a:rPr lang="en-US" altLang="zh-CN" sz="1600" b="1" dirty="0">
                  <a:ea typeface="PMingLiU" charset="-120"/>
                </a:rPr>
                <a:t>[0]</a:t>
              </a:r>
              <a:endParaRPr lang="en-US" altLang="zh-TW" sz="1600" b="1" dirty="0">
                <a:ea typeface="PMingLiU" charset="-120"/>
              </a:endParaRPr>
            </a:p>
          </p:txBody>
        </p:sp>
        <p:sp>
          <p:nvSpPr>
            <p:cNvPr id="564249" name="Rectangle 25"/>
            <p:cNvSpPr/>
            <p:nvPr/>
          </p:nvSpPr>
          <p:spPr>
            <a:xfrm>
              <a:off x="4160" y="2731"/>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600" b="1" dirty="0">
                  <a:ea typeface="PMingLiU" charset="-120"/>
                </a:rPr>
                <a:t>a[0]</a:t>
              </a:r>
              <a:r>
                <a:rPr lang="en-US" altLang="zh-TW" sz="1600" b="1" dirty="0">
                  <a:ea typeface="PMingLiU" charset="-120"/>
                </a:rPr>
                <a:t>[1]</a:t>
              </a:r>
            </a:p>
          </p:txBody>
        </p:sp>
        <p:sp>
          <p:nvSpPr>
            <p:cNvPr id="564250" name="Rectangle 26"/>
            <p:cNvSpPr/>
            <p:nvPr/>
          </p:nvSpPr>
          <p:spPr>
            <a:xfrm>
              <a:off x="4160" y="2875"/>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TW" sz="1800" b="1" dirty="0">
                  <a:latin typeface="Times New Roman" panose="02020503050405090304" pitchFamily="18" charset="0"/>
                  <a:ea typeface="华文新魏" pitchFamily="2" charset="-122"/>
                </a:rPr>
                <a:t>• • •</a:t>
              </a:r>
              <a:endParaRPr lang="en-US" altLang="zh-TW" sz="1800" b="1" dirty="0">
                <a:ea typeface="华文新魏" pitchFamily="2" charset="-122"/>
              </a:endParaRPr>
            </a:p>
          </p:txBody>
        </p:sp>
        <p:sp>
          <p:nvSpPr>
            <p:cNvPr id="564251" name="Rectangle 27"/>
            <p:cNvSpPr/>
            <p:nvPr/>
          </p:nvSpPr>
          <p:spPr>
            <a:xfrm>
              <a:off x="4160" y="3019"/>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600" b="1" dirty="0">
                  <a:ea typeface="PMingLiU" charset="-120"/>
                </a:rPr>
                <a:t>a[0]</a:t>
              </a:r>
              <a:r>
                <a:rPr lang="en-US" altLang="zh-TW" sz="1600" b="1" dirty="0">
                  <a:ea typeface="PMingLiU" charset="-120"/>
                </a:rPr>
                <a:t>[</a:t>
              </a:r>
              <a:r>
                <a:rPr lang="en-US" altLang="zh-CN" sz="1600" b="1" dirty="0">
                  <a:ea typeface="PMingLiU" charset="-120"/>
                </a:rPr>
                <a:t>2047</a:t>
              </a:r>
              <a:r>
                <a:rPr lang="en-US" altLang="zh-TW" sz="1600" b="1" dirty="0">
                  <a:ea typeface="PMingLiU" charset="-120"/>
                </a:rPr>
                <a:t>]</a:t>
              </a:r>
            </a:p>
          </p:txBody>
        </p:sp>
        <p:sp>
          <p:nvSpPr>
            <p:cNvPr id="564252" name="Rectangle 28"/>
            <p:cNvSpPr/>
            <p:nvPr/>
          </p:nvSpPr>
          <p:spPr>
            <a:xfrm>
              <a:off x="4160" y="3163"/>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600" b="1" dirty="0">
                  <a:ea typeface="PMingLiU" charset="-120"/>
                </a:rPr>
                <a:t>a[1]</a:t>
              </a:r>
              <a:r>
                <a:rPr lang="en-US" altLang="zh-TW" sz="1600" b="1" dirty="0">
                  <a:ea typeface="PMingLiU" charset="-120"/>
                </a:rPr>
                <a:t>[</a:t>
              </a:r>
              <a:r>
                <a:rPr lang="en-US" altLang="zh-CN" sz="1600" b="1" dirty="0">
                  <a:ea typeface="PMingLiU" charset="-120"/>
                </a:rPr>
                <a:t>0</a:t>
              </a:r>
              <a:r>
                <a:rPr lang="en-US" altLang="zh-TW" sz="1600" b="1" dirty="0">
                  <a:ea typeface="PMingLiU" charset="-120"/>
                </a:rPr>
                <a:t>]</a:t>
              </a:r>
            </a:p>
          </p:txBody>
        </p:sp>
        <p:sp>
          <p:nvSpPr>
            <p:cNvPr id="564253" name="Rectangle 29"/>
            <p:cNvSpPr/>
            <p:nvPr/>
          </p:nvSpPr>
          <p:spPr>
            <a:xfrm>
              <a:off x="4160" y="3307"/>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600" b="1" dirty="0">
                  <a:ea typeface="PMingLiU" charset="-120"/>
                </a:rPr>
                <a:t>a[1]</a:t>
              </a:r>
              <a:r>
                <a:rPr lang="en-US" altLang="zh-TW" sz="1600" b="1" dirty="0">
                  <a:ea typeface="PMingLiU" charset="-120"/>
                </a:rPr>
                <a:t>[</a:t>
              </a:r>
              <a:r>
                <a:rPr lang="en-US" altLang="zh-CN" sz="1600" b="1" dirty="0">
                  <a:ea typeface="PMingLiU" charset="-120"/>
                </a:rPr>
                <a:t>1</a:t>
              </a:r>
              <a:r>
                <a:rPr lang="en-US" altLang="zh-TW" sz="1600" b="1" dirty="0">
                  <a:ea typeface="PMingLiU" charset="-120"/>
                </a:rPr>
                <a:t>]</a:t>
              </a:r>
            </a:p>
          </p:txBody>
        </p:sp>
        <p:sp>
          <p:nvSpPr>
            <p:cNvPr id="564254" name="Rectangle 30"/>
            <p:cNvSpPr/>
            <p:nvPr/>
          </p:nvSpPr>
          <p:spPr>
            <a:xfrm>
              <a:off x="4160" y="2250"/>
              <a:ext cx="818" cy="321"/>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TW" sz="1400" b="1" dirty="0">
                  <a:ea typeface="PMingLiU" charset="-120"/>
                </a:rPr>
                <a:t>• • •</a:t>
              </a:r>
            </a:p>
          </p:txBody>
        </p:sp>
        <p:sp>
          <p:nvSpPr>
            <p:cNvPr id="564255" name="Rectangle 31"/>
            <p:cNvSpPr/>
            <p:nvPr/>
          </p:nvSpPr>
          <p:spPr>
            <a:xfrm>
              <a:off x="4160" y="3787"/>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endParaRPr lang="zh-CN" altLang="en-US" sz="1400" b="1" dirty="0">
                <a:latin typeface="Courier New" panose="02070409020205090404" pitchFamily="49" charset="0"/>
                <a:ea typeface="PMingLiU" charset="-120"/>
              </a:endParaRPr>
            </a:p>
          </p:txBody>
        </p:sp>
        <p:sp>
          <p:nvSpPr>
            <p:cNvPr id="564256" name="Rectangle 32"/>
            <p:cNvSpPr/>
            <p:nvPr/>
          </p:nvSpPr>
          <p:spPr>
            <a:xfrm>
              <a:off x="4160" y="3451"/>
              <a:ext cx="818" cy="320"/>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TW" sz="1400" b="1" dirty="0">
                  <a:ea typeface="PMingLiU" charset="-120"/>
                </a:rPr>
                <a:t>• • •</a:t>
              </a:r>
            </a:p>
          </p:txBody>
        </p:sp>
        <p:sp>
          <p:nvSpPr>
            <p:cNvPr id="564257" name="Rectangle 33"/>
            <p:cNvSpPr/>
            <p:nvPr/>
          </p:nvSpPr>
          <p:spPr>
            <a:xfrm>
              <a:off x="4156" y="1209"/>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TW" sz="1600" b="1" dirty="0">
                  <a:ea typeface="PMingLiU" charset="-120"/>
                </a:rPr>
                <a:t>I</a:t>
              </a:r>
              <a:r>
                <a:rPr lang="en-US" altLang="zh-CN" sz="1600" b="1" dirty="0">
                  <a:ea typeface="PMingLiU" charset="-120"/>
                </a:rPr>
                <a:t>1</a:t>
              </a:r>
              <a:endParaRPr lang="en-US" altLang="zh-TW" sz="1600" b="1" dirty="0">
                <a:ea typeface="PMingLiU" charset="-120"/>
              </a:endParaRPr>
            </a:p>
          </p:txBody>
        </p:sp>
        <p:sp>
          <p:nvSpPr>
            <p:cNvPr id="564258" name="Rectangle 34"/>
            <p:cNvSpPr/>
            <p:nvPr/>
          </p:nvSpPr>
          <p:spPr>
            <a:xfrm>
              <a:off x="4156" y="1353"/>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TW" sz="1600" b="1" dirty="0">
                  <a:ea typeface="PMingLiU" charset="-120"/>
                </a:rPr>
                <a:t>I</a:t>
              </a:r>
              <a:r>
                <a:rPr lang="en-US" altLang="zh-CN" sz="1600" b="1" dirty="0">
                  <a:ea typeface="PMingLiU" charset="-120"/>
                </a:rPr>
                <a:t>2</a:t>
              </a:r>
              <a:endParaRPr lang="en-US" altLang="zh-TW" sz="1600" b="1" dirty="0">
                <a:ea typeface="PMingLiU" charset="-120"/>
              </a:endParaRPr>
            </a:p>
          </p:txBody>
        </p:sp>
        <p:sp>
          <p:nvSpPr>
            <p:cNvPr id="564259" name="Rectangle 35"/>
            <p:cNvSpPr/>
            <p:nvPr/>
          </p:nvSpPr>
          <p:spPr>
            <a:xfrm>
              <a:off x="4156" y="1834"/>
              <a:ext cx="818" cy="128"/>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600" b="1" dirty="0">
                  <a:ea typeface="PMingLiU" charset="-120"/>
                </a:rPr>
                <a:t>I33</a:t>
              </a:r>
              <a:endParaRPr lang="en-US" altLang="zh-TW" sz="1600" b="1" dirty="0">
                <a:ea typeface="PMingLiU" charset="-120"/>
              </a:endParaRPr>
            </a:p>
          </p:txBody>
        </p:sp>
        <p:sp>
          <p:nvSpPr>
            <p:cNvPr id="564260" name="Rectangle 36"/>
            <p:cNvSpPr/>
            <p:nvPr/>
          </p:nvSpPr>
          <p:spPr>
            <a:xfrm>
              <a:off x="4156" y="1497"/>
              <a:ext cx="818" cy="321"/>
            </a:xfrm>
            <a:prstGeom prst="rect">
              <a:avLst/>
            </a:prstGeom>
            <a:solidFill>
              <a:schemeClr val="bg1"/>
            </a:solidFill>
            <a:ln w="25400" cap="flat" cmpd="sng">
              <a:solidFill>
                <a:schemeClr val="tx1"/>
              </a:solidFill>
              <a:prstDash val="solid"/>
              <a:miter/>
              <a:headEnd type="none" w="med" len="med"/>
              <a:tailEnd type="none" w="med" len="med"/>
            </a:ln>
          </p:spPr>
          <p:txBody>
            <a:bodyPr wrap="none" lIns="89140" tIns="43777" rIns="89140" bIns="43777"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TW" sz="1400" b="1" dirty="0">
                  <a:ea typeface="PMingLiU" charset="-120"/>
                </a:rPr>
                <a:t>• • •</a:t>
              </a:r>
            </a:p>
          </p:txBody>
        </p:sp>
        <p:grpSp>
          <p:nvGrpSpPr>
            <p:cNvPr id="564261" name="Group 37"/>
            <p:cNvGrpSpPr/>
            <p:nvPr/>
          </p:nvGrpSpPr>
          <p:grpSpPr>
            <a:xfrm>
              <a:off x="5023" y="1497"/>
              <a:ext cx="202" cy="416"/>
              <a:chOff x="5023" y="1497"/>
              <a:chExt cx="202" cy="416"/>
            </a:xfrm>
          </p:grpSpPr>
          <p:sp>
            <p:nvSpPr>
              <p:cNvPr id="564263" name="Line 38"/>
              <p:cNvSpPr/>
              <p:nvPr/>
            </p:nvSpPr>
            <p:spPr>
              <a:xfrm>
                <a:off x="5023" y="1913"/>
                <a:ext cx="202" cy="0"/>
              </a:xfrm>
              <a:prstGeom prst="line">
                <a:avLst/>
              </a:prstGeom>
              <a:ln w="38100" cap="flat" cmpd="sng">
                <a:solidFill>
                  <a:srgbClr val="CC0000"/>
                </a:solidFill>
                <a:prstDash val="solid"/>
                <a:headEnd type="none" w="med" len="med"/>
                <a:tailEnd type="none" w="med" len="med"/>
              </a:ln>
            </p:spPr>
          </p:sp>
          <p:sp>
            <p:nvSpPr>
              <p:cNvPr id="564264" name="Line 39"/>
              <p:cNvSpPr/>
              <p:nvPr/>
            </p:nvSpPr>
            <p:spPr>
              <a:xfrm flipV="1">
                <a:off x="5225" y="1497"/>
                <a:ext cx="0" cy="416"/>
              </a:xfrm>
              <a:prstGeom prst="line">
                <a:avLst/>
              </a:prstGeom>
              <a:ln w="38100" cap="flat" cmpd="sng">
                <a:solidFill>
                  <a:srgbClr val="CC0000"/>
                </a:solidFill>
                <a:prstDash val="solid"/>
                <a:headEnd type="none" w="med" len="med"/>
                <a:tailEnd type="none" w="med" len="med"/>
              </a:ln>
            </p:spPr>
          </p:sp>
          <p:sp>
            <p:nvSpPr>
              <p:cNvPr id="564265" name="Line 40"/>
              <p:cNvSpPr/>
              <p:nvPr/>
            </p:nvSpPr>
            <p:spPr>
              <a:xfrm flipH="1">
                <a:off x="5023" y="1497"/>
                <a:ext cx="202" cy="0"/>
              </a:xfrm>
              <a:prstGeom prst="line">
                <a:avLst/>
              </a:prstGeom>
              <a:ln w="38100" cap="flat" cmpd="sng">
                <a:solidFill>
                  <a:srgbClr val="CC0000"/>
                </a:solidFill>
                <a:prstDash val="solid"/>
                <a:headEnd type="none" w="med" len="med"/>
                <a:tailEnd type="triangle" w="med" len="med"/>
              </a:ln>
            </p:spPr>
          </p:sp>
        </p:grpSp>
        <p:sp>
          <p:nvSpPr>
            <p:cNvPr id="564262" name="Text Box 41"/>
            <p:cNvSpPr txBox="1"/>
            <p:nvPr/>
          </p:nvSpPr>
          <p:spPr>
            <a:xfrm>
              <a:off x="3560" y="1581"/>
              <a:ext cx="709" cy="169"/>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800" b="1" dirty="0">
                  <a:solidFill>
                    <a:srgbClr val="CC0000"/>
                  </a:solidFill>
                  <a:ea typeface="黑体" pitchFamily="49" charset="-122"/>
                </a:rPr>
                <a:t>for</a:t>
              </a:r>
              <a:r>
                <a:rPr lang="zh-CN" altLang="en-US" sz="1800" dirty="0">
                  <a:solidFill>
                    <a:srgbClr val="CC0000"/>
                  </a:solidFill>
                  <a:ea typeface="黑体" pitchFamily="49" charset="-122"/>
                </a:rPr>
                <a:t>循环体</a:t>
              </a:r>
            </a:p>
          </p:txBody>
        </p:sp>
      </p:grpSp>
      <p:sp>
        <p:nvSpPr>
          <p:cNvPr id="736260" name="Rectangle 4"/>
          <p:cNvSpPr/>
          <p:nvPr/>
        </p:nvSpPr>
        <p:spPr>
          <a:xfrm>
            <a:off x="6102350" y="233363"/>
            <a:ext cx="2609850" cy="61595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buClr>
                <a:schemeClr val="accent1"/>
              </a:buClr>
              <a:buSzPct val="80000"/>
              <a:buNone/>
            </a:pPr>
            <a:r>
              <a:rPr lang="zh-CN" altLang="en-US" sz="2000" b="1" dirty="0">
                <a:latin typeface="宋体" pitchFamily="2" charset="-122"/>
                <a:ea typeface="宋体" pitchFamily="2" charset="-122"/>
              </a:rPr>
              <a:t>假定数组在存储器中按</a:t>
            </a:r>
            <a:r>
              <a:rPr lang="zh-CN" altLang="en-US" sz="2000" b="1" dirty="0">
                <a:solidFill>
                  <a:srgbClr val="C00000"/>
                </a:solidFill>
                <a:latin typeface="宋体" pitchFamily="2" charset="-122"/>
                <a:ea typeface="宋体" pitchFamily="2" charset="-122"/>
              </a:rPr>
              <a:t>行优先</a:t>
            </a:r>
            <a:r>
              <a:rPr lang="zh-CN" altLang="en-US" sz="2000" b="1" dirty="0">
                <a:latin typeface="宋体" pitchFamily="2" charset="-122"/>
                <a:ea typeface="宋体" pitchFamily="2" charset="-122"/>
              </a:rPr>
              <a:t>顺序存放</a:t>
            </a:r>
            <a:endParaRPr lang="zh-CN" altLang="en-US" sz="2000" dirty="0">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blinds(horizontal)">
                                      <p:cBhvr>
                                        <p:cTn id="7" dur="500"/>
                                        <p:tgtEl>
                                          <p:spTgt spid="84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6260"/>
                                        </p:tgtEl>
                                        <p:attrNameLst>
                                          <p:attrName>style.visibility</p:attrName>
                                        </p:attrNameLst>
                                      </p:cBhvr>
                                      <p:to>
                                        <p:strVal val="visible"/>
                                      </p:to>
                                    </p:set>
                                    <p:animEffect transition="in" filter="blinds(horizontal)">
                                      <p:cBhvr>
                                        <p:cTn id="12" dur="500"/>
                                        <p:tgtEl>
                                          <p:spTgt spid="7362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6264"/>
                                        </p:tgtEl>
                                        <p:attrNameLst>
                                          <p:attrName>style.visibility</p:attrName>
                                        </p:attrNameLst>
                                      </p:cBhvr>
                                      <p:to>
                                        <p:strVal val="visible"/>
                                      </p:to>
                                    </p:set>
                                    <p:animEffect transition="in" filter="blinds(horizontal)">
                                      <p:cBhvr>
                                        <p:cTn id="17" dur="500"/>
                                        <p:tgtEl>
                                          <p:spTgt spid="7362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736264" grpId="0"/>
      <p:bldP spid="736260"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198</a:t>
            </a:fld>
            <a:endParaRPr lang="en-AU" altLang="zh-CN" sz="1400" b="1" dirty="0">
              <a:ea typeface="宋体" pitchFamily="2" charset="-122"/>
            </a:endParaRPr>
          </a:p>
        </p:txBody>
      </p:sp>
      <p:sp>
        <p:nvSpPr>
          <p:cNvPr id="568323" name="Rectangle 4"/>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利用局部性原理</a:t>
            </a:r>
            <a:endParaRPr lang="en-AU" altLang="zh-CN" dirty="0">
              <a:ea typeface="宋体" pitchFamily="2" charset="-122"/>
            </a:endParaRPr>
          </a:p>
        </p:txBody>
      </p:sp>
      <p:sp>
        <p:nvSpPr>
          <p:cNvPr id="9220" name="Rectangle 5"/>
          <p:cNvSpPr>
            <a:spLocks noGrp="1"/>
          </p:cNvSpPr>
          <p:nvPr>
            <p:ph idx="1"/>
          </p:nvPr>
        </p:nvSpPr>
        <p:spPr>
          <a:ln/>
        </p:spPr>
        <p:txBody>
          <a:bodyPr vert="horz" wrap="square" lIns="91440" tIns="45720" rIns="91440" bIns="45720" anchor="t"/>
          <a:lstStyle/>
          <a:p>
            <a:pPr eaLnBrk="1" hangingPunct="1"/>
            <a:r>
              <a:rPr lang="zh-CN" altLang="en-US" dirty="0">
                <a:latin typeface="黑体" pitchFamily="49" charset="-122"/>
                <a:ea typeface="黑体" pitchFamily="49" charset="-122"/>
              </a:rPr>
              <a:t>可以把存储器组织成</a:t>
            </a:r>
            <a:r>
              <a:rPr lang="zh-CN" altLang="en-US" dirty="0">
                <a:solidFill>
                  <a:srgbClr val="990000"/>
                </a:solidFill>
                <a:latin typeface="黑体" pitchFamily="49" charset="-122"/>
                <a:ea typeface="黑体" pitchFamily="49" charset="-122"/>
              </a:rPr>
              <a:t>层次结构</a:t>
            </a:r>
            <a:endParaRPr lang="en-US" altLang="zh-CN" dirty="0">
              <a:solidFill>
                <a:srgbClr val="990000"/>
              </a:solidFill>
              <a:latin typeface="黑体" pitchFamily="49" charset="-122"/>
              <a:ea typeface="黑体" pitchFamily="49" charset="-122"/>
            </a:endParaRPr>
          </a:p>
          <a:p>
            <a:pPr lvl="1" eaLnBrk="1" hangingPunct="1"/>
            <a:r>
              <a:rPr lang="zh-CN" altLang="en-US" dirty="0">
                <a:solidFill>
                  <a:srgbClr val="990000"/>
                </a:solidFill>
                <a:latin typeface="黑体" pitchFamily="49" charset="-122"/>
                <a:ea typeface="黑体" pitchFamily="49" charset="-122"/>
              </a:rPr>
              <a:t>所有的数据</a:t>
            </a:r>
            <a:r>
              <a:rPr lang="zh-CN" altLang="en-US" dirty="0">
                <a:latin typeface="黑体" pitchFamily="49" charset="-122"/>
                <a:ea typeface="黑体" pitchFamily="49" charset="-122"/>
              </a:rPr>
              <a:t>都存储在磁盘上</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把</a:t>
            </a:r>
            <a:r>
              <a:rPr lang="zh-CN" altLang="en-US" dirty="0">
                <a:solidFill>
                  <a:srgbClr val="990000"/>
                </a:solidFill>
                <a:latin typeface="黑体" pitchFamily="49" charset="-122"/>
                <a:ea typeface="黑体" pitchFamily="49" charset="-122"/>
              </a:rPr>
              <a:t>最近被访问</a:t>
            </a:r>
            <a:r>
              <a:rPr lang="zh-CN" altLang="en-US" dirty="0">
                <a:latin typeface="黑体" pitchFamily="49" charset="-122"/>
                <a:ea typeface="黑体" pitchFamily="49" charset="-122"/>
              </a:rPr>
              <a:t>的（或即将被）的数据从</a:t>
            </a:r>
            <a:r>
              <a:rPr lang="zh-CN" altLang="en-US" dirty="0">
                <a:solidFill>
                  <a:srgbClr val="009900"/>
                </a:solidFill>
                <a:latin typeface="黑体" pitchFamily="49" charset="-122"/>
                <a:ea typeface="黑体" pitchFamily="49" charset="-122"/>
              </a:rPr>
              <a:t>磁盘</a:t>
            </a:r>
            <a:r>
              <a:rPr lang="zh-CN" altLang="en-US" dirty="0">
                <a:latin typeface="黑体" pitchFamily="49" charset="-122"/>
                <a:ea typeface="黑体" pitchFamily="49" charset="-122"/>
              </a:rPr>
              <a:t>拷贝到容量较小的</a:t>
            </a:r>
            <a:r>
              <a:rPr lang="en-US" altLang="zh-CN" dirty="0">
                <a:solidFill>
                  <a:srgbClr val="009900"/>
                </a:solidFill>
                <a:latin typeface="黑体" pitchFamily="49" charset="-122"/>
                <a:ea typeface="黑体" pitchFamily="49" charset="-122"/>
              </a:rPr>
              <a:t>DRAM</a:t>
            </a:r>
            <a:r>
              <a:rPr lang="zh-CN" altLang="en-US" dirty="0">
                <a:solidFill>
                  <a:srgbClr val="990000"/>
                </a:solidFill>
                <a:latin typeface="黑体" pitchFamily="49" charset="-122"/>
                <a:ea typeface="黑体" pitchFamily="49" charset="-122"/>
              </a:rPr>
              <a:t>存储器</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主存储器</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把</a:t>
            </a:r>
            <a:r>
              <a:rPr lang="zh-CN" altLang="en-US" dirty="0">
                <a:solidFill>
                  <a:srgbClr val="990000"/>
                </a:solidFill>
                <a:latin typeface="黑体" pitchFamily="49" charset="-122"/>
                <a:ea typeface="黑体" pitchFamily="49" charset="-122"/>
              </a:rPr>
              <a:t>最近</a:t>
            </a:r>
            <a:r>
              <a:rPr lang="zh-CN" altLang="en-US" dirty="0">
                <a:solidFill>
                  <a:srgbClr val="990000"/>
                </a:solidFill>
                <a:highlight>
                  <a:srgbClr val="FFFF00"/>
                </a:highlight>
                <a:latin typeface="黑体" pitchFamily="49" charset="-122"/>
                <a:ea typeface="黑体" pitchFamily="49" charset="-122"/>
              </a:rPr>
              <a:t>经常</a:t>
            </a:r>
            <a:r>
              <a:rPr lang="zh-CN" altLang="en-US" dirty="0">
                <a:latin typeface="黑体" pitchFamily="49" charset="-122"/>
                <a:ea typeface="黑体" pitchFamily="49" charset="-122"/>
              </a:rPr>
              <a:t>被（即将被）访问的数据拷贝到更小的</a:t>
            </a:r>
            <a:r>
              <a:rPr lang="en-US" altLang="zh-CN" dirty="0">
                <a:solidFill>
                  <a:srgbClr val="009900"/>
                </a:solidFill>
                <a:latin typeface="黑体" pitchFamily="49" charset="-122"/>
                <a:ea typeface="黑体" pitchFamily="49" charset="-122"/>
              </a:rPr>
              <a:t>SRAM</a:t>
            </a:r>
            <a:r>
              <a:rPr lang="zh-CN" altLang="en-US" dirty="0">
                <a:solidFill>
                  <a:srgbClr val="990000"/>
                </a:solidFill>
                <a:latin typeface="黑体" pitchFamily="49" charset="-122"/>
                <a:ea typeface="黑体" pitchFamily="49" charset="-122"/>
              </a:rPr>
              <a:t>存储器</a:t>
            </a:r>
            <a:r>
              <a:rPr lang="zh-CN" altLang="en-US" dirty="0">
                <a:latin typeface="黑体" pitchFamily="49" charset="-122"/>
                <a:ea typeface="黑体" pitchFamily="49" charset="-122"/>
              </a:rPr>
              <a:t>（</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a:t>
            </a:r>
            <a:endParaRPr lang="en-US" altLang="zh-CN" dirty="0">
              <a:latin typeface="黑体" pitchFamily="49" charset="-122"/>
              <a:ea typeface="黑体" pitchFamily="49" charset="-122"/>
            </a:endParaRPr>
          </a:p>
          <a:p>
            <a:pPr eaLnBrk="1" hangingPunct="1"/>
            <a:r>
              <a:rPr lang="en-US" altLang="zh-CN" dirty="0">
                <a:solidFill>
                  <a:srgbClr val="FF0000"/>
                </a:solidFill>
                <a:ea typeface="宋体" pitchFamily="2" charset="-122"/>
              </a:rPr>
              <a:t>Cache</a:t>
            </a:r>
            <a:r>
              <a:rPr lang="zh-CN" altLang="en-US" dirty="0">
                <a:solidFill>
                  <a:srgbClr val="FF0000"/>
                </a:solidFill>
                <a:ea typeface="宋体" pitchFamily="2" charset="-122"/>
              </a:rPr>
              <a:t>隶属于</a:t>
            </a:r>
            <a:r>
              <a:rPr lang="en-US" altLang="zh-CN" dirty="0">
                <a:solidFill>
                  <a:srgbClr val="FF0000"/>
                </a:solidFill>
                <a:ea typeface="宋体" pitchFamily="2" charset="-122"/>
              </a:rPr>
              <a:t>CPU</a:t>
            </a:r>
            <a:r>
              <a:rPr lang="zh-CN" altLang="en-US" dirty="0">
                <a:solidFill>
                  <a:srgbClr val="FF0000"/>
                </a:solidFill>
                <a:ea typeface="宋体" pitchFamily="2" charset="-122"/>
              </a:rPr>
              <a:t>（</a:t>
            </a:r>
            <a:r>
              <a:rPr lang="en-US" altLang="zh-CN" dirty="0">
                <a:solidFill>
                  <a:srgbClr val="FF0000"/>
                </a:solidFill>
                <a:ea typeface="宋体" pitchFamily="2" charset="-122"/>
              </a:rPr>
              <a:t>chapter 4</a:t>
            </a:r>
            <a:r>
              <a:rPr lang="zh-CN" altLang="en-US" dirty="0">
                <a:solidFill>
                  <a:srgbClr val="FF0000"/>
                </a:solidFill>
                <a:ea typeface="宋体" pitchFamily="2" charset="-122"/>
              </a:rPr>
              <a:t>中的存储都是指的</a:t>
            </a:r>
            <a:r>
              <a:rPr lang="en-US" altLang="zh-CN" dirty="0">
                <a:solidFill>
                  <a:srgbClr val="FF0000"/>
                </a:solidFill>
                <a:ea typeface="宋体" pitchFamily="2" charset="-122"/>
              </a:rPr>
              <a:t>cache</a:t>
            </a:r>
            <a:r>
              <a:rPr lang="zh-CN" altLang="en-US" dirty="0">
                <a:solidFill>
                  <a:srgbClr val="FF0000"/>
                </a:solidFill>
                <a:ea typeface="宋体" pitchFamily="2" charset="-122"/>
              </a:rPr>
              <a:t>）</a:t>
            </a:r>
            <a:endParaRPr lang="en-US" altLang="zh-CN" dirty="0">
              <a:solidFill>
                <a:srgbClr val="FF0000"/>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2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Lst>
  </p:timing>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8546" name="Rectangle 2"/>
          <p:cNvSpPr>
            <a:spLocks noGrp="1" noChangeArrowheads="1"/>
          </p:cNvSpPr>
          <p:nvPr>
            <p:ph idx="1"/>
          </p:nvPr>
        </p:nvSpPr>
        <p:spPr>
          <a:xfrm>
            <a:off x="250825" y="1042988"/>
            <a:ext cx="8551863" cy="5446713"/>
          </a:xfrm>
        </p:spPr>
        <p:txBody>
          <a:bodyPr vert="horz" wrap="square" lIns="91440" tIns="45720" rIns="91440" bIns="45720" numCol="1" anchor="t" anchorCtr="0" compatLnSpc="1"/>
          <a:lstStyle/>
          <a:p>
            <a:pPr marL="582930" marR="0" lvl="1" indent="-224155" algn="just" defTabSz="717550" rtl="0" eaLnBrk="1" fontAlgn="base" latinLnBrk="0" hangingPunct="1">
              <a:lnSpc>
                <a:spcPct val="125000"/>
              </a:lnSpc>
              <a:spcBef>
                <a:spcPct val="30000"/>
              </a:spcBef>
              <a:spcAft>
                <a:spcPct val="0"/>
              </a:spcAft>
              <a:buClr>
                <a:schemeClr val="hlink"/>
              </a:buClr>
              <a:buSzPct val="55000"/>
              <a:buFont typeface="Wingdings" panose="05000000000000000000" pitchFamily="2" charset="2"/>
              <a:buChar char="n"/>
              <a:defRPr/>
            </a:pPr>
            <a:r>
              <a:rPr kumimoji="0" lang="zh-CN" altLang="en-US"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rPr>
              <a:t>存储容量：</a:t>
            </a:r>
            <a:endParaRPr kumimoji="0" lang="en-US" altLang="zh-CN"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endParaRPr>
          </a:p>
          <a:p>
            <a:pPr marL="982980" marR="0" lvl="2" indent="-224155" algn="just" defTabSz="717550" rtl="0" eaLnBrk="1" fontAlgn="base" latinLnBrk="0" hangingPunct="1">
              <a:lnSpc>
                <a:spcPct val="125000"/>
              </a:lnSpc>
              <a:spcBef>
                <a:spcPct val="30000"/>
              </a:spcBef>
              <a:spcAft>
                <a:spcPct val="0"/>
              </a:spcAft>
              <a:buClr>
                <a:schemeClr val="folHlink"/>
              </a:buClr>
              <a:buSzPct val="50000"/>
              <a:buFont typeface="Wingdings" panose="05000000000000000000" pitchFamily="2" charset="2"/>
              <a:buChar char="n"/>
              <a:defRPr/>
            </a:pP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所包含的存储单元的总数（单位：</a:t>
            </a:r>
            <a:r>
              <a:rPr kumimoji="0" lang="en-US" altLang="zh-CN"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MB</a:t>
            </a: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或</a:t>
            </a:r>
            <a:r>
              <a:rPr kumimoji="0" lang="en-US" altLang="zh-CN"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GB</a:t>
            </a: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a:t>
            </a:r>
            <a:endParaRPr kumimoji="0" lang="zh-CN" altLang="en-US" sz="2000" b="0" i="0" u="none" strike="noStrike" kern="0" cap="none" spc="0" normalizeH="0" baseline="0" noProof="0" dirty="0">
              <a:ln>
                <a:noFill/>
              </a:ln>
              <a:solidFill>
                <a:srgbClr val="0000FF"/>
              </a:solidFill>
              <a:effectLst/>
              <a:uLnTx/>
              <a:uFillTx/>
              <a:latin typeface="+mn-lt"/>
              <a:ea typeface="黑体" pitchFamily="49" charset="-122"/>
              <a:cs typeface="Arial" panose="020B0604020202090204" pitchFamily="34" charset="0"/>
            </a:endParaRPr>
          </a:p>
          <a:p>
            <a:pPr marL="582930" marR="0" lvl="1" indent="-224155" algn="just" defTabSz="717550" rtl="0" eaLnBrk="1" fontAlgn="base" latinLnBrk="0" hangingPunct="1">
              <a:lnSpc>
                <a:spcPct val="125000"/>
              </a:lnSpc>
              <a:spcBef>
                <a:spcPct val="30000"/>
              </a:spcBef>
              <a:spcAft>
                <a:spcPct val="0"/>
              </a:spcAft>
              <a:buClr>
                <a:schemeClr val="hlink"/>
              </a:buClr>
              <a:buSzPct val="55000"/>
              <a:buFont typeface="Wingdings" panose="05000000000000000000" pitchFamily="2" charset="2"/>
              <a:buChar char="n"/>
              <a:defRPr/>
            </a:pPr>
            <a:r>
              <a:rPr kumimoji="0" lang="zh-CN" altLang="en-US"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rPr>
              <a:t>存取时间</a:t>
            </a:r>
            <a:r>
              <a:rPr kumimoji="0" lang="en-US" altLang="zh-CN"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rPr>
              <a:t>T</a:t>
            </a:r>
            <a:r>
              <a:rPr kumimoji="0" lang="en-US" altLang="zh-CN" sz="2400" b="0" i="0" u="none" strike="noStrike" kern="0" cap="none" spc="0" normalizeH="0" baseline="-30000" noProof="0" dirty="0">
                <a:ln>
                  <a:noFill/>
                </a:ln>
                <a:solidFill>
                  <a:srgbClr val="FF0000"/>
                </a:solidFill>
                <a:effectLst/>
                <a:uLnTx/>
                <a:uFillTx/>
                <a:latin typeface="+mn-lt"/>
                <a:ea typeface="黑体" pitchFamily="49" charset="-122"/>
                <a:cs typeface="Arial" panose="020B0604020202090204" pitchFamily="34" charset="0"/>
              </a:rPr>
              <a:t>A</a:t>
            </a:r>
            <a:r>
              <a:rPr kumimoji="0" lang="zh-CN" altLang="en-US"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rPr>
              <a:t>：</a:t>
            </a:r>
            <a:endParaRPr kumimoji="0" lang="en-US" altLang="zh-CN"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endParaRPr>
          </a:p>
          <a:p>
            <a:pPr marL="982980" marR="0" lvl="2" indent="-224155" algn="just" defTabSz="717550" rtl="0" eaLnBrk="1" fontAlgn="base" latinLnBrk="0" hangingPunct="1">
              <a:lnSpc>
                <a:spcPct val="125000"/>
              </a:lnSpc>
              <a:spcBef>
                <a:spcPct val="30000"/>
              </a:spcBef>
              <a:spcAft>
                <a:spcPct val="0"/>
              </a:spcAft>
              <a:buClr>
                <a:schemeClr val="folHlink"/>
              </a:buClr>
              <a:buSzPct val="50000"/>
              <a:buFont typeface="Wingdings" panose="05000000000000000000" pitchFamily="2" charset="2"/>
              <a:buChar char="n"/>
              <a:defRPr/>
            </a:pP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从</a:t>
            </a:r>
            <a:r>
              <a:rPr kumimoji="0" lang="en-US" altLang="zh-CN"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CPU</a:t>
            </a: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送出内存单元的地址码开始，到完成读写</a:t>
            </a:r>
            <a:r>
              <a:rPr kumimoji="0" lang="en-US" altLang="zh-CN"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a:t>
            </a: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所需要的时间（单位：</a:t>
            </a:r>
            <a:r>
              <a:rPr kumimoji="0" lang="en-US" altLang="zh-CN"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ns</a:t>
            </a: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a:t>
            </a:r>
            <a:r>
              <a:rPr kumimoji="0" lang="en-US" altLang="zh-CN"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1 ns = 10</a:t>
            </a:r>
            <a:r>
              <a:rPr kumimoji="0" lang="en-US" altLang="zh-CN" sz="2000" b="0" i="0" u="none" strike="noStrike" kern="0" cap="none" spc="0" normalizeH="0" baseline="30000" noProof="0" dirty="0">
                <a:ln>
                  <a:noFill/>
                </a:ln>
                <a:solidFill>
                  <a:schemeClr val="tx1"/>
                </a:solidFill>
                <a:effectLst/>
                <a:uLnTx/>
                <a:uFillTx/>
                <a:latin typeface="+mn-lt"/>
                <a:ea typeface="黑体" pitchFamily="49" charset="-122"/>
                <a:cs typeface="Arial" panose="020B0604020202090204" pitchFamily="34" charset="0"/>
              </a:rPr>
              <a:t>-9 </a:t>
            </a:r>
            <a:r>
              <a:rPr kumimoji="0" lang="en-US" altLang="zh-CN"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s</a:t>
            </a: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a:t>
            </a:r>
          </a:p>
          <a:p>
            <a:pPr marL="582930" marR="0" lvl="1" indent="-224155" algn="just" defTabSz="717550" rtl="0" eaLnBrk="1" fontAlgn="base" latinLnBrk="0" hangingPunct="1">
              <a:lnSpc>
                <a:spcPct val="125000"/>
              </a:lnSpc>
              <a:spcBef>
                <a:spcPct val="30000"/>
              </a:spcBef>
              <a:spcAft>
                <a:spcPct val="0"/>
              </a:spcAft>
              <a:buClr>
                <a:schemeClr val="hlink"/>
              </a:buClr>
              <a:buSzPct val="55000"/>
              <a:buFont typeface="Wingdings" panose="05000000000000000000" pitchFamily="2" charset="2"/>
              <a:buChar char="n"/>
              <a:defRPr/>
            </a:pPr>
            <a:r>
              <a:rPr kumimoji="0" lang="zh-CN" altLang="en-US"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rPr>
              <a:t>存储周期</a:t>
            </a:r>
            <a:r>
              <a:rPr kumimoji="0" lang="en-US" altLang="zh-CN"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rPr>
              <a:t>T</a:t>
            </a:r>
            <a:r>
              <a:rPr kumimoji="0" lang="en-US" altLang="zh-CN" sz="2400" b="0" i="0" u="none" strike="noStrike" kern="0" cap="none" spc="0" normalizeH="0" baseline="-30000" noProof="0" dirty="0">
                <a:ln>
                  <a:noFill/>
                </a:ln>
                <a:solidFill>
                  <a:srgbClr val="FF0000"/>
                </a:solidFill>
                <a:effectLst/>
                <a:uLnTx/>
                <a:uFillTx/>
                <a:latin typeface="+mn-lt"/>
                <a:ea typeface="黑体" pitchFamily="49" charset="-122"/>
                <a:cs typeface="Arial" panose="020B0604020202090204" pitchFamily="34" charset="0"/>
              </a:rPr>
              <a:t>MC</a:t>
            </a:r>
            <a:r>
              <a:rPr kumimoji="0" lang="zh-CN" altLang="en-US"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rPr>
              <a:t>：</a:t>
            </a:r>
            <a:endParaRPr kumimoji="0" lang="en-US" altLang="zh-CN"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endParaRPr>
          </a:p>
          <a:p>
            <a:pPr marL="982980" marR="0" lvl="2" indent="-224155" algn="just" defTabSz="717550" rtl="0" eaLnBrk="1" fontAlgn="base" latinLnBrk="0" hangingPunct="1">
              <a:lnSpc>
                <a:spcPct val="125000"/>
              </a:lnSpc>
              <a:spcBef>
                <a:spcPct val="30000"/>
              </a:spcBef>
              <a:spcAft>
                <a:spcPct val="0"/>
              </a:spcAft>
              <a:buClr>
                <a:schemeClr val="folHlink"/>
              </a:buClr>
              <a:buSzPct val="50000"/>
              <a:buFont typeface="Wingdings" panose="05000000000000000000" pitchFamily="2" charset="2"/>
              <a:buChar char="n"/>
              <a:defRPr/>
            </a:pP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连读两次访问存储器所需的</a:t>
            </a:r>
            <a:r>
              <a:rPr kumimoji="0" lang="zh-CN" altLang="en-US" sz="2000" b="0" i="0" u="none" strike="noStrike" kern="0" cap="none" spc="0" normalizeH="0" baseline="0" noProof="0" dirty="0">
                <a:ln>
                  <a:noFill/>
                </a:ln>
                <a:solidFill>
                  <a:schemeClr val="tx2">
                    <a:lumMod val="60000"/>
                    <a:lumOff val="40000"/>
                  </a:schemeClr>
                </a:solidFill>
                <a:effectLst/>
                <a:uLnTx/>
                <a:uFillTx/>
                <a:latin typeface="+mn-lt"/>
                <a:ea typeface="黑体" pitchFamily="49" charset="-122"/>
                <a:cs typeface="Arial" panose="020B0604020202090204" pitchFamily="34" charset="0"/>
              </a:rPr>
              <a:t>最小时间间隔</a:t>
            </a: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，它应等于存取时间加上下一存取开始前所要求的附加时间，因此，</a:t>
            </a:r>
            <a:r>
              <a:rPr kumimoji="0" lang="en-US" altLang="zh-CN"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T</a:t>
            </a:r>
            <a:r>
              <a:rPr kumimoji="0" lang="en-US" altLang="zh-CN" sz="2000" b="0" i="0" u="none" strike="noStrike" kern="0" cap="none" spc="0" normalizeH="0" baseline="-30000" noProof="0" dirty="0">
                <a:ln>
                  <a:noFill/>
                </a:ln>
                <a:solidFill>
                  <a:schemeClr val="tx1"/>
                </a:solidFill>
                <a:effectLst/>
                <a:uLnTx/>
                <a:uFillTx/>
                <a:latin typeface="+mn-lt"/>
                <a:ea typeface="黑体" pitchFamily="49" charset="-122"/>
                <a:cs typeface="Arial" panose="020B0604020202090204" pitchFamily="34" charset="0"/>
              </a:rPr>
              <a:t>MC</a:t>
            </a: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比</a:t>
            </a:r>
            <a:r>
              <a:rPr kumimoji="0" lang="en-US" altLang="zh-CN"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T</a:t>
            </a:r>
            <a:r>
              <a:rPr kumimoji="0" lang="en-US" altLang="zh-CN" sz="2000" b="0" i="0" u="none" strike="noStrike" kern="0" cap="none" spc="0" normalizeH="0" baseline="-30000" noProof="0" dirty="0">
                <a:ln>
                  <a:noFill/>
                </a:ln>
                <a:solidFill>
                  <a:schemeClr val="tx1"/>
                </a:solidFill>
                <a:effectLst/>
                <a:uLnTx/>
                <a:uFillTx/>
                <a:latin typeface="+mn-lt"/>
                <a:ea typeface="黑体" pitchFamily="49" charset="-122"/>
                <a:cs typeface="Arial" panose="020B0604020202090204" pitchFamily="34" charset="0"/>
              </a:rPr>
              <a:t>A</a:t>
            </a:r>
            <a:r>
              <a:rPr kumimoji="0" lang="zh-CN" altLang="en-US"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rPr>
              <a:t>大</a:t>
            </a:r>
            <a:endParaRPr kumimoji="0" lang="en-US" altLang="zh-CN" sz="2000" b="0" i="0" u="none" strike="noStrike" kern="0" cap="none" spc="0" normalizeH="0" baseline="0" noProof="0" dirty="0">
              <a:ln>
                <a:noFill/>
              </a:ln>
              <a:solidFill>
                <a:schemeClr val="tx1"/>
              </a:solidFill>
              <a:effectLst/>
              <a:uLnTx/>
              <a:uFillTx/>
              <a:latin typeface="+mn-lt"/>
              <a:ea typeface="黑体" pitchFamily="49" charset="-122"/>
              <a:cs typeface="Arial" panose="020B0604020202090204" pitchFamily="34" charset="0"/>
            </a:endParaRPr>
          </a:p>
          <a:p>
            <a:pPr marL="582930" marR="0" lvl="1" indent="-224155" algn="just" defTabSz="717550" rtl="0" eaLnBrk="1" fontAlgn="base" latinLnBrk="0" hangingPunct="1">
              <a:lnSpc>
                <a:spcPct val="125000"/>
              </a:lnSpc>
              <a:spcBef>
                <a:spcPct val="30000"/>
              </a:spcBef>
              <a:spcAft>
                <a:spcPct val="0"/>
              </a:spcAft>
              <a:buClr>
                <a:schemeClr val="hlink"/>
              </a:buClr>
              <a:buSzPct val="55000"/>
              <a:buFont typeface="Wingdings" panose="05000000000000000000" pitchFamily="2" charset="2"/>
              <a:buChar char="n"/>
              <a:defRPr/>
            </a:pPr>
            <a:r>
              <a:rPr kumimoji="0" lang="zh-CN" altLang="zh-CN"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rPr>
              <a:t>存储器带宽</a:t>
            </a:r>
            <a:r>
              <a:rPr kumimoji="0" lang="zh-CN" altLang="en-US"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rPr>
              <a:t>：</a:t>
            </a:r>
            <a:endParaRPr kumimoji="0" lang="en-US" altLang="zh-CN" sz="24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endParaRPr>
          </a:p>
          <a:p>
            <a:pPr marL="982980" marR="0" lvl="2" indent="-224155" algn="just" defTabSz="717550" rtl="0" eaLnBrk="1" fontAlgn="base" latinLnBrk="0" hangingPunct="1">
              <a:lnSpc>
                <a:spcPct val="125000"/>
              </a:lnSpc>
              <a:spcBef>
                <a:spcPct val="30000"/>
              </a:spcBef>
              <a:spcAft>
                <a:spcPct val="0"/>
              </a:spcAft>
              <a:buClr>
                <a:schemeClr val="folHlink"/>
              </a:buClr>
              <a:buSzPct val="50000"/>
              <a:buFont typeface="Wingdings" panose="05000000000000000000" pitchFamily="2" charset="2"/>
              <a:buChar char="n"/>
              <a:defRPr/>
            </a:pPr>
            <a:r>
              <a:rPr kumimoji="0" lang="zh-CN" altLang="zh-CN" sz="20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rPr>
              <a:t>单位时间内读出或写入存储器的最大信息量</a:t>
            </a:r>
            <a:endParaRPr kumimoji="0" lang="zh-CN" altLang="pt-BR" sz="2000" b="0" i="0" u="none" strike="noStrike" kern="0" cap="none" spc="0" normalizeH="0" baseline="0" noProof="0" dirty="0">
              <a:ln>
                <a:noFill/>
              </a:ln>
              <a:solidFill>
                <a:srgbClr val="FF0000"/>
              </a:solidFill>
              <a:effectLst/>
              <a:uLnTx/>
              <a:uFillTx/>
              <a:latin typeface="+mn-lt"/>
              <a:ea typeface="黑体" pitchFamily="49" charset="-122"/>
              <a:cs typeface="Arial" panose="020B0604020202090204" pitchFamily="34" charset="0"/>
            </a:endParaRPr>
          </a:p>
        </p:txBody>
      </p:sp>
      <p:sp>
        <p:nvSpPr>
          <p:cNvPr id="575491" name="Rectangle 97"/>
          <p:cNvSpPr>
            <a:spLocks noGrp="1"/>
          </p:cNvSpPr>
          <p:nvPr>
            <p:ph type="title"/>
          </p:nvPr>
        </p:nvSpPr>
        <p:spPr>
          <a:xfrm>
            <a:off x="468313" y="179388"/>
            <a:ext cx="8639175" cy="585787"/>
          </a:xfrm>
          <a:ln/>
        </p:spPr>
        <p:txBody>
          <a:bodyPr vert="horz" wrap="square" lIns="91440" tIns="45720" rIns="91440" bIns="45720" anchor="b">
            <a:spAutoFit/>
          </a:bodyPr>
          <a:lstStyle/>
          <a:p>
            <a:pPr defTabSz="717550" eaLnBrk="1" hangingPunct="1"/>
            <a:r>
              <a:rPr lang="zh-CN" altLang="en-US" sz="3200" dirty="0">
                <a:ea typeface="宋体" pitchFamily="2" charset="-122"/>
              </a:rPr>
              <a:t>存储器主要性能指标</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8546">
                                            <p:txEl>
                                              <p:pRg st="0" end="0"/>
                                            </p:txEl>
                                          </p:spTgt>
                                        </p:tgtEl>
                                        <p:attrNameLst>
                                          <p:attrName>style.visibility</p:attrName>
                                        </p:attrNameLst>
                                      </p:cBhvr>
                                      <p:to>
                                        <p:strVal val="visible"/>
                                      </p:to>
                                    </p:set>
                                    <p:animEffect transition="in" filter="blinds(horizontal)">
                                      <p:cBhvr>
                                        <p:cTn id="7" dur="500"/>
                                        <p:tgtEl>
                                          <p:spTgt spid="7485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48546">
                                            <p:txEl>
                                              <p:pRg st="1" end="1"/>
                                            </p:txEl>
                                          </p:spTgt>
                                        </p:tgtEl>
                                        <p:attrNameLst>
                                          <p:attrName>style.visibility</p:attrName>
                                        </p:attrNameLst>
                                      </p:cBhvr>
                                      <p:to>
                                        <p:strVal val="visible"/>
                                      </p:to>
                                    </p:set>
                                    <p:animEffect transition="in" filter="blinds(horizontal)">
                                      <p:cBhvr>
                                        <p:cTn id="12" dur="500"/>
                                        <p:tgtEl>
                                          <p:spTgt spid="7485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48546">
                                            <p:txEl>
                                              <p:pRg st="2" end="2"/>
                                            </p:txEl>
                                          </p:spTgt>
                                        </p:tgtEl>
                                        <p:attrNameLst>
                                          <p:attrName>style.visibility</p:attrName>
                                        </p:attrNameLst>
                                      </p:cBhvr>
                                      <p:to>
                                        <p:strVal val="visible"/>
                                      </p:to>
                                    </p:set>
                                    <p:animEffect transition="in" filter="blinds(horizontal)">
                                      <p:cBhvr>
                                        <p:cTn id="17" dur="500"/>
                                        <p:tgtEl>
                                          <p:spTgt spid="7485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48546">
                                            <p:txEl>
                                              <p:pRg st="3" end="3"/>
                                            </p:txEl>
                                          </p:spTgt>
                                        </p:tgtEl>
                                        <p:attrNameLst>
                                          <p:attrName>style.visibility</p:attrName>
                                        </p:attrNameLst>
                                      </p:cBhvr>
                                      <p:to>
                                        <p:strVal val="visible"/>
                                      </p:to>
                                    </p:set>
                                    <p:animEffect transition="in" filter="blinds(horizontal)">
                                      <p:cBhvr>
                                        <p:cTn id="22" dur="500"/>
                                        <p:tgtEl>
                                          <p:spTgt spid="7485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48546">
                                            <p:txEl>
                                              <p:pRg st="4" end="4"/>
                                            </p:txEl>
                                          </p:spTgt>
                                        </p:tgtEl>
                                        <p:attrNameLst>
                                          <p:attrName>style.visibility</p:attrName>
                                        </p:attrNameLst>
                                      </p:cBhvr>
                                      <p:to>
                                        <p:strVal val="visible"/>
                                      </p:to>
                                    </p:set>
                                    <p:animEffect transition="in" filter="blinds(horizontal)">
                                      <p:cBhvr>
                                        <p:cTn id="27" dur="500"/>
                                        <p:tgtEl>
                                          <p:spTgt spid="7485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48546">
                                            <p:txEl>
                                              <p:pRg st="5" end="5"/>
                                            </p:txEl>
                                          </p:spTgt>
                                        </p:tgtEl>
                                        <p:attrNameLst>
                                          <p:attrName>style.visibility</p:attrName>
                                        </p:attrNameLst>
                                      </p:cBhvr>
                                      <p:to>
                                        <p:strVal val="visible"/>
                                      </p:to>
                                    </p:set>
                                    <p:animEffect transition="in" filter="blinds(horizontal)">
                                      <p:cBhvr>
                                        <p:cTn id="32" dur="500"/>
                                        <p:tgtEl>
                                          <p:spTgt spid="74854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48546">
                                            <p:txEl>
                                              <p:pRg st="6" end="6"/>
                                            </p:txEl>
                                          </p:spTgt>
                                        </p:tgtEl>
                                        <p:attrNameLst>
                                          <p:attrName>style.visibility</p:attrName>
                                        </p:attrNameLst>
                                      </p:cBhvr>
                                      <p:to>
                                        <p:strVal val="visible"/>
                                      </p:to>
                                    </p:set>
                                    <p:animEffect transition="in" filter="blinds(horizontal)">
                                      <p:cBhvr>
                                        <p:cTn id="37" dur="500"/>
                                        <p:tgtEl>
                                          <p:spTgt spid="74854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48546">
                                            <p:txEl>
                                              <p:pRg st="7" end="7"/>
                                            </p:txEl>
                                          </p:spTgt>
                                        </p:tgtEl>
                                        <p:attrNameLst>
                                          <p:attrName>style.visibility</p:attrName>
                                        </p:attrNameLst>
                                      </p:cBhvr>
                                      <p:to>
                                        <p:strVal val="visible"/>
                                      </p:to>
                                    </p:set>
                                    <p:animEffect transition="in" filter="blinds(horizontal)">
                                      <p:cBhvr>
                                        <p:cTn id="42" dur="500"/>
                                        <p:tgtEl>
                                          <p:spTgt spid="74854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p:cNvSpPr>
          <p:nvPr>
            <p:ph type="ctrTitle" hasCustomPrompt="1"/>
          </p:nvPr>
        </p:nvSpPr>
        <p:spPr>
          <a:ln/>
        </p:spPr>
        <p:txBody>
          <a:bodyPr vert="horz" wrap="square" lIns="91440" tIns="45720" rIns="91440" bIns="45720" anchor="t">
            <a:spAutoFit/>
          </a:bodyPr>
          <a:lstStyle/>
          <a:p>
            <a:r>
              <a:rPr lang="zh-CN" altLang="en-US" dirty="0">
                <a:latin typeface="Arial Black" panose="020B0A04020102020204" pitchFamily="34" charset="0"/>
                <a:ea typeface="宋体" pitchFamily="2" charset="-122"/>
                <a:cs typeface="+mj-cs"/>
              </a:rPr>
              <a:t>第一章</a:t>
            </a:r>
            <a:endParaRPr lang="en-US" altLang="zh-CN" dirty="0">
              <a:latin typeface="Arial Black" panose="020B0A04020102020204" pitchFamily="34" charset="0"/>
              <a:ea typeface="宋体" pitchFamily="2" charset="-122"/>
              <a:cs typeface="+mj-cs"/>
            </a:endParaRPr>
          </a:p>
        </p:txBody>
      </p:sp>
      <p:sp>
        <p:nvSpPr>
          <p:cNvPr id="11267" name="Rectangle 5"/>
          <p:cNvSpPr>
            <a:spLocks noGrp="1"/>
          </p:cNvSpPr>
          <p:nvPr>
            <p:ph type="subTitle" idx="1" hasCustomPrompt="1"/>
          </p:nvPr>
        </p:nvSpPr>
        <p:spPr>
          <a:ln/>
        </p:spPr>
        <p:txBody>
          <a:bodyPr vert="horz" wrap="square" lIns="91440" tIns="45720" rIns="91440" bIns="45720" anchor="t">
            <a:spAutoFit/>
          </a:bodyPr>
          <a:lstStyle/>
          <a:p>
            <a:pPr>
              <a:buSzPct val="60000"/>
              <a:buFont typeface="Wingdings" panose="05000000000000000000" pitchFamily="2" charset="2"/>
            </a:pPr>
            <a:r>
              <a:rPr lang="zh-CN" altLang="en-US" dirty="0">
                <a:latin typeface="Arial Black" panose="020B0A04020102020204" pitchFamily="34" charset="0"/>
                <a:ea typeface="宋体" pitchFamily="2" charset="-122"/>
                <a:cs typeface="+mn-cs"/>
              </a:rPr>
              <a:t>计算机概要与技术</a:t>
            </a:r>
            <a:endParaRPr lang="en-US" altLang="zh-CN" dirty="0">
              <a:latin typeface="Arial Black" panose="020B0A04020102020204" pitchFamily="34" charset="0"/>
              <a:ea typeface="宋体" pitchFamily="2" charset="-122"/>
              <a:cs typeface="+mn-cs"/>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ln/>
        </p:spPr>
        <p:txBody>
          <a:bodyPr vert="horz" wrap="square" lIns="91440" tIns="45720" rIns="91440" bIns="45720" anchor="b">
            <a:spAutoFit/>
          </a:bodyPr>
          <a:lstStyle/>
          <a:p>
            <a:r>
              <a:rPr lang="en-US" altLang="zh-CN" dirty="0">
                <a:ea typeface="宋体" pitchFamily="2" charset="-122"/>
              </a:rPr>
              <a:t>A5</a:t>
            </a:r>
            <a:endParaRPr lang="zh-CN" altLang="en-US" dirty="0">
              <a:ea typeface="宋体" pitchFamily="2" charset="-122"/>
            </a:endParaRPr>
          </a:p>
        </p:txBody>
      </p:sp>
      <p:sp>
        <p:nvSpPr>
          <p:cNvPr id="46083" name="页脚占位符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20</a:t>
            </a:fld>
            <a:endParaRPr lang="en-AU" altLang="zh-CN" sz="1400" b="1" dirty="0">
              <a:ea typeface="宋体" pitchFamily="2" charset="-122"/>
            </a:endParaRPr>
          </a:p>
        </p:txBody>
      </p:sp>
      <p:pic>
        <p:nvPicPr>
          <p:cNvPr id="46084" name="图片 3"/>
          <p:cNvPicPr>
            <a:picLocks noChangeAspect="1"/>
          </p:cNvPicPr>
          <p:nvPr/>
        </p:nvPicPr>
        <p:blipFill>
          <a:blip r:embed="rId3"/>
          <a:stretch>
            <a:fillRect/>
          </a:stretch>
        </p:blipFill>
        <p:spPr>
          <a:xfrm>
            <a:off x="952500" y="1196975"/>
            <a:ext cx="6062663" cy="4562475"/>
          </a:xfrm>
          <a:prstGeom prst="rect">
            <a:avLst/>
          </a:prstGeom>
          <a:noFill/>
          <a:ln w="9525">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651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200</a:t>
            </a:fld>
            <a:endParaRPr lang="en-AU" altLang="zh-CN" sz="1400" b="1" dirty="0">
              <a:ea typeface="宋体" pitchFamily="2" charset="-122"/>
            </a:endParaRPr>
          </a:p>
        </p:txBody>
      </p:sp>
      <p:sp>
        <p:nvSpPr>
          <p:cNvPr id="576515" name="Rectangle 5"/>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存储器技术</a:t>
            </a:r>
            <a:endParaRPr lang="en-AU" altLang="zh-CN" dirty="0">
              <a:ea typeface="宋体" pitchFamily="2" charset="-122"/>
            </a:endParaRPr>
          </a:p>
        </p:txBody>
      </p:sp>
      <p:sp>
        <p:nvSpPr>
          <p:cNvPr id="7172" name="Rectangle 6"/>
          <p:cNvSpPr>
            <a:spLocks noGrp="1"/>
          </p:cNvSpPr>
          <p:nvPr>
            <p:ph idx="1"/>
          </p:nvPr>
        </p:nvSpPr>
        <p:spPr>
          <a:ln/>
        </p:spPr>
        <p:txBody>
          <a:bodyPr vert="horz" wrap="square" lIns="91440" tIns="45720" rIns="91440" bIns="45720" anchor="t"/>
          <a:lstStyle/>
          <a:p>
            <a:pPr eaLnBrk="1" hangingPunct="1"/>
            <a:r>
              <a:rPr lang="zh-CN" altLang="en-US" dirty="0">
                <a:ea typeface="宋体" pitchFamily="2" charset="-122"/>
              </a:rPr>
              <a:t>静态存储器</a:t>
            </a:r>
            <a:r>
              <a:rPr lang="en-US" altLang="zh-CN" dirty="0">
                <a:ea typeface="宋体" pitchFamily="2" charset="-122"/>
              </a:rPr>
              <a:t> (SRAM)</a:t>
            </a:r>
          </a:p>
          <a:p>
            <a:pPr lvl="1" eaLnBrk="1" hangingPunct="1"/>
            <a:r>
              <a:rPr lang="en-US" altLang="zh-CN" dirty="0">
                <a:ea typeface="宋体" pitchFamily="2" charset="-122"/>
              </a:rPr>
              <a:t>0.5ns – 2.5ns, $2000 – $5000 per GB</a:t>
            </a:r>
          </a:p>
          <a:p>
            <a:pPr eaLnBrk="1" hangingPunct="1"/>
            <a:r>
              <a:rPr lang="zh-CN" altLang="en-US" dirty="0">
                <a:ea typeface="宋体" pitchFamily="2" charset="-122"/>
              </a:rPr>
              <a:t>动态存储器</a:t>
            </a:r>
            <a:r>
              <a:rPr lang="en-US" altLang="zh-CN" dirty="0">
                <a:ea typeface="宋体" pitchFamily="2" charset="-122"/>
              </a:rPr>
              <a:t> (DRAM)</a:t>
            </a:r>
          </a:p>
          <a:p>
            <a:pPr lvl="1" eaLnBrk="1" hangingPunct="1"/>
            <a:r>
              <a:rPr lang="en-US" altLang="zh-CN" dirty="0">
                <a:ea typeface="宋体" pitchFamily="2" charset="-122"/>
              </a:rPr>
              <a:t>50ns – 70ns, $20 – $75 per GB</a:t>
            </a:r>
          </a:p>
          <a:p>
            <a:pPr eaLnBrk="1" hangingPunct="1"/>
            <a:r>
              <a:rPr lang="zh-CN" altLang="en-US" dirty="0">
                <a:ea typeface="宋体" pitchFamily="2" charset="-122"/>
              </a:rPr>
              <a:t>磁盘</a:t>
            </a:r>
            <a:endParaRPr lang="en-US" altLang="zh-CN" dirty="0">
              <a:ea typeface="宋体" pitchFamily="2" charset="-122"/>
            </a:endParaRPr>
          </a:p>
          <a:p>
            <a:pPr lvl="1" eaLnBrk="1" hangingPunct="1"/>
            <a:r>
              <a:rPr lang="en-US" altLang="zh-CN" dirty="0">
                <a:ea typeface="宋体" pitchFamily="2" charset="-122"/>
              </a:rPr>
              <a:t>5ms – 20ms, $0.20 – $2 per GB</a:t>
            </a:r>
          </a:p>
          <a:p>
            <a:pPr eaLnBrk="1" hangingPunct="1"/>
            <a:r>
              <a:rPr lang="zh-CN" altLang="en-US" dirty="0">
                <a:latin typeface="黑体" pitchFamily="49" charset="-122"/>
                <a:ea typeface="黑体" pitchFamily="49" charset="-122"/>
              </a:rPr>
              <a:t>理想存储器</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静态</a:t>
            </a:r>
            <a:r>
              <a:rPr lang="en-US" altLang="zh-CN" dirty="0">
                <a:latin typeface="黑体" pitchFamily="49" charset="-122"/>
                <a:ea typeface="黑体" pitchFamily="49" charset="-122"/>
              </a:rPr>
              <a:t>RAM</a:t>
            </a:r>
            <a:r>
              <a:rPr lang="zh-CN" altLang="en-US" dirty="0">
                <a:latin typeface="黑体" pitchFamily="49" charset="-122"/>
                <a:ea typeface="黑体" pitchFamily="49" charset="-122"/>
              </a:rPr>
              <a:t>的访问时间</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磁盘的容量和开销</a:t>
            </a:r>
            <a:endParaRPr lang="en-US" altLang="zh-CN" dirty="0">
              <a:latin typeface="黑体" pitchFamily="49" charset="-122"/>
              <a:ea typeface="黑体" pitchFamily="49" charset="-122"/>
            </a:endParaRPr>
          </a:p>
        </p:txBody>
      </p:sp>
      <p:sp>
        <p:nvSpPr>
          <p:cNvPr id="576517" name="Text Box 4"/>
          <p:cNvSpPr txBox="1"/>
          <p:nvPr/>
        </p:nvSpPr>
        <p:spPr>
          <a:xfrm rot="5400000">
            <a:off x="8016875" y="758825"/>
            <a:ext cx="18859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§5.1 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7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7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7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BFF06-4CE9-4276-A06F-BB4DFD7DF79E}"/>
              </a:ext>
            </a:extLst>
          </p:cNvPr>
          <p:cNvSpPr>
            <a:spLocks noGrp="1"/>
          </p:cNvSpPr>
          <p:nvPr>
            <p:ph type="title"/>
          </p:nvPr>
        </p:nvSpPr>
        <p:spPr>
          <a:xfrm>
            <a:off x="684213" y="200164"/>
            <a:ext cx="8259762" cy="707886"/>
          </a:xfrm>
        </p:spPr>
        <p:txBody>
          <a:bodyPr/>
          <a:lstStyle/>
          <a:p>
            <a:r>
              <a:rPr lang="en-US" altLang="zh-CN" sz="4000" dirty="0"/>
              <a:t>Cache</a:t>
            </a:r>
            <a:r>
              <a:rPr lang="zh-CN" altLang="en-US" sz="4000" dirty="0"/>
              <a:t>和</a:t>
            </a:r>
            <a:r>
              <a:rPr lang="en-US" altLang="zh-CN" sz="4000" dirty="0"/>
              <a:t>Memory</a:t>
            </a:r>
            <a:r>
              <a:rPr lang="zh-CN" altLang="en-US" sz="4000" dirty="0"/>
              <a:t>之间的映射</a:t>
            </a:r>
          </a:p>
        </p:txBody>
      </p:sp>
      <p:pic>
        <p:nvPicPr>
          <p:cNvPr id="6" name="图片 5">
            <a:extLst>
              <a:ext uri="{FF2B5EF4-FFF2-40B4-BE49-F238E27FC236}">
                <a16:creationId xmlns:a16="http://schemas.microsoft.com/office/drawing/2014/main" id="{19FC2E57-858E-4648-83F0-14239E316204}"/>
              </a:ext>
            </a:extLst>
          </p:cNvPr>
          <p:cNvPicPr>
            <a:picLocks noChangeAspect="1"/>
          </p:cNvPicPr>
          <p:nvPr/>
        </p:nvPicPr>
        <p:blipFill>
          <a:blip r:embed="rId2"/>
          <a:stretch>
            <a:fillRect/>
          </a:stretch>
        </p:blipFill>
        <p:spPr>
          <a:xfrm>
            <a:off x="2771800" y="1988695"/>
            <a:ext cx="4839119" cy="2880610"/>
          </a:xfrm>
          <a:prstGeom prst="rect">
            <a:avLst/>
          </a:prstGeom>
        </p:spPr>
      </p:pic>
      <p:sp>
        <p:nvSpPr>
          <p:cNvPr id="8" name="文本框 7">
            <a:extLst>
              <a:ext uri="{FF2B5EF4-FFF2-40B4-BE49-F238E27FC236}">
                <a16:creationId xmlns:a16="http://schemas.microsoft.com/office/drawing/2014/main" id="{CCF36580-48EB-4006-8553-314413337CDF}"/>
              </a:ext>
            </a:extLst>
          </p:cNvPr>
          <p:cNvSpPr txBox="1"/>
          <p:nvPr/>
        </p:nvSpPr>
        <p:spPr>
          <a:xfrm>
            <a:off x="107504" y="5072787"/>
            <a:ext cx="9126760" cy="2031325"/>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rgbClr val="FF0000"/>
                </a:solidFill>
              </a:rPr>
              <a:t>命中率</a:t>
            </a:r>
            <a:r>
              <a:rPr lang="zh-CN" altLang="en-US" dirty="0"/>
              <a:t>：在高层存储器中找到目标数据的存储访问比例</a:t>
            </a:r>
            <a:endParaRPr lang="en-US" altLang="zh-CN" dirty="0"/>
          </a:p>
          <a:p>
            <a:pPr marL="285750" indent="-285750">
              <a:buFont typeface="Arial" panose="020B0604020202020204" pitchFamily="34" charset="0"/>
              <a:buChar char="•"/>
            </a:pPr>
            <a:r>
              <a:rPr lang="zh-CN" altLang="en-US" dirty="0">
                <a:solidFill>
                  <a:srgbClr val="FF0000"/>
                </a:solidFill>
              </a:rPr>
              <a:t>缺失率</a:t>
            </a:r>
            <a:r>
              <a:rPr lang="zh-CN" altLang="en-US" dirty="0"/>
              <a:t>：在高层存储器中没有找到目标数据的存储访问比例</a:t>
            </a:r>
            <a:endParaRPr lang="en-US" altLang="zh-CN" dirty="0"/>
          </a:p>
          <a:p>
            <a:pPr marL="285750" indent="-285750">
              <a:buFont typeface="Arial" panose="020B0604020202020204" pitchFamily="34" charset="0"/>
              <a:buChar char="•"/>
            </a:pPr>
            <a:r>
              <a:rPr lang="zh-CN" altLang="en-US" dirty="0">
                <a:solidFill>
                  <a:srgbClr val="FF0000"/>
                </a:solidFill>
              </a:rPr>
              <a:t>命中时间</a:t>
            </a:r>
            <a:r>
              <a:rPr lang="zh-CN" altLang="en-US" dirty="0"/>
              <a:t>：访问某存储器层次结构所需要的时间，包括了判断当前访问是否命中还是缺失所需的时间</a:t>
            </a:r>
            <a:endParaRPr lang="en-US" altLang="zh-CN" dirty="0"/>
          </a:p>
          <a:p>
            <a:pPr marL="285750" indent="-285750">
              <a:buFont typeface="Arial" panose="020B0604020202020204" pitchFamily="34" charset="0"/>
              <a:buChar char="•"/>
            </a:pPr>
            <a:r>
              <a:rPr lang="zh-CN" altLang="en-US" dirty="0">
                <a:solidFill>
                  <a:srgbClr val="FF0000"/>
                </a:solidFill>
              </a:rPr>
              <a:t>缺失代价</a:t>
            </a:r>
            <a:r>
              <a:rPr lang="zh-CN" altLang="en-US" dirty="0"/>
              <a:t>：传输时间。将相应的块从低层存储器替换到高层存储器所需的时间，包括访问块，将数据逐层传输、将数据插入发生缺失的层和将信息块传送给请求者的时间。</a:t>
            </a:r>
          </a:p>
        </p:txBody>
      </p:sp>
      <p:sp>
        <p:nvSpPr>
          <p:cNvPr id="9" name="矩形: 圆角 8">
            <a:extLst>
              <a:ext uri="{FF2B5EF4-FFF2-40B4-BE49-F238E27FC236}">
                <a16:creationId xmlns:a16="http://schemas.microsoft.com/office/drawing/2014/main" id="{D88A2EB4-FC90-4897-89D9-44E30F874912}"/>
              </a:ext>
            </a:extLst>
          </p:cNvPr>
          <p:cNvSpPr/>
          <p:nvPr/>
        </p:nvSpPr>
        <p:spPr bwMode="auto">
          <a:xfrm>
            <a:off x="4499992" y="2996952"/>
            <a:ext cx="2592288" cy="936104"/>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0" name="等腰三角形 9">
            <a:extLst>
              <a:ext uri="{FF2B5EF4-FFF2-40B4-BE49-F238E27FC236}">
                <a16:creationId xmlns:a16="http://schemas.microsoft.com/office/drawing/2014/main" id="{D2F04C64-1AED-4428-9F6A-7D91BC5721AA}"/>
              </a:ext>
            </a:extLst>
          </p:cNvPr>
          <p:cNvSpPr/>
          <p:nvPr/>
        </p:nvSpPr>
        <p:spPr bwMode="auto">
          <a:xfrm>
            <a:off x="2123728" y="3284984"/>
            <a:ext cx="1512168" cy="1440305"/>
          </a:xfrm>
          <a:prstGeom prst="triangle">
            <a:avLst/>
          </a:prstGeom>
          <a:noFill/>
          <a:ln w="95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cxnSp>
        <p:nvCxnSpPr>
          <p:cNvPr id="12" name="直接连接符 11">
            <a:extLst>
              <a:ext uri="{FF2B5EF4-FFF2-40B4-BE49-F238E27FC236}">
                <a16:creationId xmlns:a16="http://schemas.microsoft.com/office/drawing/2014/main" id="{7B8E3B61-D1C9-482A-AA47-6798AEE90B55}"/>
              </a:ext>
            </a:extLst>
          </p:cNvPr>
          <p:cNvCxnSpPr>
            <a:stCxn id="10" idx="1"/>
            <a:endCxn id="10" idx="5"/>
          </p:cNvCxnSpPr>
          <p:nvPr/>
        </p:nvCxnSpPr>
        <p:spPr bwMode="auto">
          <a:xfrm>
            <a:off x="2501770" y="4005137"/>
            <a:ext cx="756084" cy="0"/>
          </a:xfrm>
          <a:prstGeom prst="line">
            <a:avLst/>
          </a:prstGeom>
          <a:solidFill>
            <a:schemeClr val="accent1"/>
          </a:solidFill>
          <a:ln w="9525" cap="flat" cmpd="sng" algn="ctr">
            <a:solidFill>
              <a:srgbClr val="FF0000"/>
            </a:solidFill>
            <a:prstDash val="solid"/>
            <a:round/>
            <a:headEnd type="none" w="med" len="med"/>
            <a:tailEnd type="none" w="med" len="med"/>
          </a:ln>
        </p:spPr>
      </p:cxnSp>
      <p:sp>
        <p:nvSpPr>
          <p:cNvPr id="14" name="文本框 13">
            <a:extLst>
              <a:ext uri="{FF2B5EF4-FFF2-40B4-BE49-F238E27FC236}">
                <a16:creationId xmlns:a16="http://schemas.microsoft.com/office/drawing/2014/main" id="{564AF87A-AD82-4586-A6AF-D1F3D3CE5C4B}"/>
              </a:ext>
            </a:extLst>
          </p:cNvPr>
          <p:cNvSpPr txBox="1"/>
          <p:nvPr/>
        </p:nvSpPr>
        <p:spPr>
          <a:xfrm>
            <a:off x="327218" y="3832323"/>
            <a:ext cx="4619134" cy="369332"/>
          </a:xfrm>
          <a:prstGeom prst="rect">
            <a:avLst/>
          </a:prstGeom>
          <a:noFill/>
        </p:spPr>
        <p:txBody>
          <a:bodyPr wrap="square">
            <a:spAutoFit/>
          </a:bodyPr>
          <a:lstStyle/>
          <a:p>
            <a:r>
              <a:rPr lang="zh-CN" altLang="en-US" dirty="0">
                <a:solidFill>
                  <a:srgbClr val="FF0000"/>
                </a:solidFill>
              </a:rPr>
              <a:t>多对一的映射关系                   是怎样的？</a:t>
            </a:r>
            <a:endParaRPr lang="zh-CN" altLang="en-US" dirty="0"/>
          </a:p>
        </p:txBody>
      </p:sp>
    </p:spTree>
    <p:extLst>
      <p:ext uri="{BB962C8B-B14F-4D97-AF65-F5344CB8AC3E}">
        <p14:creationId xmlns:p14="http://schemas.microsoft.com/office/powerpoint/2010/main" val="348021966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202</a:t>
            </a:fld>
            <a:endParaRPr lang="en-AU" altLang="zh-CN" sz="1400" b="1" dirty="0">
              <a:ea typeface="宋体" pitchFamily="2" charset="-122"/>
            </a:endParaRPr>
          </a:p>
        </p:txBody>
      </p:sp>
      <p:pic>
        <p:nvPicPr>
          <p:cNvPr id="31747" name="Picture 9" descr="f05-05-P374493"/>
          <p:cNvPicPr>
            <a:picLocks noChangeAspect="1"/>
          </p:cNvPicPr>
          <p:nvPr/>
        </p:nvPicPr>
        <p:blipFill>
          <a:blip r:embed="rId3"/>
          <a:stretch>
            <a:fillRect/>
          </a:stretch>
        </p:blipFill>
        <p:spPr>
          <a:xfrm>
            <a:off x="863600" y="2813050"/>
            <a:ext cx="4967288" cy="3387725"/>
          </a:xfrm>
          <a:prstGeom prst="rect">
            <a:avLst/>
          </a:prstGeom>
          <a:noFill/>
          <a:ln w="9525">
            <a:noFill/>
          </a:ln>
        </p:spPr>
      </p:pic>
      <p:sp>
        <p:nvSpPr>
          <p:cNvPr id="580612" name="Rectangle 6"/>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直接映射</a:t>
            </a:r>
            <a:r>
              <a:rPr lang="en-US" altLang="zh-CN" dirty="0">
                <a:ea typeface="宋体" pitchFamily="2" charset="-122"/>
              </a:rPr>
              <a:t>Cache</a:t>
            </a:r>
            <a:endParaRPr lang="en-AU" altLang="zh-CN" dirty="0">
              <a:ea typeface="宋体" pitchFamily="2" charset="-122"/>
            </a:endParaRPr>
          </a:p>
        </p:txBody>
      </p:sp>
      <p:sp>
        <p:nvSpPr>
          <p:cNvPr id="31749" name="Rectangle 7"/>
          <p:cNvSpPr>
            <a:spLocks noGrp="1"/>
          </p:cNvSpPr>
          <p:nvPr>
            <p:ph idx="1"/>
          </p:nvPr>
        </p:nvSpPr>
        <p:spPr>
          <a:xfrm>
            <a:off x="735012" y="1112919"/>
            <a:ext cx="8270875" cy="1801812"/>
          </a:xfrm>
          <a:ln/>
        </p:spPr>
        <p:txBody>
          <a:bodyPr vert="horz" wrap="square" lIns="91440" tIns="45720" rIns="91440" bIns="45720" anchor="t"/>
          <a:lstStyle/>
          <a:p>
            <a:pPr eaLnBrk="1" hangingPunct="1"/>
            <a:r>
              <a:rPr lang="zh-CN" altLang="en-US" dirty="0">
                <a:solidFill>
                  <a:srgbClr val="990000"/>
                </a:solidFill>
                <a:ea typeface="黑体" pitchFamily="49" charset="-122"/>
              </a:rPr>
              <a:t>直接映射：</a:t>
            </a:r>
            <a:r>
              <a:rPr lang="zh-CN" altLang="en-US" dirty="0">
                <a:ea typeface="黑体" pitchFamily="49" charset="-122"/>
              </a:rPr>
              <a:t>仅有一个选择</a:t>
            </a:r>
            <a:endParaRPr lang="en-US" altLang="zh-CN" dirty="0">
              <a:ea typeface="黑体" pitchFamily="49" charset="-122"/>
            </a:endParaRPr>
          </a:p>
          <a:p>
            <a:pPr lvl="1" eaLnBrk="1" hangingPunct="1"/>
            <a:r>
              <a:rPr lang="en-US" altLang="zh-CN" dirty="0">
                <a:latin typeface="黑体" pitchFamily="49" charset="-122"/>
                <a:ea typeface="黑体" pitchFamily="49" charset="-122"/>
              </a:rPr>
              <a:t>(</a:t>
            </a:r>
            <a:r>
              <a:rPr lang="zh-CN" altLang="en-US" dirty="0">
                <a:latin typeface="黑体" pitchFamily="49" charset="-122"/>
                <a:ea typeface="黑体" pitchFamily="49" charset="-122"/>
              </a:rPr>
              <a:t>块地址</a:t>
            </a:r>
            <a:r>
              <a:rPr lang="en-US" altLang="zh-CN" dirty="0">
                <a:latin typeface="黑体" pitchFamily="49" charset="-122"/>
                <a:ea typeface="黑体" pitchFamily="49" charset="-122"/>
              </a:rPr>
              <a:t>) mod (Cache</a:t>
            </a:r>
            <a:r>
              <a:rPr lang="zh-CN" altLang="en-US" dirty="0">
                <a:latin typeface="黑体" pitchFamily="49" charset="-122"/>
                <a:ea typeface="黑体" pitchFamily="49" charset="-122"/>
              </a:rPr>
              <a:t>中的总块数</a:t>
            </a:r>
            <a:r>
              <a:rPr lang="en-US" altLang="zh-CN" dirty="0">
                <a:latin typeface="黑体" pitchFamily="49" charset="-122"/>
                <a:ea typeface="黑体" pitchFamily="49" charset="-122"/>
              </a:rPr>
              <a:t>)</a:t>
            </a:r>
            <a:endParaRPr lang="en-AU" altLang="zh-CN" dirty="0">
              <a:latin typeface="黑体" pitchFamily="49" charset="-122"/>
              <a:ea typeface="黑体" pitchFamily="49" charset="-122"/>
            </a:endParaRPr>
          </a:p>
        </p:txBody>
      </p:sp>
      <p:sp>
        <p:nvSpPr>
          <p:cNvPr id="31751" name="Line 8"/>
          <p:cNvSpPr/>
          <p:nvPr/>
        </p:nvSpPr>
        <p:spPr>
          <a:xfrm flipV="1">
            <a:off x="900113" y="5805488"/>
            <a:ext cx="215900" cy="576262"/>
          </a:xfrm>
          <a:prstGeom prst="line">
            <a:avLst/>
          </a:prstGeom>
          <a:ln w="57150" cap="flat" cmpd="sng">
            <a:solidFill>
              <a:srgbClr val="006600"/>
            </a:solidFill>
            <a:prstDash val="solid"/>
            <a:headEnd type="none" w="med" len="med"/>
            <a:tailEnd type="triangle" w="med" len="med"/>
          </a:ln>
        </p:spPr>
      </p:sp>
      <p:sp>
        <p:nvSpPr>
          <p:cNvPr id="31752" name="Line 9"/>
          <p:cNvSpPr/>
          <p:nvPr/>
        </p:nvSpPr>
        <p:spPr>
          <a:xfrm>
            <a:off x="2987675" y="2816225"/>
            <a:ext cx="0" cy="252413"/>
          </a:xfrm>
          <a:prstGeom prst="line">
            <a:avLst/>
          </a:prstGeom>
          <a:ln w="57150" cap="flat" cmpd="sng">
            <a:solidFill>
              <a:srgbClr val="006600"/>
            </a:solidFill>
            <a:prstDash val="solid"/>
            <a:headEnd type="none" w="med" len="med"/>
            <a:tailEnd type="triangle" w="med" len="med"/>
          </a:ln>
        </p:spPr>
      </p:sp>
      <p:cxnSp>
        <p:nvCxnSpPr>
          <p:cNvPr id="31753" name="直接箭头连接符 2"/>
          <p:cNvCxnSpPr/>
          <p:nvPr/>
        </p:nvCxnSpPr>
        <p:spPr>
          <a:xfrm flipV="1">
            <a:off x="908050" y="5957888"/>
            <a:ext cx="0" cy="576262"/>
          </a:xfrm>
          <a:prstGeom prst="straightConnector1">
            <a:avLst/>
          </a:prstGeom>
          <a:ln w="31750" cap="flat" cmpd="sng">
            <a:solidFill>
              <a:schemeClr val="tx1"/>
            </a:solidFill>
            <a:prstDash val="solid"/>
            <a:headEnd type="none" w="med" len="med"/>
            <a:tailEnd type="triangle" w="med" len="med"/>
          </a:ln>
        </p:spPr>
      </p:cxnSp>
      <p:cxnSp>
        <p:nvCxnSpPr>
          <p:cNvPr id="31754" name="直接箭头连接符 10"/>
          <p:cNvCxnSpPr/>
          <p:nvPr/>
        </p:nvCxnSpPr>
        <p:spPr>
          <a:xfrm flipV="1">
            <a:off x="3348038" y="5957888"/>
            <a:ext cx="0" cy="576262"/>
          </a:xfrm>
          <a:prstGeom prst="straightConnector1">
            <a:avLst/>
          </a:prstGeom>
          <a:ln w="31750" cap="flat" cmpd="sng">
            <a:solidFill>
              <a:schemeClr val="tx1"/>
            </a:solidFill>
            <a:prstDash val="solid"/>
            <a:headEnd type="none" w="med" len="med"/>
            <a:tailEnd type="triangle" w="med" len="med"/>
          </a:ln>
        </p:spPr>
      </p:cxnSp>
      <p:cxnSp>
        <p:nvCxnSpPr>
          <p:cNvPr id="31755" name="直接箭头连接符 11"/>
          <p:cNvCxnSpPr/>
          <p:nvPr/>
        </p:nvCxnSpPr>
        <p:spPr>
          <a:xfrm flipV="1">
            <a:off x="2124075" y="5992813"/>
            <a:ext cx="0" cy="576262"/>
          </a:xfrm>
          <a:prstGeom prst="straightConnector1">
            <a:avLst/>
          </a:prstGeom>
          <a:ln w="31750" cap="flat" cmpd="sng">
            <a:solidFill>
              <a:schemeClr val="tx1"/>
            </a:solidFill>
            <a:prstDash val="solid"/>
            <a:headEnd type="none" w="med" len="med"/>
            <a:tailEnd type="triangle" w="med" len="med"/>
          </a:ln>
        </p:spPr>
      </p:cxnSp>
      <p:cxnSp>
        <p:nvCxnSpPr>
          <p:cNvPr id="31756" name="直接箭头连接符 12"/>
          <p:cNvCxnSpPr/>
          <p:nvPr/>
        </p:nvCxnSpPr>
        <p:spPr>
          <a:xfrm flipV="1">
            <a:off x="4572000" y="5948363"/>
            <a:ext cx="0" cy="576262"/>
          </a:xfrm>
          <a:prstGeom prst="straightConnector1">
            <a:avLst/>
          </a:prstGeom>
          <a:ln w="31750" cap="flat" cmpd="sng">
            <a:solidFill>
              <a:schemeClr val="tx1"/>
            </a:solidFill>
            <a:prstDash val="solid"/>
            <a:headEnd type="none" w="med" len="med"/>
            <a:tailEnd type="triangle" w="med" len="med"/>
          </a:ln>
        </p:spPr>
      </p:cxnSp>
      <p:cxnSp>
        <p:nvCxnSpPr>
          <p:cNvPr id="31757" name="直接箭头连接符 13"/>
          <p:cNvCxnSpPr/>
          <p:nvPr/>
        </p:nvCxnSpPr>
        <p:spPr>
          <a:xfrm flipV="1">
            <a:off x="5875338" y="5948363"/>
            <a:ext cx="0" cy="576262"/>
          </a:xfrm>
          <a:prstGeom prst="straightConnector1">
            <a:avLst/>
          </a:prstGeom>
          <a:ln w="31750" cap="flat" cmpd="sng">
            <a:solidFill>
              <a:schemeClr val="tx1"/>
            </a:solidFill>
            <a:prstDash val="solid"/>
            <a:headEnd type="none" w="med" len="med"/>
            <a:tailEnd type="triangle" w="med" len="med"/>
          </a:ln>
        </p:spPr>
      </p:cxnSp>
      <p:sp>
        <p:nvSpPr>
          <p:cNvPr id="31758" name="文本框 3"/>
          <p:cNvSpPr txBox="1"/>
          <p:nvPr/>
        </p:nvSpPr>
        <p:spPr>
          <a:xfrm>
            <a:off x="1116013" y="6092825"/>
            <a:ext cx="576262" cy="369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0</a:t>
            </a:r>
            <a:r>
              <a:rPr lang="zh-CN" altLang="en-US" sz="1800" dirty="0">
                <a:ea typeface="宋体" pitchFamily="2" charset="-122"/>
              </a:rPr>
              <a:t>区</a:t>
            </a:r>
          </a:p>
        </p:txBody>
      </p:sp>
      <p:sp>
        <p:nvSpPr>
          <p:cNvPr id="31759" name="矩形 4"/>
          <p:cNvSpPr/>
          <p:nvPr/>
        </p:nvSpPr>
        <p:spPr>
          <a:xfrm>
            <a:off x="3692525" y="6092825"/>
            <a:ext cx="54292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2</a:t>
            </a:r>
            <a:r>
              <a:rPr lang="zh-CN" altLang="en-US" sz="1800" dirty="0">
                <a:ea typeface="宋体" pitchFamily="2" charset="-122"/>
              </a:rPr>
              <a:t>区</a:t>
            </a:r>
          </a:p>
        </p:txBody>
      </p:sp>
      <p:sp>
        <p:nvSpPr>
          <p:cNvPr id="31760" name="矩形 5"/>
          <p:cNvSpPr/>
          <p:nvPr/>
        </p:nvSpPr>
        <p:spPr>
          <a:xfrm>
            <a:off x="2503488" y="6092825"/>
            <a:ext cx="5429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1</a:t>
            </a:r>
            <a:r>
              <a:rPr lang="zh-CN" altLang="en-US" sz="1800" dirty="0">
                <a:ea typeface="宋体" pitchFamily="2" charset="-122"/>
              </a:rPr>
              <a:t>区</a:t>
            </a:r>
          </a:p>
        </p:txBody>
      </p:sp>
      <p:sp>
        <p:nvSpPr>
          <p:cNvPr id="17" name="矩形 4"/>
          <p:cNvSpPr/>
          <p:nvPr/>
        </p:nvSpPr>
        <p:spPr>
          <a:xfrm>
            <a:off x="4870450" y="6062663"/>
            <a:ext cx="54292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3</a:t>
            </a:r>
            <a:r>
              <a:rPr lang="zh-CN" altLang="en-US" sz="1800" dirty="0">
                <a:ea typeface="宋体" pitchFamily="2" charset="-122"/>
              </a:rPr>
              <a:t>区</a:t>
            </a:r>
          </a:p>
        </p:txBody>
      </p:sp>
      <p:sp>
        <p:nvSpPr>
          <p:cNvPr id="19" name="文本框 18">
            <a:extLst>
              <a:ext uri="{FF2B5EF4-FFF2-40B4-BE49-F238E27FC236}">
                <a16:creationId xmlns:a16="http://schemas.microsoft.com/office/drawing/2014/main" id="{1554B01C-C941-43B4-ABDB-2F7ED47952E3}"/>
              </a:ext>
            </a:extLst>
          </p:cNvPr>
          <p:cNvSpPr txBox="1"/>
          <p:nvPr/>
        </p:nvSpPr>
        <p:spPr>
          <a:xfrm>
            <a:off x="179470" y="2062162"/>
            <a:ext cx="8394326" cy="1200329"/>
          </a:xfrm>
          <a:prstGeom prst="rect">
            <a:avLst/>
          </a:prstGeom>
          <a:noFill/>
        </p:spPr>
        <p:txBody>
          <a:bodyPr wrap="square">
            <a:spAutoFit/>
          </a:bodyPr>
          <a:lstStyle/>
          <a:p>
            <a:r>
              <a:rPr lang="zh-CN" altLang="en-US" dirty="0">
                <a:solidFill>
                  <a:srgbClr val="FF0000"/>
                </a:solidFill>
              </a:rPr>
              <a:t>多对一的映射关系：</a:t>
            </a:r>
            <a:endParaRPr lang="en-US" altLang="zh-CN" dirty="0">
              <a:solidFill>
                <a:srgbClr val="FF0000"/>
              </a:solidFill>
            </a:endParaRPr>
          </a:p>
          <a:p>
            <a:r>
              <a:rPr lang="zh-CN" altLang="en-US" dirty="0">
                <a:solidFill>
                  <a:srgbClr val="FF0000"/>
                </a:solidFill>
              </a:rPr>
              <a:t>怎么确认是多的哪一个？</a:t>
            </a:r>
            <a:endParaRPr lang="en-US" altLang="zh-CN" dirty="0">
              <a:solidFill>
                <a:srgbClr val="FF0000"/>
              </a:solidFill>
            </a:endParaRPr>
          </a:p>
          <a:p>
            <a:r>
              <a:rPr lang="en-US" altLang="zh-CN" dirty="0">
                <a:solidFill>
                  <a:srgbClr val="FF0000"/>
                </a:solidFill>
              </a:rPr>
              <a:t>=&gt;</a:t>
            </a:r>
            <a:r>
              <a:rPr lang="zh-CN" altLang="en-US" b="0" i="0" dirty="0">
                <a:solidFill>
                  <a:srgbClr val="FF0000"/>
                </a:solidFill>
                <a:effectLst/>
                <a:latin typeface="-apple-system"/>
              </a:rPr>
              <a:t>在</a:t>
            </a:r>
            <a:r>
              <a:rPr lang="en-US" altLang="zh-CN" b="0" i="0" dirty="0">
                <a:solidFill>
                  <a:srgbClr val="FF0000"/>
                </a:solidFill>
                <a:effectLst/>
                <a:latin typeface="-apple-system"/>
              </a:rPr>
              <a:t>cache</a:t>
            </a:r>
            <a:r>
              <a:rPr lang="zh-CN" altLang="en-US" b="0" i="0" dirty="0">
                <a:solidFill>
                  <a:srgbClr val="FF0000"/>
                </a:solidFill>
                <a:effectLst/>
                <a:latin typeface="-apple-system"/>
              </a:rPr>
              <a:t>中增加一组标记，标记中包含了地址信息，在</a:t>
            </a:r>
            <a:r>
              <a:rPr lang="en-US" altLang="zh-CN" b="0" i="0" dirty="0">
                <a:solidFill>
                  <a:srgbClr val="FF0000"/>
                </a:solidFill>
                <a:effectLst/>
                <a:latin typeface="-apple-system"/>
              </a:rPr>
              <a:t>cache</a:t>
            </a:r>
            <a:r>
              <a:rPr lang="zh-CN" altLang="en-US" b="0" i="0" dirty="0">
                <a:solidFill>
                  <a:srgbClr val="FF0000"/>
                </a:solidFill>
                <a:effectLst/>
                <a:latin typeface="-apple-system"/>
              </a:rPr>
              <a:t>中增加一组标记，标记中包含了地址信息</a:t>
            </a:r>
            <a:endParaRPr lang="zh-CN" altLang="en-US" dirty="0">
              <a:solidFill>
                <a:srgbClr val="FF0000"/>
              </a:solidFill>
            </a:endParaRPr>
          </a:p>
        </p:txBody>
      </p:sp>
      <p:pic>
        <p:nvPicPr>
          <p:cNvPr id="6" name="图片 5">
            <a:extLst>
              <a:ext uri="{FF2B5EF4-FFF2-40B4-BE49-F238E27FC236}">
                <a16:creationId xmlns:a16="http://schemas.microsoft.com/office/drawing/2014/main" id="{1779FA27-8393-4148-9D50-19D01F8FE095}"/>
              </a:ext>
            </a:extLst>
          </p:cNvPr>
          <p:cNvPicPr>
            <a:picLocks noChangeAspect="1"/>
          </p:cNvPicPr>
          <p:nvPr/>
        </p:nvPicPr>
        <p:blipFill>
          <a:blip r:embed="rId4"/>
          <a:stretch>
            <a:fillRect/>
          </a:stretch>
        </p:blipFill>
        <p:spPr>
          <a:xfrm>
            <a:off x="5949030" y="5745081"/>
            <a:ext cx="3219702" cy="659004"/>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2975F2CD-805A-4D52-82CA-F1187E6AB8C6}"/>
              </a:ext>
            </a:extLst>
          </p:cNvPr>
          <p:cNvPicPr>
            <a:picLocks noChangeAspect="1"/>
          </p:cNvPicPr>
          <p:nvPr/>
        </p:nvPicPr>
        <p:blipFill rotWithShape="1">
          <a:blip r:embed="rId5"/>
          <a:srcRect l="24519" t="4551"/>
          <a:stretch/>
        </p:blipFill>
        <p:spPr>
          <a:xfrm>
            <a:off x="5457824" y="3665619"/>
            <a:ext cx="3694017" cy="361858"/>
          </a:xfrm>
          <a:prstGeom prst="rect">
            <a:avLst/>
          </a:prstGeom>
        </p:spPr>
      </p:pic>
      <p:cxnSp>
        <p:nvCxnSpPr>
          <p:cNvPr id="10" name="直接箭头连接符 9">
            <a:extLst>
              <a:ext uri="{FF2B5EF4-FFF2-40B4-BE49-F238E27FC236}">
                <a16:creationId xmlns:a16="http://schemas.microsoft.com/office/drawing/2014/main" id="{4BA585BD-1DBF-4283-942B-A46DC89B03DC}"/>
              </a:ext>
            </a:extLst>
          </p:cNvPr>
          <p:cNvCxnSpPr>
            <a:cxnSpLocks/>
            <a:endCxn id="37" idx="2"/>
          </p:cNvCxnSpPr>
          <p:nvPr/>
        </p:nvCxnSpPr>
        <p:spPr bwMode="auto">
          <a:xfrm flipH="1" flipV="1">
            <a:off x="4727716" y="3340342"/>
            <a:ext cx="2724604" cy="2608022"/>
          </a:xfrm>
          <a:prstGeom prst="straightConnector1">
            <a:avLst/>
          </a:prstGeom>
          <a:solidFill>
            <a:schemeClr val="accent1"/>
          </a:solidFill>
          <a:ln w="9525" cap="flat" cmpd="sng" algn="ctr">
            <a:solidFill>
              <a:srgbClr val="0070C0"/>
            </a:solidFill>
            <a:prstDash val="solid"/>
            <a:round/>
            <a:headEnd type="none" w="med" len="med"/>
            <a:tailEnd type="triangle"/>
          </a:ln>
        </p:spPr>
      </p:cxnSp>
      <p:cxnSp>
        <p:nvCxnSpPr>
          <p:cNvPr id="28" name="直接箭头连接符 27">
            <a:extLst>
              <a:ext uri="{FF2B5EF4-FFF2-40B4-BE49-F238E27FC236}">
                <a16:creationId xmlns:a16="http://schemas.microsoft.com/office/drawing/2014/main" id="{9EFD3036-BC99-4CB9-AC75-D43288962E47}"/>
              </a:ext>
            </a:extLst>
          </p:cNvPr>
          <p:cNvCxnSpPr>
            <a:cxnSpLocks/>
          </p:cNvCxnSpPr>
          <p:nvPr/>
        </p:nvCxnSpPr>
        <p:spPr bwMode="auto">
          <a:xfrm flipV="1">
            <a:off x="6689095" y="3899160"/>
            <a:ext cx="115153" cy="1974595"/>
          </a:xfrm>
          <a:prstGeom prst="straightConnector1">
            <a:avLst/>
          </a:prstGeom>
          <a:solidFill>
            <a:schemeClr val="accent1"/>
          </a:solidFill>
          <a:ln w="9525" cap="flat" cmpd="sng" algn="ctr">
            <a:solidFill>
              <a:srgbClr val="0070C0"/>
            </a:solidFill>
            <a:prstDash val="solid"/>
            <a:round/>
            <a:headEnd type="none" w="med" len="med"/>
            <a:tailEnd type="triangle"/>
          </a:ln>
        </p:spPr>
      </p:cxnSp>
      <p:cxnSp>
        <p:nvCxnSpPr>
          <p:cNvPr id="34" name="直接箭头连接符 33">
            <a:extLst>
              <a:ext uri="{FF2B5EF4-FFF2-40B4-BE49-F238E27FC236}">
                <a16:creationId xmlns:a16="http://schemas.microsoft.com/office/drawing/2014/main" id="{380B23F5-CC8A-483D-98CC-3E17588FF748}"/>
              </a:ext>
            </a:extLst>
          </p:cNvPr>
          <p:cNvCxnSpPr>
            <a:cxnSpLocks/>
          </p:cNvCxnSpPr>
          <p:nvPr/>
        </p:nvCxnSpPr>
        <p:spPr bwMode="auto">
          <a:xfrm flipV="1">
            <a:off x="5457825" y="3863974"/>
            <a:ext cx="2714575" cy="1293218"/>
          </a:xfrm>
          <a:prstGeom prst="straightConnector1">
            <a:avLst/>
          </a:prstGeom>
          <a:solidFill>
            <a:schemeClr val="accent1"/>
          </a:solidFill>
          <a:ln w="9525" cap="flat" cmpd="sng" algn="ctr">
            <a:solidFill>
              <a:srgbClr val="0070C0"/>
            </a:solidFill>
            <a:prstDash val="solid"/>
            <a:round/>
            <a:headEnd type="none" w="med" len="med"/>
            <a:tailEnd type="triangle"/>
          </a:ln>
        </p:spPr>
      </p:cxnSp>
      <p:pic>
        <p:nvPicPr>
          <p:cNvPr id="37" name="图片 36">
            <a:extLst>
              <a:ext uri="{FF2B5EF4-FFF2-40B4-BE49-F238E27FC236}">
                <a16:creationId xmlns:a16="http://schemas.microsoft.com/office/drawing/2014/main" id="{5988A76E-4689-48A6-AD79-FAB568DBAF92}"/>
              </a:ext>
            </a:extLst>
          </p:cNvPr>
          <p:cNvPicPr>
            <a:picLocks noChangeAspect="1"/>
          </p:cNvPicPr>
          <p:nvPr/>
        </p:nvPicPr>
        <p:blipFill rotWithShape="1">
          <a:blip r:embed="rId5"/>
          <a:srcRect l="-458" t="-3405" r="74254"/>
          <a:stretch/>
        </p:blipFill>
        <p:spPr>
          <a:xfrm>
            <a:off x="4086508" y="2948321"/>
            <a:ext cx="1282416" cy="392021"/>
          </a:xfrm>
          <a:prstGeom prst="rect">
            <a:avLst/>
          </a:prstGeom>
        </p:spPr>
      </p:pic>
      <p:sp>
        <p:nvSpPr>
          <p:cNvPr id="20" name="矩形 19">
            <a:extLst>
              <a:ext uri="{FF2B5EF4-FFF2-40B4-BE49-F238E27FC236}">
                <a16:creationId xmlns:a16="http://schemas.microsoft.com/office/drawing/2014/main" id="{776AC7C1-BCFE-4BB6-ADF1-3F9F1B3DD06A}"/>
              </a:ext>
            </a:extLst>
          </p:cNvPr>
          <p:cNvSpPr/>
          <p:nvPr/>
        </p:nvSpPr>
        <p:spPr bwMode="auto">
          <a:xfrm>
            <a:off x="8244408" y="5745081"/>
            <a:ext cx="761479" cy="300229"/>
          </a:xfrm>
          <a:prstGeom prst="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40" name="Rectangle 5">
            <a:extLst>
              <a:ext uri="{FF2B5EF4-FFF2-40B4-BE49-F238E27FC236}">
                <a16:creationId xmlns:a16="http://schemas.microsoft.com/office/drawing/2014/main" id="{62068950-3190-4D41-A1F8-1321D73744EE}"/>
              </a:ext>
            </a:extLst>
          </p:cNvPr>
          <p:cNvSpPr/>
          <p:nvPr/>
        </p:nvSpPr>
        <p:spPr>
          <a:xfrm>
            <a:off x="6520163" y="5386306"/>
            <a:ext cx="2714575" cy="172951"/>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buNone/>
            </a:pPr>
            <a:r>
              <a:rPr lang="zh-CN" altLang="en-US" sz="1600" dirty="0">
                <a:solidFill>
                  <a:srgbClr val="FF0000"/>
                </a:solidFill>
                <a:latin typeface="黑体" pitchFamily="49" charset="-122"/>
                <a:ea typeface="黑体" pitchFamily="49" charset="-122"/>
              </a:rPr>
              <a:t>字节编址（块内有多个字节）</a:t>
            </a:r>
            <a:endParaRPr lang="en-AU" altLang="zh-CN" sz="1600" dirty="0">
              <a:solidFill>
                <a:srgbClr val="FF0000"/>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7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7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7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7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7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build="p"/>
      <p:bldP spid="31758" grpId="0"/>
      <p:bldP spid="31759" grpId="0"/>
      <p:bldP spid="31760" grpId="0"/>
      <p:bldP spid="17"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61C94D-1993-43A5-AE80-F775B7CFDFBF}"/>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0CEB1046-8636-4CAE-976A-79DD96297C05}"/>
              </a:ext>
            </a:extLst>
          </p:cNvPr>
          <p:cNvPicPr>
            <a:picLocks noChangeAspect="1"/>
          </p:cNvPicPr>
          <p:nvPr/>
        </p:nvPicPr>
        <p:blipFill>
          <a:blip r:embed="rId2"/>
          <a:stretch>
            <a:fillRect/>
          </a:stretch>
        </p:blipFill>
        <p:spPr>
          <a:xfrm>
            <a:off x="684213" y="1125538"/>
            <a:ext cx="7944959" cy="4363059"/>
          </a:xfrm>
          <a:prstGeom prst="rect">
            <a:avLst/>
          </a:prstGeom>
        </p:spPr>
      </p:pic>
    </p:spTree>
    <p:extLst>
      <p:ext uri="{BB962C8B-B14F-4D97-AF65-F5344CB8AC3E}">
        <p14:creationId xmlns:p14="http://schemas.microsoft.com/office/powerpoint/2010/main" val="9422038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204</a:t>
            </a:fld>
            <a:endParaRPr lang="en-AU" altLang="zh-CN" sz="1400" b="1" dirty="0">
              <a:ea typeface="宋体" pitchFamily="2" charset="-122"/>
            </a:endParaRPr>
          </a:p>
        </p:txBody>
      </p:sp>
      <p:sp>
        <p:nvSpPr>
          <p:cNvPr id="584707" name="Rectangle 56"/>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5.2.1 Cache </a:t>
            </a:r>
            <a:r>
              <a:rPr lang="zh-CN" altLang="en-US" dirty="0">
                <a:ea typeface="宋体" pitchFamily="2" charset="-122"/>
              </a:rPr>
              <a:t>访问</a:t>
            </a:r>
            <a:endParaRPr lang="en-AU" altLang="zh-CN" dirty="0">
              <a:ea typeface="宋体" pitchFamily="2" charset="-122"/>
            </a:endParaRPr>
          </a:p>
        </p:txBody>
      </p:sp>
      <p:sp>
        <p:nvSpPr>
          <p:cNvPr id="584708" name="Rectangle 57"/>
          <p:cNvSpPr>
            <a:spLocks noGrp="1"/>
          </p:cNvSpPr>
          <p:nvPr>
            <p:ph idx="1"/>
          </p:nvPr>
        </p:nvSpPr>
        <p:spPr>
          <a:xfrm>
            <a:off x="684213" y="1125538"/>
            <a:ext cx="8270875" cy="1338262"/>
          </a:xfrm>
          <a:ln/>
        </p:spPr>
        <p:txBody>
          <a:bodyPr vert="horz" wrap="square" lIns="91440" tIns="45720" rIns="91440" bIns="45720" anchor="t"/>
          <a:lstStyle/>
          <a:p>
            <a:pPr eaLnBrk="1" hangingPunct="1">
              <a:lnSpc>
                <a:spcPct val="80000"/>
              </a:lnSpc>
            </a:pPr>
            <a:r>
              <a:rPr lang="en-US" altLang="zh-CN" sz="2800" dirty="0">
                <a:solidFill>
                  <a:srgbClr val="990000"/>
                </a:solidFill>
                <a:latin typeface="黑体" pitchFamily="49" charset="-122"/>
                <a:ea typeface="黑体" pitchFamily="49" charset="-122"/>
              </a:rPr>
              <a:t>CPU</a:t>
            </a:r>
            <a:r>
              <a:rPr lang="zh-CN" altLang="en-US" sz="2800" dirty="0">
                <a:solidFill>
                  <a:srgbClr val="990000"/>
                </a:solidFill>
                <a:latin typeface="黑体" pitchFamily="49" charset="-122"/>
                <a:ea typeface="黑体" pitchFamily="49" charset="-122"/>
              </a:rPr>
              <a:t>访问地址序列：</a:t>
            </a:r>
            <a:r>
              <a:rPr lang="en-US" altLang="zh-CN" sz="2800" dirty="0">
                <a:solidFill>
                  <a:srgbClr val="990000"/>
                </a:solidFill>
                <a:latin typeface="黑体" pitchFamily="49" charset="-122"/>
                <a:ea typeface="黑体" pitchFamily="49" charset="-122"/>
              </a:rPr>
              <a:t>22-26-22-26-16-3-16-18-16</a:t>
            </a:r>
          </a:p>
          <a:p>
            <a:pPr eaLnBrk="1" hangingPunct="1">
              <a:lnSpc>
                <a:spcPct val="80000"/>
              </a:lnSpc>
            </a:pPr>
            <a:r>
              <a:rPr lang="en-US" altLang="zh-CN" sz="2800" dirty="0">
                <a:latin typeface="黑体" pitchFamily="49" charset="-122"/>
                <a:ea typeface="黑体" pitchFamily="49" charset="-122"/>
              </a:rPr>
              <a:t>8</a:t>
            </a:r>
            <a:r>
              <a:rPr lang="zh-CN" altLang="en-US" sz="2800" dirty="0">
                <a:latin typeface="黑体" pitchFamily="49" charset="-122"/>
                <a:ea typeface="黑体" pitchFamily="49" charset="-122"/>
              </a:rPr>
              <a:t>块，</a:t>
            </a:r>
            <a:r>
              <a:rPr lang="en-US" altLang="zh-CN" sz="2800" dirty="0">
                <a:solidFill>
                  <a:srgbClr val="FF0000"/>
                </a:solidFill>
                <a:latin typeface="黑体" pitchFamily="49" charset="-122"/>
                <a:ea typeface="黑体" pitchFamily="49" charset="-122"/>
              </a:rPr>
              <a:t>1</a:t>
            </a:r>
            <a:r>
              <a:rPr lang="zh-CN" altLang="en-US" sz="2800" dirty="0">
                <a:solidFill>
                  <a:srgbClr val="FF0000"/>
                </a:solidFill>
                <a:latin typeface="黑体" pitchFamily="49" charset="-122"/>
                <a:ea typeface="黑体" pitchFamily="49" charset="-122"/>
              </a:rPr>
              <a:t>字</a:t>
            </a:r>
            <a:r>
              <a:rPr lang="en-US" altLang="zh-CN" sz="2800" dirty="0">
                <a:solidFill>
                  <a:srgbClr val="FF0000"/>
                </a:solidFill>
                <a:latin typeface="黑体" pitchFamily="49" charset="-122"/>
                <a:ea typeface="黑体" pitchFamily="49" charset="-122"/>
              </a:rPr>
              <a:t>/</a:t>
            </a:r>
            <a:r>
              <a:rPr lang="zh-CN" altLang="en-US" sz="2800" dirty="0">
                <a:solidFill>
                  <a:srgbClr val="FF0000"/>
                </a:solidFill>
                <a:latin typeface="黑体" pitchFamily="49" charset="-122"/>
                <a:ea typeface="黑体" pitchFamily="49" charset="-122"/>
              </a:rPr>
              <a:t>块</a:t>
            </a:r>
            <a:r>
              <a:rPr lang="zh-CN" altLang="en-US" sz="2800" dirty="0">
                <a:latin typeface="黑体" pitchFamily="49" charset="-122"/>
                <a:ea typeface="黑体" pitchFamily="49" charset="-122"/>
              </a:rPr>
              <a:t>，直接映射</a:t>
            </a:r>
            <a:endParaRPr lang="en-US" altLang="zh-CN" sz="2800" dirty="0">
              <a:latin typeface="黑体" pitchFamily="49" charset="-122"/>
              <a:ea typeface="黑体" pitchFamily="49" charset="-122"/>
            </a:endParaRPr>
          </a:p>
          <a:p>
            <a:pPr eaLnBrk="1" hangingPunct="1">
              <a:lnSpc>
                <a:spcPct val="80000"/>
              </a:lnSpc>
            </a:pPr>
            <a:r>
              <a:rPr lang="zh-CN" altLang="en-US" sz="2800" dirty="0">
                <a:latin typeface="黑体" pitchFamily="49" charset="-122"/>
                <a:ea typeface="黑体" pitchFamily="49" charset="-122"/>
              </a:rPr>
              <a:t>初始状态</a:t>
            </a:r>
            <a:endParaRPr lang="en-AU" altLang="zh-CN" sz="2800" dirty="0">
              <a:latin typeface="黑体" pitchFamily="49" charset="-122"/>
              <a:ea typeface="黑体" pitchFamily="49" charset="-122"/>
            </a:endParaRPr>
          </a:p>
        </p:txBody>
      </p:sp>
      <p:graphicFrame>
        <p:nvGraphicFramePr>
          <p:cNvPr id="21573" name="Group 69"/>
          <p:cNvGraphicFramePr>
            <a:graphicFrameLocks noGrp="1"/>
          </p:cNvGraphicFramePr>
          <p:nvPr/>
        </p:nvGraphicFramePr>
        <p:xfrm>
          <a:off x="971550" y="2463800"/>
          <a:ext cx="6672263" cy="3746501"/>
        </p:xfrm>
        <a:graphic>
          <a:graphicData uri="http://schemas.openxmlformats.org/drawingml/2006/table">
            <a:tbl>
              <a:tblPr/>
              <a:tblGrid>
                <a:gridCol w="1655763">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2063750">
                  <a:extLst>
                    <a:ext uri="{9D8B030D-6E8A-4147-A177-3AD203B41FA5}">
                      <a16:colId xmlns:a16="http://schemas.microsoft.com/office/drawing/2014/main" val="20003"/>
                    </a:ext>
                  </a:extLst>
                </a:gridCol>
              </a:tblGrid>
              <a:tr h="415925">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Index </a:t>
                      </a:r>
                      <a:r>
                        <a:rPr kumimoji="0" lang="zh-CN" altLang="en-US" sz="1800" b="0" i="0" u="none" strike="noStrike" cap="none" normalizeH="0" baseline="0" dirty="0">
                          <a:ln>
                            <a:noFill/>
                          </a:ln>
                          <a:solidFill>
                            <a:schemeClr val="tx1"/>
                          </a:solidFill>
                          <a:effectLst/>
                          <a:latin typeface="Arial" panose="020B0604020202090204" pitchFamily="34" charset="0"/>
                          <a:ea typeface="黑体" pitchFamily="49" charset="-122"/>
                        </a:rPr>
                        <a:t>索引</a:t>
                      </a:r>
                      <a:endParaRPr kumimoji="0" lang="zh-CN" altLang="en-AU" sz="1800" b="0" i="0" u="none" strike="noStrike" cap="none" normalizeH="0" baseline="0" dirty="0">
                        <a:ln>
                          <a:noFill/>
                        </a:ln>
                        <a:solidFill>
                          <a:schemeClr val="tx1"/>
                        </a:solidFill>
                        <a:effectLst/>
                        <a:latin typeface="Arial" panose="020B0604020202090204" pitchFamily="34" charset="0"/>
                        <a:ea typeface="黑体" pitchFamily="49"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V</a:t>
                      </a:r>
                      <a:r>
                        <a:rPr kumimoji="0" lang="zh-CN" altLang="en-US" sz="1800" b="0" i="0" u="none" strike="noStrike" cap="none" normalizeH="0" baseline="0">
                          <a:ln>
                            <a:noFill/>
                          </a:ln>
                          <a:solidFill>
                            <a:schemeClr val="tx1"/>
                          </a:solidFill>
                          <a:effectLst/>
                          <a:latin typeface="Arial" panose="020B0604020202090204" pitchFamily="34" charset="0"/>
                          <a:ea typeface="黑体" pitchFamily="49" charset="-122"/>
                        </a:rPr>
                        <a:t>有效位</a:t>
                      </a:r>
                      <a:endParaRPr kumimoji="0" lang="zh-CN" altLang="en-AU" sz="1800" b="0" i="0" u="none" strike="noStrike" cap="none" normalizeH="0" baseline="0">
                        <a:ln>
                          <a:noFill/>
                        </a:ln>
                        <a:solidFill>
                          <a:schemeClr val="tx1"/>
                        </a:solidFill>
                        <a:effectLst/>
                        <a:latin typeface="Arial" panose="020B0604020202090204" pitchFamily="34" charset="0"/>
                        <a:ea typeface="黑体" pitchFamily="49"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Tag  </a:t>
                      </a:r>
                      <a:r>
                        <a:rPr kumimoji="0" lang="zh-CN" altLang="en-US" sz="1800" b="0" i="0" u="none" strike="noStrike" cap="none" normalizeH="0" baseline="0">
                          <a:ln>
                            <a:noFill/>
                          </a:ln>
                          <a:solidFill>
                            <a:schemeClr val="tx1"/>
                          </a:solidFill>
                          <a:effectLst/>
                          <a:latin typeface="Arial" panose="020B0604020202090204" pitchFamily="34" charset="0"/>
                          <a:ea typeface="黑体" pitchFamily="49" charset="-122"/>
                        </a:rPr>
                        <a:t>标记</a:t>
                      </a:r>
                      <a:endParaRPr kumimoji="0" lang="zh-CN" altLang="en-AU" sz="1800" b="0" i="0" u="none" strike="noStrike" cap="none" normalizeH="0" baseline="0">
                        <a:ln>
                          <a:noFill/>
                        </a:ln>
                        <a:solidFill>
                          <a:schemeClr val="tx1"/>
                        </a:solidFill>
                        <a:effectLst/>
                        <a:latin typeface="Arial" panose="020B0604020202090204" pitchFamily="34" charset="0"/>
                        <a:ea typeface="黑体" pitchFamily="49"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Data  </a:t>
                      </a:r>
                      <a:r>
                        <a:rPr kumimoji="0" lang="zh-CN" altLang="en-US" sz="1800" b="0" i="0" u="none" strike="noStrike" cap="none" normalizeH="0" baseline="0">
                          <a:ln>
                            <a:noFill/>
                          </a:ln>
                          <a:solidFill>
                            <a:schemeClr val="tx1"/>
                          </a:solidFill>
                          <a:effectLst/>
                          <a:latin typeface="Arial" panose="020B0604020202090204" pitchFamily="34" charset="0"/>
                          <a:ea typeface="黑体" pitchFamily="49" charset="-122"/>
                        </a:rPr>
                        <a:t>数据</a:t>
                      </a:r>
                      <a:endParaRPr kumimoji="0" lang="zh-CN" altLang="en-AU" sz="1800" b="0" i="0" u="none" strike="noStrike" cap="none" normalizeH="0" baseline="0">
                        <a:ln>
                          <a:noFill/>
                        </a:ln>
                        <a:solidFill>
                          <a:schemeClr val="tx1"/>
                        </a:solidFill>
                        <a:effectLst/>
                        <a:latin typeface="Arial" panose="020B0604020202090204" pitchFamily="34" charset="0"/>
                        <a:ea typeface="黑体" pitchFamily="49"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5925">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925">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5925">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25">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751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5925">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5925">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205</a:t>
            </a:fld>
            <a:endParaRPr lang="en-AU" altLang="zh-CN" sz="1400" b="1" dirty="0">
              <a:ea typeface="宋体" pitchFamily="2" charset="-122"/>
            </a:endParaRPr>
          </a:p>
        </p:txBody>
      </p:sp>
      <p:sp>
        <p:nvSpPr>
          <p:cNvPr id="586755"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latin typeface="黑体" pitchFamily="49" charset="-122"/>
                <a:ea typeface="黑体" pitchFamily="49" charset="-122"/>
              </a:rPr>
              <a:t>Cache </a:t>
            </a:r>
            <a:r>
              <a:rPr lang="zh-CN" altLang="en-US" dirty="0">
                <a:latin typeface="黑体" pitchFamily="49" charset="-122"/>
                <a:ea typeface="黑体" pitchFamily="49" charset="-122"/>
              </a:rPr>
              <a:t>访问（ </a:t>
            </a:r>
            <a:r>
              <a:rPr lang="en-US" altLang="zh-CN" sz="2400" dirty="0">
                <a:solidFill>
                  <a:srgbClr val="990000"/>
                </a:solidFill>
                <a:latin typeface="黑体" pitchFamily="49" charset="-122"/>
                <a:ea typeface="黑体" pitchFamily="49" charset="-122"/>
              </a:rPr>
              <a:t>22-26-22-26-16-3-16-18-16</a:t>
            </a:r>
            <a:r>
              <a:rPr lang="zh-CN" altLang="en-US" sz="2400" dirty="0">
                <a:latin typeface="黑体" pitchFamily="49" charset="-122"/>
                <a:ea typeface="黑体" pitchFamily="49" charset="-122"/>
              </a:rPr>
              <a:t> </a:t>
            </a:r>
            <a:r>
              <a:rPr lang="zh-CN" altLang="en-US" dirty="0">
                <a:latin typeface="黑体" pitchFamily="49" charset="-122"/>
                <a:ea typeface="黑体" pitchFamily="49" charset="-122"/>
              </a:rPr>
              <a:t>）</a:t>
            </a:r>
            <a:endParaRPr lang="en-AU" altLang="zh-CN" dirty="0">
              <a:latin typeface="黑体" pitchFamily="49" charset="-122"/>
              <a:ea typeface="黑体" pitchFamily="49" charset="-122"/>
            </a:endParaRPr>
          </a:p>
        </p:txBody>
      </p:sp>
      <p:graphicFrame>
        <p:nvGraphicFramePr>
          <p:cNvPr id="23628" name="Group 76"/>
          <p:cNvGraphicFramePr>
            <a:graphicFrameLocks noGrp="1"/>
          </p:cNvGraphicFramePr>
          <p:nvPr/>
        </p:nvGraphicFramePr>
        <p:xfrm>
          <a:off x="1547813" y="2924175"/>
          <a:ext cx="6096000" cy="3292479"/>
        </p:xfrm>
        <a:graphic>
          <a:graphicData uri="http://schemas.openxmlformats.org/drawingml/2006/table">
            <a:tbl>
              <a:tblPr/>
              <a:tblGrid>
                <a:gridCol w="1079500">
                  <a:extLst>
                    <a:ext uri="{9D8B030D-6E8A-4147-A177-3AD203B41FA5}">
                      <a16:colId xmlns:a16="http://schemas.microsoft.com/office/drawing/2014/main" val="20000"/>
                    </a:ext>
                  </a:extLst>
                </a:gridCol>
                <a:gridCol w="649287">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3216275">
                  <a:extLst>
                    <a:ext uri="{9D8B030D-6E8A-4147-A177-3AD203B41FA5}">
                      <a16:colId xmlns:a16="http://schemas.microsoft.com/office/drawing/2014/main" val="20003"/>
                    </a:ext>
                  </a:extLst>
                </a:gridCol>
              </a:tblGrid>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Index</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V</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Tag</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Data</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008000"/>
                          </a:solidFill>
                          <a:effectLst/>
                          <a:latin typeface="Arial" panose="020B0604020202090204" pitchFamily="34" charset="0"/>
                          <a:ea typeface="宋体" pitchFamily="2" charset="-122"/>
                        </a:rPr>
                        <a:t>110</a:t>
                      </a:r>
                      <a:endParaRPr kumimoji="0" lang="en-AU" altLang="zh-CN" sz="1800" b="1" i="0" u="none" strike="noStrike" cap="none" normalizeH="0" baseline="0">
                        <a:ln>
                          <a:noFill/>
                        </a:ln>
                        <a:solidFill>
                          <a:srgbClr val="008000"/>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Y</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FF0000"/>
                          </a:solidFill>
                          <a:effectLst/>
                          <a:latin typeface="Arial" panose="020B0604020202090204" pitchFamily="34" charset="0"/>
                          <a:ea typeface="宋体" pitchFamily="2" charset="-122"/>
                        </a:rPr>
                        <a:t>10</a:t>
                      </a:r>
                      <a:endParaRPr kumimoji="0" lang="en-AU" altLang="zh-CN" sz="1800" b="1" i="0" u="none" strike="noStrike" cap="none" normalizeH="0" baseline="0">
                        <a:ln>
                          <a:noFill/>
                        </a:ln>
                        <a:solidFill>
                          <a:srgbClr val="FF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Mem[</a:t>
                      </a:r>
                      <a:r>
                        <a:rPr kumimoji="0" lang="en-US" altLang="zh-CN" sz="1800" b="1" i="0" u="none" strike="noStrike" cap="none" normalizeH="0" baseline="0">
                          <a:ln>
                            <a:noFill/>
                          </a:ln>
                          <a:solidFill>
                            <a:srgbClr val="FF0000"/>
                          </a:solidFill>
                          <a:effectLst/>
                          <a:latin typeface="Arial" panose="020B0604020202090204" pitchFamily="34" charset="0"/>
                          <a:ea typeface="宋体" pitchFamily="2" charset="-122"/>
                        </a:rPr>
                        <a:t>10</a:t>
                      </a:r>
                      <a:r>
                        <a:rPr kumimoji="0" lang="en-US" altLang="zh-CN" sz="1800" b="1" i="0" u="none" strike="noStrike" cap="none" normalizeH="0" baseline="0">
                          <a:ln>
                            <a:noFill/>
                          </a:ln>
                          <a:solidFill>
                            <a:srgbClr val="008000"/>
                          </a:solidFill>
                          <a:effectLst/>
                          <a:latin typeface="Arial" panose="020B0604020202090204" pitchFamily="34" charset="0"/>
                          <a:ea typeface="宋体" pitchFamily="2" charset="-122"/>
                        </a:rPr>
                        <a:t>110</a:t>
                      </a: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23629" name="Group 77"/>
          <p:cNvGraphicFramePr>
            <a:graphicFrameLocks noGrp="1"/>
          </p:cNvGraphicFramePr>
          <p:nvPr/>
        </p:nvGraphicFramePr>
        <p:xfrm>
          <a:off x="1547813" y="1320800"/>
          <a:ext cx="6072187" cy="733426"/>
        </p:xfrm>
        <a:graphic>
          <a:graphicData uri="http://schemas.openxmlformats.org/drawingml/2006/table">
            <a:tbl>
              <a:tblPr/>
              <a:tblGrid>
                <a:gridCol w="1673225">
                  <a:extLst>
                    <a:ext uri="{9D8B030D-6E8A-4147-A177-3AD203B41FA5}">
                      <a16:colId xmlns:a16="http://schemas.microsoft.com/office/drawing/2014/main" val="20000"/>
                    </a:ext>
                  </a:extLst>
                </a:gridCol>
                <a:gridCol w="1649412">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517650">
                  <a:extLst>
                    <a:ext uri="{9D8B030D-6E8A-4147-A177-3AD203B41FA5}">
                      <a16:colId xmlns:a16="http://schemas.microsoft.com/office/drawing/2014/main" val="20003"/>
                    </a:ext>
                  </a:extLst>
                </a:gridCol>
              </a:tblGrid>
              <a:tr h="36671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Word addr</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Binary addr</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Hit/miss</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Cache block</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22</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rgbClr val="FF0000"/>
                          </a:solidFill>
                          <a:effectLst/>
                          <a:latin typeface="Arial" panose="020B0604020202090204" pitchFamily="34" charset="0"/>
                          <a:ea typeface="宋体" pitchFamily="2" charset="-122"/>
                        </a:rPr>
                        <a:t>10</a:t>
                      </a: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 </a:t>
                      </a:r>
                      <a:r>
                        <a:rPr kumimoji="0" lang="en-US" altLang="zh-CN" sz="1800" b="0" i="0" u="none" strike="noStrike" cap="none" normalizeH="0" baseline="0">
                          <a:ln>
                            <a:noFill/>
                          </a:ln>
                          <a:solidFill>
                            <a:srgbClr val="008000"/>
                          </a:solidFill>
                          <a:effectLst/>
                          <a:latin typeface="Arial" panose="020B0604020202090204" pitchFamily="34" charset="0"/>
                          <a:ea typeface="宋体" pitchFamily="2" charset="-122"/>
                        </a:rPr>
                        <a:t>110</a:t>
                      </a:r>
                      <a:endParaRPr kumimoji="0" lang="en-AU" altLang="zh-CN" sz="1800" b="0" i="0" u="none" strike="noStrike" cap="none" normalizeH="0" baseline="0">
                        <a:ln>
                          <a:noFill/>
                        </a:ln>
                        <a:solidFill>
                          <a:srgbClr val="008000"/>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rgbClr val="008000"/>
                          </a:solidFill>
                          <a:effectLst/>
                          <a:latin typeface="Arial" panose="020B0604020202090204" pitchFamily="34" charset="0"/>
                          <a:ea typeface="宋体" pitchFamily="2" charset="-122"/>
                        </a:rPr>
                        <a:t>110</a:t>
                      </a:r>
                      <a:endParaRPr kumimoji="0" lang="en-AU" altLang="zh-CN" sz="1800" b="0" i="0" u="none" strike="noStrike" cap="none" normalizeH="0" baseline="0">
                        <a:ln>
                          <a:noFill/>
                        </a:ln>
                        <a:solidFill>
                          <a:srgbClr val="008000"/>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86825" name="Line 75"/>
          <p:cNvSpPr/>
          <p:nvPr/>
        </p:nvSpPr>
        <p:spPr>
          <a:xfrm flipH="1" flipV="1">
            <a:off x="4068763" y="3108325"/>
            <a:ext cx="288925" cy="365125"/>
          </a:xfrm>
          <a:prstGeom prst="line">
            <a:avLst/>
          </a:prstGeom>
          <a:ln w="57150" cap="flat" cmpd="sng">
            <a:solidFill>
              <a:srgbClr val="FF0000"/>
            </a:solidFill>
            <a:prstDash val="solid"/>
            <a:headEnd type="none" w="med" len="med"/>
            <a:tailEnd type="triangle" w="med" len="med"/>
          </a:ln>
        </p:spPr>
      </p:sp>
      <p:sp>
        <p:nvSpPr>
          <p:cNvPr id="586826" name="Line 78"/>
          <p:cNvSpPr/>
          <p:nvPr/>
        </p:nvSpPr>
        <p:spPr>
          <a:xfrm flipH="1" flipV="1">
            <a:off x="7151688" y="1835150"/>
            <a:ext cx="468312" cy="369888"/>
          </a:xfrm>
          <a:prstGeom prst="line">
            <a:avLst/>
          </a:prstGeom>
          <a:ln w="57150" cap="flat" cmpd="sng">
            <a:solidFill>
              <a:srgbClr val="009900"/>
            </a:solidFill>
            <a:prstDash val="solid"/>
            <a:headEnd type="none" w="med" len="med"/>
            <a:tailEnd type="triangle" w="med" len="med"/>
          </a:ln>
        </p:spPr>
      </p:sp>
      <p:sp>
        <p:nvSpPr>
          <p:cNvPr id="586827" name="Line 79"/>
          <p:cNvSpPr/>
          <p:nvPr/>
        </p:nvSpPr>
        <p:spPr>
          <a:xfrm flipH="1" flipV="1">
            <a:off x="4402138" y="1835150"/>
            <a:ext cx="468312" cy="369888"/>
          </a:xfrm>
          <a:prstGeom prst="line">
            <a:avLst/>
          </a:prstGeom>
          <a:ln w="57150" cap="flat" cmpd="sng">
            <a:solidFill>
              <a:srgbClr val="009900"/>
            </a:solidFill>
            <a:prstDash val="solid"/>
            <a:headEnd type="none" w="med" len="med"/>
            <a:tailEnd type="triangle" w="med" len="med"/>
          </a:ln>
        </p:spPr>
      </p:sp>
      <p:sp>
        <p:nvSpPr>
          <p:cNvPr id="586828" name="Line 80"/>
          <p:cNvSpPr/>
          <p:nvPr/>
        </p:nvSpPr>
        <p:spPr>
          <a:xfrm flipV="1">
            <a:off x="1042988" y="5661025"/>
            <a:ext cx="504825" cy="431800"/>
          </a:xfrm>
          <a:prstGeom prst="line">
            <a:avLst/>
          </a:prstGeom>
          <a:ln w="57150" cap="flat" cmpd="sng">
            <a:solidFill>
              <a:srgbClr val="009900"/>
            </a:solidFill>
            <a:prstDash val="solid"/>
            <a:headEnd type="none" w="med" len="med"/>
            <a:tailEnd type="triangle" w="med" len="med"/>
          </a:ln>
        </p:spPr>
      </p:sp>
      <p:sp>
        <p:nvSpPr>
          <p:cNvPr id="586829" name="Line 81"/>
          <p:cNvSpPr/>
          <p:nvPr/>
        </p:nvSpPr>
        <p:spPr>
          <a:xfrm flipV="1">
            <a:off x="5651500" y="2054225"/>
            <a:ext cx="0" cy="366713"/>
          </a:xfrm>
          <a:prstGeom prst="line">
            <a:avLst/>
          </a:prstGeom>
          <a:ln w="76200" cap="flat" cmpd="sng">
            <a:solidFill>
              <a:schemeClr val="tx2"/>
            </a:solidFill>
            <a:prstDash val="solid"/>
            <a:headEnd type="none" w="med" len="med"/>
            <a:tailEnd type="triangle" w="med" len="med"/>
          </a:ln>
        </p:spPr>
      </p:sp>
      <p:sp>
        <p:nvSpPr>
          <p:cNvPr id="586830" name="Line 82"/>
          <p:cNvSpPr/>
          <p:nvPr/>
        </p:nvSpPr>
        <p:spPr>
          <a:xfrm flipH="1" flipV="1">
            <a:off x="3779838" y="2054225"/>
            <a:ext cx="288925" cy="365125"/>
          </a:xfrm>
          <a:prstGeom prst="line">
            <a:avLst/>
          </a:prstGeom>
          <a:ln w="57150" cap="flat" cmpd="sng">
            <a:solidFill>
              <a:srgbClr val="FF0000"/>
            </a:solidFill>
            <a:prstDash val="solid"/>
            <a:headEnd type="none" w="med" len="med"/>
            <a:tailEnd type="triangle" w="med" len="med"/>
          </a:ln>
        </p:spPr>
      </p:sp>
      <p:sp>
        <p:nvSpPr>
          <p:cNvPr id="586831" name="Line 83"/>
          <p:cNvSpPr/>
          <p:nvPr/>
        </p:nvSpPr>
        <p:spPr>
          <a:xfrm flipH="1" flipV="1">
            <a:off x="3995738" y="5662613"/>
            <a:ext cx="288925" cy="365125"/>
          </a:xfrm>
          <a:prstGeom prst="line">
            <a:avLst/>
          </a:prstGeom>
          <a:ln w="57150" cap="flat" cmpd="sng">
            <a:solidFill>
              <a:srgbClr val="FF0000"/>
            </a:solidFill>
            <a:prstDash val="solid"/>
            <a:headEnd type="none" w="med" len="med"/>
            <a:tailEnd type="triangle" w="med" len="med"/>
          </a:ln>
        </p:spPr>
      </p:sp>
      <p:sp>
        <p:nvSpPr>
          <p:cNvPr id="586832" name="Line 84"/>
          <p:cNvSpPr/>
          <p:nvPr/>
        </p:nvSpPr>
        <p:spPr>
          <a:xfrm>
            <a:off x="4643438" y="146050"/>
            <a:ext cx="0" cy="330200"/>
          </a:xfrm>
          <a:prstGeom prst="line">
            <a:avLst/>
          </a:prstGeom>
          <a:ln w="57150" cap="flat" cmpd="sng">
            <a:solidFill>
              <a:srgbClr val="006600"/>
            </a:solidFill>
            <a:prstDash val="solid"/>
            <a:headEnd type="none" w="med" len="med"/>
            <a:tailEnd type="triangle" w="med" len="med"/>
          </a:ln>
        </p:spPr>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206</a:t>
            </a:fld>
            <a:endParaRPr lang="en-AU" altLang="zh-CN" sz="1400" b="1" dirty="0">
              <a:ea typeface="宋体" pitchFamily="2" charset="-122"/>
            </a:endParaRPr>
          </a:p>
        </p:txBody>
      </p:sp>
      <p:sp>
        <p:nvSpPr>
          <p:cNvPr id="588803"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Cache</a:t>
            </a:r>
            <a:r>
              <a:rPr lang="zh-CN" altLang="en-US" dirty="0">
                <a:ea typeface="宋体" pitchFamily="2" charset="-122"/>
              </a:rPr>
              <a:t>访问</a:t>
            </a:r>
            <a:r>
              <a:rPr lang="en-US" altLang="zh-CN" sz="2400" dirty="0">
                <a:solidFill>
                  <a:srgbClr val="990000"/>
                </a:solidFill>
                <a:latin typeface="黑体" pitchFamily="49" charset="-122"/>
                <a:ea typeface="黑体" pitchFamily="49" charset="-122"/>
              </a:rPr>
              <a:t>22-26-22-26-16-3-16-18-16</a:t>
            </a:r>
            <a:r>
              <a:rPr lang="zh-CN" altLang="en-US" sz="2400" dirty="0">
                <a:latin typeface="黑体" pitchFamily="49" charset="-122"/>
                <a:ea typeface="黑体" pitchFamily="49" charset="-122"/>
              </a:rPr>
              <a:t> </a:t>
            </a:r>
            <a:endParaRPr lang="en-AU" altLang="zh-CN" sz="2400" dirty="0">
              <a:latin typeface="黑体" pitchFamily="49" charset="-122"/>
              <a:ea typeface="黑体" pitchFamily="49" charset="-122"/>
            </a:endParaRPr>
          </a:p>
        </p:txBody>
      </p:sp>
      <p:graphicFrame>
        <p:nvGraphicFramePr>
          <p:cNvPr id="25675" name="Group 75"/>
          <p:cNvGraphicFramePr>
            <a:graphicFrameLocks noGrp="1"/>
          </p:cNvGraphicFramePr>
          <p:nvPr/>
        </p:nvGraphicFramePr>
        <p:xfrm>
          <a:off x="1547813" y="2924175"/>
          <a:ext cx="6096000" cy="3292479"/>
        </p:xfrm>
        <a:graphic>
          <a:graphicData uri="http://schemas.openxmlformats.org/drawingml/2006/table">
            <a:tbl>
              <a:tblPr/>
              <a:tblGrid>
                <a:gridCol w="1079500">
                  <a:extLst>
                    <a:ext uri="{9D8B030D-6E8A-4147-A177-3AD203B41FA5}">
                      <a16:colId xmlns:a16="http://schemas.microsoft.com/office/drawing/2014/main" val="20000"/>
                    </a:ext>
                  </a:extLst>
                </a:gridCol>
                <a:gridCol w="649287">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3216275">
                  <a:extLst>
                    <a:ext uri="{9D8B030D-6E8A-4147-A177-3AD203B41FA5}">
                      <a16:colId xmlns:a16="http://schemas.microsoft.com/office/drawing/2014/main" val="20003"/>
                    </a:ext>
                  </a:extLst>
                </a:gridCol>
              </a:tblGrid>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Index</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V</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Tag</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Data</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010</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Y</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FF0000"/>
                          </a:solidFill>
                          <a:effectLst/>
                          <a:latin typeface="Arial" panose="020B0604020202090204" pitchFamily="34" charset="0"/>
                          <a:ea typeface="宋体" pitchFamily="2" charset="-122"/>
                        </a:rPr>
                        <a:t>11</a:t>
                      </a:r>
                      <a:endParaRPr kumimoji="0" lang="en-AU" altLang="zh-CN" sz="1800" b="1" i="0" u="none" strike="noStrike" cap="none" normalizeH="0" baseline="0">
                        <a:ln>
                          <a:noFill/>
                        </a:ln>
                        <a:solidFill>
                          <a:srgbClr val="FF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Mem[11010]</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Y</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Mem[10110]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25679" name="Group 79"/>
          <p:cNvGraphicFramePr>
            <a:graphicFrameLocks noGrp="1"/>
          </p:cNvGraphicFramePr>
          <p:nvPr/>
        </p:nvGraphicFramePr>
        <p:xfrm>
          <a:off x="1547813" y="1320800"/>
          <a:ext cx="6072187" cy="733426"/>
        </p:xfrm>
        <a:graphic>
          <a:graphicData uri="http://schemas.openxmlformats.org/drawingml/2006/table">
            <a:tbl>
              <a:tblPr/>
              <a:tblGrid>
                <a:gridCol w="1673225">
                  <a:extLst>
                    <a:ext uri="{9D8B030D-6E8A-4147-A177-3AD203B41FA5}">
                      <a16:colId xmlns:a16="http://schemas.microsoft.com/office/drawing/2014/main" val="20000"/>
                    </a:ext>
                  </a:extLst>
                </a:gridCol>
                <a:gridCol w="1649412">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517650">
                  <a:extLst>
                    <a:ext uri="{9D8B030D-6E8A-4147-A177-3AD203B41FA5}">
                      <a16:colId xmlns:a16="http://schemas.microsoft.com/office/drawing/2014/main" val="20003"/>
                    </a:ext>
                  </a:extLst>
                </a:gridCol>
              </a:tblGrid>
              <a:tr h="36671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Word addr</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Binary addr</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Hit/miss</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Cache block</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26</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rgbClr val="FF0000"/>
                          </a:solidFill>
                          <a:effectLst/>
                          <a:latin typeface="Arial" panose="020B0604020202090204" pitchFamily="34" charset="0"/>
                          <a:ea typeface="宋体" pitchFamily="2" charset="-122"/>
                        </a:rPr>
                        <a:t>11</a:t>
                      </a: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 </a:t>
                      </a:r>
                      <a:r>
                        <a:rPr kumimoji="0" lang="en-US" altLang="zh-CN" sz="1800" b="0" i="0" u="none" strike="noStrike" cap="none" normalizeH="0" baseline="0">
                          <a:ln>
                            <a:noFill/>
                          </a:ln>
                          <a:solidFill>
                            <a:srgbClr val="990000"/>
                          </a:solidFill>
                          <a:effectLst/>
                          <a:latin typeface="Arial" panose="020B0604020202090204" pitchFamily="34" charset="0"/>
                          <a:ea typeface="宋体" pitchFamily="2" charset="-122"/>
                        </a:rPr>
                        <a:t>010</a:t>
                      </a:r>
                      <a:endParaRPr kumimoji="0" lang="en-AU" altLang="zh-CN" sz="1800" b="0" i="0" u="none" strike="noStrike" cap="none" normalizeH="0" baseline="0">
                        <a:ln>
                          <a:noFill/>
                        </a:ln>
                        <a:solidFill>
                          <a:srgbClr val="990000"/>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rgbClr val="990000"/>
                          </a:solidFill>
                          <a:effectLst/>
                          <a:latin typeface="Arial" panose="020B0604020202090204" pitchFamily="34" charset="0"/>
                          <a:ea typeface="宋体" pitchFamily="2" charset="-122"/>
                        </a:rPr>
                        <a:t>010</a:t>
                      </a:r>
                      <a:endParaRPr kumimoji="0" lang="en-AU" altLang="zh-CN" sz="1800" b="0" i="0" u="none" strike="noStrike" cap="none" normalizeH="0" baseline="0">
                        <a:ln>
                          <a:noFill/>
                        </a:ln>
                        <a:solidFill>
                          <a:srgbClr val="990000"/>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88873" name="Line 76"/>
          <p:cNvSpPr/>
          <p:nvPr/>
        </p:nvSpPr>
        <p:spPr>
          <a:xfrm flipV="1">
            <a:off x="900113" y="4221163"/>
            <a:ext cx="647700" cy="163512"/>
          </a:xfrm>
          <a:prstGeom prst="line">
            <a:avLst/>
          </a:prstGeom>
          <a:ln w="76200" cap="flat" cmpd="sng">
            <a:solidFill>
              <a:srgbClr val="009900"/>
            </a:solidFill>
            <a:prstDash val="solid"/>
            <a:headEnd type="none" w="med" len="med"/>
            <a:tailEnd type="triangle" w="med" len="med"/>
          </a:ln>
        </p:spPr>
      </p:sp>
      <p:sp>
        <p:nvSpPr>
          <p:cNvPr id="588874" name="Line 77"/>
          <p:cNvSpPr/>
          <p:nvPr/>
        </p:nvSpPr>
        <p:spPr>
          <a:xfrm flipV="1">
            <a:off x="6632575" y="2052638"/>
            <a:ext cx="233363" cy="368300"/>
          </a:xfrm>
          <a:prstGeom prst="line">
            <a:avLst/>
          </a:prstGeom>
          <a:ln w="76200" cap="flat" cmpd="sng">
            <a:solidFill>
              <a:srgbClr val="009900"/>
            </a:solidFill>
            <a:prstDash val="solid"/>
            <a:headEnd type="none" w="med" len="med"/>
            <a:tailEnd type="triangle" w="med" len="med"/>
          </a:ln>
        </p:spPr>
      </p:sp>
      <p:sp>
        <p:nvSpPr>
          <p:cNvPr id="588875" name="Line 78"/>
          <p:cNvSpPr/>
          <p:nvPr/>
        </p:nvSpPr>
        <p:spPr>
          <a:xfrm flipV="1">
            <a:off x="3995738" y="2052638"/>
            <a:ext cx="215900" cy="368300"/>
          </a:xfrm>
          <a:prstGeom prst="line">
            <a:avLst/>
          </a:prstGeom>
          <a:ln w="76200" cap="flat" cmpd="sng">
            <a:solidFill>
              <a:srgbClr val="009900"/>
            </a:solidFill>
            <a:prstDash val="solid"/>
            <a:headEnd type="none" w="med" len="med"/>
            <a:tailEnd type="triangle" w="med" len="med"/>
          </a:ln>
        </p:spPr>
      </p:sp>
      <p:sp>
        <p:nvSpPr>
          <p:cNvPr id="588876" name="Line 80"/>
          <p:cNvSpPr/>
          <p:nvPr/>
        </p:nvSpPr>
        <p:spPr>
          <a:xfrm flipV="1">
            <a:off x="5651500" y="2054225"/>
            <a:ext cx="0" cy="366713"/>
          </a:xfrm>
          <a:prstGeom prst="line">
            <a:avLst/>
          </a:prstGeom>
          <a:ln w="76200" cap="flat" cmpd="sng">
            <a:solidFill>
              <a:schemeClr val="tx2"/>
            </a:solidFill>
            <a:prstDash val="solid"/>
            <a:headEnd type="none" w="med" len="med"/>
            <a:tailEnd type="triangle" w="med" len="med"/>
          </a:ln>
        </p:spPr>
      </p:sp>
      <p:sp>
        <p:nvSpPr>
          <p:cNvPr id="588877" name="Line 81"/>
          <p:cNvSpPr/>
          <p:nvPr/>
        </p:nvSpPr>
        <p:spPr>
          <a:xfrm flipV="1">
            <a:off x="3635375" y="2054225"/>
            <a:ext cx="144463" cy="366713"/>
          </a:xfrm>
          <a:prstGeom prst="line">
            <a:avLst/>
          </a:prstGeom>
          <a:ln w="57150" cap="flat" cmpd="sng">
            <a:solidFill>
              <a:srgbClr val="FF0000"/>
            </a:solidFill>
            <a:prstDash val="solid"/>
            <a:headEnd type="none" w="med" len="med"/>
            <a:tailEnd type="triangle" w="med" len="med"/>
          </a:ln>
        </p:spPr>
      </p:sp>
      <p:sp>
        <p:nvSpPr>
          <p:cNvPr id="588878" name="Line 82"/>
          <p:cNvSpPr/>
          <p:nvPr/>
        </p:nvSpPr>
        <p:spPr>
          <a:xfrm flipV="1">
            <a:off x="3562350" y="4221163"/>
            <a:ext cx="144463" cy="366712"/>
          </a:xfrm>
          <a:prstGeom prst="line">
            <a:avLst/>
          </a:prstGeom>
          <a:ln w="57150" cap="flat" cmpd="sng">
            <a:solidFill>
              <a:srgbClr val="FF0000"/>
            </a:solidFill>
            <a:prstDash val="solid"/>
            <a:headEnd type="none" w="med" len="med"/>
            <a:tailEnd type="triangle" w="med" len="med"/>
          </a:ln>
        </p:spPr>
      </p:sp>
      <p:sp>
        <p:nvSpPr>
          <p:cNvPr id="588879" name="Line 83"/>
          <p:cNvSpPr/>
          <p:nvPr/>
        </p:nvSpPr>
        <p:spPr>
          <a:xfrm>
            <a:off x="4211638" y="146050"/>
            <a:ext cx="0" cy="258763"/>
          </a:xfrm>
          <a:prstGeom prst="line">
            <a:avLst/>
          </a:prstGeom>
          <a:ln w="57150" cap="flat" cmpd="sng">
            <a:solidFill>
              <a:srgbClr val="006600"/>
            </a:solidFill>
            <a:prstDash val="solid"/>
            <a:headEnd type="none" w="med" len="med"/>
            <a:tailEnd type="triangle" w="med" len="med"/>
          </a:ln>
        </p:spPr>
      </p:sp>
      <p:sp>
        <p:nvSpPr>
          <p:cNvPr id="588880" name="Line 84"/>
          <p:cNvSpPr/>
          <p:nvPr/>
        </p:nvSpPr>
        <p:spPr>
          <a:xfrm>
            <a:off x="3706813" y="146050"/>
            <a:ext cx="0" cy="258763"/>
          </a:xfrm>
          <a:prstGeom prst="line">
            <a:avLst/>
          </a:prstGeom>
          <a:ln w="57150" cap="flat" cmpd="sng">
            <a:solidFill>
              <a:srgbClr val="006600"/>
            </a:solidFill>
            <a:prstDash val="solid"/>
            <a:headEnd type="none" w="med" len="med"/>
            <a:tailEnd type="triangle" w="med" len="med"/>
          </a:ln>
        </p:spPr>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207</a:t>
            </a:fld>
            <a:endParaRPr lang="en-AU" altLang="zh-CN" sz="1400" b="1" dirty="0">
              <a:ea typeface="宋体" pitchFamily="2" charset="-122"/>
            </a:endParaRPr>
          </a:p>
        </p:txBody>
      </p:sp>
      <p:sp>
        <p:nvSpPr>
          <p:cNvPr id="590851"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Cache</a:t>
            </a:r>
            <a:r>
              <a:rPr lang="zh-CN" altLang="en-US" dirty="0">
                <a:ea typeface="宋体" pitchFamily="2" charset="-122"/>
              </a:rPr>
              <a:t>访问</a:t>
            </a:r>
            <a:r>
              <a:rPr lang="en-US" altLang="zh-CN" sz="2400" dirty="0">
                <a:solidFill>
                  <a:srgbClr val="990000"/>
                </a:solidFill>
                <a:latin typeface="黑体" pitchFamily="49" charset="-122"/>
                <a:ea typeface="黑体" pitchFamily="49" charset="-122"/>
              </a:rPr>
              <a:t>22-26-22-26-16-3-16-18-16</a:t>
            </a:r>
            <a:r>
              <a:rPr lang="zh-CN" altLang="en-US" sz="2400" dirty="0">
                <a:latin typeface="黑体" pitchFamily="49" charset="-122"/>
                <a:ea typeface="黑体" pitchFamily="49" charset="-122"/>
              </a:rPr>
              <a:t> </a:t>
            </a:r>
            <a:endParaRPr lang="en-AU" altLang="zh-CN" sz="2400" dirty="0">
              <a:latin typeface="黑体" pitchFamily="49" charset="-122"/>
              <a:ea typeface="黑体" pitchFamily="49" charset="-122"/>
            </a:endParaRPr>
          </a:p>
        </p:txBody>
      </p:sp>
      <p:graphicFrame>
        <p:nvGraphicFramePr>
          <p:cNvPr id="261123" name="Group 3"/>
          <p:cNvGraphicFramePr>
            <a:graphicFrameLocks noGrp="1"/>
          </p:cNvGraphicFramePr>
          <p:nvPr/>
        </p:nvGraphicFramePr>
        <p:xfrm>
          <a:off x="1547813" y="2924175"/>
          <a:ext cx="6096000" cy="3292479"/>
        </p:xfrm>
        <a:graphic>
          <a:graphicData uri="http://schemas.openxmlformats.org/drawingml/2006/table">
            <a:tbl>
              <a:tblPr/>
              <a:tblGrid>
                <a:gridCol w="1079500">
                  <a:extLst>
                    <a:ext uri="{9D8B030D-6E8A-4147-A177-3AD203B41FA5}">
                      <a16:colId xmlns:a16="http://schemas.microsoft.com/office/drawing/2014/main" val="20000"/>
                    </a:ext>
                  </a:extLst>
                </a:gridCol>
                <a:gridCol w="649287">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3216275">
                  <a:extLst>
                    <a:ext uri="{9D8B030D-6E8A-4147-A177-3AD203B41FA5}">
                      <a16:colId xmlns:a16="http://schemas.microsoft.com/office/drawing/2014/main" val="20003"/>
                    </a:ext>
                  </a:extLst>
                </a:gridCol>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Index</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V</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Tag</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Data</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Y</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Mem[11010]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Y</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Mem[10110]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261175" name="Group 55"/>
          <p:cNvGraphicFramePr>
            <a:graphicFrameLocks noGrp="1"/>
          </p:cNvGraphicFramePr>
          <p:nvPr/>
        </p:nvGraphicFramePr>
        <p:xfrm>
          <a:off x="1547813" y="1320800"/>
          <a:ext cx="6072187" cy="1096974"/>
        </p:xfrm>
        <a:graphic>
          <a:graphicData uri="http://schemas.openxmlformats.org/drawingml/2006/table">
            <a:tbl>
              <a:tblPr/>
              <a:tblGrid>
                <a:gridCol w="1673225">
                  <a:extLst>
                    <a:ext uri="{9D8B030D-6E8A-4147-A177-3AD203B41FA5}">
                      <a16:colId xmlns:a16="http://schemas.microsoft.com/office/drawing/2014/main" val="20000"/>
                    </a:ext>
                  </a:extLst>
                </a:gridCol>
                <a:gridCol w="1649412">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517650">
                  <a:extLst>
                    <a:ext uri="{9D8B030D-6E8A-4147-A177-3AD203B41FA5}">
                      <a16:colId xmlns:a16="http://schemas.microsoft.com/office/drawing/2014/main" val="20003"/>
                    </a:ext>
                  </a:extLst>
                </a:gridCol>
              </a:tblGrid>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Word addr</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Binary addr</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Hit/miss</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Cache block</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22</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10 110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Hit</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110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5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26</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11 010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Hit</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010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0926" name="Line 80"/>
          <p:cNvSpPr/>
          <p:nvPr/>
        </p:nvSpPr>
        <p:spPr>
          <a:xfrm flipV="1">
            <a:off x="5508625" y="2417763"/>
            <a:ext cx="0" cy="366712"/>
          </a:xfrm>
          <a:prstGeom prst="line">
            <a:avLst/>
          </a:prstGeom>
          <a:ln w="76200" cap="flat" cmpd="sng">
            <a:solidFill>
              <a:srgbClr val="FF0000"/>
            </a:solidFill>
            <a:prstDash val="solid"/>
            <a:headEnd type="none" w="med" len="med"/>
            <a:tailEnd type="triangle" w="med" len="med"/>
          </a:ln>
        </p:spPr>
      </p:sp>
      <p:sp>
        <p:nvSpPr>
          <p:cNvPr id="590927" name="Line 81"/>
          <p:cNvSpPr/>
          <p:nvPr/>
        </p:nvSpPr>
        <p:spPr>
          <a:xfrm>
            <a:off x="4237038" y="274638"/>
            <a:ext cx="0" cy="258762"/>
          </a:xfrm>
          <a:prstGeom prst="line">
            <a:avLst/>
          </a:prstGeom>
          <a:ln w="57150" cap="flat" cmpd="sng">
            <a:solidFill>
              <a:srgbClr val="006600"/>
            </a:solidFill>
            <a:prstDash val="solid"/>
            <a:headEnd type="none" w="med" len="med"/>
            <a:tailEnd type="triangle" w="med" len="med"/>
          </a:ln>
        </p:spPr>
      </p:sp>
      <p:sp>
        <p:nvSpPr>
          <p:cNvPr id="590928" name="Line 82"/>
          <p:cNvSpPr/>
          <p:nvPr/>
        </p:nvSpPr>
        <p:spPr>
          <a:xfrm>
            <a:off x="3779838" y="231775"/>
            <a:ext cx="0" cy="258763"/>
          </a:xfrm>
          <a:prstGeom prst="line">
            <a:avLst/>
          </a:prstGeom>
          <a:ln w="57150" cap="flat" cmpd="sng">
            <a:solidFill>
              <a:srgbClr val="006600"/>
            </a:solidFill>
            <a:prstDash val="solid"/>
            <a:headEnd type="none" w="med" len="med"/>
            <a:tailEnd type="triangle" w="med" len="med"/>
          </a:ln>
        </p:spPr>
      </p:sp>
      <p:sp>
        <p:nvSpPr>
          <p:cNvPr id="590929" name="Line 83"/>
          <p:cNvSpPr/>
          <p:nvPr/>
        </p:nvSpPr>
        <p:spPr>
          <a:xfrm>
            <a:off x="4643438" y="231775"/>
            <a:ext cx="0" cy="258763"/>
          </a:xfrm>
          <a:prstGeom prst="line">
            <a:avLst/>
          </a:prstGeom>
          <a:ln w="57150" cap="flat" cmpd="sng">
            <a:solidFill>
              <a:srgbClr val="FF0000"/>
            </a:solidFill>
            <a:prstDash val="solid"/>
            <a:headEnd type="none" w="med" len="med"/>
            <a:tailEnd type="triangle" w="med" len="med"/>
          </a:ln>
        </p:spPr>
      </p:sp>
      <p:sp>
        <p:nvSpPr>
          <p:cNvPr id="590930" name="Line 84"/>
          <p:cNvSpPr/>
          <p:nvPr/>
        </p:nvSpPr>
        <p:spPr>
          <a:xfrm>
            <a:off x="5148263" y="274638"/>
            <a:ext cx="0" cy="258762"/>
          </a:xfrm>
          <a:prstGeom prst="line">
            <a:avLst/>
          </a:prstGeom>
          <a:ln w="57150" cap="flat" cmpd="sng">
            <a:solidFill>
              <a:srgbClr val="FF0000"/>
            </a:solidFill>
            <a:prstDash val="solid"/>
            <a:headEnd type="none" w="med" len="med"/>
            <a:tailEnd type="triangle" w="med" len="med"/>
          </a:ln>
        </p:spPr>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208</a:t>
            </a:fld>
            <a:endParaRPr lang="en-AU" altLang="zh-CN" sz="1400" b="1" dirty="0">
              <a:ea typeface="宋体" pitchFamily="2" charset="-122"/>
            </a:endParaRPr>
          </a:p>
        </p:txBody>
      </p:sp>
      <p:sp>
        <p:nvSpPr>
          <p:cNvPr id="592899"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Cache</a:t>
            </a:r>
            <a:r>
              <a:rPr lang="zh-CN" altLang="en-US" dirty="0">
                <a:ea typeface="宋体" pitchFamily="2" charset="-122"/>
              </a:rPr>
              <a:t>访问</a:t>
            </a:r>
            <a:r>
              <a:rPr lang="en-US" altLang="zh-CN" sz="2400" dirty="0">
                <a:solidFill>
                  <a:srgbClr val="990000"/>
                </a:solidFill>
                <a:latin typeface="黑体" pitchFamily="49" charset="-122"/>
                <a:ea typeface="黑体" pitchFamily="49" charset="-122"/>
              </a:rPr>
              <a:t>22-26-22-26-16-3-16-18-16</a:t>
            </a:r>
            <a:r>
              <a:rPr lang="zh-CN" altLang="en-US" sz="2400" dirty="0">
                <a:latin typeface="黑体" pitchFamily="49" charset="-122"/>
                <a:ea typeface="黑体" pitchFamily="49" charset="-122"/>
              </a:rPr>
              <a:t> </a:t>
            </a:r>
            <a:endParaRPr lang="en-AU" altLang="zh-CN" sz="2400" dirty="0">
              <a:latin typeface="黑体" pitchFamily="49" charset="-122"/>
              <a:ea typeface="黑体" pitchFamily="49" charset="-122"/>
            </a:endParaRPr>
          </a:p>
        </p:txBody>
      </p:sp>
      <p:graphicFrame>
        <p:nvGraphicFramePr>
          <p:cNvPr id="29781" name="Group 85"/>
          <p:cNvGraphicFramePr>
            <a:graphicFrameLocks noGrp="1"/>
          </p:cNvGraphicFramePr>
          <p:nvPr/>
        </p:nvGraphicFramePr>
        <p:xfrm>
          <a:off x="1547813" y="2924175"/>
          <a:ext cx="6096000" cy="3292479"/>
        </p:xfrm>
        <a:graphic>
          <a:graphicData uri="http://schemas.openxmlformats.org/drawingml/2006/table">
            <a:tbl>
              <a:tblPr/>
              <a:tblGrid>
                <a:gridCol w="1079500">
                  <a:extLst>
                    <a:ext uri="{9D8B030D-6E8A-4147-A177-3AD203B41FA5}">
                      <a16:colId xmlns:a16="http://schemas.microsoft.com/office/drawing/2014/main" val="20000"/>
                    </a:ext>
                  </a:extLst>
                </a:gridCol>
                <a:gridCol w="649287">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3216275">
                  <a:extLst>
                    <a:ext uri="{9D8B030D-6E8A-4147-A177-3AD203B41FA5}">
                      <a16:colId xmlns:a16="http://schemas.microsoft.com/office/drawing/2014/main" val="20003"/>
                    </a:ext>
                  </a:extLst>
                </a:gridCol>
              </a:tblGrid>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Index</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V</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Tag</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Data</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000</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Y</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10</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Mem[10000]</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Y</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Mem[11010]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011</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Y</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00</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990000"/>
                          </a:solidFill>
                          <a:effectLst/>
                          <a:latin typeface="Arial" panose="020B0604020202090204" pitchFamily="34" charset="0"/>
                          <a:ea typeface="宋体" pitchFamily="2" charset="-122"/>
                        </a:rPr>
                        <a:t>Mem[00011]</a:t>
                      </a:r>
                      <a:endParaRPr kumimoji="0" lang="en-AU" altLang="zh-CN" sz="1800" b="1" i="0" u="none" strike="noStrike" cap="none" normalizeH="0" baseline="0">
                        <a:ln>
                          <a:noFill/>
                        </a:ln>
                        <a:solidFill>
                          <a:srgbClr val="990000"/>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Y</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Mem[10110]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31">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263223" name="Group 55"/>
          <p:cNvGraphicFramePr>
            <a:graphicFrameLocks noGrp="1"/>
          </p:cNvGraphicFramePr>
          <p:nvPr/>
        </p:nvGraphicFramePr>
        <p:xfrm>
          <a:off x="1547813" y="1320800"/>
          <a:ext cx="6072187" cy="1463676"/>
        </p:xfrm>
        <a:graphic>
          <a:graphicData uri="http://schemas.openxmlformats.org/drawingml/2006/table">
            <a:tbl>
              <a:tblPr/>
              <a:tblGrid>
                <a:gridCol w="1673225">
                  <a:extLst>
                    <a:ext uri="{9D8B030D-6E8A-4147-A177-3AD203B41FA5}">
                      <a16:colId xmlns:a16="http://schemas.microsoft.com/office/drawing/2014/main" val="20000"/>
                    </a:ext>
                  </a:extLst>
                </a:gridCol>
                <a:gridCol w="1649412">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517650">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Word addr</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Binary addr</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Hit/miss</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Cache block</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16</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10 000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Miss</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000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3</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00 011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Miss</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011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16</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10 000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Hit</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000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92979" name="Line 86"/>
          <p:cNvSpPr/>
          <p:nvPr/>
        </p:nvSpPr>
        <p:spPr>
          <a:xfrm>
            <a:off x="5580063" y="274638"/>
            <a:ext cx="0" cy="258762"/>
          </a:xfrm>
          <a:prstGeom prst="line">
            <a:avLst/>
          </a:prstGeom>
          <a:ln w="57150" cap="flat" cmpd="sng">
            <a:solidFill>
              <a:srgbClr val="006600"/>
            </a:solidFill>
            <a:prstDash val="solid"/>
            <a:headEnd type="none" w="med" len="med"/>
            <a:tailEnd type="triangle" w="med" len="med"/>
          </a:ln>
        </p:spPr>
      </p:sp>
      <p:sp>
        <p:nvSpPr>
          <p:cNvPr id="592980" name="Line 87"/>
          <p:cNvSpPr/>
          <p:nvPr/>
        </p:nvSpPr>
        <p:spPr>
          <a:xfrm>
            <a:off x="5940425" y="274638"/>
            <a:ext cx="0" cy="258762"/>
          </a:xfrm>
          <a:prstGeom prst="line">
            <a:avLst/>
          </a:prstGeom>
          <a:ln w="57150" cap="flat" cmpd="sng">
            <a:solidFill>
              <a:srgbClr val="006600"/>
            </a:solidFill>
            <a:prstDash val="solid"/>
            <a:headEnd type="none" w="med" len="med"/>
            <a:tailEnd type="triangle" w="med" len="med"/>
          </a:ln>
        </p:spPr>
      </p:sp>
      <p:sp>
        <p:nvSpPr>
          <p:cNvPr id="592981" name="Line 88"/>
          <p:cNvSpPr/>
          <p:nvPr/>
        </p:nvSpPr>
        <p:spPr>
          <a:xfrm>
            <a:off x="6372225" y="274638"/>
            <a:ext cx="0" cy="258762"/>
          </a:xfrm>
          <a:prstGeom prst="line">
            <a:avLst/>
          </a:prstGeom>
          <a:ln w="57150" cap="flat" cmpd="sng">
            <a:solidFill>
              <a:srgbClr val="FF0000"/>
            </a:solidFill>
            <a:prstDash val="solid"/>
            <a:headEnd type="none" w="med" len="med"/>
            <a:tailEnd type="triangle" w="med" len="med"/>
          </a:ln>
        </p:spPr>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209</a:t>
            </a:fld>
            <a:endParaRPr lang="en-AU" altLang="zh-CN" sz="1400" b="1" dirty="0">
              <a:ea typeface="宋体" pitchFamily="2" charset="-122"/>
            </a:endParaRPr>
          </a:p>
        </p:txBody>
      </p:sp>
      <p:sp>
        <p:nvSpPr>
          <p:cNvPr id="594947"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Cache</a:t>
            </a:r>
            <a:r>
              <a:rPr lang="zh-CN" altLang="en-US" dirty="0">
                <a:ea typeface="宋体" pitchFamily="2" charset="-122"/>
              </a:rPr>
              <a:t>访问</a:t>
            </a:r>
            <a:r>
              <a:rPr lang="en-US" altLang="zh-CN" sz="2400" dirty="0">
                <a:solidFill>
                  <a:srgbClr val="990000"/>
                </a:solidFill>
                <a:latin typeface="黑体" pitchFamily="49" charset="-122"/>
                <a:ea typeface="黑体" pitchFamily="49" charset="-122"/>
              </a:rPr>
              <a:t>22-26-22-26-16-3-16-18-16</a:t>
            </a:r>
            <a:r>
              <a:rPr lang="zh-CN" altLang="en-US" sz="2400" dirty="0">
                <a:latin typeface="黑体" pitchFamily="49" charset="-122"/>
                <a:ea typeface="黑体" pitchFamily="49" charset="-122"/>
              </a:rPr>
              <a:t> </a:t>
            </a:r>
            <a:endParaRPr lang="en-AU" altLang="zh-CN" sz="2400" dirty="0">
              <a:latin typeface="黑体" pitchFamily="49" charset="-122"/>
              <a:ea typeface="黑体" pitchFamily="49" charset="-122"/>
            </a:endParaRPr>
          </a:p>
        </p:txBody>
      </p:sp>
      <p:graphicFrame>
        <p:nvGraphicFramePr>
          <p:cNvPr id="265219" name="Group 3"/>
          <p:cNvGraphicFramePr>
            <a:graphicFrameLocks noGrp="1"/>
          </p:cNvGraphicFramePr>
          <p:nvPr/>
        </p:nvGraphicFramePr>
        <p:xfrm>
          <a:off x="1547813" y="2924175"/>
          <a:ext cx="6096000" cy="3292479"/>
        </p:xfrm>
        <a:graphic>
          <a:graphicData uri="http://schemas.openxmlformats.org/drawingml/2006/table">
            <a:tbl>
              <a:tblPr/>
              <a:tblGrid>
                <a:gridCol w="1079500">
                  <a:extLst>
                    <a:ext uri="{9D8B030D-6E8A-4147-A177-3AD203B41FA5}">
                      <a16:colId xmlns:a16="http://schemas.microsoft.com/office/drawing/2014/main" val="20000"/>
                    </a:ext>
                  </a:extLst>
                </a:gridCol>
                <a:gridCol w="649287">
                  <a:extLst>
                    <a:ext uri="{9D8B030D-6E8A-4147-A177-3AD203B41FA5}">
                      <a16:colId xmlns:a16="http://schemas.microsoft.com/office/drawing/2014/main" val="20001"/>
                    </a:ext>
                  </a:extLst>
                </a:gridCol>
                <a:gridCol w="1150938">
                  <a:extLst>
                    <a:ext uri="{9D8B030D-6E8A-4147-A177-3AD203B41FA5}">
                      <a16:colId xmlns:a16="http://schemas.microsoft.com/office/drawing/2014/main" val="20002"/>
                    </a:ext>
                  </a:extLst>
                </a:gridCol>
                <a:gridCol w="3216275">
                  <a:extLst>
                    <a:ext uri="{9D8B030D-6E8A-4147-A177-3AD203B41FA5}">
                      <a16:colId xmlns:a16="http://schemas.microsoft.com/office/drawing/2014/main" val="20003"/>
                    </a:ext>
                  </a:extLst>
                </a:gridCol>
              </a:tblGrid>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Index</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V</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Tag</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Data</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Y</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Mem[10000]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FF0000"/>
                          </a:solidFill>
                          <a:effectLst/>
                          <a:latin typeface="Arial" panose="020B0604020202090204" pitchFamily="34" charset="0"/>
                          <a:ea typeface="宋体" pitchFamily="2" charset="-122"/>
                        </a:rPr>
                        <a:t>010</a:t>
                      </a:r>
                      <a:endParaRPr kumimoji="0" lang="en-AU" altLang="zh-CN" sz="1800" b="1" i="0" u="none" strike="noStrike" cap="none" normalizeH="0" baseline="0">
                        <a:ln>
                          <a:noFill/>
                        </a:ln>
                        <a:solidFill>
                          <a:srgbClr val="FF0000"/>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FF0000"/>
                          </a:solidFill>
                          <a:effectLst/>
                          <a:latin typeface="Arial" panose="020B0604020202090204" pitchFamily="34" charset="0"/>
                          <a:ea typeface="宋体" pitchFamily="2" charset="-122"/>
                        </a:rPr>
                        <a:t>Y</a:t>
                      </a:r>
                      <a:endParaRPr kumimoji="0" lang="en-AU" altLang="zh-CN" sz="1800" b="1" i="0" u="none" strike="noStrike" cap="none" normalizeH="0" baseline="0">
                        <a:ln>
                          <a:noFill/>
                        </a:ln>
                        <a:solidFill>
                          <a:srgbClr val="FF0000"/>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FF0000"/>
                          </a:solidFill>
                          <a:effectLst/>
                          <a:latin typeface="Arial" panose="020B0604020202090204" pitchFamily="34" charset="0"/>
                          <a:ea typeface="宋体" pitchFamily="2" charset="-122"/>
                        </a:rPr>
                        <a:t>10</a:t>
                      </a:r>
                      <a:endParaRPr kumimoji="0" lang="en-AU" altLang="zh-CN" sz="1800" b="1" i="0" u="none" strike="noStrike" cap="none" normalizeH="0" baseline="0">
                        <a:ln>
                          <a:noFill/>
                        </a:ln>
                        <a:solidFill>
                          <a:srgbClr val="FF0000"/>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1" i="0" u="none" strike="noStrike" cap="none" normalizeH="0" baseline="0">
                          <a:ln>
                            <a:noFill/>
                          </a:ln>
                          <a:solidFill>
                            <a:srgbClr val="FF0000"/>
                          </a:solidFill>
                          <a:effectLst/>
                          <a:latin typeface="Arial" panose="020B0604020202090204" pitchFamily="34" charset="0"/>
                          <a:ea typeface="宋体" pitchFamily="2" charset="-122"/>
                        </a:rPr>
                        <a:t>Mem[10010]</a:t>
                      </a:r>
                      <a:endParaRPr kumimoji="0" lang="en-AU" altLang="zh-CN" sz="1800" b="1" i="0" u="none" strike="noStrike" cap="none" normalizeH="0" baseline="0">
                        <a:ln>
                          <a:noFill/>
                        </a:ln>
                        <a:solidFill>
                          <a:srgbClr val="FF0000"/>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Y</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Mem[00011]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Y</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Mem[10110]</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3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111</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rPr>
                        <a:t>N</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265271" name="Group 55"/>
          <p:cNvGraphicFramePr>
            <a:graphicFrameLocks noGrp="1"/>
          </p:cNvGraphicFramePr>
          <p:nvPr/>
        </p:nvGraphicFramePr>
        <p:xfrm>
          <a:off x="1547813" y="1320800"/>
          <a:ext cx="6072187" cy="731838"/>
        </p:xfrm>
        <a:graphic>
          <a:graphicData uri="http://schemas.openxmlformats.org/drawingml/2006/table">
            <a:tbl>
              <a:tblPr/>
              <a:tblGrid>
                <a:gridCol w="1673225">
                  <a:extLst>
                    <a:ext uri="{9D8B030D-6E8A-4147-A177-3AD203B41FA5}">
                      <a16:colId xmlns:a16="http://schemas.microsoft.com/office/drawing/2014/main" val="20000"/>
                    </a:ext>
                  </a:extLst>
                </a:gridCol>
                <a:gridCol w="1649412">
                  <a:extLst>
                    <a:ext uri="{9D8B030D-6E8A-4147-A177-3AD203B41FA5}">
                      <a16:colId xmlns:a16="http://schemas.microsoft.com/office/drawing/2014/main" val="20001"/>
                    </a:ext>
                  </a:extLst>
                </a:gridCol>
                <a:gridCol w="1231900">
                  <a:extLst>
                    <a:ext uri="{9D8B030D-6E8A-4147-A177-3AD203B41FA5}">
                      <a16:colId xmlns:a16="http://schemas.microsoft.com/office/drawing/2014/main" val="20002"/>
                    </a:ext>
                  </a:extLst>
                </a:gridCol>
                <a:gridCol w="1517650">
                  <a:extLst>
                    <a:ext uri="{9D8B030D-6E8A-4147-A177-3AD203B41FA5}">
                      <a16:colId xmlns:a16="http://schemas.microsoft.com/office/drawing/2014/main" val="20003"/>
                    </a:ext>
                  </a:extLst>
                </a:gridCol>
              </a:tblGrid>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Word addr</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Binary addr</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Hit/miss</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Cache block</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9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18</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rPr>
                        <a:t>10 010</a:t>
                      </a:r>
                      <a:endParaRPr kumimoji="0" lang="en-AU" altLang="zh-CN"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a:ln>
                            <a:noFill/>
                          </a:ln>
                          <a:solidFill>
                            <a:schemeClr val="tx1"/>
                          </a:solidFill>
                          <a:effectLst/>
                          <a:latin typeface="Arial" panose="020B0604020202090204" pitchFamily="34" charset="0"/>
                        </a:rPr>
                        <a:t>Miss</a:t>
                      </a:r>
                      <a:endParaRPr kumimoji="0" lang="en-AU" altLang="zh-CN" sz="1800" b="0" i="0" u="none" strike="noStrike" cap="none" normalizeH="0" baseline="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a:ln>
                            <a:noFill/>
                          </a:ln>
                          <a:solidFill>
                            <a:schemeClr val="tx1"/>
                          </a:solidFill>
                          <a:effectLst/>
                          <a:latin typeface="Arial" panose="020B0604020202090204" pitchFamily="34" charset="0"/>
                        </a:rPr>
                        <a:t>010</a:t>
                      </a:r>
                      <a:endParaRPr kumimoji="0" lang="en-AU" altLang="zh-CN" sz="18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40" marB="4574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95017" name="Line 75"/>
          <p:cNvSpPr/>
          <p:nvPr/>
        </p:nvSpPr>
        <p:spPr>
          <a:xfrm>
            <a:off x="6804025" y="274638"/>
            <a:ext cx="0" cy="258762"/>
          </a:xfrm>
          <a:prstGeom prst="line">
            <a:avLst/>
          </a:prstGeom>
          <a:ln w="57150" cap="flat" cmpd="sng">
            <a:solidFill>
              <a:srgbClr val="006600"/>
            </a:solidFill>
            <a:prstDash val="solid"/>
            <a:headEnd type="none" w="med" len="med"/>
            <a:tailEnd type="triangle" w="med" len="med"/>
          </a:ln>
        </p:spPr>
      </p:sp>
      <p:sp>
        <p:nvSpPr>
          <p:cNvPr id="595018" name="Line 76"/>
          <p:cNvSpPr/>
          <p:nvPr/>
        </p:nvSpPr>
        <p:spPr>
          <a:xfrm>
            <a:off x="6372225" y="274638"/>
            <a:ext cx="0" cy="258762"/>
          </a:xfrm>
          <a:prstGeom prst="line">
            <a:avLst/>
          </a:prstGeom>
          <a:ln w="57150" cap="flat" cmpd="sng">
            <a:solidFill>
              <a:srgbClr val="FF0000"/>
            </a:solidFill>
            <a:prstDash val="solid"/>
            <a:headEnd type="none" w="med" len="med"/>
            <a:tailEnd type="triangle" w="med" len="med"/>
          </a:ln>
        </p:spPr>
      </p:sp>
      <p:sp>
        <p:nvSpPr>
          <p:cNvPr id="595019" name="Line 77"/>
          <p:cNvSpPr/>
          <p:nvPr/>
        </p:nvSpPr>
        <p:spPr>
          <a:xfrm>
            <a:off x="7308850" y="274638"/>
            <a:ext cx="0" cy="258762"/>
          </a:xfrm>
          <a:prstGeom prst="line">
            <a:avLst/>
          </a:prstGeom>
          <a:ln w="57150" cap="flat" cmpd="sng">
            <a:solidFill>
              <a:srgbClr val="FF0000"/>
            </a:solidFill>
            <a:prstDash val="solid"/>
            <a:headEnd type="none" w="med" len="med"/>
            <a:tailEnd type="triangle" w="med" len="med"/>
          </a:ln>
        </p:spPr>
      </p:sp>
      <p:sp>
        <p:nvSpPr>
          <p:cNvPr id="595020" name="Line 78"/>
          <p:cNvSpPr/>
          <p:nvPr/>
        </p:nvSpPr>
        <p:spPr>
          <a:xfrm>
            <a:off x="3779838" y="231775"/>
            <a:ext cx="0" cy="258763"/>
          </a:xfrm>
          <a:prstGeom prst="line">
            <a:avLst/>
          </a:prstGeom>
          <a:ln w="57150" cap="flat" cmpd="sng">
            <a:solidFill>
              <a:srgbClr val="006600"/>
            </a:solidFill>
            <a:prstDash val="solid"/>
            <a:headEnd type="none" w="med" len="med"/>
            <a:tailEnd type="triangle" w="med" len="med"/>
          </a:ln>
        </p:spPr>
      </p:sp>
      <p:sp>
        <p:nvSpPr>
          <p:cNvPr id="595021" name="Line 79"/>
          <p:cNvSpPr/>
          <p:nvPr/>
        </p:nvSpPr>
        <p:spPr>
          <a:xfrm>
            <a:off x="4211638" y="274638"/>
            <a:ext cx="0" cy="258762"/>
          </a:xfrm>
          <a:prstGeom prst="line">
            <a:avLst/>
          </a:prstGeom>
          <a:ln w="57150" cap="flat" cmpd="sng">
            <a:solidFill>
              <a:srgbClr val="006600"/>
            </a:solidFill>
            <a:prstDash val="solid"/>
            <a:headEnd type="none" w="med" len="med"/>
            <a:tailEnd type="triangle" w="med" len="med"/>
          </a:ln>
        </p:spPr>
      </p:sp>
      <p:sp>
        <p:nvSpPr>
          <p:cNvPr id="595022" name="Line 80"/>
          <p:cNvSpPr/>
          <p:nvPr/>
        </p:nvSpPr>
        <p:spPr>
          <a:xfrm>
            <a:off x="4643438" y="274638"/>
            <a:ext cx="0" cy="258762"/>
          </a:xfrm>
          <a:prstGeom prst="line">
            <a:avLst/>
          </a:prstGeom>
          <a:ln w="57150" cap="flat" cmpd="sng">
            <a:solidFill>
              <a:srgbClr val="FF0000"/>
            </a:solidFill>
            <a:prstDash val="solid"/>
            <a:headEnd type="none" w="med" len="med"/>
            <a:tailEnd type="triangle" w="med" len="med"/>
          </a:ln>
        </p:spPr>
      </p:sp>
      <p:sp>
        <p:nvSpPr>
          <p:cNvPr id="595023" name="Line 81"/>
          <p:cNvSpPr/>
          <p:nvPr/>
        </p:nvSpPr>
        <p:spPr>
          <a:xfrm>
            <a:off x="5148263" y="274638"/>
            <a:ext cx="0" cy="258762"/>
          </a:xfrm>
          <a:prstGeom prst="line">
            <a:avLst/>
          </a:prstGeom>
          <a:ln w="57150" cap="flat" cmpd="sng">
            <a:solidFill>
              <a:srgbClr val="FF0000"/>
            </a:solidFill>
            <a:prstDash val="solid"/>
            <a:headEnd type="none" w="med" len="med"/>
            <a:tailEnd type="triangle" w="med" len="med"/>
          </a:ln>
        </p:spPr>
      </p:sp>
      <p:sp>
        <p:nvSpPr>
          <p:cNvPr id="595024" name="Line 82"/>
          <p:cNvSpPr/>
          <p:nvPr/>
        </p:nvSpPr>
        <p:spPr>
          <a:xfrm>
            <a:off x="5580063" y="274638"/>
            <a:ext cx="0" cy="258762"/>
          </a:xfrm>
          <a:prstGeom prst="line">
            <a:avLst/>
          </a:prstGeom>
          <a:ln w="57150" cap="flat" cmpd="sng">
            <a:solidFill>
              <a:srgbClr val="006600"/>
            </a:solidFill>
            <a:prstDash val="solid"/>
            <a:headEnd type="none" w="med" len="med"/>
            <a:tailEnd type="triangle" w="med" len="med"/>
          </a:ln>
        </p:spPr>
      </p:sp>
      <p:sp>
        <p:nvSpPr>
          <p:cNvPr id="595025" name="Line 83"/>
          <p:cNvSpPr/>
          <p:nvPr/>
        </p:nvSpPr>
        <p:spPr>
          <a:xfrm>
            <a:off x="5940425" y="317500"/>
            <a:ext cx="0" cy="258763"/>
          </a:xfrm>
          <a:prstGeom prst="line">
            <a:avLst/>
          </a:prstGeom>
          <a:ln w="57150" cap="flat" cmpd="sng">
            <a:solidFill>
              <a:srgbClr val="006600"/>
            </a:solidFill>
            <a:prstDash val="solid"/>
            <a:headEnd type="none" w="med" len="med"/>
            <a:tailEnd type="triangle"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打开</a:t>
            </a:r>
            <a:r>
              <a:rPr lang="en-US" altLang="zh-CN" dirty="0">
                <a:ea typeface="宋体" pitchFamily="2" charset="-122"/>
              </a:rPr>
              <a:t>Your </a:t>
            </a:r>
            <a:r>
              <a:rPr lang="zh-CN" altLang="en-US" dirty="0">
                <a:ea typeface="宋体" pitchFamily="2" charset="-122"/>
              </a:rPr>
              <a:t>机箱</a:t>
            </a:r>
            <a:endParaRPr lang="en-AU" altLang="zh-CN" dirty="0">
              <a:ea typeface="宋体" pitchFamily="2" charset="-122"/>
            </a:endParaRPr>
          </a:p>
        </p:txBody>
      </p:sp>
      <p:pic>
        <p:nvPicPr>
          <p:cNvPr id="48131" name="图片 3"/>
          <p:cNvPicPr>
            <a:picLocks noChangeAspect="1"/>
          </p:cNvPicPr>
          <p:nvPr/>
        </p:nvPicPr>
        <p:blipFill>
          <a:blip r:embed="rId3"/>
          <a:stretch>
            <a:fillRect/>
          </a:stretch>
        </p:blipFill>
        <p:spPr>
          <a:xfrm>
            <a:off x="684213" y="1268413"/>
            <a:ext cx="6983412" cy="5000625"/>
          </a:xfrm>
          <a:prstGeom prst="rect">
            <a:avLst/>
          </a:prstGeom>
          <a:noFill/>
          <a:ln w="9525">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页脚占位符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210</a:t>
            </a:fld>
            <a:endParaRPr lang="en-AU" altLang="zh-CN" sz="1400" b="1" dirty="0">
              <a:ea typeface="宋体" pitchFamily="2" charset="-122"/>
            </a:endParaRPr>
          </a:p>
        </p:txBody>
      </p:sp>
      <p:sp>
        <p:nvSpPr>
          <p:cNvPr id="596995"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地址划分</a:t>
            </a:r>
            <a:endParaRPr lang="en-AU" altLang="zh-CN" dirty="0">
              <a:ea typeface="宋体" pitchFamily="2" charset="-122"/>
            </a:endParaRPr>
          </a:p>
        </p:txBody>
      </p:sp>
      <p:pic>
        <p:nvPicPr>
          <p:cNvPr id="596996" name="Picture 4" descr="f05-07-P374493"/>
          <p:cNvPicPr>
            <a:picLocks noChangeAspect="1"/>
          </p:cNvPicPr>
          <p:nvPr/>
        </p:nvPicPr>
        <p:blipFill>
          <a:blip r:embed="rId3"/>
          <a:stretch>
            <a:fillRect/>
          </a:stretch>
        </p:blipFill>
        <p:spPr>
          <a:xfrm>
            <a:off x="684213" y="1157288"/>
            <a:ext cx="6119812" cy="4975225"/>
          </a:xfrm>
          <a:prstGeom prst="rect">
            <a:avLst/>
          </a:prstGeom>
          <a:noFill/>
          <a:ln w="9525">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标题 1"/>
          <p:cNvSpPr>
            <a:spLocks noGrp="1"/>
          </p:cNvSpPr>
          <p:nvPr>
            <p:ph type="title"/>
          </p:nvPr>
        </p:nvSpPr>
        <p:spPr>
          <a:ln/>
        </p:spPr>
        <p:txBody>
          <a:bodyPr vert="horz" wrap="square" lIns="91440" tIns="45720" rIns="91440" bIns="45720" anchor="b">
            <a:spAutoFit/>
          </a:bodyPr>
          <a:lstStyle/>
          <a:p>
            <a:r>
              <a:rPr lang="en-US" altLang="zh-CN" dirty="0">
                <a:ea typeface="宋体" pitchFamily="2" charset="-122"/>
              </a:rPr>
              <a:t>Ex</a:t>
            </a:r>
            <a:r>
              <a:rPr lang="zh-CN" altLang="en-US" dirty="0">
                <a:ea typeface="宋体" pitchFamily="2" charset="-122"/>
              </a:rPr>
              <a:t>：</a:t>
            </a:r>
            <a:r>
              <a:rPr lang="en-US" altLang="zh-CN" dirty="0">
                <a:ea typeface="宋体" pitchFamily="2" charset="-122"/>
              </a:rPr>
              <a:t>Cache </a:t>
            </a:r>
            <a:r>
              <a:rPr lang="zh-CN" altLang="en-US" dirty="0">
                <a:ea typeface="宋体" pitchFamily="2" charset="-122"/>
              </a:rPr>
              <a:t>总位数</a:t>
            </a:r>
          </a:p>
        </p:txBody>
      </p:sp>
      <p:sp>
        <p:nvSpPr>
          <p:cNvPr id="599043" name="页脚占位符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211</a:t>
            </a:fld>
            <a:endParaRPr lang="en-AU" altLang="zh-CN" sz="1400" b="1" dirty="0">
              <a:ea typeface="宋体" pitchFamily="2" charset="-122"/>
            </a:endParaRPr>
          </a:p>
        </p:txBody>
      </p:sp>
      <p:sp>
        <p:nvSpPr>
          <p:cNvPr id="6" name="Rectangle 17">
            <a:extLst>
              <a:ext uri="{FF2B5EF4-FFF2-40B4-BE49-F238E27FC236}">
                <a16:creationId xmlns:a16="http://schemas.microsoft.com/office/drawing/2014/main" id="{287E6DB6-AD00-4495-8160-C303A2C82134}"/>
              </a:ext>
            </a:extLst>
          </p:cNvPr>
          <p:cNvSpPr txBox="1">
            <a:spLocks noRot="1" noChangeAspect="1" noMove="1" noResize="1" noEditPoints="1" noAdjustHandles="1" noChangeArrowheads="1" noChangeShapeType="1" noTextEdit="1"/>
          </p:cNvSpPr>
          <p:nvPr/>
        </p:nvSpPr>
        <p:spPr>
          <a:xfrm>
            <a:off x="493936" y="1125538"/>
            <a:ext cx="8640316" cy="5256212"/>
          </a:xfrm>
          <a:prstGeom prst="rect">
            <a:avLst/>
          </a:prstGeom>
          <a:blipFill>
            <a:blip r:embed="rId2"/>
            <a:stretch>
              <a:fillRect l="-494" t="-2088" r="-1270" b="-8817"/>
            </a:stretch>
          </a:blipFill>
        </p:spPr>
        <p:txBody>
          <a:bodyPr/>
          <a:lstStyle/>
          <a:p>
            <a:pPr marR="0" defTabSz="914400">
              <a:buClrTx/>
              <a:buSzTx/>
              <a:buFontTx/>
              <a:buNone/>
              <a:defRPr/>
            </a:pPr>
            <a:r>
              <a:rPr kumimoji="0" lang="zh-CN" altLang="en-US" kern="1200" cap="none" spc="0" normalizeH="0" baseline="0" noProof="0" dirty="0">
                <a:noFill/>
                <a:latin typeface="Arial" panose="020B0604020202090204" pitchFamily="34" charset="0"/>
                <a:ea typeface="+mn-ea"/>
                <a:cs typeface="+mn-cs"/>
              </a:rPr>
              <a:t> </a:t>
            </a:r>
          </a:p>
        </p:txBody>
      </p:sp>
      <p:sp>
        <p:nvSpPr>
          <p:cNvPr id="2" name="矩形 1">
            <a:extLst>
              <a:ext uri="{FF2B5EF4-FFF2-40B4-BE49-F238E27FC236}">
                <a16:creationId xmlns:a16="http://schemas.microsoft.com/office/drawing/2014/main" id="{BCE06810-10E9-4E38-A173-E6DE0A65015C}"/>
              </a:ext>
            </a:extLst>
          </p:cNvPr>
          <p:cNvSpPr/>
          <p:nvPr/>
        </p:nvSpPr>
        <p:spPr bwMode="auto">
          <a:xfrm>
            <a:off x="755576" y="4581128"/>
            <a:ext cx="8188399" cy="576064"/>
          </a:xfrm>
          <a:prstGeom prst="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char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char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char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char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char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char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212</a:t>
            </a:fld>
            <a:endParaRPr lang="en-AU" altLang="zh-CN" sz="1400" b="1" dirty="0">
              <a:ea typeface="宋体" pitchFamily="2" charset="-122"/>
            </a:endParaRPr>
          </a:p>
        </p:txBody>
      </p:sp>
      <p:sp>
        <p:nvSpPr>
          <p:cNvPr id="600067" name="Rectangle 16"/>
          <p:cNvSpPr>
            <a:spLocks noGrp="1"/>
          </p:cNvSpPr>
          <p:nvPr>
            <p:ph type="title"/>
          </p:nvPr>
        </p:nvSpPr>
        <p:spPr>
          <a:ln/>
        </p:spPr>
        <p:txBody>
          <a:bodyPr vert="horz" wrap="square" lIns="91440" tIns="45720" rIns="91440" bIns="45720" anchor="b">
            <a:spAutoFit/>
          </a:bodyPr>
          <a:lstStyle/>
          <a:p>
            <a:pPr eaLnBrk="1" hangingPunct="1"/>
            <a:r>
              <a:rPr lang="en-US" altLang="zh-CN" dirty="0">
                <a:latin typeface="黑体" pitchFamily="49" charset="-122"/>
                <a:ea typeface="黑体" pitchFamily="49" charset="-122"/>
              </a:rPr>
              <a:t>Ex: </a:t>
            </a:r>
            <a:r>
              <a:rPr lang="zh-CN" altLang="en-US" dirty="0">
                <a:solidFill>
                  <a:srgbClr val="990000"/>
                </a:solidFill>
                <a:latin typeface="黑体" pitchFamily="49" charset="-122"/>
                <a:ea typeface="黑体" pitchFamily="49" charset="-122"/>
              </a:rPr>
              <a:t>大容量</a:t>
            </a:r>
            <a:r>
              <a:rPr lang="zh-CN" altLang="en-US" dirty="0">
                <a:latin typeface="黑体" pitchFamily="49" charset="-122"/>
                <a:ea typeface="黑体" pitchFamily="49" charset="-122"/>
              </a:rPr>
              <a:t>块</a:t>
            </a:r>
            <a:endParaRPr lang="en-AU" altLang="zh-CN" dirty="0">
              <a:latin typeface="黑体" pitchFamily="49" charset="-122"/>
              <a:ea typeface="黑体" pitchFamily="49" charset="-122"/>
            </a:endParaRPr>
          </a:p>
        </p:txBody>
      </p:sp>
      <p:sp>
        <p:nvSpPr>
          <p:cNvPr id="600068" name="Rectangle 17"/>
          <p:cNvSpPr>
            <a:spLocks noGrp="1"/>
          </p:cNvSpPr>
          <p:nvPr>
            <p:ph idx="1"/>
          </p:nvPr>
        </p:nvSpPr>
        <p:spPr>
          <a:xfrm>
            <a:off x="684213" y="1125538"/>
            <a:ext cx="8270875" cy="2819400"/>
          </a:xfrm>
          <a:solidFill>
            <a:schemeClr val="bg1">
              <a:alpha val="100000"/>
            </a:schemeClr>
          </a:solidFill>
          <a:ln/>
        </p:spPr>
        <p:txBody>
          <a:bodyPr vert="horz" wrap="square" lIns="91440" tIns="45720" rIns="91440" bIns="45720" anchor="t"/>
          <a:lstStyle/>
          <a:p>
            <a:pPr eaLnBrk="1" hangingPunct="1"/>
            <a:r>
              <a:rPr lang="en-US" altLang="zh-CN" dirty="0">
                <a:solidFill>
                  <a:srgbClr val="990000"/>
                </a:solidFill>
                <a:latin typeface="黑体" pitchFamily="49" charset="-122"/>
                <a:ea typeface="黑体" pitchFamily="49" charset="-122"/>
              </a:rPr>
              <a:t>CACHE</a:t>
            </a:r>
            <a:r>
              <a:rPr lang="zh-CN" altLang="en-US" dirty="0">
                <a:solidFill>
                  <a:srgbClr val="990000"/>
                </a:solidFill>
                <a:latin typeface="黑体" pitchFamily="49" charset="-122"/>
                <a:ea typeface="黑体" pitchFamily="49" charset="-122"/>
              </a:rPr>
              <a:t>中有</a:t>
            </a:r>
            <a:r>
              <a:rPr lang="en-US" altLang="zh-CN" dirty="0">
                <a:solidFill>
                  <a:srgbClr val="006600"/>
                </a:solidFill>
                <a:latin typeface="黑体" pitchFamily="49" charset="-122"/>
                <a:ea typeface="黑体" pitchFamily="49" charset="-122"/>
              </a:rPr>
              <a:t>64</a:t>
            </a:r>
            <a:r>
              <a:rPr lang="zh-CN" altLang="en-US" dirty="0">
                <a:solidFill>
                  <a:srgbClr val="006600"/>
                </a:solidFill>
                <a:latin typeface="黑体" pitchFamily="49" charset="-122"/>
                <a:ea typeface="黑体" pitchFamily="49" charset="-122"/>
              </a:rPr>
              <a:t>块</a:t>
            </a:r>
            <a:r>
              <a:rPr lang="zh-CN" altLang="en-US" dirty="0">
                <a:solidFill>
                  <a:srgbClr val="990000"/>
                </a:solidFill>
                <a:latin typeface="黑体" pitchFamily="49" charset="-122"/>
                <a:ea typeface="黑体" pitchFamily="49" charset="-122"/>
              </a:rPr>
              <a:t>，每块</a:t>
            </a:r>
            <a:r>
              <a:rPr lang="en-US" altLang="zh-CN" dirty="0">
                <a:solidFill>
                  <a:schemeClr val="tx2"/>
                </a:solidFill>
                <a:latin typeface="黑体" pitchFamily="49" charset="-122"/>
                <a:ea typeface="黑体" pitchFamily="49" charset="-122"/>
              </a:rPr>
              <a:t>16</a:t>
            </a:r>
            <a:r>
              <a:rPr lang="zh-CN" altLang="en-US" dirty="0">
                <a:solidFill>
                  <a:schemeClr val="tx2"/>
                </a:solidFill>
                <a:latin typeface="黑体" pitchFamily="49" charset="-122"/>
                <a:ea typeface="黑体" pitchFamily="49" charset="-122"/>
              </a:rPr>
              <a:t>字节</a:t>
            </a:r>
            <a:endParaRPr lang="en-US" altLang="zh-CN" dirty="0">
              <a:solidFill>
                <a:schemeClr val="tx2"/>
              </a:solidFill>
              <a:latin typeface="黑体" pitchFamily="49" charset="-122"/>
              <a:ea typeface="黑体" pitchFamily="49" charset="-122"/>
            </a:endParaRPr>
          </a:p>
          <a:p>
            <a:pPr lvl="1" eaLnBrk="1" hangingPunct="1"/>
            <a:r>
              <a:rPr lang="zh-CN" altLang="en-US" dirty="0">
                <a:solidFill>
                  <a:srgbClr val="990000"/>
                </a:solidFill>
                <a:latin typeface="黑体" pitchFamily="49" charset="-122"/>
                <a:ea typeface="黑体" pitchFamily="49" charset="-122"/>
              </a:rPr>
              <a:t>字节</a:t>
            </a:r>
            <a:r>
              <a:rPr lang="zh-CN" altLang="en-US" dirty="0">
                <a:latin typeface="黑体" pitchFamily="49" charset="-122"/>
                <a:ea typeface="黑体" pitchFamily="49" charset="-122"/>
              </a:rPr>
              <a:t>地址</a:t>
            </a:r>
            <a:r>
              <a:rPr lang="en-US" altLang="zh-CN" dirty="0">
                <a:latin typeface="黑体" pitchFamily="49" charset="-122"/>
                <a:ea typeface="黑体" pitchFamily="49" charset="-122"/>
              </a:rPr>
              <a:t>1200</a:t>
            </a:r>
            <a:r>
              <a:rPr lang="zh-CN" altLang="en-US" dirty="0">
                <a:latin typeface="黑体" pitchFamily="49" charset="-122"/>
                <a:ea typeface="黑体" pitchFamily="49" charset="-122"/>
              </a:rPr>
              <a:t>将被会映射到</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的哪一块？</a:t>
            </a:r>
            <a:endParaRPr lang="en-US"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块地址 </a:t>
            </a:r>
            <a:r>
              <a:rPr lang="en-US" altLang="zh-CN" dirty="0">
                <a:latin typeface="黑体" pitchFamily="49" charset="-122"/>
                <a:ea typeface="黑体" pitchFamily="49" charset="-122"/>
              </a:rPr>
              <a:t>= </a:t>
            </a:r>
            <a:r>
              <a:rPr lang="en-US" altLang="zh-CN" dirty="0">
                <a:latin typeface="黑体" pitchFamily="49" charset="-122"/>
                <a:ea typeface="黑体" pitchFamily="49" charset="-122"/>
                <a:sym typeface="Symbol" pitchFamily="18" charset="2"/>
              </a:rPr>
              <a:t></a:t>
            </a:r>
            <a:r>
              <a:rPr lang="en-US" altLang="zh-CN" dirty="0">
                <a:latin typeface="黑体" pitchFamily="49" charset="-122"/>
                <a:ea typeface="黑体" pitchFamily="49" charset="-122"/>
              </a:rPr>
              <a:t>1200</a:t>
            </a:r>
            <a:r>
              <a:rPr lang="en-US" altLang="zh-CN" dirty="0">
                <a:solidFill>
                  <a:srgbClr val="FF0000"/>
                </a:solidFill>
                <a:latin typeface="黑体" pitchFamily="49" charset="-122"/>
                <a:ea typeface="黑体" pitchFamily="49" charset="-122"/>
              </a:rPr>
              <a:t>/16</a:t>
            </a:r>
            <a:r>
              <a:rPr lang="en-US" altLang="zh-CN" dirty="0">
                <a:latin typeface="黑体" pitchFamily="49" charset="-122"/>
                <a:ea typeface="黑体" pitchFamily="49" charset="-122"/>
                <a:sym typeface="Symbol" pitchFamily="18" charset="2"/>
              </a:rPr>
              <a:t></a:t>
            </a:r>
            <a:r>
              <a:rPr lang="en-US" altLang="zh-CN" dirty="0">
                <a:latin typeface="黑体" pitchFamily="49" charset="-122"/>
                <a:ea typeface="黑体" pitchFamily="49" charset="-122"/>
              </a:rPr>
              <a:t> = 75【</a:t>
            </a:r>
            <a:r>
              <a:rPr lang="zh-CN" altLang="en-US" dirty="0">
                <a:latin typeface="黑体" pitchFamily="49" charset="-122"/>
                <a:ea typeface="黑体" pitchFamily="49" charset="-122"/>
              </a:rPr>
              <a:t>第</a:t>
            </a:r>
            <a:r>
              <a:rPr lang="en-US" altLang="zh-CN" dirty="0">
                <a:latin typeface="黑体" pitchFamily="49" charset="-122"/>
                <a:ea typeface="黑体" pitchFamily="49" charset="-122"/>
              </a:rPr>
              <a:t>75</a:t>
            </a:r>
            <a:r>
              <a:rPr lang="zh-CN" altLang="en-US" dirty="0">
                <a:latin typeface="黑体" pitchFamily="49" charset="-122"/>
                <a:ea typeface="黑体" pitchFamily="49" charset="-122"/>
              </a:rPr>
              <a:t>块</a:t>
            </a:r>
            <a:r>
              <a:rPr lang="en-US" altLang="zh-CN" dirty="0">
                <a:latin typeface="黑体" pitchFamily="49" charset="-122"/>
                <a:ea typeface="黑体" pitchFamily="49" charset="-122"/>
              </a:rPr>
              <a:t>】</a:t>
            </a:r>
          </a:p>
          <a:p>
            <a:pPr lvl="1" eaLnBrk="1" hangingPunct="1"/>
            <a:r>
              <a:rPr lang="zh-CN" altLang="en-US" dirty="0">
                <a:latin typeface="黑体" pitchFamily="49" charset="-122"/>
                <a:ea typeface="黑体" pitchFamily="49" charset="-122"/>
              </a:rPr>
              <a:t>取高</a:t>
            </a:r>
            <a:r>
              <a:rPr lang="en-US" altLang="zh-CN" dirty="0">
                <a:latin typeface="黑体" pitchFamily="49" charset="-122"/>
                <a:ea typeface="黑体" pitchFamily="49" charset="-122"/>
              </a:rPr>
              <a:t>(32-log2n)</a:t>
            </a:r>
            <a:r>
              <a:rPr lang="zh-CN" altLang="en-US" dirty="0">
                <a:latin typeface="黑体" pitchFamily="49" charset="-122"/>
                <a:ea typeface="黑体" pitchFamily="49" charset="-122"/>
              </a:rPr>
              <a:t>位</a:t>
            </a:r>
            <a:endParaRPr lang="en-US"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块号 </a:t>
            </a:r>
            <a:r>
              <a:rPr lang="en-US" altLang="zh-CN" dirty="0">
                <a:latin typeface="黑体" pitchFamily="49" charset="-122"/>
                <a:ea typeface="黑体" pitchFamily="49" charset="-122"/>
              </a:rPr>
              <a:t>= 75 </a:t>
            </a:r>
            <a:r>
              <a:rPr lang="en-US" altLang="zh-CN" dirty="0">
                <a:solidFill>
                  <a:srgbClr val="FF0000"/>
                </a:solidFill>
                <a:latin typeface="黑体" pitchFamily="49" charset="-122"/>
                <a:ea typeface="黑体" pitchFamily="49" charset="-122"/>
              </a:rPr>
              <a:t>mod 64 </a:t>
            </a:r>
            <a:r>
              <a:rPr lang="en-US" altLang="zh-CN" dirty="0">
                <a:latin typeface="黑体" pitchFamily="49" charset="-122"/>
                <a:ea typeface="黑体" pitchFamily="49" charset="-122"/>
              </a:rPr>
              <a:t>= 11</a:t>
            </a:r>
          </a:p>
          <a:p>
            <a:pPr lvl="1" eaLnBrk="1" hangingPunct="1"/>
            <a:r>
              <a:rPr lang="zh-CN" altLang="en-US" dirty="0">
                <a:latin typeface="黑体" pitchFamily="49" charset="-122"/>
                <a:ea typeface="黑体" pitchFamily="49" charset="-122"/>
              </a:rPr>
              <a:t>取低（</a:t>
            </a:r>
            <a:r>
              <a:rPr lang="en-US" altLang="zh-CN" dirty="0">
                <a:latin typeface="黑体" pitchFamily="49" charset="-122"/>
                <a:ea typeface="黑体" pitchFamily="49" charset="-122"/>
              </a:rPr>
              <a:t>log2n</a:t>
            </a:r>
            <a:r>
              <a:rPr lang="zh-CN" altLang="en-US" dirty="0">
                <a:latin typeface="黑体" pitchFamily="49" charset="-122"/>
                <a:ea typeface="黑体" pitchFamily="49" charset="-122"/>
              </a:rPr>
              <a:t>）位</a:t>
            </a:r>
            <a:endParaRPr lang="en-AU" altLang="zh-CN" dirty="0">
              <a:latin typeface="黑体" pitchFamily="49" charset="-122"/>
              <a:ea typeface="黑体" pitchFamily="49" charset="-122"/>
            </a:endParaRPr>
          </a:p>
        </p:txBody>
      </p:sp>
      <p:grpSp>
        <p:nvGrpSpPr>
          <p:cNvPr id="600069" name="Group 18"/>
          <p:cNvGrpSpPr/>
          <p:nvPr/>
        </p:nvGrpSpPr>
        <p:grpSpPr>
          <a:xfrm>
            <a:off x="1619250" y="4221163"/>
            <a:ext cx="5226050" cy="1104900"/>
            <a:chOff x="1228" y="2755"/>
            <a:chExt cx="3292" cy="696"/>
          </a:xfrm>
        </p:grpSpPr>
        <p:sp>
          <p:nvSpPr>
            <p:cNvPr id="600072" name="Rectangle 4"/>
            <p:cNvSpPr/>
            <p:nvPr/>
          </p:nvSpPr>
          <p:spPr>
            <a:xfrm>
              <a:off x="1247" y="2976"/>
              <a:ext cx="1724" cy="273"/>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2400" dirty="0">
                  <a:ea typeface="宋体" pitchFamily="2" charset="-122"/>
                </a:rPr>
                <a:t>Tag</a:t>
              </a:r>
              <a:endParaRPr lang="en-AU" altLang="zh-CN" sz="2400" dirty="0">
                <a:ea typeface="宋体" pitchFamily="2" charset="-122"/>
              </a:endParaRPr>
            </a:p>
          </p:txBody>
        </p:sp>
        <p:sp>
          <p:nvSpPr>
            <p:cNvPr id="600073" name="Rectangle 5"/>
            <p:cNvSpPr/>
            <p:nvPr/>
          </p:nvSpPr>
          <p:spPr>
            <a:xfrm>
              <a:off x="2971" y="2976"/>
              <a:ext cx="862" cy="273"/>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2400" dirty="0">
                  <a:ea typeface="宋体" pitchFamily="2" charset="-122"/>
                </a:rPr>
                <a:t>Index</a:t>
              </a:r>
              <a:endParaRPr lang="en-AU" altLang="zh-CN" sz="2400" dirty="0">
                <a:ea typeface="宋体" pitchFamily="2" charset="-122"/>
              </a:endParaRPr>
            </a:p>
          </p:txBody>
        </p:sp>
        <p:sp>
          <p:nvSpPr>
            <p:cNvPr id="600074" name="Rectangle 6"/>
            <p:cNvSpPr/>
            <p:nvPr/>
          </p:nvSpPr>
          <p:spPr>
            <a:xfrm>
              <a:off x="3833" y="2976"/>
              <a:ext cx="635" cy="273"/>
            </a:xfrm>
            <a:prstGeom prst="rect">
              <a:avLst/>
            </a:prstGeom>
            <a:noFill/>
            <a:ln w="1905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2400" dirty="0">
                  <a:ea typeface="宋体" pitchFamily="2" charset="-122"/>
                </a:rPr>
                <a:t>Offset</a:t>
              </a:r>
              <a:endParaRPr lang="en-AU" altLang="zh-CN" sz="2400" dirty="0">
                <a:ea typeface="宋体" pitchFamily="2" charset="-122"/>
              </a:endParaRPr>
            </a:p>
          </p:txBody>
        </p:sp>
        <p:sp>
          <p:nvSpPr>
            <p:cNvPr id="600075" name="Text Box 7"/>
            <p:cNvSpPr txBox="1"/>
            <p:nvPr/>
          </p:nvSpPr>
          <p:spPr>
            <a:xfrm>
              <a:off x="4324" y="2755"/>
              <a:ext cx="19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0</a:t>
              </a:r>
              <a:endParaRPr lang="en-AU" altLang="zh-CN" sz="1800" dirty="0">
                <a:ea typeface="宋体" pitchFamily="2" charset="-122"/>
              </a:endParaRPr>
            </a:p>
          </p:txBody>
        </p:sp>
        <p:sp>
          <p:nvSpPr>
            <p:cNvPr id="600076" name="Text Box 8"/>
            <p:cNvSpPr txBox="1"/>
            <p:nvPr/>
          </p:nvSpPr>
          <p:spPr>
            <a:xfrm>
              <a:off x="3825" y="2755"/>
              <a:ext cx="19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3</a:t>
              </a:r>
              <a:endParaRPr lang="en-AU" altLang="zh-CN" sz="1800" dirty="0">
                <a:ea typeface="宋体" pitchFamily="2" charset="-122"/>
              </a:endParaRPr>
            </a:p>
          </p:txBody>
        </p:sp>
        <p:sp>
          <p:nvSpPr>
            <p:cNvPr id="600077" name="Text Box 9"/>
            <p:cNvSpPr txBox="1"/>
            <p:nvPr/>
          </p:nvSpPr>
          <p:spPr>
            <a:xfrm>
              <a:off x="3602" y="2755"/>
              <a:ext cx="19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4</a:t>
              </a:r>
              <a:endParaRPr lang="en-AU" altLang="zh-CN" sz="1800" dirty="0">
                <a:ea typeface="宋体" pitchFamily="2" charset="-122"/>
              </a:endParaRPr>
            </a:p>
          </p:txBody>
        </p:sp>
        <p:sp>
          <p:nvSpPr>
            <p:cNvPr id="600078" name="Text Box 10"/>
            <p:cNvSpPr txBox="1"/>
            <p:nvPr/>
          </p:nvSpPr>
          <p:spPr>
            <a:xfrm>
              <a:off x="2963" y="2755"/>
              <a:ext cx="19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9</a:t>
              </a:r>
              <a:endParaRPr lang="en-AU" altLang="zh-CN" sz="1800" dirty="0">
                <a:ea typeface="宋体" pitchFamily="2" charset="-122"/>
              </a:endParaRPr>
            </a:p>
          </p:txBody>
        </p:sp>
        <p:sp>
          <p:nvSpPr>
            <p:cNvPr id="600079" name="Text Box 11"/>
            <p:cNvSpPr txBox="1"/>
            <p:nvPr/>
          </p:nvSpPr>
          <p:spPr>
            <a:xfrm>
              <a:off x="2740" y="2755"/>
              <a:ext cx="27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10</a:t>
              </a:r>
              <a:endParaRPr lang="en-AU" altLang="zh-CN" sz="1800" dirty="0">
                <a:ea typeface="宋体" pitchFamily="2" charset="-122"/>
              </a:endParaRPr>
            </a:p>
          </p:txBody>
        </p:sp>
        <p:sp>
          <p:nvSpPr>
            <p:cNvPr id="600080" name="Text Box 12"/>
            <p:cNvSpPr txBox="1"/>
            <p:nvPr/>
          </p:nvSpPr>
          <p:spPr>
            <a:xfrm>
              <a:off x="1228" y="2755"/>
              <a:ext cx="27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31</a:t>
              </a:r>
              <a:endParaRPr lang="en-AU" altLang="zh-CN" sz="1800" dirty="0">
                <a:ea typeface="宋体" pitchFamily="2" charset="-122"/>
              </a:endParaRPr>
            </a:p>
          </p:txBody>
        </p:sp>
        <p:sp>
          <p:nvSpPr>
            <p:cNvPr id="600081" name="Text Box 13"/>
            <p:cNvSpPr txBox="1"/>
            <p:nvPr/>
          </p:nvSpPr>
          <p:spPr>
            <a:xfrm>
              <a:off x="3919" y="3220"/>
              <a:ext cx="4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solidFill>
                    <a:schemeClr val="tx2"/>
                  </a:solidFill>
                  <a:ea typeface="宋体" pitchFamily="2" charset="-122"/>
                </a:rPr>
                <a:t>4 bits</a:t>
              </a:r>
              <a:endParaRPr lang="en-AU" altLang="zh-CN" sz="1800" dirty="0">
                <a:solidFill>
                  <a:schemeClr val="tx2"/>
                </a:solidFill>
                <a:ea typeface="宋体" pitchFamily="2" charset="-122"/>
              </a:endParaRPr>
            </a:p>
          </p:txBody>
        </p:sp>
        <p:sp>
          <p:nvSpPr>
            <p:cNvPr id="600082" name="Text Box 14"/>
            <p:cNvSpPr txBox="1"/>
            <p:nvPr/>
          </p:nvSpPr>
          <p:spPr>
            <a:xfrm>
              <a:off x="3162" y="3220"/>
              <a:ext cx="4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solidFill>
                    <a:srgbClr val="006600"/>
                  </a:solidFill>
                  <a:ea typeface="宋体" pitchFamily="2" charset="-122"/>
                </a:rPr>
                <a:t>6 bits</a:t>
              </a:r>
              <a:endParaRPr lang="en-AU" altLang="zh-CN" sz="1800" dirty="0">
                <a:solidFill>
                  <a:srgbClr val="006600"/>
                </a:solidFill>
                <a:ea typeface="宋体" pitchFamily="2" charset="-122"/>
              </a:endParaRPr>
            </a:p>
          </p:txBody>
        </p:sp>
        <p:sp>
          <p:nvSpPr>
            <p:cNvPr id="600083" name="Text Box 15"/>
            <p:cNvSpPr txBox="1"/>
            <p:nvPr/>
          </p:nvSpPr>
          <p:spPr>
            <a:xfrm>
              <a:off x="1851" y="3220"/>
              <a:ext cx="54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22 bits</a:t>
              </a:r>
              <a:endParaRPr lang="en-AU" altLang="zh-CN" sz="1800" dirty="0">
                <a:ea typeface="宋体" pitchFamily="2" charset="-122"/>
              </a:endParaRPr>
            </a:p>
          </p:txBody>
        </p:sp>
      </p:grpSp>
      <p:sp>
        <p:nvSpPr>
          <p:cNvPr id="35860" name="Line 20"/>
          <p:cNvSpPr/>
          <p:nvPr/>
        </p:nvSpPr>
        <p:spPr>
          <a:xfrm>
            <a:off x="5699125" y="1557338"/>
            <a:ext cx="192088" cy="3600450"/>
          </a:xfrm>
          <a:prstGeom prst="line">
            <a:avLst/>
          </a:prstGeom>
          <a:ln w="57150" cap="flat" cmpd="sng">
            <a:solidFill>
              <a:schemeClr val="tx2"/>
            </a:solidFill>
            <a:prstDash val="solid"/>
            <a:headEnd type="none" w="med" len="med"/>
            <a:tailEnd type="triangle" w="med" len="med"/>
          </a:ln>
        </p:spPr>
      </p:sp>
      <p:sp>
        <p:nvSpPr>
          <p:cNvPr id="35862" name="Line 22"/>
          <p:cNvSpPr/>
          <p:nvPr/>
        </p:nvSpPr>
        <p:spPr>
          <a:xfrm>
            <a:off x="3465513" y="1700213"/>
            <a:ext cx="1223962" cy="3457575"/>
          </a:xfrm>
          <a:prstGeom prst="line">
            <a:avLst/>
          </a:prstGeom>
          <a:ln w="57150" cap="flat" cmpd="sng">
            <a:solidFill>
              <a:srgbClr val="006600"/>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213</a:t>
            </a:fld>
            <a:endParaRPr lang="en-AU" altLang="zh-CN" sz="1400" b="1" dirty="0">
              <a:ea typeface="宋体" pitchFamily="2" charset="-122"/>
            </a:endParaRPr>
          </a:p>
        </p:txBody>
      </p:sp>
      <p:sp>
        <p:nvSpPr>
          <p:cNvPr id="602115" name="Rectangle 4"/>
          <p:cNvSpPr>
            <a:spLocks noGrp="1"/>
          </p:cNvSpPr>
          <p:nvPr>
            <p:ph type="title"/>
          </p:nvPr>
        </p:nvSpPr>
        <p:spPr>
          <a:xfrm>
            <a:off x="684213" y="266700"/>
            <a:ext cx="8259762" cy="641350"/>
          </a:xfrm>
          <a:ln/>
        </p:spPr>
        <p:txBody>
          <a:bodyPr vert="horz" wrap="square" lIns="91440" tIns="45720" rIns="91440" bIns="45720" anchor="b">
            <a:spAutoFit/>
          </a:bodyPr>
          <a:lstStyle/>
          <a:p>
            <a:pPr eaLnBrk="1" hangingPunct="1"/>
            <a:r>
              <a:rPr lang="zh-CN" altLang="en-US" sz="3600" dirty="0">
                <a:ea typeface="黑体" pitchFamily="49" charset="-122"/>
              </a:rPr>
              <a:t>数据块大小的关系</a:t>
            </a:r>
            <a:endParaRPr lang="en-AU" altLang="zh-CN" sz="3600" dirty="0">
              <a:ea typeface="黑体" pitchFamily="49" charset="-122"/>
            </a:endParaRPr>
          </a:p>
        </p:txBody>
      </p:sp>
      <p:sp>
        <p:nvSpPr>
          <p:cNvPr id="602116" name="Rectangle 5"/>
          <p:cNvSpPr>
            <a:spLocks noGrp="1"/>
          </p:cNvSpPr>
          <p:nvPr>
            <p:ph idx="1"/>
          </p:nvPr>
        </p:nvSpPr>
        <p:spPr>
          <a:ln/>
        </p:spPr>
        <p:txBody>
          <a:bodyPr vert="horz" wrap="square" lIns="91440" tIns="45720" rIns="91440" bIns="45720" anchor="t"/>
          <a:lstStyle/>
          <a:p>
            <a:pPr eaLnBrk="1" hangingPunct="1"/>
            <a:r>
              <a:rPr lang="zh-CN" altLang="en-US" sz="2800" dirty="0">
                <a:latin typeface="黑体" pitchFamily="49" charset="-122"/>
                <a:ea typeface="黑体" pitchFamily="49" charset="-122"/>
              </a:rPr>
              <a:t>数据</a:t>
            </a:r>
            <a:r>
              <a:rPr lang="zh-CN" altLang="en-US" sz="2800" dirty="0">
                <a:solidFill>
                  <a:srgbClr val="990000"/>
                </a:solidFill>
                <a:latin typeface="黑体" pitchFamily="49" charset="-122"/>
                <a:ea typeface="黑体" pitchFamily="49" charset="-122"/>
              </a:rPr>
              <a:t>块大</a:t>
            </a:r>
            <a:r>
              <a:rPr lang="zh-CN" altLang="en-US" sz="2800" dirty="0">
                <a:latin typeface="黑体" pitchFamily="49" charset="-122"/>
                <a:ea typeface="黑体" pitchFamily="49" charset="-122"/>
              </a:rPr>
              <a:t>能降低缺失率</a:t>
            </a:r>
            <a:endParaRPr lang="en-US" altLang="zh-CN" sz="2800"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因为空间局部性</a:t>
            </a:r>
            <a:endParaRPr lang="en-US" altLang="zh-CN" dirty="0">
              <a:latin typeface="黑体" pitchFamily="49" charset="-122"/>
              <a:ea typeface="黑体" pitchFamily="49" charset="-122"/>
            </a:endParaRPr>
          </a:p>
          <a:p>
            <a:pPr eaLnBrk="1" hangingPunct="1"/>
            <a:r>
              <a:rPr lang="zh-CN" altLang="en-US" sz="2800" dirty="0">
                <a:latin typeface="黑体" pitchFamily="49" charset="-122"/>
                <a:ea typeface="黑体" pitchFamily="49" charset="-122"/>
              </a:rPr>
              <a:t>但在一个容量固定的</a:t>
            </a:r>
            <a:r>
              <a:rPr lang="en-US" altLang="zh-CN" sz="2800" dirty="0">
                <a:latin typeface="黑体" pitchFamily="49" charset="-122"/>
                <a:ea typeface="黑体" pitchFamily="49" charset="-122"/>
              </a:rPr>
              <a:t>cache</a:t>
            </a:r>
            <a:r>
              <a:rPr lang="zh-CN" altLang="en-US" sz="2800" dirty="0">
                <a:latin typeface="黑体" pitchFamily="49" charset="-122"/>
                <a:ea typeface="黑体" pitchFamily="49" charset="-122"/>
              </a:rPr>
              <a:t>中</a:t>
            </a:r>
            <a:endParaRPr lang="en-US" altLang="zh-CN" sz="2800"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数据块越大</a:t>
            </a:r>
            <a:r>
              <a:rPr lang="en-US" altLang="zh-CN" dirty="0">
                <a:latin typeface="黑体" pitchFamily="49" charset="-122"/>
                <a:ea typeface="黑体" pitchFamily="49" charset="-122"/>
              </a:rPr>
              <a:t> </a:t>
            </a:r>
            <a:r>
              <a:rPr lang="en-US" altLang="zh-CN" dirty="0">
                <a:latin typeface="黑体" pitchFamily="49" charset="-122"/>
                <a:ea typeface="黑体" pitchFamily="49" charset="-122"/>
                <a:sym typeface="Symbol" pitchFamily="18" charset="2"/>
              </a:rPr>
              <a:t> </a:t>
            </a:r>
            <a:r>
              <a:rPr lang="zh-CN" altLang="en-US" dirty="0">
                <a:solidFill>
                  <a:srgbClr val="990000"/>
                </a:solidFill>
                <a:latin typeface="黑体" pitchFamily="49" charset="-122"/>
                <a:ea typeface="黑体" pitchFamily="49" charset="-122"/>
                <a:sym typeface="Symbol" pitchFamily="18" charset="2"/>
              </a:rPr>
              <a:t>块数越少</a:t>
            </a:r>
            <a:endParaRPr lang="en-US" altLang="zh-CN" dirty="0">
              <a:solidFill>
                <a:srgbClr val="990000"/>
              </a:solidFill>
              <a:latin typeface="黑体" pitchFamily="49" charset="-122"/>
              <a:ea typeface="黑体" pitchFamily="49" charset="-122"/>
              <a:sym typeface="Symbol" pitchFamily="18" charset="2"/>
            </a:endParaRPr>
          </a:p>
          <a:p>
            <a:pPr lvl="2" eaLnBrk="1" hangingPunct="1"/>
            <a:r>
              <a:rPr lang="zh-CN" altLang="en-US" sz="2800" dirty="0">
                <a:latin typeface="黑体" pitchFamily="49" charset="-122"/>
                <a:ea typeface="黑体" pitchFamily="49" charset="-122"/>
                <a:sym typeface="Symbol" pitchFamily="18" charset="2"/>
              </a:rPr>
              <a:t>竞争更多 </a:t>
            </a:r>
            <a:r>
              <a:rPr lang="en-US" altLang="zh-CN" sz="2800" dirty="0">
                <a:latin typeface="黑体" pitchFamily="49" charset="-122"/>
                <a:ea typeface="黑体" pitchFamily="49" charset="-122"/>
                <a:sym typeface="Symbol" pitchFamily="18" charset="2"/>
              </a:rPr>
              <a:t> </a:t>
            </a:r>
            <a:r>
              <a:rPr lang="zh-CN" altLang="en-US" sz="2800" dirty="0">
                <a:latin typeface="黑体" pitchFamily="49" charset="-122"/>
                <a:ea typeface="黑体" pitchFamily="49" charset="-122"/>
                <a:sym typeface="Symbol" pitchFamily="18" charset="2"/>
              </a:rPr>
              <a:t>增加缺失率</a:t>
            </a:r>
            <a:endParaRPr lang="en-US" altLang="zh-CN" sz="2800" dirty="0">
              <a:latin typeface="黑体" pitchFamily="49" charset="-122"/>
              <a:ea typeface="黑体" pitchFamily="49" charset="-122"/>
              <a:sym typeface="Symbol" pitchFamily="18" charset="2"/>
            </a:endParaRPr>
          </a:p>
          <a:p>
            <a:pPr lvl="1" eaLnBrk="1" hangingPunct="1"/>
            <a:r>
              <a:rPr lang="zh-CN" altLang="en-US" dirty="0">
                <a:latin typeface="黑体" pitchFamily="49" charset="-122"/>
                <a:ea typeface="黑体" pitchFamily="49" charset="-122"/>
                <a:sym typeface="Symbol" pitchFamily="18" charset="2"/>
              </a:rPr>
              <a:t>数据块越大</a:t>
            </a:r>
            <a:r>
              <a:rPr lang="en-US" altLang="zh-CN" dirty="0">
                <a:latin typeface="黑体" pitchFamily="49" charset="-122"/>
                <a:ea typeface="黑体" pitchFamily="49" charset="-122"/>
                <a:sym typeface="Symbol" pitchFamily="18" charset="2"/>
              </a:rPr>
              <a:t>  </a:t>
            </a:r>
            <a:r>
              <a:rPr lang="zh-CN" altLang="en-US" dirty="0">
                <a:latin typeface="黑体" pitchFamily="49" charset="-122"/>
                <a:ea typeface="黑体" pitchFamily="49" charset="-122"/>
                <a:sym typeface="Symbol" pitchFamily="18" charset="2"/>
              </a:rPr>
              <a:t>访问刚被替换掉的块的几率越大</a:t>
            </a:r>
            <a:endParaRPr lang="en-US" altLang="zh-CN" dirty="0">
              <a:latin typeface="黑体" pitchFamily="49" charset="-122"/>
              <a:ea typeface="黑体" pitchFamily="49" charset="-122"/>
              <a:sym typeface="Symbol" pitchFamily="18" charset="2"/>
            </a:endParaRPr>
          </a:p>
          <a:p>
            <a:pPr eaLnBrk="1" hangingPunct="1"/>
            <a:r>
              <a:rPr lang="zh-CN" altLang="en-US" sz="2800" dirty="0">
                <a:latin typeface="黑体" pitchFamily="49" charset="-122"/>
                <a:ea typeface="黑体" pitchFamily="49" charset="-122"/>
                <a:sym typeface="Symbol" pitchFamily="18" charset="2"/>
              </a:rPr>
              <a:t>大数据</a:t>
            </a:r>
            <a:r>
              <a:rPr lang="zh-CN" altLang="en-US" sz="2800" dirty="0">
                <a:solidFill>
                  <a:srgbClr val="990000"/>
                </a:solidFill>
                <a:latin typeface="黑体" pitchFamily="49" charset="-122"/>
                <a:ea typeface="黑体" pitchFamily="49" charset="-122"/>
                <a:sym typeface="Symbol" pitchFamily="18" charset="2"/>
              </a:rPr>
              <a:t>块的缺失</a:t>
            </a:r>
            <a:r>
              <a:rPr lang="zh-CN" altLang="en-US" sz="2800" dirty="0">
                <a:latin typeface="黑体" pitchFamily="49" charset="-122"/>
                <a:ea typeface="黑体" pitchFamily="49" charset="-122"/>
                <a:sym typeface="Symbol" pitchFamily="18" charset="2"/>
              </a:rPr>
              <a:t>代价</a:t>
            </a:r>
            <a:endParaRPr lang="en-US" altLang="zh-CN" sz="2800" dirty="0">
              <a:latin typeface="黑体" pitchFamily="49" charset="-122"/>
              <a:ea typeface="黑体" pitchFamily="49" charset="-122"/>
              <a:sym typeface="Symbol" pitchFamily="18" charset="2"/>
            </a:endParaRPr>
          </a:p>
          <a:p>
            <a:pPr lvl="1" eaLnBrk="1" hangingPunct="1"/>
            <a:r>
              <a:rPr lang="zh-CN" altLang="en-US" dirty="0">
                <a:latin typeface="黑体" pitchFamily="49" charset="-122"/>
                <a:ea typeface="黑体" pitchFamily="49" charset="-122"/>
                <a:sym typeface="Symbol" pitchFamily="18" charset="2"/>
              </a:rPr>
              <a:t>能掩盖大数据块缺失率低的优点</a:t>
            </a:r>
            <a:endParaRPr lang="en-US" altLang="zh-CN" dirty="0">
              <a:latin typeface="黑体" pitchFamily="49" charset="-122"/>
              <a:ea typeface="黑体" pitchFamily="49" charset="-122"/>
              <a:sym typeface="Symbol" pitchFamily="18" charset="2"/>
            </a:endParaRPr>
          </a:p>
          <a:p>
            <a:pPr lvl="1" eaLnBrk="1" hangingPunct="1"/>
            <a:r>
              <a:rPr lang="zh-CN" altLang="en-US" dirty="0">
                <a:latin typeface="黑体" pitchFamily="49" charset="-122"/>
                <a:ea typeface="黑体" pitchFamily="49" charset="-122"/>
                <a:sym typeface="Symbol" pitchFamily="18" charset="2"/>
              </a:rPr>
              <a:t>提前重启和关键字优先能有效地降低缺失代价</a:t>
            </a:r>
            <a:endParaRPr lang="en-US" altLang="zh-CN" dirty="0">
              <a:latin typeface="黑体" pitchFamily="49" charset="-122"/>
              <a:ea typeface="黑体" pitchFamily="49" charset="-122"/>
              <a:sym typeface="Symbol" pitchFamily="18" charset="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3" name="Rectangle 4"/>
          <p:cNvSpPr>
            <a:spLocks noGrp="1"/>
          </p:cNvSpPr>
          <p:nvPr>
            <p:ph type="title"/>
          </p:nvPr>
        </p:nvSpPr>
        <p:spPr>
          <a:xfrm>
            <a:off x="684213" y="138113"/>
            <a:ext cx="8712200" cy="769937"/>
          </a:xfrm>
          <a:ln/>
        </p:spPr>
        <p:txBody>
          <a:bodyPr vert="horz" wrap="square" lIns="91440" tIns="45720" rIns="91440" bIns="45720" anchor="b">
            <a:spAutoFit/>
          </a:bodyPr>
          <a:lstStyle/>
          <a:p>
            <a:pPr eaLnBrk="1" hangingPunct="1"/>
            <a:r>
              <a:rPr lang="en-US" altLang="zh-CN" dirty="0">
                <a:latin typeface="宋体" pitchFamily="2" charset="-122"/>
                <a:ea typeface="宋体" pitchFamily="2" charset="-122"/>
              </a:rPr>
              <a:t>Cache</a:t>
            </a:r>
            <a:r>
              <a:rPr lang="zh-CN" altLang="en-US" dirty="0">
                <a:latin typeface="宋体" pitchFamily="2" charset="-122"/>
                <a:ea typeface="宋体" pitchFamily="2" charset="-122"/>
              </a:rPr>
              <a:t>缺失率与数据块大小关系</a:t>
            </a:r>
            <a:endParaRPr lang="en-AU" altLang="zh-CN" dirty="0">
              <a:latin typeface="宋体" pitchFamily="2" charset="-122"/>
              <a:ea typeface="宋体" pitchFamily="2" charset="-122"/>
            </a:endParaRPr>
          </a:p>
        </p:txBody>
      </p:sp>
      <p:pic>
        <p:nvPicPr>
          <p:cNvPr id="604164" name="Picture 6" descr="f05-11-9780124077263"/>
          <p:cNvPicPr>
            <a:picLocks noGrp="1" noChangeAspect="1"/>
          </p:cNvPicPr>
          <p:nvPr>
            <p:ph idx="1"/>
          </p:nvPr>
        </p:nvPicPr>
        <p:blipFill>
          <a:blip r:embed="rId3"/>
          <a:srcRect/>
          <a:stretch>
            <a:fillRect/>
          </a:stretch>
        </p:blipFill>
        <p:spPr>
          <a:xfrm>
            <a:off x="827089" y="1133475"/>
            <a:ext cx="5113064" cy="2707193"/>
          </a:xfrm>
          <a:ln/>
        </p:spPr>
      </p:pic>
      <p:sp>
        <p:nvSpPr>
          <p:cNvPr id="9" name="Rectangle 5"/>
          <p:cNvSpPr txBox="1"/>
          <p:nvPr/>
        </p:nvSpPr>
        <p:spPr>
          <a:xfrm>
            <a:off x="436562" y="3764088"/>
            <a:ext cx="8270875" cy="3116724"/>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lvl="0" eaLnBrk="1" hangingPunct="1"/>
            <a:r>
              <a:rPr lang="zh-CN" altLang="en-US" sz="2800" dirty="0">
                <a:latin typeface="宋体" pitchFamily="2" charset="-122"/>
                <a:ea typeface="宋体" pitchFamily="2" charset="-122"/>
                <a:sym typeface="Symbol" pitchFamily="18" charset="2"/>
              </a:rPr>
              <a:t>随着块大小的增加，缺失率先下降后上升</a:t>
            </a:r>
            <a:endParaRPr lang="en-US" altLang="zh-CN" sz="2800" dirty="0">
              <a:latin typeface="宋体" pitchFamily="2" charset="-122"/>
              <a:ea typeface="宋体" pitchFamily="2" charset="-122"/>
              <a:sym typeface="Symbol" pitchFamily="18" charset="2"/>
            </a:endParaRPr>
          </a:p>
          <a:p>
            <a:pPr lvl="1" indent="-342900" eaLnBrk="1" hangingPunct="1"/>
            <a:r>
              <a:rPr lang="zh-CN" altLang="en-US" sz="2400" dirty="0">
                <a:latin typeface="宋体" pitchFamily="2" charset="-122"/>
                <a:ea typeface="宋体" pitchFamily="2" charset="-122"/>
                <a:sym typeface="Symbol" pitchFamily="18" charset="2"/>
              </a:rPr>
              <a:t>下降：更好利用空间局部性以降低缺失率</a:t>
            </a:r>
            <a:endParaRPr lang="en-US" altLang="zh-CN" sz="2400" dirty="0">
              <a:latin typeface="宋体" pitchFamily="2" charset="-122"/>
              <a:ea typeface="宋体" pitchFamily="2" charset="-122"/>
              <a:sym typeface="Symbol" pitchFamily="18" charset="2"/>
            </a:endParaRPr>
          </a:p>
          <a:p>
            <a:pPr lvl="1" indent="-342900" eaLnBrk="1" hangingPunct="1"/>
            <a:r>
              <a:rPr lang="zh-CN" altLang="en-US" sz="2400" dirty="0">
                <a:latin typeface="宋体" pitchFamily="2" charset="-122"/>
                <a:ea typeface="宋体" pitchFamily="2" charset="-122"/>
                <a:sym typeface="Symbol" pitchFamily="18" charset="2"/>
              </a:rPr>
              <a:t>上升：</a:t>
            </a:r>
            <a:endParaRPr lang="en-US" altLang="zh-CN" sz="2400" dirty="0">
              <a:latin typeface="宋体" pitchFamily="2" charset="-122"/>
              <a:ea typeface="宋体" pitchFamily="2" charset="-122"/>
              <a:sym typeface="Symbol" pitchFamily="18" charset="2"/>
            </a:endParaRPr>
          </a:p>
          <a:p>
            <a:pPr lvl="2" indent="-342900" eaLnBrk="1" hangingPunct="1"/>
            <a:r>
              <a:rPr lang="zh-CN" altLang="en-US" sz="2000" dirty="0">
                <a:latin typeface="宋体" pitchFamily="2" charset="-122"/>
                <a:ea typeface="宋体" pitchFamily="2" charset="-122"/>
                <a:sym typeface="Symbol" pitchFamily="18" charset="2"/>
              </a:rPr>
              <a:t>此时由于块很大，导致块的数量很小，故块之间竞争大，访问刚被替换掉的块的几率越大</a:t>
            </a:r>
            <a:endParaRPr lang="en-US" altLang="zh-CN" sz="2000" dirty="0">
              <a:latin typeface="宋体" pitchFamily="2" charset="-122"/>
              <a:ea typeface="宋体" pitchFamily="2" charset="-122"/>
              <a:sym typeface="Symbol" pitchFamily="18" charset="2"/>
            </a:endParaRPr>
          </a:p>
          <a:p>
            <a:pPr lvl="2" indent="-342900" eaLnBrk="1" hangingPunct="1"/>
            <a:r>
              <a:rPr lang="zh-CN" altLang="en-US" sz="2000" dirty="0">
                <a:latin typeface="宋体" pitchFamily="2" charset="-122"/>
                <a:ea typeface="宋体" pitchFamily="2" charset="-122"/>
                <a:sym typeface="Symbol" pitchFamily="18" charset="2"/>
              </a:rPr>
              <a:t>对一个太大的块，块内空间局部性也会降低</a:t>
            </a:r>
            <a:endParaRPr lang="en-US" altLang="zh-CN" sz="2000" dirty="0">
              <a:latin typeface="宋体" pitchFamily="2" charset="-122"/>
              <a:ea typeface="宋体" pitchFamily="2" charset="-122"/>
              <a:sym typeface="Symbol" pitchFamily="18" charset="2"/>
            </a:endParaRPr>
          </a:p>
          <a:p>
            <a:pPr eaLnBrk="1" hangingPunct="1"/>
            <a:r>
              <a:rPr lang="zh-CN" altLang="en-US" sz="2800" dirty="0">
                <a:latin typeface="宋体" pitchFamily="2" charset="-122"/>
                <a:ea typeface="宋体" pitchFamily="2" charset="-122"/>
                <a:sym typeface="Symbol" pitchFamily="18" charset="2"/>
              </a:rPr>
              <a:t>随着块大小的增加，缺失代价</a:t>
            </a:r>
            <a:r>
              <a:rPr lang="en-US" altLang="zh-CN" sz="2800" dirty="0">
                <a:latin typeface="宋体" pitchFamily="2" charset="-122"/>
                <a:ea typeface="宋体" pitchFamily="2" charset="-122"/>
                <a:sym typeface="Symbol" pitchFamily="18" charset="2"/>
              </a:rPr>
              <a:t>/</a:t>
            </a:r>
            <a:r>
              <a:rPr lang="zh-CN" altLang="en-US" sz="2800" dirty="0">
                <a:latin typeface="宋体" pitchFamily="2" charset="-122"/>
                <a:ea typeface="宋体" pitchFamily="2" charset="-122"/>
                <a:sym typeface="Symbol" pitchFamily="18" charset="2"/>
              </a:rPr>
              <a:t>传输时间增加</a:t>
            </a:r>
            <a:endParaRPr lang="en-US" altLang="zh-CN" sz="2800" dirty="0">
              <a:latin typeface="宋体" pitchFamily="2" charset="-122"/>
              <a:ea typeface="宋体" pitchFamily="2" charset="-122"/>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页脚占位符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215</a:t>
            </a:fld>
            <a:endParaRPr lang="en-AU" altLang="zh-CN" sz="1400" b="1" dirty="0">
              <a:ea typeface="宋体" pitchFamily="2" charset="-122"/>
            </a:endParaRPr>
          </a:p>
        </p:txBody>
      </p:sp>
      <p:pic>
        <p:nvPicPr>
          <p:cNvPr id="636931" name="Picture 5" descr="f05-13-P374493"/>
          <p:cNvPicPr>
            <a:picLocks noChangeAspect="1"/>
          </p:cNvPicPr>
          <p:nvPr/>
        </p:nvPicPr>
        <p:blipFill>
          <a:blip r:embed="rId3"/>
          <a:stretch>
            <a:fillRect/>
          </a:stretch>
        </p:blipFill>
        <p:spPr>
          <a:xfrm>
            <a:off x="827088" y="1844675"/>
            <a:ext cx="7731125" cy="3197225"/>
          </a:xfrm>
          <a:prstGeom prst="rect">
            <a:avLst/>
          </a:prstGeom>
          <a:noFill/>
          <a:ln w="9525">
            <a:noFill/>
          </a:ln>
        </p:spPr>
      </p:pic>
      <p:sp>
        <p:nvSpPr>
          <p:cNvPr id="636932"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相联</a:t>
            </a:r>
            <a:r>
              <a:rPr lang="en-US" altLang="zh-CN" dirty="0">
                <a:ea typeface="宋体" pitchFamily="2" charset="-122"/>
              </a:rPr>
              <a:t> Cache Example</a:t>
            </a:r>
            <a:endParaRPr lang="en-AU" altLang="zh-CN" dirty="0">
              <a:ea typeface="宋体" pitchFamily="2" charset="-122"/>
            </a:endParaRPr>
          </a:p>
        </p:txBody>
      </p:sp>
    </p:spTree>
    <p:extLst>
      <p:ext uri="{BB962C8B-B14F-4D97-AF65-F5344CB8AC3E}">
        <p14:creationId xmlns:p14="http://schemas.microsoft.com/office/powerpoint/2010/main" val="55896449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216</a:t>
            </a:fld>
            <a:endParaRPr lang="en-AU" altLang="zh-CN" sz="1400" b="1" dirty="0">
              <a:ea typeface="宋体" pitchFamily="2" charset="-122"/>
            </a:endParaRPr>
          </a:p>
        </p:txBody>
      </p:sp>
      <p:sp>
        <p:nvSpPr>
          <p:cNvPr id="638979" name="Rectangle 5"/>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en-US" altLang="zh-CN" dirty="0">
                <a:ea typeface="宋体" pitchFamily="2" charset="-122"/>
              </a:rPr>
              <a:t>cache</a:t>
            </a:r>
            <a:r>
              <a:rPr lang="zh-CN" altLang="en-US" dirty="0">
                <a:ea typeface="宋体" pitchFamily="2" charset="-122"/>
              </a:rPr>
              <a:t>的关联度</a:t>
            </a:r>
            <a:endParaRPr lang="en-AU" altLang="zh-CN" dirty="0">
              <a:ea typeface="宋体" pitchFamily="2" charset="-122"/>
            </a:endParaRPr>
          </a:p>
        </p:txBody>
      </p:sp>
      <p:sp>
        <p:nvSpPr>
          <p:cNvPr id="638980" name="Rectangle 6"/>
          <p:cNvSpPr>
            <a:spLocks noGrp="1"/>
          </p:cNvSpPr>
          <p:nvPr>
            <p:ph idx="1"/>
          </p:nvPr>
        </p:nvSpPr>
        <p:spPr>
          <a:xfrm>
            <a:off x="693738" y="1125538"/>
            <a:ext cx="8270875" cy="5111750"/>
          </a:xfrm>
          <a:ln/>
        </p:spPr>
        <p:txBody>
          <a:bodyPr vert="horz" wrap="square" lIns="91440" tIns="45720" rIns="91440" bIns="45720" anchor="t"/>
          <a:lstStyle/>
          <a:p>
            <a:pPr eaLnBrk="1" hangingPunct="1"/>
            <a:r>
              <a:rPr lang="en-US" altLang="zh-CN" dirty="0">
                <a:ea typeface="宋体" pitchFamily="2" charset="-122"/>
              </a:rPr>
              <a:t>8</a:t>
            </a:r>
            <a:r>
              <a:rPr lang="zh-CN" altLang="en-US" dirty="0">
                <a:ea typeface="宋体" pitchFamily="2" charset="-122"/>
              </a:rPr>
              <a:t>个块的</a:t>
            </a:r>
            <a:r>
              <a:rPr lang="en-US" altLang="zh-CN" dirty="0">
                <a:ea typeface="宋体" pitchFamily="2" charset="-122"/>
              </a:rPr>
              <a:t>cache</a:t>
            </a:r>
            <a:endParaRPr lang="en-AU" altLang="zh-CN" dirty="0">
              <a:ea typeface="宋体" pitchFamily="2" charset="-122"/>
            </a:endParaRPr>
          </a:p>
        </p:txBody>
      </p:sp>
      <p:pic>
        <p:nvPicPr>
          <p:cNvPr id="638981" name="Picture 7" descr="f05-14-P374493"/>
          <p:cNvPicPr>
            <a:picLocks noChangeAspect="1"/>
          </p:cNvPicPr>
          <p:nvPr/>
        </p:nvPicPr>
        <p:blipFill>
          <a:blip r:embed="rId3"/>
          <a:stretch>
            <a:fillRect/>
          </a:stretch>
        </p:blipFill>
        <p:spPr>
          <a:xfrm>
            <a:off x="1763713" y="1844675"/>
            <a:ext cx="5513387" cy="4311650"/>
          </a:xfrm>
          <a:prstGeom prst="rect">
            <a:avLst/>
          </a:prstGeom>
          <a:noFill/>
          <a:ln w="9525">
            <a:noFill/>
          </a:ln>
        </p:spPr>
      </p:pic>
      <p:sp>
        <p:nvSpPr>
          <p:cNvPr id="638982" name="Line 7"/>
          <p:cNvSpPr/>
          <p:nvPr/>
        </p:nvSpPr>
        <p:spPr>
          <a:xfrm flipV="1">
            <a:off x="1979613" y="2133600"/>
            <a:ext cx="936625" cy="358775"/>
          </a:xfrm>
          <a:prstGeom prst="line">
            <a:avLst/>
          </a:prstGeom>
          <a:ln w="57150" cap="flat" cmpd="sng">
            <a:solidFill>
              <a:srgbClr val="006600"/>
            </a:solidFill>
            <a:prstDash val="solid"/>
            <a:headEnd type="none" w="med" len="med"/>
            <a:tailEnd type="triangle" w="med" len="med"/>
          </a:ln>
        </p:spPr>
      </p:sp>
      <p:sp>
        <p:nvSpPr>
          <p:cNvPr id="638983" name="Line 8"/>
          <p:cNvSpPr/>
          <p:nvPr/>
        </p:nvSpPr>
        <p:spPr>
          <a:xfrm flipH="1">
            <a:off x="5580063" y="5229225"/>
            <a:ext cx="720725" cy="215900"/>
          </a:xfrm>
          <a:prstGeom prst="line">
            <a:avLst/>
          </a:prstGeom>
          <a:ln w="57150" cap="flat" cmpd="sng">
            <a:solidFill>
              <a:srgbClr val="006600"/>
            </a:solidFill>
            <a:prstDash val="solid"/>
            <a:headEnd type="none" w="med" len="med"/>
            <a:tailEnd type="triangle" w="med" len="med"/>
          </a:ln>
        </p:spPr>
      </p:sp>
      <p:sp>
        <p:nvSpPr>
          <p:cNvPr id="638984" name="Line 9"/>
          <p:cNvSpPr/>
          <p:nvPr/>
        </p:nvSpPr>
        <p:spPr>
          <a:xfrm flipH="1">
            <a:off x="5364163" y="1844675"/>
            <a:ext cx="647700" cy="647700"/>
          </a:xfrm>
          <a:prstGeom prst="line">
            <a:avLst/>
          </a:prstGeom>
          <a:ln w="57150" cap="flat" cmpd="sng">
            <a:solidFill>
              <a:srgbClr val="006600"/>
            </a:solidFill>
            <a:prstDash val="solid"/>
            <a:headEnd type="none" w="med" len="med"/>
            <a:tailEnd type="triangle" w="med" len="med"/>
          </a:ln>
        </p:spPr>
      </p:sp>
      <p:sp>
        <p:nvSpPr>
          <p:cNvPr id="638985" name="Text Box 10"/>
          <p:cNvSpPr txBox="1"/>
          <p:nvPr/>
        </p:nvSpPr>
        <p:spPr>
          <a:xfrm>
            <a:off x="395288" y="2492375"/>
            <a:ext cx="1727200" cy="366713"/>
          </a:xfrm>
          <a:prstGeom prst="rect">
            <a:avLst/>
          </a:prstGeom>
          <a:noFill/>
          <a:ln w="5715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50000"/>
              </a:spcBef>
              <a:buClrTx/>
              <a:buSzPct val="100000"/>
              <a:buNone/>
            </a:pPr>
            <a:r>
              <a:rPr lang="zh-CN" altLang="en-US" sz="1800" dirty="0">
                <a:latin typeface="黑体" pitchFamily="49" charset="-122"/>
                <a:ea typeface="黑体" pitchFamily="49" charset="-122"/>
              </a:rPr>
              <a:t>直接相联映射</a:t>
            </a:r>
          </a:p>
        </p:txBody>
      </p:sp>
      <p:sp>
        <p:nvSpPr>
          <p:cNvPr id="638986" name="Text Box 11"/>
          <p:cNvSpPr txBox="1"/>
          <p:nvPr/>
        </p:nvSpPr>
        <p:spPr>
          <a:xfrm>
            <a:off x="6011863" y="1660525"/>
            <a:ext cx="3168650" cy="784830"/>
          </a:xfrm>
          <a:prstGeom prst="rect">
            <a:avLst/>
          </a:prstGeom>
          <a:noFill/>
          <a:ln w="57150">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50000"/>
              </a:spcBef>
              <a:buClrTx/>
              <a:buSzPct val="100000"/>
              <a:buNone/>
            </a:pPr>
            <a:r>
              <a:rPr lang="zh-CN" altLang="en-US" sz="1800" dirty="0">
                <a:solidFill>
                  <a:srgbClr val="FF0000"/>
                </a:solidFill>
                <a:latin typeface="黑体" pitchFamily="49" charset="-122"/>
                <a:ea typeface="黑体" pitchFamily="49" charset="-122"/>
              </a:rPr>
              <a:t>二路组</a:t>
            </a:r>
            <a:r>
              <a:rPr lang="zh-CN" altLang="en-US" sz="1800" dirty="0">
                <a:latin typeface="黑体" pitchFamily="49" charset="-122"/>
                <a:ea typeface="黑体" pitchFamily="49" charset="-122"/>
              </a:rPr>
              <a:t>相联映射</a:t>
            </a:r>
            <a:endParaRPr lang="en-US" altLang="zh-CN" sz="1800" dirty="0">
              <a:latin typeface="黑体" pitchFamily="49" charset="-122"/>
              <a:ea typeface="黑体" pitchFamily="49" charset="-122"/>
            </a:endParaRPr>
          </a:p>
          <a:p>
            <a:pPr marL="0" lvl="0" indent="0">
              <a:spcBef>
                <a:spcPct val="50000"/>
              </a:spcBef>
              <a:buClrTx/>
              <a:buSzPct val="100000"/>
              <a:buNone/>
            </a:pPr>
            <a:r>
              <a:rPr lang="en-US" altLang="zh-CN" sz="1800" dirty="0">
                <a:latin typeface="黑体" pitchFamily="49" charset="-122"/>
                <a:ea typeface="黑体" pitchFamily="49" charset="-122"/>
              </a:rPr>
              <a:t>1 set = 2 blocks</a:t>
            </a:r>
            <a:endParaRPr lang="zh-CN" altLang="en-US" sz="1800" dirty="0">
              <a:latin typeface="黑体" pitchFamily="49" charset="-122"/>
              <a:ea typeface="黑体" pitchFamily="49" charset="-122"/>
            </a:endParaRPr>
          </a:p>
        </p:txBody>
      </p:sp>
      <p:sp>
        <p:nvSpPr>
          <p:cNvPr id="638987" name="Text Box 12"/>
          <p:cNvSpPr txBox="1"/>
          <p:nvPr/>
        </p:nvSpPr>
        <p:spPr>
          <a:xfrm>
            <a:off x="6300787" y="5045075"/>
            <a:ext cx="2879725" cy="1200329"/>
          </a:xfrm>
          <a:prstGeom prst="rect">
            <a:avLst/>
          </a:prstGeom>
          <a:noFill/>
          <a:ln w="57150">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50000"/>
              </a:spcBef>
              <a:buClrTx/>
              <a:buSzPct val="100000"/>
              <a:buNone/>
            </a:pPr>
            <a:r>
              <a:rPr lang="zh-CN" altLang="en-US" sz="1800" dirty="0">
                <a:latin typeface="黑体" pitchFamily="49" charset="-122"/>
                <a:ea typeface="黑体" pitchFamily="49" charset="-122"/>
              </a:rPr>
              <a:t>全相联映射</a:t>
            </a:r>
            <a:endParaRPr lang="en-US" altLang="zh-CN" sz="1800" dirty="0">
              <a:latin typeface="黑体" pitchFamily="49" charset="-122"/>
              <a:ea typeface="黑体" pitchFamily="49" charset="-122"/>
            </a:endParaRPr>
          </a:p>
          <a:p>
            <a:pPr marL="0" indent="0">
              <a:spcBef>
                <a:spcPct val="50000"/>
              </a:spcBef>
              <a:buClrTx/>
              <a:buSzPct val="100000"/>
              <a:buNone/>
            </a:pPr>
            <a:r>
              <a:rPr lang="en-US" altLang="zh-CN" sz="1800" dirty="0">
                <a:latin typeface="黑体" pitchFamily="49" charset="-122"/>
                <a:ea typeface="黑体" pitchFamily="49" charset="-122"/>
              </a:rPr>
              <a:t>1 set = 8 blocks</a:t>
            </a:r>
            <a:endParaRPr lang="zh-CN" altLang="en-US" sz="1800" dirty="0">
              <a:latin typeface="黑体" pitchFamily="49" charset="-122"/>
              <a:ea typeface="黑体" pitchFamily="49" charset="-122"/>
            </a:endParaRPr>
          </a:p>
          <a:p>
            <a:pPr marL="0" lvl="0" indent="0">
              <a:spcBef>
                <a:spcPct val="50000"/>
              </a:spcBef>
              <a:buClrTx/>
              <a:buSzPct val="100000"/>
              <a:buNone/>
            </a:pPr>
            <a:endParaRPr lang="zh-CN" altLang="en-US" sz="1800" dirty="0">
              <a:latin typeface="黑体" pitchFamily="49" charset="-122"/>
              <a:ea typeface="黑体" pitchFamily="49" charset="-122"/>
            </a:endParaRPr>
          </a:p>
        </p:txBody>
      </p:sp>
      <p:sp>
        <p:nvSpPr>
          <p:cNvPr id="12" name="Text Box 11">
            <a:extLst>
              <a:ext uri="{FF2B5EF4-FFF2-40B4-BE49-F238E27FC236}">
                <a16:creationId xmlns:a16="http://schemas.microsoft.com/office/drawing/2014/main" id="{52B10FDC-7514-4862-9032-836604E40600}"/>
              </a:ext>
            </a:extLst>
          </p:cNvPr>
          <p:cNvSpPr txBox="1"/>
          <p:nvPr/>
        </p:nvSpPr>
        <p:spPr>
          <a:xfrm>
            <a:off x="6293866" y="4266023"/>
            <a:ext cx="3168650" cy="784830"/>
          </a:xfrm>
          <a:prstGeom prst="rect">
            <a:avLst/>
          </a:prstGeom>
          <a:noFill/>
          <a:ln w="57150">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50000"/>
              </a:spcBef>
              <a:buClrTx/>
              <a:buSzPct val="100000"/>
              <a:buNone/>
            </a:pPr>
            <a:r>
              <a:rPr lang="zh-CN" altLang="en-US" sz="1800" dirty="0">
                <a:solidFill>
                  <a:srgbClr val="FF0000"/>
                </a:solidFill>
                <a:latin typeface="黑体" pitchFamily="49" charset="-122"/>
                <a:ea typeface="黑体" pitchFamily="49" charset="-122"/>
              </a:rPr>
              <a:t>四路组</a:t>
            </a:r>
            <a:r>
              <a:rPr lang="zh-CN" altLang="en-US" sz="1800" dirty="0">
                <a:latin typeface="黑体" pitchFamily="49" charset="-122"/>
                <a:ea typeface="黑体" pitchFamily="49" charset="-122"/>
              </a:rPr>
              <a:t>相联映射</a:t>
            </a:r>
            <a:endParaRPr lang="en-US" altLang="zh-CN" sz="1800" dirty="0">
              <a:latin typeface="黑体" pitchFamily="49" charset="-122"/>
              <a:ea typeface="黑体" pitchFamily="49" charset="-122"/>
            </a:endParaRPr>
          </a:p>
          <a:p>
            <a:pPr marL="0" lvl="0" indent="0">
              <a:spcBef>
                <a:spcPct val="50000"/>
              </a:spcBef>
              <a:buClrTx/>
              <a:buSzPct val="100000"/>
              <a:buNone/>
            </a:pPr>
            <a:r>
              <a:rPr lang="en-US" altLang="zh-CN" sz="1800" dirty="0">
                <a:latin typeface="黑体" pitchFamily="49" charset="-122"/>
                <a:ea typeface="黑体" pitchFamily="49" charset="-122"/>
              </a:rPr>
              <a:t>1 set = 4 blocks</a:t>
            </a:r>
            <a:endParaRPr lang="zh-CN" altLang="en-US" sz="1800" dirty="0">
              <a:latin typeface="黑体" pitchFamily="49" charset="-122"/>
              <a:ea typeface="黑体" pitchFamily="49" charset="-122"/>
            </a:endParaRPr>
          </a:p>
        </p:txBody>
      </p:sp>
    </p:spTree>
    <p:extLst>
      <p:ext uri="{BB962C8B-B14F-4D97-AF65-F5344CB8AC3E}">
        <p14:creationId xmlns:p14="http://schemas.microsoft.com/office/powerpoint/2010/main" val="279745584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页脚占位符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217</a:t>
            </a:fld>
            <a:endParaRPr lang="en-AU" altLang="zh-CN" sz="1400" b="1" dirty="0">
              <a:ea typeface="宋体" pitchFamily="2" charset="-122"/>
            </a:endParaRPr>
          </a:p>
        </p:txBody>
      </p:sp>
      <p:sp>
        <p:nvSpPr>
          <p:cNvPr id="641027" name="Rectangle 2"/>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latin typeface="宋体" pitchFamily="2" charset="-122"/>
                <a:ea typeface="宋体" pitchFamily="2" charset="-122"/>
              </a:rPr>
              <a:t>组相联存储器的结构图</a:t>
            </a:r>
            <a:endParaRPr lang="en-AU" altLang="zh-CN" dirty="0">
              <a:latin typeface="宋体" pitchFamily="2" charset="-122"/>
              <a:ea typeface="宋体" pitchFamily="2" charset="-122"/>
            </a:endParaRPr>
          </a:p>
        </p:txBody>
      </p:sp>
      <p:pic>
        <p:nvPicPr>
          <p:cNvPr id="641028" name="Picture 4" descr="f05-17-P374493"/>
          <p:cNvPicPr>
            <a:picLocks noChangeAspect="1"/>
          </p:cNvPicPr>
          <p:nvPr/>
        </p:nvPicPr>
        <p:blipFill>
          <a:blip r:embed="rId3"/>
          <a:stretch>
            <a:fillRect/>
          </a:stretch>
        </p:blipFill>
        <p:spPr>
          <a:xfrm>
            <a:off x="684213" y="1196975"/>
            <a:ext cx="7775575" cy="5041900"/>
          </a:xfrm>
          <a:prstGeom prst="rect">
            <a:avLst/>
          </a:prstGeom>
          <a:noFill/>
          <a:ln w="9525">
            <a:noFill/>
          </a:ln>
        </p:spPr>
      </p:pic>
      <p:sp>
        <p:nvSpPr>
          <p:cNvPr id="5" name="Text Box 11">
            <a:extLst>
              <a:ext uri="{FF2B5EF4-FFF2-40B4-BE49-F238E27FC236}">
                <a16:creationId xmlns:a16="http://schemas.microsoft.com/office/drawing/2014/main" id="{54459435-F396-49D6-AD09-AB0F6C1EEC0E}"/>
              </a:ext>
            </a:extLst>
          </p:cNvPr>
          <p:cNvSpPr txBox="1"/>
          <p:nvPr/>
        </p:nvSpPr>
        <p:spPr>
          <a:xfrm>
            <a:off x="6156176" y="1484784"/>
            <a:ext cx="3168650" cy="784830"/>
          </a:xfrm>
          <a:prstGeom prst="rect">
            <a:avLst/>
          </a:prstGeom>
          <a:noFill/>
          <a:ln w="57150">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50000"/>
              </a:spcBef>
              <a:buClrTx/>
              <a:buSzPct val="100000"/>
              <a:buNone/>
            </a:pPr>
            <a:r>
              <a:rPr lang="zh-CN" altLang="en-US" sz="1800" dirty="0">
                <a:solidFill>
                  <a:srgbClr val="FF0000"/>
                </a:solidFill>
                <a:latin typeface="黑体" pitchFamily="49" charset="-122"/>
                <a:ea typeface="黑体" pitchFamily="49" charset="-122"/>
              </a:rPr>
              <a:t>四路组</a:t>
            </a:r>
            <a:r>
              <a:rPr lang="zh-CN" altLang="en-US" sz="1800" dirty="0">
                <a:latin typeface="黑体" pitchFamily="49" charset="-122"/>
                <a:ea typeface="黑体" pitchFamily="49" charset="-122"/>
              </a:rPr>
              <a:t>相联映射</a:t>
            </a:r>
            <a:endParaRPr lang="en-US" altLang="zh-CN" sz="1800" dirty="0">
              <a:latin typeface="黑体" pitchFamily="49" charset="-122"/>
              <a:ea typeface="黑体" pitchFamily="49" charset="-122"/>
            </a:endParaRPr>
          </a:p>
          <a:p>
            <a:pPr marL="0" lvl="0" indent="0">
              <a:spcBef>
                <a:spcPct val="50000"/>
              </a:spcBef>
              <a:buClrTx/>
              <a:buSzPct val="100000"/>
              <a:buNone/>
            </a:pPr>
            <a:r>
              <a:rPr lang="en-US" altLang="zh-CN" sz="1800" dirty="0">
                <a:latin typeface="黑体" pitchFamily="49" charset="-122"/>
                <a:ea typeface="黑体" pitchFamily="49" charset="-122"/>
              </a:rPr>
              <a:t>1 set = 4 blocks</a:t>
            </a:r>
            <a:endParaRPr lang="zh-CN" altLang="en-US" sz="1800" dirty="0">
              <a:latin typeface="黑体" pitchFamily="49" charset="-122"/>
              <a:ea typeface="黑体" pitchFamily="49" charset="-122"/>
            </a:endParaRPr>
          </a:p>
        </p:txBody>
      </p:sp>
    </p:spTree>
    <p:extLst>
      <p:ext uri="{BB962C8B-B14F-4D97-AF65-F5344CB8AC3E}">
        <p14:creationId xmlns:p14="http://schemas.microsoft.com/office/powerpoint/2010/main" val="23250521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p:cNvSpPr>
          <p:nvPr>
            <p:ph type="title"/>
          </p:nvPr>
        </p:nvSpPr>
        <p:spPr>
          <a:xfrm>
            <a:off x="633413" y="146050"/>
            <a:ext cx="8259762" cy="762000"/>
          </a:xfrm>
          <a:ln/>
        </p:spPr>
        <p:txBody>
          <a:bodyPr vert="horz" wrap="square" lIns="91440" tIns="45720" rIns="91440" bIns="45720" anchor="b">
            <a:spAutoFit/>
          </a:bodyPr>
          <a:lstStyle/>
          <a:p>
            <a:pPr eaLnBrk="1" hangingPunct="1"/>
            <a:r>
              <a:rPr lang="zh-CN" altLang="en-US" dirty="0">
                <a:ea typeface="宋体" pitchFamily="2" charset="-122"/>
              </a:rPr>
              <a:t>关联度</a:t>
            </a:r>
          </a:p>
        </p:txBody>
      </p:sp>
      <p:sp>
        <p:nvSpPr>
          <p:cNvPr id="718851" name="Rectangle 3"/>
          <p:cNvSpPr>
            <a:spLocks noGrp="1"/>
          </p:cNvSpPr>
          <p:nvPr>
            <p:ph idx="1"/>
          </p:nvPr>
        </p:nvSpPr>
        <p:spPr>
          <a:xfrm>
            <a:off x="503238" y="1125538"/>
            <a:ext cx="8389937" cy="5211762"/>
          </a:xfrm>
          <a:ln/>
        </p:spPr>
        <p:txBody>
          <a:bodyPr vert="horz" wrap="square" lIns="91440" tIns="45720" rIns="91440" bIns="45720" anchor="t"/>
          <a:lstStyle/>
          <a:p>
            <a:pPr eaLnBrk="1" hangingPunct="1"/>
            <a:r>
              <a:rPr lang="zh-CN" altLang="en-US" sz="2600" dirty="0">
                <a:ea typeface="黑体" pitchFamily="49" charset="-122"/>
              </a:rPr>
              <a:t>三种映射方式</a:t>
            </a:r>
          </a:p>
          <a:p>
            <a:pPr lvl="1" eaLnBrk="1" hangingPunct="1"/>
            <a:r>
              <a:rPr lang="zh-CN" altLang="en-US" sz="2600" dirty="0">
                <a:ea typeface="黑体" pitchFamily="49" charset="-122"/>
              </a:rPr>
              <a:t>直接映射：唯一映射（只有一个可能的位置）</a:t>
            </a:r>
          </a:p>
          <a:p>
            <a:pPr lvl="1" eaLnBrk="1" hangingPunct="1"/>
            <a:r>
              <a:rPr lang="zh-CN" altLang="en-US" sz="2600" dirty="0">
                <a:ea typeface="黑体" pitchFamily="49" charset="-122"/>
              </a:rPr>
              <a:t>全相联映射：任意映射（每个位置都可能）</a:t>
            </a:r>
          </a:p>
          <a:p>
            <a:pPr lvl="1" eaLnBrk="1" hangingPunct="1"/>
            <a:r>
              <a:rPr lang="en-US" altLang="zh-CN" sz="2600" dirty="0">
                <a:ea typeface="黑体" pitchFamily="49" charset="-122"/>
              </a:rPr>
              <a:t>N-</a:t>
            </a:r>
            <a:r>
              <a:rPr lang="zh-CN" altLang="en-US" sz="2600" dirty="0">
                <a:ea typeface="黑体" pitchFamily="49" charset="-122"/>
              </a:rPr>
              <a:t>路组相联映射：</a:t>
            </a:r>
            <a:r>
              <a:rPr lang="en-US" altLang="zh-CN" sz="2600" dirty="0">
                <a:ea typeface="黑体" pitchFamily="49" charset="-122"/>
              </a:rPr>
              <a:t>N-</a:t>
            </a:r>
            <a:r>
              <a:rPr lang="zh-CN" altLang="en-US" sz="2600" dirty="0">
                <a:ea typeface="黑体" pitchFamily="49" charset="-122"/>
              </a:rPr>
              <a:t>路映射（有</a:t>
            </a:r>
            <a:r>
              <a:rPr lang="en-US" altLang="zh-CN" sz="2600" dirty="0">
                <a:ea typeface="黑体" pitchFamily="49" charset="-122"/>
              </a:rPr>
              <a:t>N</a:t>
            </a:r>
            <a:r>
              <a:rPr lang="zh-CN" altLang="en-US" sz="2600" dirty="0">
                <a:ea typeface="黑体" pitchFamily="49" charset="-122"/>
              </a:rPr>
              <a:t>个可能的位置）</a:t>
            </a:r>
          </a:p>
          <a:p>
            <a:pPr eaLnBrk="1" hangingPunct="1"/>
            <a:r>
              <a:rPr lang="zh-CN" altLang="en-US" sz="2600" dirty="0">
                <a:ea typeface="黑体" pitchFamily="49" charset="-122"/>
              </a:rPr>
              <a:t>什么叫关联度？</a:t>
            </a:r>
          </a:p>
          <a:p>
            <a:pPr lvl="1" eaLnBrk="1" hangingPunct="1"/>
            <a:r>
              <a:rPr lang="zh-CN" altLang="en-US" sz="2600" dirty="0">
                <a:ea typeface="黑体" pitchFamily="49" charset="-122"/>
              </a:rPr>
              <a:t>一个主存块映射到</a:t>
            </a:r>
            <a:r>
              <a:rPr lang="en-US" altLang="zh-CN" sz="2600" dirty="0">
                <a:ea typeface="黑体" pitchFamily="49" charset="-122"/>
              </a:rPr>
              <a:t>Cache</a:t>
            </a:r>
            <a:r>
              <a:rPr lang="zh-CN" altLang="en-US" sz="2600" dirty="0">
                <a:ea typeface="黑体" pitchFamily="49" charset="-122"/>
              </a:rPr>
              <a:t>中时，可能存放的位置个数</a:t>
            </a:r>
            <a:r>
              <a:rPr lang="en-US" altLang="zh-CN" sz="2600" dirty="0">
                <a:solidFill>
                  <a:srgbClr val="FF0000"/>
                </a:solidFill>
                <a:ea typeface="黑体" pitchFamily="49" charset="-122"/>
              </a:rPr>
              <a:t>=&gt;</a:t>
            </a:r>
            <a:r>
              <a:rPr lang="zh-CN" altLang="en-US" sz="2600" dirty="0">
                <a:solidFill>
                  <a:srgbClr val="FF0000"/>
                </a:solidFill>
                <a:ea typeface="黑体" pitchFamily="49" charset="-122"/>
              </a:rPr>
              <a:t>需要对比</a:t>
            </a:r>
            <a:r>
              <a:rPr lang="en-US" altLang="zh-CN" sz="2600" dirty="0">
                <a:solidFill>
                  <a:srgbClr val="FF0000"/>
                </a:solidFill>
                <a:ea typeface="黑体" pitchFamily="49" charset="-122"/>
              </a:rPr>
              <a:t>N</a:t>
            </a:r>
            <a:r>
              <a:rPr lang="zh-CN" altLang="en-US" sz="2600" dirty="0">
                <a:solidFill>
                  <a:srgbClr val="FF0000"/>
                </a:solidFill>
                <a:ea typeface="黑体" pitchFamily="49" charset="-122"/>
              </a:rPr>
              <a:t>个</a:t>
            </a:r>
            <a:r>
              <a:rPr lang="en-US" altLang="zh-CN" sz="2600" dirty="0">
                <a:solidFill>
                  <a:srgbClr val="FF0000"/>
                </a:solidFill>
                <a:ea typeface="黑体" pitchFamily="49" charset="-122"/>
              </a:rPr>
              <a:t>tag</a:t>
            </a:r>
            <a:r>
              <a:rPr lang="zh-CN" altLang="en-US" sz="2600" dirty="0">
                <a:solidFill>
                  <a:srgbClr val="FF0000"/>
                </a:solidFill>
                <a:ea typeface="黑体" pitchFamily="49" charset="-122"/>
              </a:rPr>
              <a:t>以确定</a:t>
            </a:r>
          </a:p>
          <a:p>
            <a:pPr lvl="2" eaLnBrk="1" hangingPunct="1"/>
            <a:r>
              <a:rPr lang="zh-CN" altLang="en-US" sz="2600" dirty="0">
                <a:ea typeface="黑体" pitchFamily="49" charset="-122"/>
              </a:rPr>
              <a:t>直接映射：关联度最低，为</a:t>
            </a:r>
            <a:r>
              <a:rPr lang="en-US" altLang="zh-CN" sz="2600" dirty="0">
                <a:ea typeface="黑体" pitchFamily="49" charset="-122"/>
              </a:rPr>
              <a:t>1</a:t>
            </a:r>
          </a:p>
          <a:p>
            <a:pPr lvl="2" eaLnBrk="1" hangingPunct="1"/>
            <a:r>
              <a:rPr lang="zh-CN" altLang="en-US" sz="2600" dirty="0">
                <a:ea typeface="黑体" pitchFamily="49" charset="-122"/>
              </a:rPr>
              <a:t>全相联映射：关联度最高，为</a:t>
            </a:r>
            <a:r>
              <a:rPr lang="en-US" altLang="zh-CN" sz="2600" dirty="0">
                <a:ea typeface="黑体" pitchFamily="49" charset="-122"/>
              </a:rPr>
              <a:t>Cache</a:t>
            </a:r>
            <a:r>
              <a:rPr lang="zh-CN" altLang="en-US" sz="2600" dirty="0">
                <a:ea typeface="黑体" pitchFamily="49" charset="-122"/>
              </a:rPr>
              <a:t>行</a:t>
            </a:r>
            <a:r>
              <a:rPr lang="en-US" altLang="zh-CN" sz="2600" dirty="0">
                <a:ea typeface="黑体" pitchFamily="49" charset="-122"/>
              </a:rPr>
              <a:t>/</a:t>
            </a:r>
            <a:r>
              <a:rPr lang="zh-CN" altLang="en-US" sz="2600" dirty="0">
                <a:ea typeface="黑体" pitchFamily="49" charset="-122"/>
              </a:rPr>
              <a:t>块数</a:t>
            </a:r>
          </a:p>
          <a:p>
            <a:pPr lvl="2" eaLnBrk="1" hangingPunct="1"/>
            <a:r>
              <a:rPr lang="en-US" altLang="zh-CN" sz="2600" dirty="0">
                <a:ea typeface="黑体" pitchFamily="49" charset="-122"/>
              </a:rPr>
              <a:t>N-</a:t>
            </a:r>
            <a:r>
              <a:rPr lang="zh-CN" altLang="en-US" sz="2600" dirty="0">
                <a:ea typeface="黑体" pitchFamily="49" charset="-122"/>
              </a:rPr>
              <a:t>路组相联映射：关联度居中，为</a:t>
            </a:r>
            <a:r>
              <a:rPr lang="en-US" altLang="zh-CN" sz="2600" dirty="0">
                <a:ea typeface="黑体" pitchFamily="49" charset="-122"/>
              </a:rPr>
              <a:t>N</a:t>
            </a:r>
          </a:p>
          <a:p>
            <a:pPr lvl="2" eaLnBrk="1" hangingPunct="1"/>
            <a:endParaRPr lang="en-US" altLang="zh-CN" sz="2600" dirty="0">
              <a:ea typeface="黑体" pitchFamily="49" charset="-122"/>
            </a:endParaRPr>
          </a:p>
        </p:txBody>
      </p:sp>
    </p:spTree>
    <p:extLst>
      <p:ext uri="{BB962C8B-B14F-4D97-AF65-F5344CB8AC3E}">
        <p14:creationId xmlns:p14="http://schemas.microsoft.com/office/powerpoint/2010/main" val="222470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8851">
                                            <p:txEl>
                                              <p:pRg st="1" end="1"/>
                                            </p:txEl>
                                          </p:spTgt>
                                        </p:tgtEl>
                                        <p:attrNameLst>
                                          <p:attrName>style.visibility</p:attrName>
                                        </p:attrNameLst>
                                      </p:cBhvr>
                                      <p:to>
                                        <p:strVal val="visible"/>
                                      </p:to>
                                    </p:set>
                                    <p:animEffect transition="in" filter="blinds(horizontal)">
                                      <p:cBhvr>
                                        <p:cTn id="7" dur="500"/>
                                        <p:tgtEl>
                                          <p:spTgt spid="7188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8851">
                                            <p:txEl>
                                              <p:pRg st="2" end="2"/>
                                            </p:txEl>
                                          </p:spTgt>
                                        </p:tgtEl>
                                        <p:attrNameLst>
                                          <p:attrName>style.visibility</p:attrName>
                                        </p:attrNameLst>
                                      </p:cBhvr>
                                      <p:to>
                                        <p:strVal val="visible"/>
                                      </p:to>
                                    </p:set>
                                    <p:animEffect transition="in" filter="blinds(horizontal)">
                                      <p:cBhvr>
                                        <p:cTn id="12" dur="500"/>
                                        <p:tgtEl>
                                          <p:spTgt spid="7188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8851">
                                            <p:txEl>
                                              <p:pRg st="3" end="3"/>
                                            </p:txEl>
                                          </p:spTgt>
                                        </p:tgtEl>
                                        <p:attrNameLst>
                                          <p:attrName>style.visibility</p:attrName>
                                        </p:attrNameLst>
                                      </p:cBhvr>
                                      <p:to>
                                        <p:strVal val="visible"/>
                                      </p:to>
                                    </p:set>
                                    <p:animEffect transition="in" filter="blinds(horizontal)">
                                      <p:cBhvr>
                                        <p:cTn id="17" dur="500"/>
                                        <p:tgtEl>
                                          <p:spTgt spid="71885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8851">
                                            <p:txEl>
                                              <p:pRg st="5" end="5"/>
                                            </p:txEl>
                                          </p:spTgt>
                                        </p:tgtEl>
                                        <p:attrNameLst>
                                          <p:attrName>style.visibility</p:attrName>
                                        </p:attrNameLst>
                                      </p:cBhvr>
                                      <p:to>
                                        <p:strVal val="visible"/>
                                      </p:to>
                                    </p:set>
                                    <p:animEffect transition="in" filter="blinds(horizontal)">
                                      <p:cBhvr>
                                        <p:cTn id="22" dur="500"/>
                                        <p:tgtEl>
                                          <p:spTgt spid="71885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18851">
                                            <p:txEl>
                                              <p:pRg st="6" end="6"/>
                                            </p:txEl>
                                          </p:spTgt>
                                        </p:tgtEl>
                                        <p:attrNameLst>
                                          <p:attrName>style.visibility</p:attrName>
                                        </p:attrNameLst>
                                      </p:cBhvr>
                                      <p:to>
                                        <p:strVal val="visible"/>
                                      </p:to>
                                    </p:set>
                                    <p:animEffect transition="in" filter="blinds(horizontal)">
                                      <p:cBhvr>
                                        <p:cTn id="27" dur="500"/>
                                        <p:tgtEl>
                                          <p:spTgt spid="71885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8851">
                                            <p:txEl>
                                              <p:pRg st="7" end="7"/>
                                            </p:txEl>
                                          </p:spTgt>
                                        </p:tgtEl>
                                        <p:attrNameLst>
                                          <p:attrName>style.visibility</p:attrName>
                                        </p:attrNameLst>
                                      </p:cBhvr>
                                      <p:to>
                                        <p:strVal val="visible"/>
                                      </p:to>
                                    </p:set>
                                    <p:animEffect transition="in" filter="blinds(horizontal)">
                                      <p:cBhvr>
                                        <p:cTn id="32" dur="500"/>
                                        <p:tgtEl>
                                          <p:spTgt spid="718851">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18851">
                                            <p:txEl>
                                              <p:pRg st="8" end="8"/>
                                            </p:txEl>
                                          </p:spTgt>
                                        </p:tgtEl>
                                        <p:attrNameLst>
                                          <p:attrName>style.visibility</p:attrName>
                                        </p:attrNameLst>
                                      </p:cBhvr>
                                      <p:to>
                                        <p:strVal val="visible"/>
                                      </p:to>
                                    </p:set>
                                    <p:animEffect transition="in" filter="blinds(horizontal)">
                                      <p:cBhvr>
                                        <p:cTn id="37" dur="500"/>
                                        <p:tgtEl>
                                          <p:spTgt spid="7188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F92C5-A98C-47A6-8926-B63ADC6AFDCD}"/>
              </a:ext>
            </a:extLst>
          </p:cNvPr>
          <p:cNvSpPr>
            <a:spLocks noGrp="1"/>
          </p:cNvSpPr>
          <p:nvPr>
            <p:ph type="title"/>
          </p:nvPr>
        </p:nvSpPr>
        <p:spPr/>
        <p:txBody>
          <a:bodyPr/>
          <a:lstStyle/>
          <a:p>
            <a:r>
              <a:rPr lang="en-US" altLang="zh-CN" dirty="0"/>
              <a:t>Cache</a:t>
            </a:r>
            <a:r>
              <a:rPr lang="zh-CN" altLang="en-US" dirty="0"/>
              <a:t>的划分</a:t>
            </a:r>
          </a:p>
        </p:txBody>
      </p:sp>
      <p:pic>
        <p:nvPicPr>
          <p:cNvPr id="5" name="图片 4">
            <a:extLst>
              <a:ext uri="{FF2B5EF4-FFF2-40B4-BE49-F238E27FC236}">
                <a16:creationId xmlns:a16="http://schemas.microsoft.com/office/drawing/2014/main" id="{7656F6DF-A556-42CC-951B-D80D144DFF5C}"/>
              </a:ext>
            </a:extLst>
          </p:cNvPr>
          <p:cNvPicPr>
            <a:picLocks noChangeAspect="1"/>
          </p:cNvPicPr>
          <p:nvPr/>
        </p:nvPicPr>
        <p:blipFill>
          <a:blip r:embed="rId2"/>
          <a:stretch>
            <a:fillRect/>
          </a:stretch>
        </p:blipFill>
        <p:spPr>
          <a:xfrm>
            <a:off x="236600" y="1124744"/>
            <a:ext cx="8707528" cy="2736304"/>
          </a:xfrm>
          <a:prstGeom prst="rect">
            <a:avLst/>
          </a:prstGeom>
        </p:spPr>
      </p:pic>
      <p:sp>
        <p:nvSpPr>
          <p:cNvPr id="8" name="文本框 7">
            <a:extLst>
              <a:ext uri="{FF2B5EF4-FFF2-40B4-BE49-F238E27FC236}">
                <a16:creationId xmlns:a16="http://schemas.microsoft.com/office/drawing/2014/main" id="{155582CA-2C6B-4D2D-BB87-7A254510F845}"/>
              </a:ext>
            </a:extLst>
          </p:cNvPr>
          <p:cNvSpPr txBox="1"/>
          <p:nvPr/>
        </p:nvSpPr>
        <p:spPr>
          <a:xfrm>
            <a:off x="219249" y="4077742"/>
            <a:ext cx="8385200" cy="1384995"/>
          </a:xfrm>
          <a:prstGeom prst="rect">
            <a:avLst/>
          </a:prstGeom>
          <a:noFill/>
        </p:spPr>
        <p:txBody>
          <a:bodyPr wrap="square" rtlCol="0">
            <a:spAutoFit/>
          </a:bodyPr>
          <a:lstStyle/>
          <a:p>
            <a:r>
              <a:rPr lang="zh-CN" altLang="en-US" sz="2800" dirty="0"/>
              <a:t>对于一个固定大小的</a:t>
            </a:r>
            <a:r>
              <a:rPr lang="en-US" altLang="zh-CN" sz="2800" dirty="0"/>
              <a:t>cache</a:t>
            </a:r>
            <a:r>
              <a:rPr lang="zh-CN" altLang="en-US" sz="2800" dirty="0"/>
              <a:t>：</a:t>
            </a:r>
            <a:endParaRPr lang="en-US" altLang="zh-CN" sz="2800" dirty="0"/>
          </a:p>
          <a:p>
            <a:r>
              <a:rPr lang="zh-CN" altLang="en-US" sz="2800" dirty="0">
                <a:ea typeface="宋体" pitchFamily="2" charset="-122"/>
              </a:rPr>
              <a:t>相联度每</a:t>
            </a:r>
            <a:r>
              <a:rPr lang="en-US" altLang="zh-CN" sz="2800" dirty="0">
                <a:ea typeface="宋体" pitchFamily="2" charset="-122"/>
              </a:rPr>
              <a:t>×2</a:t>
            </a:r>
            <a:r>
              <a:rPr lang="zh-CN" altLang="en-US" sz="2800" dirty="0">
                <a:ea typeface="宋体" pitchFamily="2" charset="-122"/>
              </a:rPr>
              <a:t>：</a:t>
            </a:r>
            <a:endParaRPr lang="en-US" altLang="zh-CN" sz="2800" dirty="0">
              <a:ea typeface="宋体" pitchFamily="2" charset="-122"/>
            </a:endParaRPr>
          </a:p>
          <a:p>
            <a:r>
              <a:rPr lang="zh-CN" altLang="en-US" sz="2800" dirty="0">
                <a:ea typeface="宋体" pitchFamily="2" charset="-122"/>
              </a:rPr>
              <a:t>组数减少</a:t>
            </a:r>
            <a:r>
              <a:rPr lang="en-US" altLang="zh-CN" sz="2800" dirty="0">
                <a:ea typeface="宋体" pitchFamily="2" charset="-122"/>
              </a:rPr>
              <a:t>1/2</a:t>
            </a:r>
            <a:r>
              <a:rPr lang="zh-CN" altLang="en-US" sz="2800" dirty="0">
                <a:ea typeface="宋体" pitchFamily="2" charset="-122"/>
              </a:rPr>
              <a:t>，索引位数减</a:t>
            </a:r>
            <a:r>
              <a:rPr lang="en-US" altLang="zh-CN" sz="2800" dirty="0">
                <a:ea typeface="宋体" pitchFamily="2" charset="-122"/>
              </a:rPr>
              <a:t>1</a:t>
            </a:r>
            <a:r>
              <a:rPr lang="zh-CN" altLang="en-US" sz="2800" dirty="0">
                <a:ea typeface="宋体" pitchFamily="2" charset="-122"/>
              </a:rPr>
              <a:t>，而标记位数增</a:t>
            </a:r>
            <a:r>
              <a:rPr lang="en-US" altLang="zh-CN" sz="2800" dirty="0">
                <a:ea typeface="宋体" pitchFamily="2" charset="-122"/>
              </a:rPr>
              <a:t>1.</a:t>
            </a:r>
          </a:p>
        </p:txBody>
      </p:sp>
    </p:spTree>
    <p:extLst>
      <p:ext uri="{BB962C8B-B14F-4D97-AF65-F5344CB8AC3E}">
        <p14:creationId xmlns:p14="http://schemas.microsoft.com/office/powerpoint/2010/main" val="3775689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pc</a:t>
            </a:r>
            <a:r>
              <a:rPr lang="zh-CN" altLang="en-US" dirty="0">
                <a:ea typeface="宋体" pitchFamily="2" charset="-122"/>
              </a:rPr>
              <a:t>主板发展</a:t>
            </a:r>
            <a:endParaRPr lang="en-AU" altLang="zh-CN" dirty="0">
              <a:ea typeface="宋体" pitchFamily="2" charset="-122"/>
            </a:endParaRPr>
          </a:p>
        </p:txBody>
      </p:sp>
      <p:pic>
        <p:nvPicPr>
          <p:cNvPr id="50179" name="图片 2"/>
          <p:cNvPicPr>
            <a:picLocks noChangeAspect="1"/>
          </p:cNvPicPr>
          <p:nvPr/>
        </p:nvPicPr>
        <p:blipFill>
          <a:blip r:embed="rId3"/>
          <a:stretch>
            <a:fillRect/>
          </a:stretch>
        </p:blipFill>
        <p:spPr>
          <a:xfrm>
            <a:off x="676275" y="1125538"/>
            <a:ext cx="8183563" cy="4895850"/>
          </a:xfrm>
          <a:prstGeom prst="rect">
            <a:avLst/>
          </a:prstGeom>
          <a:noFill/>
          <a:ln w="9525">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标题 1"/>
          <p:cNvSpPr>
            <a:spLocks noGrp="1"/>
          </p:cNvSpPr>
          <p:nvPr>
            <p:ph type="title"/>
          </p:nvPr>
        </p:nvSpPr>
        <p:spPr>
          <a:ln/>
        </p:spPr>
        <p:txBody>
          <a:bodyPr vert="horz" wrap="square" lIns="91440" tIns="45720" rIns="91440" bIns="45720" anchor="b">
            <a:spAutoFit/>
          </a:bodyPr>
          <a:lstStyle/>
          <a:p>
            <a:r>
              <a:rPr lang="en-US" altLang="zh-CN" dirty="0">
                <a:ea typeface="宋体" pitchFamily="2" charset="-122"/>
              </a:rPr>
              <a:t>Ex</a:t>
            </a:r>
            <a:r>
              <a:rPr lang="zh-CN" altLang="en-US" dirty="0">
                <a:ea typeface="宋体" pitchFamily="2" charset="-122"/>
              </a:rPr>
              <a:t>：标记位大小与组相联</a:t>
            </a:r>
          </a:p>
        </p:txBody>
      </p:sp>
      <p:sp>
        <p:nvSpPr>
          <p:cNvPr id="657411" name="内容占位符 2"/>
          <p:cNvSpPr>
            <a:spLocks noGrp="1"/>
          </p:cNvSpPr>
          <p:nvPr>
            <p:ph idx="1"/>
          </p:nvPr>
        </p:nvSpPr>
        <p:spPr>
          <a:xfrm>
            <a:off x="468313" y="1125538"/>
            <a:ext cx="8486775" cy="5111750"/>
          </a:xfrm>
          <a:ln/>
        </p:spPr>
        <p:txBody>
          <a:bodyPr vert="horz" wrap="square" lIns="91440" tIns="45720" rIns="91440" bIns="45720" anchor="t"/>
          <a:lstStyle/>
          <a:p>
            <a:r>
              <a:rPr lang="zh-CN" altLang="en-US" dirty="0">
                <a:ea typeface="宋体" pitchFamily="2" charset="-122"/>
              </a:rPr>
              <a:t>假设</a:t>
            </a:r>
            <a:r>
              <a:rPr lang="en-US" altLang="zh-CN" dirty="0">
                <a:ea typeface="宋体" pitchFamily="2" charset="-122"/>
              </a:rPr>
              <a:t>cache</a:t>
            </a:r>
            <a:r>
              <a:rPr lang="zh-CN" altLang="en-US" dirty="0">
                <a:ea typeface="宋体" pitchFamily="2" charset="-122"/>
              </a:rPr>
              <a:t>有</a:t>
            </a:r>
            <a:r>
              <a:rPr lang="en-US" altLang="zh-CN" dirty="0">
                <a:ea typeface="宋体" pitchFamily="2" charset="-122"/>
              </a:rPr>
              <a:t>4096</a:t>
            </a:r>
            <a:r>
              <a:rPr lang="zh-CN" altLang="en-US" dirty="0">
                <a:ea typeface="宋体" pitchFamily="2" charset="-122"/>
              </a:rPr>
              <a:t>个块，块大小为</a:t>
            </a:r>
            <a:r>
              <a:rPr lang="en-US" altLang="zh-CN" dirty="0">
                <a:ea typeface="宋体" pitchFamily="2" charset="-122"/>
              </a:rPr>
              <a:t>4</a:t>
            </a:r>
            <a:r>
              <a:rPr lang="zh-CN" altLang="en-US" dirty="0">
                <a:ea typeface="宋体" pitchFamily="2" charset="-122"/>
              </a:rPr>
              <a:t>个字，主存地址为</a:t>
            </a:r>
            <a:r>
              <a:rPr lang="en-US" altLang="zh-CN" dirty="0">
                <a:ea typeface="宋体" pitchFamily="2" charset="-122"/>
              </a:rPr>
              <a:t>32</a:t>
            </a:r>
            <a:r>
              <a:rPr lang="zh-CN" altLang="en-US" dirty="0">
                <a:ea typeface="宋体" pitchFamily="2" charset="-122"/>
              </a:rPr>
              <a:t>位，请分别计算在直接映射、两路组相联、四路组相联和全相联映射中，</a:t>
            </a:r>
            <a:r>
              <a:rPr lang="en-US" altLang="zh-CN" dirty="0">
                <a:ea typeface="宋体" pitchFamily="2" charset="-122"/>
              </a:rPr>
              <a:t>cache</a:t>
            </a:r>
            <a:r>
              <a:rPr lang="zh-CN" altLang="en-US" dirty="0">
                <a:ea typeface="宋体" pitchFamily="2" charset="-122"/>
              </a:rPr>
              <a:t>的总组数以及总的标记位数。</a:t>
            </a:r>
            <a:endParaRPr lang="en-US" altLang="zh-CN" dirty="0">
              <a:ea typeface="宋体" pitchFamily="2" charset="-122"/>
            </a:endParaRPr>
          </a:p>
          <a:p>
            <a:r>
              <a:rPr lang="zh-CN" altLang="en-US" dirty="0">
                <a:ea typeface="宋体" pitchFamily="2" charset="-122"/>
              </a:rPr>
              <a:t>主存分块：</a:t>
            </a:r>
            <a:r>
              <a:rPr lang="en-US" altLang="zh-CN" dirty="0">
                <a:ea typeface="宋体" pitchFamily="2" charset="-122"/>
              </a:rPr>
              <a:t>2</a:t>
            </a:r>
            <a:r>
              <a:rPr lang="en-US" altLang="zh-CN" baseline="30000" dirty="0">
                <a:ea typeface="宋体" pitchFamily="2" charset="-122"/>
              </a:rPr>
              <a:t>32</a:t>
            </a:r>
            <a:r>
              <a:rPr lang="en-US" altLang="zh-CN" dirty="0">
                <a:ea typeface="宋体" pitchFamily="2" charset="-122"/>
              </a:rPr>
              <a:t>/2</a:t>
            </a:r>
            <a:r>
              <a:rPr lang="en-US" altLang="zh-CN" baseline="30000" dirty="0">
                <a:ea typeface="宋体" pitchFamily="2" charset="-122"/>
              </a:rPr>
              <a:t>4</a:t>
            </a:r>
            <a:r>
              <a:rPr lang="en-US" altLang="zh-CN" dirty="0">
                <a:ea typeface="宋体" pitchFamily="2" charset="-122"/>
              </a:rPr>
              <a:t>=2</a:t>
            </a:r>
            <a:r>
              <a:rPr lang="en-US" altLang="zh-CN" baseline="30000" dirty="0">
                <a:ea typeface="宋体" pitchFamily="2" charset="-122"/>
              </a:rPr>
              <a:t>28</a:t>
            </a:r>
            <a:r>
              <a:rPr lang="zh-CN" altLang="en-US" dirty="0">
                <a:ea typeface="宋体" pitchFamily="2" charset="-122"/>
              </a:rPr>
              <a:t>，故有</a:t>
            </a:r>
            <a:r>
              <a:rPr lang="en-US" altLang="zh-CN" dirty="0">
                <a:ea typeface="宋体" pitchFamily="2" charset="-122"/>
              </a:rPr>
              <a:t>28</a:t>
            </a:r>
            <a:r>
              <a:rPr lang="zh-CN" altLang="en-US" dirty="0">
                <a:ea typeface="宋体" pitchFamily="2" charset="-122"/>
              </a:rPr>
              <a:t>位提供索引和标记位。</a:t>
            </a:r>
            <a:r>
              <a:rPr lang="en-US" altLang="zh-CN" dirty="0">
                <a:ea typeface="宋体" pitchFamily="2" charset="-122"/>
              </a:rPr>
              <a:t>(32 – log2</a:t>
            </a:r>
            <a:r>
              <a:rPr lang="zh-CN" altLang="en-US" dirty="0">
                <a:ea typeface="宋体" pitchFamily="2" charset="-122"/>
              </a:rPr>
              <a:t>（</a:t>
            </a:r>
            <a:r>
              <a:rPr lang="en-US" altLang="zh-CN" dirty="0">
                <a:ea typeface="宋体" pitchFamily="2" charset="-122"/>
              </a:rPr>
              <a:t>4×4</a:t>
            </a:r>
            <a:r>
              <a:rPr lang="zh-CN" altLang="en-US" dirty="0">
                <a:ea typeface="宋体" pitchFamily="2" charset="-122"/>
              </a:rPr>
              <a:t>）</a:t>
            </a:r>
            <a:r>
              <a:rPr lang="en-US" altLang="zh-CN" dirty="0">
                <a:ea typeface="宋体" pitchFamily="2" charset="-122"/>
              </a:rPr>
              <a:t>)</a:t>
            </a:r>
          </a:p>
          <a:p>
            <a:r>
              <a:rPr lang="zh-CN" altLang="en-US" dirty="0">
                <a:ea typeface="宋体" pitchFamily="2" charset="-122"/>
              </a:rPr>
              <a:t>直接映射，索引位数</a:t>
            </a:r>
            <a:r>
              <a:rPr lang="en-US" altLang="zh-CN" dirty="0">
                <a:ea typeface="宋体" pitchFamily="2" charset="-122"/>
              </a:rPr>
              <a:t>=log</a:t>
            </a:r>
            <a:r>
              <a:rPr lang="en-US" altLang="zh-CN" baseline="-25000" dirty="0">
                <a:ea typeface="宋体" pitchFamily="2" charset="-122"/>
              </a:rPr>
              <a:t>2</a:t>
            </a:r>
            <a:r>
              <a:rPr lang="en-US" altLang="zh-CN" dirty="0">
                <a:ea typeface="宋体" pitchFamily="2" charset="-122"/>
              </a:rPr>
              <a:t>(4096)=12</a:t>
            </a:r>
            <a:r>
              <a:rPr lang="zh-CN" altLang="en-US" dirty="0">
                <a:ea typeface="宋体" pitchFamily="2" charset="-122"/>
              </a:rPr>
              <a:t>，标记位数</a:t>
            </a:r>
            <a:r>
              <a:rPr lang="en-US" altLang="zh-CN" dirty="0">
                <a:ea typeface="宋体" pitchFamily="2" charset="-122"/>
              </a:rPr>
              <a:t>=28-12=16</a:t>
            </a:r>
            <a:r>
              <a:rPr lang="zh-CN" altLang="en-US" dirty="0">
                <a:ea typeface="宋体" pitchFamily="2" charset="-122"/>
              </a:rPr>
              <a:t>，总的标记位数</a:t>
            </a:r>
            <a:r>
              <a:rPr lang="en-US" altLang="zh-CN" dirty="0">
                <a:ea typeface="宋体" pitchFamily="2" charset="-122"/>
              </a:rPr>
              <a:t>=16</a:t>
            </a:r>
            <a:r>
              <a:rPr lang="zh-CN" altLang="en-US" dirty="0">
                <a:ea typeface="宋体" pitchFamily="2" charset="-122"/>
              </a:rPr>
              <a:t>*</a:t>
            </a:r>
            <a:r>
              <a:rPr lang="en-US" altLang="zh-CN" dirty="0">
                <a:ea typeface="宋体" pitchFamily="2" charset="-122"/>
              </a:rPr>
              <a:t>4096=64Kb</a:t>
            </a:r>
          </a:p>
          <a:p>
            <a:r>
              <a:rPr lang="zh-CN" altLang="en-US" dirty="0">
                <a:ea typeface="宋体" pitchFamily="2" charset="-122"/>
              </a:rPr>
              <a:t>地址格式：</a:t>
            </a:r>
            <a:endParaRPr lang="en-US" altLang="zh-CN" dirty="0">
              <a:ea typeface="宋体" pitchFamily="2" charset="-122"/>
            </a:endParaRPr>
          </a:p>
        </p:txBody>
      </p:sp>
      <p:sp>
        <p:nvSpPr>
          <p:cNvPr id="65741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220</a:t>
            </a:fld>
            <a:endParaRPr lang="en-AU" altLang="zh-CN" sz="1400" b="1" dirty="0">
              <a:ea typeface="宋体" pitchFamily="2" charset="-122"/>
            </a:endParaRPr>
          </a:p>
        </p:txBody>
      </p:sp>
      <p:graphicFrame>
        <p:nvGraphicFramePr>
          <p:cNvPr id="5" name="表格 4"/>
          <p:cNvGraphicFramePr>
            <a:graphicFrameLocks noGrp="1"/>
          </p:cNvGraphicFramePr>
          <p:nvPr/>
        </p:nvGraphicFramePr>
        <p:xfrm>
          <a:off x="3348038" y="5876925"/>
          <a:ext cx="3455987" cy="431800"/>
        </p:xfrm>
        <a:graphic>
          <a:graphicData uri="http://schemas.openxmlformats.org/drawingml/2006/table">
            <a:tbl>
              <a:tblPr/>
              <a:tblGrid>
                <a:gridCol w="1152525">
                  <a:extLst>
                    <a:ext uri="{9D8B030D-6E8A-4147-A177-3AD203B41FA5}">
                      <a16:colId xmlns:a16="http://schemas.microsoft.com/office/drawing/2014/main" val="20000"/>
                    </a:ext>
                  </a:extLst>
                </a:gridCol>
                <a:gridCol w="1150937">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tblGrid>
              <a:tr h="4318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16</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12</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4</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70069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标题 1"/>
          <p:cNvSpPr>
            <a:spLocks noGrp="1"/>
          </p:cNvSpPr>
          <p:nvPr>
            <p:ph type="title"/>
          </p:nvPr>
        </p:nvSpPr>
        <p:spPr>
          <a:ln/>
        </p:spPr>
        <p:txBody>
          <a:bodyPr vert="horz" wrap="square" lIns="91440" tIns="45720" rIns="91440" bIns="45720" anchor="b">
            <a:spAutoFit/>
          </a:bodyPr>
          <a:lstStyle/>
          <a:p>
            <a:r>
              <a:rPr lang="en-US" altLang="zh-CN" dirty="0">
                <a:ea typeface="宋体" pitchFamily="2" charset="-122"/>
              </a:rPr>
              <a:t>Ex</a:t>
            </a:r>
            <a:r>
              <a:rPr lang="zh-CN" altLang="en-US" dirty="0">
                <a:ea typeface="宋体" pitchFamily="2" charset="-122"/>
              </a:rPr>
              <a:t>：标记位大小与组相联</a:t>
            </a:r>
          </a:p>
        </p:txBody>
      </p:sp>
      <p:sp>
        <p:nvSpPr>
          <p:cNvPr id="658435" name="内容占位符 2"/>
          <p:cNvSpPr>
            <a:spLocks noGrp="1"/>
          </p:cNvSpPr>
          <p:nvPr>
            <p:ph idx="1"/>
          </p:nvPr>
        </p:nvSpPr>
        <p:spPr>
          <a:xfrm>
            <a:off x="179388" y="1052513"/>
            <a:ext cx="8775700" cy="5329237"/>
          </a:xfrm>
          <a:ln/>
        </p:spPr>
        <p:txBody>
          <a:bodyPr vert="horz" wrap="square" lIns="91440" tIns="45720" rIns="91440" bIns="45720" anchor="t"/>
          <a:lstStyle/>
          <a:p>
            <a:r>
              <a:rPr lang="zh-CN" altLang="en-US" sz="2800" dirty="0">
                <a:ea typeface="宋体" pitchFamily="2" charset="-122"/>
              </a:rPr>
              <a:t>假设</a:t>
            </a:r>
            <a:r>
              <a:rPr lang="en-US" altLang="zh-CN" sz="2800" dirty="0">
                <a:ea typeface="宋体" pitchFamily="2" charset="-122"/>
              </a:rPr>
              <a:t>cache</a:t>
            </a:r>
            <a:r>
              <a:rPr lang="zh-CN" altLang="en-US" sz="2800" dirty="0">
                <a:ea typeface="宋体" pitchFamily="2" charset="-122"/>
              </a:rPr>
              <a:t>有</a:t>
            </a:r>
            <a:r>
              <a:rPr lang="en-US" altLang="zh-CN" sz="2800" dirty="0">
                <a:ea typeface="宋体" pitchFamily="2" charset="-122"/>
              </a:rPr>
              <a:t>4096</a:t>
            </a:r>
            <a:r>
              <a:rPr lang="zh-CN" altLang="en-US" sz="2800" dirty="0">
                <a:ea typeface="宋体" pitchFamily="2" charset="-122"/>
              </a:rPr>
              <a:t>个块，块大小为</a:t>
            </a:r>
            <a:r>
              <a:rPr lang="en-US" altLang="zh-CN" sz="2800" dirty="0">
                <a:ea typeface="宋体" pitchFamily="2" charset="-122"/>
              </a:rPr>
              <a:t>4</a:t>
            </a:r>
            <a:r>
              <a:rPr lang="zh-CN" altLang="en-US" sz="2800" dirty="0">
                <a:ea typeface="宋体" pitchFamily="2" charset="-122"/>
              </a:rPr>
              <a:t>个字，主存地址为</a:t>
            </a:r>
            <a:r>
              <a:rPr lang="en-US" altLang="zh-CN" sz="2800" dirty="0">
                <a:ea typeface="宋体" pitchFamily="2" charset="-122"/>
              </a:rPr>
              <a:t>32</a:t>
            </a:r>
            <a:r>
              <a:rPr lang="zh-CN" altLang="en-US" sz="2800" dirty="0">
                <a:ea typeface="宋体" pitchFamily="2" charset="-122"/>
              </a:rPr>
              <a:t>位，请分别计算在直接映射、两路组相联、四路组相联和全相联映射中，</a:t>
            </a:r>
            <a:r>
              <a:rPr lang="en-US" altLang="zh-CN" sz="2800" dirty="0">
                <a:ea typeface="宋体" pitchFamily="2" charset="-122"/>
              </a:rPr>
              <a:t>cache</a:t>
            </a:r>
            <a:r>
              <a:rPr lang="zh-CN" altLang="en-US" sz="2800" dirty="0">
                <a:ea typeface="宋体" pitchFamily="2" charset="-122"/>
              </a:rPr>
              <a:t>的总组数以及总的标记位数。</a:t>
            </a:r>
            <a:endParaRPr lang="en-US" altLang="zh-CN" sz="2800" dirty="0">
              <a:ea typeface="宋体" pitchFamily="2" charset="-122"/>
            </a:endParaRPr>
          </a:p>
          <a:p>
            <a:r>
              <a:rPr lang="zh-CN" altLang="en-US" sz="2800" dirty="0">
                <a:ea typeface="宋体" pitchFamily="2" charset="-122"/>
              </a:rPr>
              <a:t>相联度每增加</a:t>
            </a:r>
            <a:r>
              <a:rPr lang="en-US" altLang="zh-CN" sz="2800" dirty="0">
                <a:ea typeface="宋体" pitchFamily="2" charset="-122"/>
              </a:rPr>
              <a:t>1</a:t>
            </a:r>
            <a:r>
              <a:rPr lang="zh-CN" altLang="en-US" sz="2800" dirty="0">
                <a:ea typeface="宋体" pitchFamily="2" charset="-122"/>
              </a:rPr>
              <a:t>，组数减少</a:t>
            </a:r>
            <a:r>
              <a:rPr lang="en-US" altLang="zh-CN" sz="2800" dirty="0">
                <a:ea typeface="宋体" pitchFamily="2" charset="-122"/>
              </a:rPr>
              <a:t>1/2</a:t>
            </a:r>
            <a:r>
              <a:rPr lang="zh-CN" altLang="en-US" sz="2800" dirty="0">
                <a:ea typeface="宋体" pitchFamily="2" charset="-122"/>
              </a:rPr>
              <a:t>，索引位数减</a:t>
            </a:r>
            <a:r>
              <a:rPr lang="en-US" altLang="zh-CN" sz="2800" dirty="0">
                <a:ea typeface="宋体" pitchFamily="2" charset="-122"/>
              </a:rPr>
              <a:t>1</a:t>
            </a:r>
            <a:r>
              <a:rPr lang="zh-CN" altLang="en-US" sz="2800" dirty="0">
                <a:ea typeface="宋体" pitchFamily="2" charset="-122"/>
              </a:rPr>
              <a:t>，而标记位数增</a:t>
            </a:r>
            <a:r>
              <a:rPr lang="en-US" altLang="zh-CN" sz="2800" dirty="0">
                <a:ea typeface="宋体" pitchFamily="2" charset="-122"/>
              </a:rPr>
              <a:t>1.</a:t>
            </a:r>
          </a:p>
          <a:p>
            <a:r>
              <a:rPr lang="zh-CN" altLang="en-US" sz="2800" dirty="0">
                <a:ea typeface="宋体" pitchFamily="2" charset="-122"/>
              </a:rPr>
              <a:t>两路组相联，共</a:t>
            </a:r>
            <a:r>
              <a:rPr lang="en-US" altLang="zh-CN" sz="2800" dirty="0">
                <a:ea typeface="宋体" pitchFamily="2" charset="-122"/>
              </a:rPr>
              <a:t>2048</a:t>
            </a:r>
            <a:r>
              <a:rPr lang="zh-CN" altLang="en-US" sz="2800" dirty="0">
                <a:ea typeface="宋体" pitchFamily="2" charset="-122"/>
              </a:rPr>
              <a:t>组，索引位数</a:t>
            </a:r>
            <a:r>
              <a:rPr lang="en-US" altLang="zh-CN" sz="2800" dirty="0">
                <a:ea typeface="宋体" pitchFamily="2" charset="-122"/>
              </a:rPr>
              <a:t>11</a:t>
            </a:r>
            <a:r>
              <a:rPr lang="zh-CN" altLang="en-US" sz="2800" dirty="0">
                <a:ea typeface="宋体" pitchFamily="2" charset="-122"/>
              </a:rPr>
              <a:t>，总位数</a:t>
            </a:r>
            <a:r>
              <a:rPr lang="en-US" altLang="zh-CN" sz="2800" dirty="0">
                <a:ea typeface="宋体" pitchFamily="2" charset="-122"/>
              </a:rPr>
              <a:t>=(28-11)*2*2048=68Kb</a:t>
            </a:r>
          </a:p>
          <a:p>
            <a:r>
              <a:rPr lang="zh-CN" altLang="en-US" sz="2800" dirty="0">
                <a:ea typeface="宋体" pitchFamily="2" charset="-122"/>
              </a:rPr>
              <a:t>四路组相联，共</a:t>
            </a:r>
            <a:r>
              <a:rPr lang="en-US" altLang="zh-CN" sz="2800" dirty="0">
                <a:ea typeface="宋体" pitchFamily="2" charset="-122"/>
              </a:rPr>
              <a:t>1024</a:t>
            </a:r>
            <a:r>
              <a:rPr lang="zh-CN" altLang="en-US" sz="2800" dirty="0">
                <a:ea typeface="宋体" pitchFamily="2" charset="-122"/>
              </a:rPr>
              <a:t>组，索引位数</a:t>
            </a:r>
            <a:r>
              <a:rPr lang="en-US" altLang="zh-CN" sz="2800" dirty="0">
                <a:ea typeface="宋体" pitchFamily="2" charset="-122"/>
              </a:rPr>
              <a:t>10</a:t>
            </a:r>
            <a:r>
              <a:rPr lang="zh-CN" altLang="en-US" sz="2800" dirty="0">
                <a:ea typeface="宋体" pitchFamily="2" charset="-122"/>
              </a:rPr>
              <a:t>，总位数</a:t>
            </a:r>
            <a:r>
              <a:rPr lang="en-US" altLang="zh-CN" sz="2800" dirty="0">
                <a:ea typeface="宋体" pitchFamily="2" charset="-122"/>
              </a:rPr>
              <a:t>=(28-10)*4*1024=72Kb</a:t>
            </a:r>
          </a:p>
          <a:p>
            <a:r>
              <a:rPr lang="zh-CN" altLang="en-US" sz="2800" dirty="0">
                <a:ea typeface="宋体" pitchFamily="2" charset="-122"/>
              </a:rPr>
              <a:t>全相联，只有</a:t>
            </a:r>
            <a:r>
              <a:rPr lang="en-US" altLang="zh-CN" sz="2800" dirty="0">
                <a:ea typeface="宋体" pitchFamily="2" charset="-122"/>
              </a:rPr>
              <a:t>1</a:t>
            </a:r>
            <a:r>
              <a:rPr lang="zh-CN" altLang="en-US" sz="2800" dirty="0">
                <a:ea typeface="宋体" pitchFamily="2" charset="-122"/>
              </a:rPr>
              <a:t>组，总位数</a:t>
            </a:r>
            <a:r>
              <a:rPr lang="en-US" altLang="zh-CN" sz="2800" dirty="0">
                <a:ea typeface="宋体" pitchFamily="2" charset="-122"/>
              </a:rPr>
              <a:t>=28*1</a:t>
            </a:r>
            <a:r>
              <a:rPr lang="zh-CN" altLang="en-US" sz="2800" dirty="0">
                <a:ea typeface="宋体" pitchFamily="2" charset="-122"/>
              </a:rPr>
              <a:t>*</a:t>
            </a:r>
            <a:r>
              <a:rPr lang="en-US" altLang="zh-CN" sz="2800" dirty="0">
                <a:ea typeface="宋体" pitchFamily="2" charset="-122"/>
              </a:rPr>
              <a:t>4096=112Kb</a:t>
            </a:r>
            <a:endParaRPr lang="zh-CN" altLang="en-US" sz="2800" dirty="0">
              <a:ea typeface="宋体" pitchFamily="2" charset="-122"/>
            </a:endParaRPr>
          </a:p>
        </p:txBody>
      </p:sp>
      <p:sp>
        <p:nvSpPr>
          <p:cNvPr id="65843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221</a:t>
            </a:fld>
            <a:endParaRPr lang="en-AU" altLang="zh-CN" sz="1400" b="1" dirty="0">
              <a:ea typeface="宋体" pitchFamily="2" charset="-122"/>
            </a:endParaRPr>
          </a:p>
        </p:txBody>
      </p:sp>
      <p:graphicFrame>
        <p:nvGraphicFramePr>
          <p:cNvPr id="5" name="表格 4"/>
          <p:cNvGraphicFramePr>
            <a:graphicFrameLocks noGrp="1"/>
          </p:cNvGraphicFramePr>
          <p:nvPr/>
        </p:nvGraphicFramePr>
        <p:xfrm>
          <a:off x="4067175" y="4354513"/>
          <a:ext cx="3817938" cy="371475"/>
        </p:xfrm>
        <a:graphic>
          <a:graphicData uri="http://schemas.openxmlformats.org/drawingml/2006/table">
            <a:tbl>
              <a:tblPr/>
              <a:tblGrid>
                <a:gridCol w="1273175">
                  <a:extLst>
                    <a:ext uri="{9D8B030D-6E8A-4147-A177-3AD203B41FA5}">
                      <a16:colId xmlns:a16="http://schemas.microsoft.com/office/drawing/2014/main" val="20000"/>
                    </a:ext>
                  </a:extLst>
                </a:gridCol>
                <a:gridCol w="1271588">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17</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11</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4</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6" name="表格 5"/>
          <p:cNvGraphicFramePr>
            <a:graphicFrameLocks noGrp="1"/>
          </p:cNvGraphicFramePr>
          <p:nvPr/>
        </p:nvGraphicFramePr>
        <p:xfrm>
          <a:off x="4067175" y="5291138"/>
          <a:ext cx="3817938" cy="371475"/>
        </p:xfrm>
        <a:graphic>
          <a:graphicData uri="http://schemas.openxmlformats.org/drawingml/2006/table">
            <a:tbl>
              <a:tblPr/>
              <a:tblGrid>
                <a:gridCol w="1273175">
                  <a:extLst>
                    <a:ext uri="{9D8B030D-6E8A-4147-A177-3AD203B41FA5}">
                      <a16:colId xmlns:a16="http://schemas.microsoft.com/office/drawing/2014/main" val="20000"/>
                    </a:ext>
                  </a:extLst>
                </a:gridCol>
                <a:gridCol w="1271588">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18</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10</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4</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nvGraphicFramePr>
        <p:xfrm>
          <a:off x="4067175" y="6081713"/>
          <a:ext cx="3817938" cy="371475"/>
        </p:xfrm>
        <a:graphic>
          <a:graphicData uri="http://schemas.openxmlformats.org/drawingml/2006/table">
            <a:tbl>
              <a:tblPr/>
              <a:tblGrid>
                <a:gridCol w="2520950">
                  <a:extLst>
                    <a:ext uri="{9D8B030D-6E8A-4147-A177-3AD203B41FA5}">
                      <a16:colId xmlns:a16="http://schemas.microsoft.com/office/drawing/2014/main" val="20000"/>
                    </a:ext>
                  </a:extLst>
                </a:gridCol>
                <a:gridCol w="1296988">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28</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4</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193553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222</a:t>
            </a:fld>
            <a:endParaRPr lang="en-AU" altLang="zh-CN" sz="1400" b="1" dirty="0">
              <a:ea typeface="宋体" pitchFamily="2" charset="-122"/>
            </a:endParaRPr>
          </a:p>
        </p:txBody>
      </p:sp>
      <p:sp>
        <p:nvSpPr>
          <p:cNvPr id="644099" name="Rectangle 64"/>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关联度</a:t>
            </a:r>
            <a:r>
              <a:rPr lang="en-US" altLang="zh-CN" dirty="0">
                <a:ea typeface="宋体" pitchFamily="2" charset="-122"/>
              </a:rPr>
              <a:t> Example</a:t>
            </a:r>
            <a:endParaRPr lang="en-AU" altLang="zh-CN" dirty="0">
              <a:ea typeface="宋体" pitchFamily="2" charset="-122"/>
            </a:endParaRPr>
          </a:p>
        </p:txBody>
      </p:sp>
      <p:sp>
        <p:nvSpPr>
          <p:cNvPr id="644100" name="Rectangle 65"/>
          <p:cNvSpPr>
            <a:spLocks noGrp="1"/>
          </p:cNvSpPr>
          <p:nvPr>
            <p:ph idx="1"/>
          </p:nvPr>
        </p:nvSpPr>
        <p:spPr>
          <a:xfrm>
            <a:off x="684213" y="1125538"/>
            <a:ext cx="8270875" cy="2808287"/>
          </a:xfrm>
          <a:ln/>
        </p:spPr>
        <p:txBody>
          <a:bodyPr vert="horz" wrap="square" lIns="91440" tIns="45720" rIns="91440" bIns="45720" anchor="t"/>
          <a:lstStyle/>
          <a:p>
            <a:pPr eaLnBrk="1" hangingPunct="1"/>
            <a:r>
              <a:rPr lang="zh-CN" altLang="en-US" sz="2800" dirty="0">
                <a:latin typeface="宋体" pitchFamily="2" charset="-122"/>
                <a:ea typeface="宋体" pitchFamily="2" charset="-122"/>
              </a:rPr>
              <a:t>假设</a:t>
            </a:r>
            <a:r>
              <a:rPr lang="en-US" altLang="zh-CN" sz="2800" dirty="0">
                <a:latin typeface="宋体" pitchFamily="2" charset="-122"/>
                <a:ea typeface="宋体" pitchFamily="2" charset="-122"/>
              </a:rPr>
              <a:t>cache</a:t>
            </a:r>
            <a:r>
              <a:rPr lang="zh-CN" altLang="en-US" sz="2800" dirty="0">
                <a:latin typeface="宋体" pitchFamily="2" charset="-122"/>
                <a:ea typeface="宋体" pitchFamily="2" charset="-122"/>
              </a:rPr>
              <a:t>有</a:t>
            </a:r>
            <a:r>
              <a:rPr lang="en-US" altLang="zh-CN" sz="2800" dirty="0">
                <a:latin typeface="宋体" pitchFamily="2" charset="-122"/>
                <a:ea typeface="宋体" pitchFamily="2" charset="-122"/>
              </a:rPr>
              <a:t>4</a:t>
            </a:r>
            <a:r>
              <a:rPr lang="zh-CN" altLang="en-US" sz="2800" dirty="0">
                <a:latin typeface="宋体" pitchFamily="2" charset="-122"/>
                <a:ea typeface="宋体" pitchFamily="2" charset="-122"/>
              </a:rPr>
              <a:t>个块，块大小为</a:t>
            </a:r>
            <a:r>
              <a:rPr lang="en-US" altLang="zh-CN" sz="2800" dirty="0">
                <a:latin typeface="宋体" pitchFamily="2" charset="-122"/>
                <a:ea typeface="宋体" pitchFamily="2" charset="-122"/>
              </a:rPr>
              <a:t>1</a:t>
            </a:r>
            <a:r>
              <a:rPr lang="zh-CN" altLang="en-US" sz="2800" dirty="0">
                <a:latin typeface="宋体" pitchFamily="2" charset="-122"/>
                <a:ea typeface="宋体" pitchFamily="2" charset="-122"/>
              </a:rPr>
              <a:t>个字</a:t>
            </a:r>
            <a:endParaRPr lang="en-US" altLang="zh-CN" sz="2800" dirty="0">
              <a:latin typeface="宋体" pitchFamily="2" charset="-122"/>
              <a:ea typeface="宋体" pitchFamily="2" charset="-122"/>
            </a:endParaRPr>
          </a:p>
          <a:p>
            <a:pPr lvl="1" eaLnBrk="1" hangingPunct="1"/>
            <a:r>
              <a:rPr lang="zh-CN" altLang="en-US" sz="2400" dirty="0">
                <a:latin typeface="宋体" pitchFamily="2" charset="-122"/>
                <a:ea typeface="宋体" pitchFamily="2" charset="-122"/>
              </a:rPr>
              <a:t>直接映射，</a:t>
            </a:r>
            <a:r>
              <a:rPr lang="en-US" altLang="zh-CN" sz="2400" dirty="0">
                <a:latin typeface="宋体" pitchFamily="2" charset="-122"/>
                <a:ea typeface="宋体" pitchFamily="2" charset="-122"/>
              </a:rPr>
              <a:t>2-</a:t>
            </a:r>
            <a:r>
              <a:rPr lang="zh-CN" altLang="en-US" sz="2400" dirty="0">
                <a:latin typeface="宋体" pitchFamily="2" charset="-122"/>
                <a:ea typeface="宋体" pitchFamily="2" charset="-122"/>
              </a:rPr>
              <a:t>路组相联，全相联三种方式</a:t>
            </a:r>
            <a:endParaRPr lang="en-US" altLang="zh-CN" sz="2400" dirty="0">
              <a:latin typeface="宋体" pitchFamily="2" charset="-122"/>
              <a:ea typeface="宋体" pitchFamily="2" charset="-122"/>
            </a:endParaRPr>
          </a:p>
          <a:p>
            <a:pPr lvl="1" eaLnBrk="1" hangingPunct="1"/>
            <a:r>
              <a:rPr lang="zh-CN" altLang="en-US" sz="2400" dirty="0">
                <a:latin typeface="宋体" pitchFamily="2" charset="-122"/>
                <a:ea typeface="宋体" pitchFamily="2" charset="-122"/>
              </a:rPr>
              <a:t>块的访问次序：</a:t>
            </a:r>
            <a:r>
              <a:rPr lang="en-US" altLang="zh-CN" sz="2400" dirty="0">
                <a:latin typeface="宋体" pitchFamily="2" charset="-122"/>
                <a:ea typeface="宋体" pitchFamily="2" charset="-122"/>
              </a:rPr>
              <a:t> 0, 8, 0, 6, 8</a:t>
            </a:r>
          </a:p>
          <a:p>
            <a:pPr eaLnBrk="1" hangingPunct="1">
              <a:spcBef>
                <a:spcPct val="50000"/>
              </a:spcBef>
            </a:pPr>
            <a:r>
              <a:rPr lang="zh-CN" altLang="en-US" sz="2800" dirty="0">
                <a:latin typeface="宋体" pitchFamily="2" charset="-122"/>
                <a:ea typeface="宋体" pitchFamily="2" charset="-122"/>
              </a:rPr>
              <a:t>直接映射，   </a:t>
            </a:r>
            <a:r>
              <a:rPr lang="zh-CN" altLang="en-US" sz="2800" u="sng" dirty="0">
                <a:latin typeface="宋体" pitchFamily="2" charset="-122"/>
                <a:ea typeface="宋体" pitchFamily="2" charset="-122"/>
              </a:rPr>
              <a:t>区号   </a:t>
            </a:r>
            <a:r>
              <a:rPr lang="zh-CN" altLang="en-US" sz="2800" u="sng" dirty="0">
                <a:solidFill>
                  <a:srgbClr val="000099"/>
                </a:solidFill>
                <a:latin typeface="宋体" pitchFamily="2" charset="-122"/>
                <a:ea typeface="宋体" pitchFamily="2" charset="-122"/>
              </a:rPr>
              <a:t>行号</a:t>
            </a:r>
            <a:endParaRPr lang="en-US" altLang="zh-CN" sz="2800" u="sng" dirty="0">
              <a:solidFill>
                <a:srgbClr val="000099"/>
              </a:solidFill>
              <a:latin typeface="宋体" pitchFamily="2" charset="-122"/>
              <a:ea typeface="宋体" pitchFamily="2" charset="-122"/>
            </a:endParaRPr>
          </a:p>
          <a:p>
            <a:pPr eaLnBrk="1" hangingPunct="1">
              <a:spcBef>
                <a:spcPct val="50000"/>
              </a:spcBef>
            </a:pPr>
            <a:r>
              <a:rPr lang="zh-CN" altLang="en-US" sz="2800" dirty="0">
                <a:latin typeface="宋体" pitchFamily="2" charset="-122"/>
                <a:ea typeface="宋体" pitchFamily="2" charset="-122"/>
              </a:rPr>
              <a:t>地址流：</a:t>
            </a:r>
            <a:r>
              <a:rPr lang="en-US" altLang="zh-CN" sz="2800" u="sng" dirty="0">
                <a:latin typeface="宋体" pitchFamily="2" charset="-122"/>
                <a:ea typeface="宋体" pitchFamily="2" charset="-122"/>
              </a:rPr>
              <a:t>00 </a:t>
            </a:r>
            <a:r>
              <a:rPr lang="en-US" altLang="zh-CN" sz="2800" u="sng" dirty="0">
                <a:solidFill>
                  <a:srgbClr val="000099"/>
                </a:solidFill>
                <a:latin typeface="宋体" pitchFamily="2" charset="-122"/>
                <a:ea typeface="宋体" pitchFamily="2" charset="-122"/>
              </a:rPr>
              <a:t>00</a:t>
            </a:r>
            <a:r>
              <a:rPr lang="zh-CN" altLang="en-US" sz="2800" dirty="0">
                <a:latin typeface="宋体" pitchFamily="2" charset="-122"/>
                <a:ea typeface="宋体" pitchFamily="2" charset="-122"/>
              </a:rPr>
              <a:t>，</a:t>
            </a:r>
            <a:r>
              <a:rPr lang="en-US" altLang="zh-CN" sz="2800" u="sng" dirty="0">
                <a:latin typeface="宋体" pitchFamily="2" charset="-122"/>
                <a:ea typeface="宋体" pitchFamily="2" charset="-122"/>
              </a:rPr>
              <a:t>10 </a:t>
            </a:r>
            <a:r>
              <a:rPr lang="en-US" altLang="zh-CN" sz="2800" u="sng" dirty="0">
                <a:solidFill>
                  <a:srgbClr val="000099"/>
                </a:solidFill>
                <a:latin typeface="宋体" pitchFamily="2" charset="-122"/>
                <a:ea typeface="宋体" pitchFamily="2" charset="-122"/>
              </a:rPr>
              <a:t>00</a:t>
            </a:r>
            <a:r>
              <a:rPr lang="en-US" altLang="zh-CN" sz="2800" dirty="0">
                <a:latin typeface="宋体" pitchFamily="2" charset="-122"/>
                <a:ea typeface="宋体" pitchFamily="2" charset="-122"/>
              </a:rPr>
              <a:t>,</a:t>
            </a:r>
            <a:r>
              <a:rPr lang="en-US" altLang="zh-CN" sz="2800" u="sng" dirty="0">
                <a:latin typeface="宋体" pitchFamily="2" charset="-122"/>
                <a:ea typeface="宋体" pitchFamily="2" charset="-122"/>
              </a:rPr>
              <a:t>00 </a:t>
            </a:r>
            <a:r>
              <a:rPr lang="en-US" altLang="zh-CN" sz="2800" u="sng" dirty="0">
                <a:solidFill>
                  <a:srgbClr val="000099"/>
                </a:solidFill>
                <a:latin typeface="宋体" pitchFamily="2" charset="-122"/>
                <a:ea typeface="宋体" pitchFamily="2" charset="-122"/>
              </a:rPr>
              <a:t>00</a:t>
            </a:r>
            <a:r>
              <a:rPr lang="en-US" altLang="zh-CN" sz="2800" dirty="0">
                <a:latin typeface="宋体" pitchFamily="2" charset="-122"/>
                <a:ea typeface="宋体" pitchFamily="2" charset="-122"/>
              </a:rPr>
              <a:t>,</a:t>
            </a:r>
            <a:r>
              <a:rPr lang="en-US" altLang="zh-CN" sz="2800" u="sng" dirty="0">
                <a:latin typeface="宋体" pitchFamily="2" charset="-122"/>
                <a:ea typeface="宋体" pitchFamily="2" charset="-122"/>
              </a:rPr>
              <a:t>01 </a:t>
            </a:r>
            <a:r>
              <a:rPr lang="en-US" altLang="zh-CN" sz="2800" u="sng" dirty="0">
                <a:solidFill>
                  <a:srgbClr val="000099"/>
                </a:solidFill>
                <a:latin typeface="宋体" pitchFamily="2" charset="-122"/>
                <a:ea typeface="宋体" pitchFamily="2" charset="-122"/>
              </a:rPr>
              <a:t>10</a:t>
            </a:r>
            <a:r>
              <a:rPr lang="en-US" altLang="zh-CN" sz="2800" dirty="0">
                <a:latin typeface="宋体" pitchFamily="2" charset="-122"/>
                <a:ea typeface="宋体" pitchFamily="2" charset="-122"/>
              </a:rPr>
              <a:t>,</a:t>
            </a:r>
            <a:r>
              <a:rPr lang="en-US" altLang="zh-CN" sz="2800" u="sng" dirty="0">
                <a:latin typeface="宋体" pitchFamily="2" charset="-122"/>
                <a:ea typeface="宋体" pitchFamily="2" charset="-122"/>
              </a:rPr>
              <a:t>10 </a:t>
            </a:r>
            <a:r>
              <a:rPr lang="en-US" altLang="zh-CN" sz="2800" u="sng" dirty="0">
                <a:solidFill>
                  <a:srgbClr val="000099"/>
                </a:solidFill>
                <a:latin typeface="宋体" pitchFamily="2" charset="-122"/>
                <a:ea typeface="宋体" pitchFamily="2" charset="-122"/>
              </a:rPr>
              <a:t>00</a:t>
            </a:r>
          </a:p>
        </p:txBody>
      </p:sp>
      <p:graphicFrame>
        <p:nvGraphicFramePr>
          <p:cNvPr id="304132" name="Group 4"/>
          <p:cNvGraphicFramePr>
            <a:graphicFrameLocks noGrp="1"/>
          </p:cNvGraphicFramePr>
          <p:nvPr>
            <p:extLst>
              <p:ext uri="{D42A27DB-BD31-4B8C-83A1-F6EECF244321}">
                <p14:modId xmlns:p14="http://schemas.microsoft.com/office/powerpoint/2010/main" val="701874901"/>
              </p:ext>
            </p:extLst>
          </p:nvPr>
        </p:nvGraphicFramePr>
        <p:xfrm>
          <a:off x="1258888" y="4437063"/>
          <a:ext cx="6985000" cy="1810592"/>
        </p:xfrm>
        <a:graphic>
          <a:graphicData uri="http://schemas.openxmlformats.org/drawingml/2006/table">
            <a:tbl>
              <a:tblPr/>
              <a:tblGrid>
                <a:gridCol w="996950">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996950">
                  <a:extLst>
                    <a:ext uri="{9D8B030D-6E8A-4147-A177-3AD203B41FA5}">
                      <a16:colId xmlns:a16="http://schemas.microsoft.com/office/drawing/2014/main" val="20002"/>
                    </a:ext>
                  </a:extLst>
                </a:gridCol>
                <a:gridCol w="996950">
                  <a:extLst>
                    <a:ext uri="{9D8B030D-6E8A-4147-A177-3AD203B41FA5}">
                      <a16:colId xmlns:a16="http://schemas.microsoft.com/office/drawing/2014/main" val="20003"/>
                    </a:ext>
                  </a:extLst>
                </a:gridCol>
                <a:gridCol w="998537">
                  <a:extLst>
                    <a:ext uri="{9D8B030D-6E8A-4147-A177-3AD203B41FA5}">
                      <a16:colId xmlns:a16="http://schemas.microsoft.com/office/drawing/2014/main" val="20004"/>
                    </a:ext>
                  </a:extLst>
                </a:gridCol>
                <a:gridCol w="998538">
                  <a:extLst>
                    <a:ext uri="{9D8B030D-6E8A-4147-A177-3AD203B41FA5}">
                      <a16:colId xmlns:a16="http://schemas.microsoft.com/office/drawing/2014/main" val="20005"/>
                    </a:ext>
                  </a:extLst>
                </a:gridCol>
                <a:gridCol w="996950">
                  <a:extLst>
                    <a:ext uri="{9D8B030D-6E8A-4147-A177-3AD203B41FA5}">
                      <a16:colId xmlns:a16="http://schemas.microsoft.com/office/drawing/2014/main" val="20006"/>
                    </a:ext>
                  </a:extLst>
                </a:gridCol>
              </a:tblGrid>
              <a:tr h="257175">
                <a:tc row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0" i="0" u="none" strike="noStrike" cap="none" normalizeH="0" baseline="0">
                          <a:ln>
                            <a:noFill/>
                          </a:ln>
                          <a:solidFill>
                            <a:schemeClr val="tx1"/>
                          </a:solidFill>
                          <a:effectLst/>
                          <a:latin typeface="黑体" pitchFamily="49" charset="-122"/>
                          <a:ea typeface="黑体" pitchFamily="49" charset="-122"/>
                        </a:rPr>
                        <a:t>块地址</a:t>
                      </a:r>
                      <a:endParaRPr kumimoji="0" lang="en-AU" altLang="zh-CN" sz="1400" b="0" i="0" u="none" strike="noStrike" cap="none" normalizeH="0" baseline="0">
                        <a:ln>
                          <a:noFill/>
                        </a:ln>
                        <a:solidFill>
                          <a:schemeClr val="tx1"/>
                        </a:solidFill>
                        <a:effectLst/>
                        <a:latin typeface="黑体" pitchFamily="49" charset="-122"/>
                        <a:ea typeface="黑体" pitchFamily="49"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黑体" pitchFamily="49" charset="-122"/>
                          <a:ea typeface="黑体" pitchFamily="49" charset="-122"/>
                        </a:rPr>
                        <a:t>Cache </a:t>
                      </a:r>
                      <a:r>
                        <a:rPr kumimoji="0" lang="zh-CN" altLang="en-US" sz="1400" b="0" i="0" u="none" strike="noStrike" cap="none" normalizeH="0" baseline="0">
                          <a:ln>
                            <a:noFill/>
                          </a:ln>
                          <a:solidFill>
                            <a:schemeClr val="tx1"/>
                          </a:solidFill>
                          <a:effectLst/>
                          <a:latin typeface="黑体" pitchFamily="49" charset="-122"/>
                          <a:ea typeface="黑体" pitchFamily="49" charset="-122"/>
                        </a:rPr>
                        <a:t>块</a:t>
                      </a:r>
                      <a:endParaRPr kumimoji="0" lang="en-AU" altLang="zh-CN" sz="1400" b="0" i="0" u="none" strike="noStrike" cap="none" normalizeH="0" baseline="0">
                        <a:ln>
                          <a:noFill/>
                        </a:ln>
                        <a:solidFill>
                          <a:schemeClr val="tx1"/>
                        </a:solidFill>
                        <a:effectLst/>
                        <a:latin typeface="黑体" pitchFamily="49" charset="-122"/>
                        <a:ea typeface="黑体" pitchFamily="49"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黑体" pitchFamily="49" charset="-122"/>
                          <a:ea typeface="黑体" pitchFamily="49" charset="-122"/>
                        </a:rPr>
                        <a:t>Hit/miss</a:t>
                      </a:r>
                      <a:endParaRPr kumimoji="0" lang="en-AU" altLang="zh-CN" sz="1400" b="0" i="0" u="none" strike="noStrike" cap="none" normalizeH="0" baseline="0">
                        <a:ln>
                          <a:noFill/>
                        </a:ln>
                        <a:solidFill>
                          <a:schemeClr val="tx1"/>
                        </a:solidFill>
                        <a:effectLst/>
                        <a:latin typeface="黑体" pitchFamily="49" charset="-122"/>
                        <a:ea typeface="黑体" pitchFamily="49"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0" i="0" u="none" strike="noStrike" cap="none" normalizeH="0" baseline="0">
                          <a:ln>
                            <a:noFill/>
                          </a:ln>
                          <a:solidFill>
                            <a:schemeClr val="tx1"/>
                          </a:solidFill>
                          <a:effectLst/>
                          <a:latin typeface="黑体" pitchFamily="49" charset="-122"/>
                          <a:ea typeface="黑体" pitchFamily="49" charset="-122"/>
                        </a:rPr>
                        <a:t>引用后</a:t>
                      </a:r>
                      <a:r>
                        <a:rPr kumimoji="0" lang="en-US" altLang="zh-CN" sz="1400" b="0" i="0" u="none" strike="noStrike" cap="none" normalizeH="0" baseline="0">
                          <a:ln>
                            <a:noFill/>
                          </a:ln>
                          <a:solidFill>
                            <a:schemeClr val="tx1"/>
                          </a:solidFill>
                          <a:effectLst/>
                          <a:latin typeface="黑体" pitchFamily="49" charset="-122"/>
                          <a:ea typeface="黑体" pitchFamily="49" charset="-122"/>
                        </a:rPr>
                        <a:t>cache</a:t>
                      </a:r>
                      <a:r>
                        <a:rPr kumimoji="0" lang="zh-CN" altLang="en-US" sz="1400" b="0" i="0" u="none" strike="noStrike" cap="none" normalizeH="0" baseline="0">
                          <a:ln>
                            <a:noFill/>
                          </a:ln>
                          <a:solidFill>
                            <a:schemeClr val="tx1"/>
                          </a:solidFill>
                          <a:effectLst/>
                          <a:latin typeface="黑体" pitchFamily="49" charset="-122"/>
                          <a:ea typeface="黑体" pitchFamily="49" charset="-122"/>
                        </a:rPr>
                        <a:t>中的内容</a:t>
                      </a:r>
                      <a:endParaRPr kumimoji="0" lang="en-AU" altLang="zh-CN" sz="1400" b="0" i="0" u="none" strike="noStrike" cap="none" normalizeH="0" baseline="0">
                        <a:ln>
                          <a:noFill/>
                        </a:ln>
                        <a:solidFill>
                          <a:schemeClr val="tx1"/>
                        </a:solidFill>
                        <a:effectLst/>
                        <a:latin typeface="黑体" pitchFamily="49" charset="-122"/>
                        <a:ea typeface="黑体" pitchFamily="49"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4693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1</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2</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90204" pitchFamily="34" charset="0"/>
                          <a:ea typeface="宋体" pitchFamily="2" charset="-122"/>
                        </a:rPr>
                        <a:t>3</a:t>
                      </a:r>
                      <a:endParaRPr kumimoji="0" lang="en-AU" altLang="zh-CN" sz="14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7787">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a:ln>
                            <a:noFill/>
                          </a:ln>
                          <a:solidFill>
                            <a:srgbClr val="000099"/>
                          </a:solidFill>
                          <a:effectLst/>
                          <a:latin typeface="Arial" panose="020B0604020202090204" pitchFamily="34" charset="0"/>
                          <a:ea typeface="宋体" pitchFamily="2" charset="-122"/>
                        </a:rPr>
                        <a:t>Mem[0]</a:t>
                      </a:r>
                      <a:endParaRPr kumimoji="0" lang="en-AU" altLang="zh-CN" sz="1400" b="1" i="0" u="none" strike="noStrike" cap="none" normalizeH="0" baseline="0" dirty="0">
                        <a:ln>
                          <a:noFill/>
                        </a:ln>
                        <a:solidFill>
                          <a:srgbClr val="000099"/>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1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8</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a:ln>
                            <a:noFill/>
                          </a:ln>
                          <a:solidFill>
                            <a:srgbClr val="FF0000"/>
                          </a:solidFill>
                          <a:effectLst/>
                          <a:latin typeface="Arial" panose="020B0604020202090204" pitchFamily="34" charset="0"/>
                          <a:ea typeface="宋体" pitchFamily="2" charset="-122"/>
                        </a:rPr>
                        <a:t>Mem[8]</a:t>
                      </a:r>
                      <a:endParaRPr kumimoji="0" lang="en-AU" altLang="zh-CN" sz="1400" b="1" i="0" u="none" strike="noStrike" cap="none" normalizeH="0" baseline="0" dirty="0">
                        <a:ln>
                          <a:noFill/>
                        </a:ln>
                        <a:solidFill>
                          <a:srgbClr val="FF0000"/>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71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a:ln>
                            <a:noFill/>
                          </a:ln>
                          <a:solidFill>
                            <a:srgbClr val="FF0000"/>
                          </a:solidFill>
                          <a:effectLst/>
                          <a:latin typeface="Arial" panose="020B0604020202090204" pitchFamily="34" charset="0"/>
                          <a:ea typeface="宋体" pitchFamily="2" charset="-122"/>
                        </a:rPr>
                        <a:t>Mem[0]</a:t>
                      </a:r>
                      <a:endParaRPr kumimoji="0" lang="en-AU" altLang="zh-CN" sz="1400" b="1" i="0" u="none" strike="noStrike" cap="none" normalizeH="0" baseline="0">
                        <a:ln>
                          <a:noFill/>
                        </a:ln>
                        <a:solidFill>
                          <a:srgbClr val="FF0000"/>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6</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2</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Mem[0]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a:ln>
                            <a:noFill/>
                          </a:ln>
                          <a:solidFill>
                            <a:srgbClr val="000099"/>
                          </a:solidFill>
                          <a:effectLst/>
                          <a:latin typeface="Arial" panose="020B0604020202090204" pitchFamily="34" charset="0"/>
                          <a:ea typeface="宋体" pitchFamily="2" charset="-122"/>
                        </a:rPr>
                        <a:t>Mem[6]</a:t>
                      </a:r>
                      <a:endParaRPr kumimoji="0" lang="en-AU" altLang="zh-CN" sz="1400" b="1" i="0" u="none" strike="noStrike" cap="none" normalizeH="0" baseline="0">
                        <a:ln>
                          <a:noFill/>
                        </a:ln>
                        <a:solidFill>
                          <a:srgbClr val="000099"/>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71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8</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a:ln>
                            <a:noFill/>
                          </a:ln>
                          <a:solidFill>
                            <a:srgbClr val="FF0000"/>
                          </a:solidFill>
                          <a:effectLst/>
                          <a:latin typeface="Arial" panose="020B0604020202090204" pitchFamily="34" charset="0"/>
                          <a:ea typeface="宋体" pitchFamily="2" charset="-122"/>
                        </a:rPr>
                        <a:t>Mem[8]</a:t>
                      </a:r>
                      <a:endParaRPr kumimoji="0" lang="en-AU" altLang="zh-CN" sz="1400" b="1" i="0" u="none" strike="noStrike" cap="none" normalizeH="0" baseline="0">
                        <a:ln>
                          <a:noFill/>
                        </a:ln>
                        <a:solidFill>
                          <a:srgbClr val="FF0000"/>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Mem[6]</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44161" name="Text Box 78"/>
          <p:cNvSpPr txBox="1"/>
          <p:nvPr/>
        </p:nvSpPr>
        <p:spPr>
          <a:xfrm>
            <a:off x="4479925" y="1576388"/>
            <a:ext cx="184150" cy="366712"/>
          </a:xfrm>
          <a:prstGeom prst="rect">
            <a:avLst/>
          </a:prstGeom>
          <a:noFill/>
          <a:ln w="5715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Tree>
    <p:extLst>
      <p:ext uri="{BB962C8B-B14F-4D97-AF65-F5344CB8AC3E}">
        <p14:creationId xmlns:p14="http://schemas.microsoft.com/office/powerpoint/2010/main" val="7016280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223</a:t>
            </a:fld>
            <a:endParaRPr lang="en-AU" altLang="zh-CN" sz="1400" b="1" dirty="0">
              <a:ea typeface="宋体" pitchFamily="2" charset="-122"/>
            </a:endParaRPr>
          </a:p>
        </p:txBody>
      </p:sp>
      <p:sp>
        <p:nvSpPr>
          <p:cNvPr id="646147" name="Rectangle 118"/>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关联度</a:t>
            </a:r>
            <a:r>
              <a:rPr lang="en-US" altLang="zh-CN" dirty="0">
                <a:ea typeface="宋体" pitchFamily="2" charset="-122"/>
              </a:rPr>
              <a:t>Example</a:t>
            </a:r>
            <a:endParaRPr lang="en-AU" altLang="zh-CN" dirty="0">
              <a:ea typeface="宋体" pitchFamily="2" charset="-122"/>
            </a:endParaRPr>
          </a:p>
        </p:txBody>
      </p:sp>
      <p:sp>
        <p:nvSpPr>
          <p:cNvPr id="646148" name="Rectangle 119"/>
          <p:cNvSpPr>
            <a:spLocks noGrp="1"/>
          </p:cNvSpPr>
          <p:nvPr>
            <p:ph idx="1"/>
          </p:nvPr>
        </p:nvSpPr>
        <p:spPr>
          <a:xfrm>
            <a:off x="684213" y="1125538"/>
            <a:ext cx="8270875" cy="719137"/>
          </a:xfrm>
          <a:ln/>
        </p:spPr>
        <p:txBody>
          <a:bodyPr vert="horz" wrap="square" lIns="91440" tIns="45720" rIns="91440" bIns="45720" anchor="t"/>
          <a:lstStyle/>
          <a:p>
            <a:pPr eaLnBrk="1" hangingPunct="1">
              <a:lnSpc>
                <a:spcPct val="80000"/>
              </a:lnSpc>
            </a:pPr>
            <a:r>
              <a:rPr lang="en-US" altLang="zh-CN" sz="2000" dirty="0">
                <a:ea typeface="宋体" pitchFamily="2" charset="-122"/>
              </a:rPr>
              <a:t>2-</a:t>
            </a:r>
            <a:r>
              <a:rPr lang="zh-CN" altLang="en-US" sz="2000" dirty="0">
                <a:ea typeface="宋体" pitchFamily="2" charset="-122"/>
              </a:rPr>
              <a:t>路组相联</a:t>
            </a:r>
            <a:r>
              <a:rPr lang="en-US" altLang="zh-CN" sz="2000" dirty="0">
                <a:ea typeface="宋体" pitchFamily="2" charset="-122"/>
              </a:rPr>
              <a:t>(cache</a:t>
            </a:r>
            <a:r>
              <a:rPr lang="zh-CN" altLang="en-US" sz="2000" dirty="0">
                <a:ea typeface="宋体" pitchFamily="2" charset="-122"/>
              </a:rPr>
              <a:t>共</a:t>
            </a:r>
            <a:r>
              <a:rPr lang="en-US" altLang="zh-CN" sz="2000" dirty="0">
                <a:ea typeface="宋体" pitchFamily="2" charset="-122"/>
              </a:rPr>
              <a:t>4</a:t>
            </a:r>
            <a:r>
              <a:rPr lang="zh-CN" altLang="en-US" sz="2000" dirty="0">
                <a:ea typeface="宋体" pitchFamily="2" charset="-122"/>
              </a:rPr>
              <a:t>块，每组</a:t>
            </a:r>
            <a:r>
              <a:rPr lang="en-US" altLang="zh-CN" sz="2000" dirty="0">
                <a:ea typeface="宋体" pitchFamily="2" charset="-122"/>
              </a:rPr>
              <a:t>2</a:t>
            </a:r>
            <a:r>
              <a:rPr lang="zh-CN" altLang="en-US" sz="2000" dirty="0">
                <a:ea typeface="宋体" pitchFamily="2" charset="-122"/>
              </a:rPr>
              <a:t>块，共</a:t>
            </a:r>
            <a:r>
              <a:rPr lang="en-US" altLang="zh-CN" sz="2000" dirty="0">
                <a:ea typeface="宋体" pitchFamily="2" charset="-122"/>
              </a:rPr>
              <a:t>2</a:t>
            </a:r>
            <a:r>
              <a:rPr lang="zh-CN" altLang="en-US" sz="2000" dirty="0">
                <a:ea typeface="宋体" pitchFamily="2" charset="-122"/>
              </a:rPr>
              <a:t>组，</a:t>
            </a:r>
            <a:r>
              <a:rPr lang="en-US" altLang="zh-CN" sz="2000" dirty="0">
                <a:ea typeface="宋体" pitchFamily="2" charset="-122"/>
              </a:rPr>
              <a:t>0</a:t>
            </a:r>
            <a:r>
              <a:rPr lang="zh-CN" altLang="en-US" sz="2000" dirty="0">
                <a:ea typeface="宋体" pitchFamily="2" charset="-122"/>
              </a:rPr>
              <a:t>组，</a:t>
            </a:r>
            <a:r>
              <a:rPr lang="en-US" altLang="zh-CN" sz="2000" dirty="0">
                <a:ea typeface="宋体" pitchFamily="2" charset="-122"/>
              </a:rPr>
              <a:t>1</a:t>
            </a:r>
            <a:r>
              <a:rPr lang="zh-CN" altLang="en-US" sz="2000" dirty="0">
                <a:ea typeface="宋体" pitchFamily="2" charset="-122"/>
              </a:rPr>
              <a:t>组</a:t>
            </a:r>
            <a:r>
              <a:rPr lang="en-US" altLang="zh-CN" sz="2000" dirty="0">
                <a:ea typeface="宋体" pitchFamily="2" charset="-122"/>
              </a:rPr>
              <a:t>)</a:t>
            </a:r>
          </a:p>
          <a:p>
            <a:pPr eaLnBrk="1" hangingPunct="1">
              <a:lnSpc>
                <a:spcPct val="80000"/>
              </a:lnSpc>
            </a:pPr>
            <a:r>
              <a:rPr lang="zh-CN" altLang="en-US" sz="2000" dirty="0">
                <a:latin typeface="黑体" pitchFamily="49" charset="-122"/>
                <a:ea typeface="黑体" pitchFamily="49" charset="-122"/>
              </a:rPr>
              <a:t>地址流：</a:t>
            </a:r>
            <a:r>
              <a:rPr lang="en-US" altLang="zh-CN" sz="2000" u="sng" dirty="0">
                <a:latin typeface="黑体" pitchFamily="49" charset="-122"/>
                <a:ea typeface="黑体" pitchFamily="49" charset="-122"/>
              </a:rPr>
              <a:t>000 0</a:t>
            </a:r>
            <a:r>
              <a:rPr lang="zh-CN" altLang="en-US" sz="2000" dirty="0">
                <a:latin typeface="黑体" pitchFamily="49" charset="-122"/>
                <a:ea typeface="黑体" pitchFamily="49" charset="-122"/>
              </a:rPr>
              <a:t>，</a:t>
            </a:r>
            <a:r>
              <a:rPr lang="en-US" altLang="zh-CN" sz="2000" u="sng" dirty="0">
                <a:latin typeface="黑体" pitchFamily="49" charset="-122"/>
                <a:ea typeface="黑体" pitchFamily="49" charset="-122"/>
              </a:rPr>
              <a:t>10</a:t>
            </a:r>
            <a:r>
              <a:rPr lang="en-US" altLang="zh-CN" sz="2000" u="sng" dirty="0">
                <a:solidFill>
                  <a:srgbClr val="000099"/>
                </a:solidFill>
                <a:latin typeface="黑体" pitchFamily="49" charset="-122"/>
                <a:ea typeface="黑体" pitchFamily="49" charset="-122"/>
              </a:rPr>
              <a:t>0 0</a:t>
            </a:r>
            <a:r>
              <a:rPr lang="en-US" altLang="zh-CN" sz="2000" dirty="0">
                <a:latin typeface="黑体" pitchFamily="49" charset="-122"/>
                <a:ea typeface="黑体" pitchFamily="49" charset="-122"/>
              </a:rPr>
              <a:t>,</a:t>
            </a:r>
            <a:r>
              <a:rPr lang="en-US" altLang="zh-CN" sz="2000" u="sng" dirty="0">
                <a:latin typeface="黑体" pitchFamily="49" charset="-122"/>
                <a:ea typeface="黑体" pitchFamily="49" charset="-122"/>
              </a:rPr>
              <a:t>00</a:t>
            </a:r>
            <a:r>
              <a:rPr lang="en-US" altLang="zh-CN" sz="2000" u="sng" dirty="0">
                <a:solidFill>
                  <a:srgbClr val="000099"/>
                </a:solidFill>
                <a:latin typeface="黑体" pitchFamily="49" charset="-122"/>
                <a:ea typeface="黑体" pitchFamily="49" charset="-122"/>
              </a:rPr>
              <a:t>0 0</a:t>
            </a:r>
            <a:r>
              <a:rPr lang="en-US" altLang="zh-CN" sz="2000" dirty="0">
                <a:latin typeface="黑体" pitchFamily="49" charset="-122"/>
                <a:ea typeface="黑体" pitchFamily="49" charset="-122"/>
              </a:rPr>
              <a:t>,</a:t>
            </a:r>
            <a:r>
              <a:rPr lang="en-US" altLang="zh-CN" sz="2000" u="sng" dirty="0">
                <a:latin typeface="黑体" pitchFamily="49" charset="-122"/>
                <a:ea typeface="黑体" pitchFamily="49" charset="-122"/>
              </a:rPr>
              <a:t>01</a:t>
            </a:r>
            <a:r>
              <a:rPr lang="en-US" altLang="zh-CN" sz="2000" u="sng" dirty="0">
                <a:solidFill>
                  <a:srgbClr val="000099"/>
                </a:solidFill>
                <a:latin typeface="黑体" pitchFamily="49" charset="-122"/>
                <a:ea typeface="黑体" pitchFamily="49" charset="-122"/>
              </a:rPr>
              <a:t>1 0</a:t>
            </a:r>
            <a:r>
              <a:rPr lang="en-US" altLang="zh-CN" sz="2000" dirty="0">
                <a:latin typeface="黑体" pitchFamily="49" charset="-122"/>
                <a:ea typeface="黑体" pitchFamily="49" charset="-122"/>
              </a:rPr>
              <a:t>,</a:t>
            </a:r>
            <a:r>
              <a:rPr lang="en-US" altLang="zh-CN" sz="2000" u="sng" dirty="0">
                <a:latin typeface="黑体" pitchFamily="49" charset="-122"/>
                <a:ea typeface="黑体" pitchFamily="49" charset="-122"/>
              </a:rPr>
              <a:t>10</a:t>
            </a:r>
            <a:r>
              <a:rPr lang="en-US" altLang="zh-CN" sz="2000" u="sng" dirty="0">
                <a:solidFill>
                  <a:srgbClr val="000099"/>
                </a:solidFill>
                <a:latin typeface="黑体" pitchFamily="49" charset="-122"/>
                <a:ea typeface="黑体" pitchFamily="49" charset="-122"/>
              </a:rPr>
              <a:t>0 0</a:t>
            </a:r>
          </a:p>
        </p:txBody>
      </p:sp>
      <p:graphicFrame>
        <p:nvGraphicFramePr>
          <p:cNvPr id="97402" name="Group 122"/>
          <p:cNvGraphicFramePr>
            <a:graphicFrameLocks noGrp="1"/>
          </p:cNvGraphicFramePr>
          <p:nvPr>
            <p:extLst>
              <p:ext uri="{D42A27DB-BD31-4B8C-83A1-F6EECF244321}">
                <p14:modId xmlns:p14="http://schemas.microsoft.com/office/powerpoint/2010/main" val="3594261553"/>
              </p:ext>
            </p:extLst>
          </p:nvPr>
        </p:nvGraphicFramePr>
        <p:xfrm>
          <a:off x="1258888" y="1791505"/>
          <a:ext cx="6985000" cy="2078802"/>
        </p:xfrm>
        <a:graphic>
          <a:graphicData uri="http://schemas.openxmlformats.org/drawingml/2006/table">
            <a:tbl>
              <a:tblPr/>
              <a:tblGrid>
                <a:gridCol w="996950">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996950">
                  <a:extLst>
                    <a:ext uri="{9D8B030D-6E8A-4147-A177-3AD203B41FA5}">
                      <a16:colId xmlns:a16="http://schemas.microsoft.com/office/drawing/2014/main" val="20002"/>
                    </a:ext>
                  </a:extLst>
                </a:gridCol>
                <a:gridCol w="996950">
                  <a:extLst>
                    <a:ext uri="{9D8B030D-6E8A-4147-A177-3AD203B41FA5}">
                      <a16:colId xmlns:a16="http://schemas.microsoft.com/office/drawing/2014/main" val="20003"/>
                    </a:ext>
                  </a:extLst>
                </a:gridCol>
                <a:gridCol w="998537">
                  <a:extLst>
                    <a:ext uri="{9D8B030D-6E8A-4147-A177-3AD203B41FA5}">
                      <a16:colId xmlns:a16="http://schemas.microsoft.com/office/drawing/2014/main" val="20004"/>
                    </a:ext>
                  </a:extLst>
                </a:gridCol>
                <a:gridCol w="998538">
                  <a:extLst>
                    <a:ext uri="{9D8B030D-6E8A-4147-A177-3AD203B41FA5}">
                      <a16:colId xmlns:a16="http://schemas.microsoft.com/office/drawing/2014/main" val="20005"/>
                    </a:ext>
                  </a:extLst>
                </a:gridCol>
                <a:gridCol w="996950">
                  <a:extLst>
                    <a:ext uri="{9D8B030D-6E8A-4147-A177-3AD203B41FA5}">
                      <a16:colId xmlns:a16="http://schemas.microsoft.com/office/drawing/2014/main" val="20006"/>
                    </a:ext>
                  </a:extLst>
                </a:gridCol>
              </a:tblGrid>
              <a:tr h="236538">
                <a:tc row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90204" pitchFamily="34" charset="0"/>
                          <a:ea typeface="宋体" pitchFamily="2" charset="-122"/>
                        </a:rPr>
                        <a:t>块地址</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90204" pitchFamily="34" charset="0"/>
                          <a:ea typeface="宋体" pitchFamily="2" charset="-122"/>
                        </a:rPr>
                        <a:t>Cache </a:t>
                      </a:r>
                      <a:r>
                        <a:rPr kumimoji="0" lang="zh-CN" altLang="en-US" sz="1400" b="0" i="0" u="none" strike="noStrike" cap="none" normalizeH="0" baseline="0" dirty="0">
                          <a:ln>
                            <a:noFill/>
                          </a:ln>
                          <a:solidFill>
                            <a:schemeClr val="tx1"/>
                          </a:solidFill>
                          <a:effectLst/>
                          <a:latin typeface="Arial" panose="020B0604020202090204" pitchFamily="34" charset="0"/>
                          <a:ea typeface="宋体" pitchFamily="2" charset="-122"/>
                        </a:rPr>
                        <a:t>块</a:t>
                      </a:r>
                      <a:endParaRPr kumimoji="0" lang="en-AU" altLang="zh-CN" sz="14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Hit/miss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90204" pitchFamily="34" charset="0"/>
                          <a:ea typeface="宋体" pitchFamily="2" charset="-122"/>
                        </a:rPr>
                        <a:t>引用后</a:t>
                      </a: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cache</a:t>
                      </a:r>
                      <a:r>
                        <a:rPr kumimoji="0" lang="zh-CN" altLang="en-US" sz="1400" b="0" i="0" u="none" strike="noStrike" cap="none" normalizeH="0" baseline="0">
                          <a:ln>
                            <a:noFill/>
                          </a:ln>
                          <a:solidFill>
                            <a:schemeClr val="tx1"/>
                          </a:solidFill>
                          <a:effectLst/>
                          <a:latin typeface="Arial" panose="020B0604020202090204" pitchFamily="34" charset="0"/>
                          <a:ea typeface="宋体" pitchFamily="2" charset="-122"/>
                        </a:rPr>
                        <a:t>中的内容</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6538">
                <a:tc vMerge="1">
                  <a:txBody>
                    <a:bodyPr/>
                    <a:lstStyle/>
                    <a:p>
                      <a:endParaRPr lang="zh-CN"/>
                    </a:p>
                  </a:txBody>
                  <a:tcPr/>
                </a:tc>
                <a:tc vMerge="1">
                  <a:txBody>
                    <a:bodyPr/>
                    <a:lstStyle/>
                    <a:p>
                      <a:endParaRPr lang="zh-CN"/>
                    </a:p>
                  </a:txBody>
                  <a:tcPr/>
                </a:tc>
                <a:tc vMerge="1">
                  <a:txBody>
                    <a:bodyPr/>
                    <a:lstStyle/>
                    <a:p>
                      <a:endParaRPr lang="zh-CN"/>
                    </a:p>
                  </a:txBody>
                  <a:tcPr/>
                </a:tc>
                <a:tc grid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90204" pitchFamily="34" charset="0"/>
                          <a:ea typeface="宋体" pitchFamily="2" charset="-122"/>
                        </a:rPr>
                        <a:t>Set 0【 0</a:t>
                      </a:r>
                      <a:r>
                        <a:rPr kumimoji="0" lang="zh-CN" altLang="en-US" sz="1400" b="0" i="0" u="none" strike="noStrike" cap="none" normalizeH="0" baseline="0" dirty="0">
                          <a:ln>
                            <a:noFill/>
                          </a:ln>
                          <a:solidFill>
                            <a:schemeClr val="tx1"/>
                          </a:solidFill>
                          <a:effectLst/>
                          <a:latin typeface="Arial" panose="020B0604020202090204" pitchFamily="34" charset="0"/>
                          <a:ea typeface="宋体" pitchFamily="2" charset="-122"/>
                        </a:rPr>
                        <a:t>组</a:t>
                      </a:r>
                      <a:r>
                        <a:rPr kumimoji="0" lang="en-US" altLang="zh-CN" sz="1400" b="0" i="0" u="none" strike="noStrike" cap="none" normalizeH="0" baseline="0" dirty="0">
                          <a:ln>
                            <a:noFill/>
                          </a:ln>
                          <a:solidFill>
                            <a:schemeClr val="tx1"/>
                          </a:solidFill>
                          <a:effectLst/>
                          <a:latin typeface="Arial" panose="020B0604020202090204" pitchFamily="34" charset="0"/>
                          <a:ea typeface="宋体" pitchFamily="2" charset="-122"/>
                        </a:rPr>
                        <a:t>】</a:t>
                      </a:r>
                      <a:endParaRPr kumimoji="0" lang="en-AU" altLang="zh-CN" sz="14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Set 1 【 1</a:t>
                      </a:r>
                      <a:r>
                        <a:rPr kumimoji="0" lang="zh-CN" altLang="en-US" sz="1400" b="0" i="0" u="none" strike="noStrike" cap="none" normalizeH="0" baseline="0">
                          <a:ln>
                            <a:noFill/>
                          </a:ln>
                          <a:solidFill>
                            <a:schemeClr val="tx1"/>
                          </a:solidFill>
                          <a:effectLst/>
                          <a:latin typeface="Arial" panose="020B0604020202090204" pitchFamily="34" charset="0"/>
                          <a:ea typeface="宋体" pitchFamily="2" charset="-122"/>
                        </a:rPr>
                        <a:t>组</a:t>
                      </a: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a:ln>
                            <a:noFill/>
                          </a:ln>
                          <a:solidFill>
                            <a:srgbClr val="000099"/>
                          </a:solidFill>
                          <a:effectLst/>
                          <a:latin typeface="Arial" panose="020B0604020202090204" pitchFamily="34" charset="0"/>
                          <a:ea typeface="宋体" pitchFamily="2" charset="-122"/>
                        </a:rPr>
                        <a:t>Mem[0]</a:t>
                      </a:r>
                      <a:r>
                        <a:rPr kumimoji="0" lang="zh-CN" altLang="en-US" sz="1400" b="1" i="0" u="none" strike="noStrike" cap="none" normalizeH="0" baseline="0" dirty="0">
                          <a:ln>
                            <a:noFill/>
                          </a:ln>
                          <a:solidFill>
                            <a:srgbClr val="000099"/>
                          </a:solidFill>
                          <a:effectLst/>
                          <a:latin typeface="Arial" panose="020B0604020202090204" pitchFamily="34" charset="0"/>
                          <a:ea typeface="宋体" pitchFamily="2" charset="-122"/>
                        </a:rPr>
                        <a:t>（</a:t>
                      </a:r>
                      <a:r>
                        <a:rPr kumimoji="0" lang="en-US" altLang="zh-CN" sz="1400" b="1" i="0" u="none" strike="noStrike" cap="none" normalizeH="0" baseline="0" dirty="0">
                          <a:ln>
                            <a:noFill/>
                          </a:ln>
                          <a:solidFill>
                            <a:srgbClr val="000099"/>
                          </a:solidFill>
                          <a:effectLst/>
                          <a:latin typeface="Arial" panose="020B0604020202090204" pitchFamily="34" charset="0"/>
                          <a:ea typeface="宋体" pitchFamily="2" charset="-122"/>
                        </a:rPr>
                        <a:t>000</a:t>
                      </a:r>
                      <a:r>
                        <a:rPr kumimoji="0" lang="zh-CN" altLang="en-US" sz="1400" b="1" i="0" u="none" strike="noStrike" cap="none" normalizeH="0" baseline="0" dirty="0">
                          <a:ln>
                            <a:noFill/>
                          </a:ln>
                          <a:solidFill>
                            <a:srgbClr val="000099"/>
                          </a:solidFill>
                          <a:effectLst/>
                          <a:latin typeface="Arial" panose="020B0604020202090204" pitchFamily="34" charset="0"/>
                          <a:ea typeface="宋体" pitchFamily="2" charset="-122"/>
                        </a:rPr>
                        <a:t>）</a:t>
                      </a:r>
                      <a:endParaRPr kumimoji="0" lang="en-AU" altLang="zh-CN" sz="1400" b="1" i="0" u="none" strike="noStrike" cap="none" normalizeH="0" baseline="0" dirty="0">
                        <a:ln>
                          <a:noFill/>
                        </a:ln>
                        <a:solidFill>
                          <a:srgbClr val="000099"/>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8</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90204" pitchFamily="34" charset="0"/>
                          <a:ea typeface="宋体" pitchFamily="2" charset="-122"/>
                        </a:rPr>
                        <a:t>Mem[0]</a:t>
                      </a:r>
                      <a:r>
                        <a:rPr kumimoji="0" lang="zh-CN" altLang="en-US" sz="1400" b="0" i="0" u="none" strike="noStrike" cap="none" normalizeH="0" baseline="0" dirty="0">
                          <a:ln>
                            <a:noFill/>
                          </a:ln>
                          <a:solidFill>
                            <a:schemeClr val="tx1"/>
                          </a:solidFill>
                          <a:effectLst/>
                          <a:latin typeface="Arial" panose="020B0604020202090204" pitchFamily="34" charset="0"/>
                          <a:ea typeface="宋体" pitchFamily="2" charset="-122"/>
                        </a:rPr>
                        <a:t>（</a:t>
                      </a:r>
                      <a:r>
                        <a:rPr kumimoji="0" lang="en-US" altLang="zh-CN" sz="1400" b="0" i="0" u="none" strike="noStrike" cap="none" normalizeH="0" baseline="0" dirty="0">
                          <a:ln>
                            <a:noFill/>
                          </a:ln>
                          <a:solidFill>
                            <a:schemeClr val="tx1"/>
                          </a:solidFill>
                          <a:effectLst/>
                          <a:latin typeface="Arial" panose="020B0604020202090204" pitchFamily="34" charset="0"/>
                          <a:ea typeface="宋体" pitchFamily="2" charset="-122"/>
                        </a:rPr>
                        <a:t>000</a:t>
                      </a:r>
                      <a:r>
                        <a:rPr kumimoji="0" lang="zh-CN" altLang="en-US" sz="1400" b="0" i="0" u="none" strike="noStrike" cap="none" normalizeH="0" baseline="0" dirty="0">
                          <a:ln>
                            <a:noFill/>
                          </a:ln>
                          <a:solidFill>
                            <a:schemeClr val="tx1"/>
                          </a:solidFill>
                          <a:effectLst/>
                          <a:latin typeface="Arial" panose="020B0604020202090204" pitchFamily="34" charset="0"/>
                          <a:ea typeface="宋体" pitchFamily="2" charset="-122"/>
                        </a:rPr>
                        <a:t>）</a:t>
                      </a:r>
                      <a:endParaRPr kumimoji="0" lang="en-AU" altLang="zh-CN" sz="14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a:ln>
                            <a:noFill/>
                          </a:ln>
                          <a:solidFill>
                            <a:srgbClr val="000099"/>
                          </a:solidFill>
                          <a:effectLst/>
                          <a:latin typeface="Arial" panose="020B0604020202090204" pitchFamily="34" charset="0"/>
                          <a:ea typeface="宋体" pitchFamily="2" charset="-122"/>
                        </a:rPr>
                        <a:t>Mem[8]</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a:ln>
                            <a:noFill/>
                          </a:ln>
                          <a:solidFill>
                            <a:srgbClr val="000099"/>
                          </a:solidFill>
                          <a:effectLst/>
                          <a:latin typeface="Arial" panose="020B0604020202090204" pitchFamily="34" charset="0"/>
                          <a:ea typeface="宋体" pitchFamily="2" charset="-122"/>
                        </a:rPr>
                        <a:t>(000)</a:t>
                      </a:r>
                      <a:endParaRPr kumimoji="0" lang="en-AU" altLang="zh-CN" sz="1400" b="1" i="0" u="none" strike="noStrike" cap="none" normalizeH="0" baseline="0" dirty="0">
                        <a:ln>
                          <a:noFill/>
                        </a:ln>
                        <a:solidFill>
                          <a:srgbClr val="000099"/>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hit</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a:ln>
                            <a:noFill/>
                          </a:ln>
                          <a:solidFill>
                            <a:srgbClr val="008000"/>
                          </a:solidFill>
                          <a:effectLst/>
                          <a:highlight>
                            <a:srgbClr val="FFFF00"/>
                          </a:highlight>
                          <a:latin typeface="Arial" panose="020B0604020202090204" pitchFamily="34" charset="0"/>
                          <a:ea typeface="宋体" pitchFamily="2" charset="-122"/>
                        </a:rPr>
                        <a:t>Mem[0]</a:t>
                      </a:r>
                      <a:endParaRPr kumimoji="0" lang="en-AU" altLang="zh-CN" sz="1400" b="1" i="0" u="none" strike="noStrike" cap="none" normalizeH="0" baseline="0" dirty="0">
                        <a:ln>
                          <a:noFill/>
                        </a:ln>
                        <a:solidFill>
                          <a:srgbClr val="008000"/>
                        </a:solidFill>
                        <a:effectLst/>
                        <a:highlight>
                          <a:srgbClr val="FFFF00"/>
                        </a:highligh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Mem[8]</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6</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Mem[0]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dirty="0">
                          <a:ln>
                            <a:noFill/>
                          </a:ln>
                          <a:solidFill>
                            <a:srgbClr val="FF0000"/>
                          </a:solidFill>
                          <a:effectLst/>
                          <a:highlight>
                            <a:srgbClr val="FFFF00"/>
                          </a:highlight>
                          <a:latin typeface="Arial" panose="020B0604020202090204" pitchFamily="34" charset="0"/>
                          <a:ea typeface="宋体" pitchFamily="2" charset="-122"/>
                        </a:rPr>
                        <a:t>Mem[6]</a:t>
                      </a:r>
                      <a:endParaRPr kumimoji="0" lang="en-AU" altLang="zh-CN" sz="1400" b="1" i="0" u="none" strike="noStrike" cap="none" normalizeH="0" baseline="0" dirty="0">
                        <a:ln>
                          <a:noFill/>
                        </a:ln>
                        <a:solidFill>
                          <a:srgbClr val="FF0000"/>
                        </a:solidFill>
                        <a:effectLst/>
                        <a:highlight>
                          <a:srgbClr val="FFFF00"/>
                        </a:highligh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8</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a:ln>
                            <a:noFill/>
                          </a:ln>
                          <a:solidFill>
                            <a:srgbClr val="FF0000"/>
                          </a:solidFill>
                          <a:effectLst/>
                          <a:latin typeface="Arial" panose="020B0604020202090204" pitchFamily="34" charset="0"/>
                          <a:ea typeface="宋体" pitchFamily="2" charset="-122"/>
                        </a:rPr>
                        <a:t>Mem[8]</a:t>
                      </a:r>
                      <a:endParaRPr kumimoji="0" lang="en-AU" altLang="zh-CN" sz="1400" b="1" i="0" u="none" strike="noStrike" cap="none" normalizeH="0" baseline="0">
                        <a:ln>
                          <a:noFill/>
                        </a:ln>
                        <a:solidFill>
                          <a:srgbClr val="FF0000"/>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Mem[6]</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46207" name="Rectangle 62"/>
          <p:cNvSpPr/>
          <p:nvPr/>
        </p:nvSpPr>
        <p:spPr>
          <a:xfrm>
            <a:off x="684213" y="3860800"/>
            <a:ext cx="7772400" cy="57467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lnSpc>
                <a:spcPct val="90000"/>
              </a:lnSpc>
            </a:pPr>
            <a:r>
              <a:rPr lang="zh-CN" altLang="en-US" sz="2000" dirty="0">
                <a:latin typeface="黑体" pitchFamily="49" charset="-122"/>
                <a:ea typeface="黑体" pitchFamily="49" charset="-122"/>
              </a:rPr>
              <a:t>全相联</a:t>
            </a:r>
            <a:r>
              <a:rPr lang="en-US" altLang="zh-CN" sz="2000" dirty="0">
                <a:latin typeface="黑体" pitchFamily="49" charset="-122"/>
                <a:ea typeface="黑体" pitchFamily="49" charset="-122"/>
              </a:rPr>
              <a:t>(cache</a:t>
            </a:r>
            <a:r>
              <a:rPr lang="zh-CN" altLang="en-US" sz="2000" dirty="0">
                <a:latin typeface="黑体" pitchFamily="49" charset="-122"/>
                <a:ea typeface="黑体" pitchFamily="49" charset="-122"/>
              </a:rPr>
              <a:t>共</a:t>
            </a:r>
            <a:r>
              <a:rPr lang="en-US" altLang="zh-CN" sz="2000" dirty="0">
                <a:latin typeface="黑体" pitchFamily="49" charset="-122"/>
                <a:ea typeface="黑体" pitchFamily="49" charset="-122"/>
              </a:rPr>
              <a:t>4</a:t>
            </a:r>
            <a:r>
              <a:rPr lang="zh-CN" altLang="en-US" sz="2000" dirty="0">
                <a:latin typeface="黑体" pitchFamily="49" charset="-122"/>
                <a:ea typeface="黑体" pitchFamily="49" charset="-122"/>
              </a:rPr>
              <a:t>块</a:t>
            </a:r>
            <a:r>
              <a:rPr lang="en-US" altLang="zh-CN" sz="2000" dirty="0">
                <a:latin typeface="黑体" pitchFamily="49" charset="-122"/>
                <a:ea typeface="黑体" pitchFamily="49" charset="-122"/>
              </a:rPr>
              <a:t>)</a:t>
            </a:r>
            <a:endParaRPr lang="zh-CN" altLang="en-US" sz="2000" dirty="0">
              <a:latin typeface="黑体" pitchFamily="49" charset="-122"/>
              <a:ea typeface="黑体" pitchFamily="49" charset="-122"/>
            </a:endParaRPr>
          </a:p>
          <a:p>
            <a:pPr marL="342900" lvl="0" indent="-342900" eaLnBrk="1" hangingPunct="1">
              <a:lnSpc>
                <a:spcPct val="90000"/>
              </a:lnSpc>
            </a:pPr>
            <a:r>
              <a:rPr lang="zh-CN" altLang="en-US" sz="2000" dirty="0">
                <a:latin typeface="黑体" pitchFamily="49" charset="-122"/>
                <a:ea typeface="黑体" pitchFamily="49" charset="-122"/>
              </a:rPr>
              <a:t>地址流：</a:t>
            </a:r>
            <a:r>
              <a:rPr lang="en-US" altLang="zh-CN" sz="2000" u="sng" dirty="0">
                <a:latin typeface="黑体" pitchFamily="49" charset="-122"/>
                <a:ea typeface="黑体" pitchFamily="49" charset="-122"/>
              </a:rPr>
              <a:t>0000</a:t>
            </a:r>
            <a:r>
              <a:rPr lang="zh-CN" altLang="en-US" sz="2000" dirty="0">
                <a:latin typeface="黑体" pitchFamily="49" charset="-122"/>
                <a:ea typeface="黑体" pitchFamily="49" charset="-122"/>
              </a:rPr>
              <a:t>，</a:t>
            </a:r>
            <a:r>
              <a:rPr lang="en-US" altLang="zh-CN" sz="2000" u="sng" dirty="0">
                <a:latin typeface="黑体" pitchFamily="49" charset="-122"/>
                <a:ea typeface="黑体" pitchFamily="49" charset="-122"/>
              </a:rPr>
              <a:t>10</a:t>
            </a:r>
            <a:r>
              <a:rPr lang="en-US" altLang="zh-CN" sz="2000" u="sng" dirty="0">
                <a:solidFill>
                  <a:srgbClr val="000099"/>
                </a:solidFill>
                <a:latin typeface="黑体" pitchFamily="49" charset="-122"/>
                <a:ea typeface="黑体" pitchFamily="49" charset="-122"/>
              </a:rPr>
              <a:t>00</a:t>
            </a:r>
            <a:r>
              <a:rPr lang="en-US" altLang="zh-CN" sz="2000" dirty="0">
                <a:latin typeface="黑体" pitchFamily="49" charset="-122"/>
                <a:ea typeface="黑体" pitchFamily="49" charset="-122"/>
              </a:rPr>
              <a:t>,</a:t>
            </a:r>
            <a:r>
              <a:rPr lang="en-US" altLang="zh-CN" sz="2000" u="sng" dirty="0">
                <a:latin typeface="黑体" pitchFamily="49" charset="-122"/>
                <a:ea typeface="黑体" pitchFamily="49" charset="-122"/>
              </a:rPr>
              <a:t>00</a:t>
            </a:r>
            <a:r>
              <a:rPr lang="en-US" altLang="zh-CN" sz="2000" u="sng" dirty="0">
                <a:solidFill>
                  <a:srgbClr val="000099"/>
                </a:solidFill>
                <a:latin typeface="黑体" pitchFamily="49" charset="-122"/>
                <a:ea typeface="黑体" pitchFamily="49" charset="-122"/>
              </a:rPr>
              <a:t>00</a:t>
            </a:r>
            <a:r>
              <a:rPr lang="en-US" altLang="zh-CN" sz="2000" dirty="0">
                <a:latin typeface="黑体" pitchFamily="49" charset="-122"/>
                <a:ea typeface="黑体" pitchFamily="49" charset="-122"/>
              </a:rPr>
              <a:t>,</a:t>
            </a:r>
            <a:r>
              <a:rPr lang="en-US" altLang="zh-CN" sz="2000" u="sng" dirty="0">
                <a:latin typeface="黑体" pitchFamily="49" charset="-122"/>
                <a:ea typeface="黑体" pitchFamily="49" charset="-122"/>
              </a:rPr>
              <a:t>01</a:t>
            </a:r>
            <a:r>
              <a:rPr lang="en-US" altLang="zh-CN" sz="2000" u="sng" dirty="0">
                <a:solidFill>
                  <a:srgbClr val="000099"/>
                </a:solidFill>
                <a:latin typeface="黑体" pitchFamily="49" charset="-122"/>
                <a:ea typeface="黑体" pitchFamily="49" charset="-122"/>
              </a:rPr>
              <a:t>10</a:t>
            </a:r>
            <a:r>
              <a:rPr lang="en-US" altLang="zh-CN" sz="2000" dirty="0">
                <a:latin typeface="黑体" pitchFamily="49" charset="-122"/>
                <a:ea typeface="黑体" pitchFamily="49" charset="-122"/>
              </a:rPr>
              <a:t>,</a:t>
            </a:r>
            <a:r>
              <a:rPr lang="en-US" altLang="zh-CN" sz="2000" u="sng" dirty="0">
                <a:latin typeface="黑体" pitchFamily="49" charset="-122"/>
                <a:ea typeface="黑体" pitchFamily="49" charset="-122"/>
              </a:rPr>
              <a:t>10</a:t>
            </a:r>
            <a:r>
              <a:rPr lang="en-US" altLang="zh-CN" sz="2000" u="sng" dirty="0">
                <a:solidFill>
                  <a:srgbClr val="000099"/>
                </a:solidFill>
                <a:latin typeface="黑体" pitchFamily="49" charset="-122"/>
                <a:ea typeface="黑体" pitchFamily="49" charset="-122"/>
              </a:rPr>
              <a:t>00</a:t>
            </a:r>
          </a:p>
        </p:txBody>
      </p:sp>
      <p:graphicFrame>
        <p:nvGraphicFramePr>
          <p:cNvPr id="306239" name="Group 63"/>
          <p:cNvGraphicFramePr>
            <a:graphicFrameLocks noGrp="1"/>
          </p:cNvGraphicFramePr>
          <p:nvPr/>
        </p:nvGraphicFramePr>
        <p:xfrm>
          <a:off x="1258888" y="4745038"/>
          <a:ext cx="6985000" cy="1419228"/>
        </p:xfrm>
        <a:graphic>
          <a:graphicData uri="http://schemas.openxmlformats.org/drawingml/2006/table">
            <a:tbl>
              <a:tblPr/>
              <a:tblGrid>
                <a:gridCol w="996950">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996950">
                  <a:extLst>
                    <a:ext uri="{9D8B030D-6E8A-4147-A177-3AD203B41FA5}">
                      <a16:colId xmlns:a16="http://schemas.microsoft.com/office/drawing/2014/main" val="20002"/>
                    </a:ext>
                  </a:extLst>
                </a:gridCol>
                <a:gridCol w="996950">
                  <a:extLst>
                    <a:ext uri="{9D8B030D-6E8A-4147-A177-3AD203B41FA5}">
                      <a16:colId xmlns:a16="http://schemas.microsoft.com/office/drawing/2014/main" val="20003"/>
                    </a:ext>
                  </a:extLst>
                </a:gridCol>
                <a:gridCol w="998537">
                  <a:extLst>
                    <a:ext uri="{9D8B030D-6E8A-4147-A177-3AD203B41FA5}">
                      <a16:colId xmlns:a16="http://schemas.microsoft.com/office/drawing/2014/main" val="20004"/>
                    </a:ext>
                  </a:extLst>
                </a:gridCol>
                <a:gridCol w="998538">
                  <a:extLst>
                    <a:ext uri="{9D8B030D-6E8A-4147-A177-3AD203B41FA5}">
                      <a16:colId xmlns:a16="http://schemas.microsoft.com/office/drawing/2014/main" val="20005"/>
                    </a:ext>
                  </a:extLst>
                </a:gridCol>
                <a:gridCol w="996950">
                  <a:extLst>
                    <a:ext uri="{9D8B030D-6E8A-4147-A177-3AD203B41FA5}">
                      <a16:colId xmlns:a16="http://schemas.microsoft.com/office/drawing/2014/main" val="20006"/>
                    </a:ext>
                  </a:extLst>
                </a:gridCol>
              </a:tblGrid>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90204" pitchFamily="34" charset="0"/>
                          <a:ea typeface="宋体" pitchFamily="2" charset="-122"/>
                        </a:rPr>
                        <a:t>块地址</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Hit/miss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90204" pitchFamily="34" charset="0"/>
                          <a:ea typeface="宋体" pitchFamily="2" charset="-122"/>
                        </a:rPr>
                        <a:t>引用后</a:t>
                      </a: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cache</a:t>
                      </a:r>
                      <a:r>
                        <a:rPr kumimoji="0" lang="zh-CN" altLang="en-US" sz="1400" b="0" i="0" u="none" strike="noStrike" cap="none" normalizeH="0" baseline="0">
                          <a:ln>
                            <a:noFill/>
                          </a:ln>
                          <a:solidFill>
                            <a:schemeClr val="tx1"/>
                          </a:solidFill>
                          <a:effectLst/>
                          <a:latin typeface="Arial" panose="020B0604020202090204" pitchFamily="34" charset="0"/>
                          <a:ea typeface="宋体" pitchFamily="2" charset="-122"/>
                        </a:rPr>
                        <a:t>中的内容</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a:ln>
                            <a:noFill/>
                          </a:ln>
                          <a:solidFill>
                            <a:srgbClr val="000099"/>
                          </a:solidFill>
                          <a:effectLst/>
                          <a:latin typeface="Arial" panose="020B0604020202090204" pitchFamily="34" charset="0"/>
                          <a:ea typeface="宋体" pitchFamily="2" charset="-122"/>
                        </a:rPr>
                        <a:t>Mem[0]</a:t>
                      </a:r>
                      <a:endParaRPr kumimoji="0" lang="en-AU" altLang="zh-CN" sz="1400" b="1" i="0" u="none" strike="noStrike" cap="none" normalizeH="0" baseline="0">
                        <a:ln>
                          <a:noFill/>
                        </a:ln>
                        <a:solidFill>
                          <a:srgbClr val="000099"/>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8</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Mem[0]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a:ln>
                            <a:noFill/>
                          </a:ln>
                          <a:solidFill>
                            <a:srgbClr val="000099"/>
                          </a:solidFill>
                          <a:effectLst/>
                          <a:latin typeface="Arial" panose="020B0604020202090204" pitchFamily="34" charset="0"/>
                          <a:ea typeface="宋体" pitchFamily="2" charset="-122"/>
                        </a:rPr>
                        <a:t>Mem[8</a:t>
                      </a:r>
                      <a:r>
                        <a:rPr kumimoji="0" lang="en-US" altLang="zh-CN" sz="1400" b="1" i="0" u="none" strike="noStrike" cap="none" normalizeH="0" baseline="0">
                          <a:ln>
                            <a:noFill/>
                          </a:ln>
                          <a:solidFill>
                            <a:schemeClr val="accent1"/>
                          </a:solidFill>
                          <a:effectLst/>
                          <a:latin typeface="Arial" panose="020B0604020202090204" pitchFamily="34" charset="0"/>
                          <a:ea typeface="宋体" pitchFamily="2" charset="-122"/>
                        </a:rPr>
                        <a:t>]</a:t>
                      </a:r>
                      <a:endParaRPr kumimoji="0" lang="en-AU" altLang="zh-CN" sz="1400" b="1" i="0" u="none" strike="noStrike" cap="none" normalizeH="0" baseline="0">
                        <a:ln>
                          <a:noFill/>
                        </a:ln>
                        <a:solidFill>
                          <a:schemeClr val="accent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hit</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a:ln>
                            <a:noFill/>
                          </a:ln>
                          <a:solidFill>
                            <a:srgbClr val="008000"/>
                          </a:solidFill>
                          <a:effectLst/>
                          <a:latin typeface="Arial" panose="020B0604020202090204" pitchFamily="34" charset="0"/>
                          <a:ea typeface="宋体" pitchFamily="2" charset="-122"/>
                        </a:rPr>
                        <a:t>Mem[0]</a:t>
                      </a:r>
                      <a:endParaRPr kumimoji="0" lang="en-AU" altLang="zh-CN" sz="1400" b="1" i="0" u="none" strike="noStrike" cap="none" normalizeH="0" baseline="0">
                        <a:ln>
                          <a:noFill/>
                        </a:ln>
                        <a:solidFill>
                          <a:srgbClr val="008000"/>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Mem[8]</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6</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miss</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Mem[0]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Mem[8]</a:t>
                      </a:r>
                      <a:endParaRPr kumimoji="0" lang="en-AU" altLang="zh-CN" sz="1400" b="1" i="0" u="none" strike="noStrike" cap="none" normalizeH="0" baseline="0">
                        <a:ln>
                          <a:noFill/>
                        </a:ln>
                        <a:solidFill>
                          <a:schemeClr val="hlink"/>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a:ln>
                            <a:noFill/>
                          </a:ln>
                          <a:solidFill>
                            <a:srgbClr val="000099"/>
                          </a:solidFill>
                          <a:effectLst/>
                          <a:latin typeface="Arial" panose="020B0604020202090204" pitchFamily="34" charset="0"/>
                          <a:ea typeface="宋体" pitchFamily="2" charset="-122"/>
                        </a:rPr>
                        <a:t>Mem[6</a:t>
                      </a:r>
                      <a:r>
                        <a:rPr kumimoji="0" lang="en-US" altLang="zh-CN" sz="1400" b="1" i="0" u="none" strike="noStrike" cap="none" normalizeH="0" baseline="0">
                          <a:ln>
                            <a:noFill/>
                          </a:ln>
                          <a:solidFill>
                            <a:schemeClr val="accent1"/>
                          </a:solidFill>
                          <a:effectLst/>
                          <a:latin typeface="Arial" panose="020B0604020202090204" pitchFamily="34" charset="0"/>
                          <a:ea typeface="宋体" pitchFamily="2" charset="-122"/>
                        </a:rPr>
                        <a:t>]</a:t>
                      </a:r>
                      <a:endParaRPr kumimoji="0" lang="en-AU" altLang="zh-CN" sz="1400" b="1" i="0" u="none" strike="noStrike" cap="none" normalizeH="0" baseline="0">
                        <a:ln>
                          <a:noFill/>
                        </a:ln>
                        <a:solidFill>
                          <a:schemeClr val="accent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8</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hit</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Mem[0]</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1" i="0" u="none" strike="noStrike" cap="none" normalizeH="0" baseline="0">
                          <a:ln>
                            <a:noFill/>
                          </a:ln>
                          <a:solidFill>
                            <a:srgbClr val="008000"/>
                          </a:solidFill>
                          <a:effectLst/>
                          <a:latin typeface="Arial" panose="020B0604020202090204" pitchFamily="34" charset="0"/>
                          <a:ea typeface="宋体" pitchFamily="2" charset="-122"/>
                        </a:rPr>
                        <a:t>Mem[8]</a:t>
                      </a:r>
                      <a:endParaRPr kumimoji="0" lang="en-AU" altLang="zh-CN" sz="1400" b="1" i="0" u="none" strike="noStrike" cap="none" normalizeH="0" baseline="0">
                        <a:ln>
                          <a:noFill/>
                        </a:ln>
                        <a:solidFill>
                          <a:srgbClr val="008000"/>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90204" pitchFamily="34" charset="0"/>
                          <a:ea typeface="宋体" pitchFamily="2" charset="-122"/>
                        </a:rPr>
                        <a:t>Mem[6]</a:t>
                      </a:r>
                      <a:endParaRPr kumimoji="0" lang="en-AU"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400" b="0" i="0" u="none" strike="noStrike" cap="none" normalizeH="0" baseline="0">
                        <a:ln>
                          <a:noFill/>
                        </a:ln>
                        <a:solidFill>
                          <a:schemeClr val="tx1"/>
                        </a:solidFill>
                        <a:effectLst/>
                        <a:latin typeface="Arial" panose="020B0604020202090204" pitchFamily="34" charset="0"/>
                        <a:ea typeface="宋体" pitchFamily="2" charset="-122"/>
                      </a:endParaRPr>
                    </a:p>
                  </a:txBody>
                  <a:tcPr marL="90000" marR="9000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46263" name="Line 120"/>
          <p:cNvSpPr/>
          <p:nvPr/>
        </p:nvSpPr>
        <p:spPr>
          <a:xfrm flipV="1">
            <a:off x="827088" y="2871788"/>
            <a:ext cx="576262" cy="0"/>
          </a:xfrm>
          <a:prstGeom prst="line">
            <a:avLst/>
          </a:prstGeom>
          <a:ln w="57150" cap="flat" cmpd="sng">
            <a:solidFill>
              <a:srgbClr val="006600"/>
            </a:solidFill>
            <a:prstDash val="solid"/>
            <a:headEnd type="none" w="med" len="med"/>
            <a:tailEnd type="triangle" w="med" len="med"/>
          </a:ln>
        </p:spPr>
      </p:sp>
      <p:sp>
        <p:nvSpPr>
          <p:cNvPr id="646264" name="Line 123"/>
          <p:cNvSpPr/>
          <p:nvPr/>
        </p:nvSpPr>
        <p:spPr>
          <a:xfrm flipV="1">
            <a:off x="827088" y="5581650"/>
            <a:ext cx="576262" cy="0"/>
          </a:xfrm>
          <a:prstGeom prst="line">
            <a:avLst/>
          </a:prstGeom>
          <a:ln w="57150" cap="flat" cmpd="sng">
            <a:solidFill>
              <a:srgbClr val="006600"/>
            </a:solidFill>
            <a:prstDash val="solid"/>
            <a:headEnd type="none" w="med" len="med"/>
            <a:tailEnd type="triangle" w="med" len="med"/>
          </a:ln>
        </p:spPr>
      </p:sp>
      <p:sp>
        <p:nvSpPr>
          <p:cNvPr id="646265" name="Line 124"/>
          <p:cNvSpPr/>
          <p:nvPr/>
        </p:nvSpPr>
        <p:spPr>
          <a:xfrm flipV="1">
            <a:off x="827088" y="6049963"/>
            <a:ext cx="576262" cy="0"/>
          </a:xfrm>
          <a:prstGeom prst="line">
            <a:avLst/>
          </a:prstGeom>
          <a:ln w="57150" cap="flat" cmpd="sng">
            <a:solidFill>
              <a:srgbClr val="006600"/>
            </a:solidFill>
            <a:prstDash val="solid"/>
            <a:headEnd type="none" w="med" len="med"/>
            <a:tailEnd type="triangle" w="med" len="med"/>
          </a:ln>
        </p:spPr>
      </p:sp>
      <p:sp>
        <p:nvSpPr>
          <p:cNvPr id="12" name="文本框 11">
            <a:extLst>
              <a:ext uri="{FF2B5EF4-FFF2-40B4-BE49-F238E27FC236}">
                <a16:creationId xmlns:a16="http://schemas.microsoft.com/office/drawing/2014/main" id="{256387CF-55E8-44BD-8DD6-D6C7EFD24FB9}"/>
              </a:ext>
            </a:extLst>
          </p:cNvPr>
          <p:cNvSpPr txBox="1"/>
          <p:nvPr/>
        </p:nvSpPr>
        <p:spPr>
          <a:xfrm>
            <a:off x="4423980" y="439972"/>
            <a:ext cx="4572000" cy="370935"/>
          </a:xfrm>
          <a:prstGeom prst="rect">
            <a:avLst/>
          </a:prstGeom>
          <a:noFill/>
        </p:spPr>
        <p:txBody>
          <a:bodyPr wrap="square">
            <a:spAutoFit/>
          </a:bodyPr>
          <a:lstStyle/>
          <a:p>
            <a:pPr lvl="1" algn="just" eaLnBrk="1" hangingPunct="1">
              <a:lnSpc>
                <a:spcPct val="110000"/>
              </a:lnSpc>
            </a:pPr>
            <a:r>
              <a:rPr lang="zh-CN" altLang="en-US" sz="1800" dirty="0">
                <a:solidFill>
                  <a:srgbClr val="FF0000"/>
                </a:solidFill>
                <a:ea typeface="黑体" pitchFamily="49" charset="-122"/>
              </a:rPr>
              <a:t>最近最少用</a:t>
            </a:r>
            <a:r>
              <a:rPr lang="en-US" altLang="zh-CN" sz="1800" dirty="0">
                <a:solidFill>
                  <a:srgbClr val="FF0000"/>
                </a:solidFill>
                <a:ea typeface="黑体" pitchFamily="49" charset="-122"/>
              </a:rPr>
              <a:t>LRU</a:t>
            </a:r>
            <a:r>
              <a:rPr lang="zh-CN" altLang="en-US" sz="1800" dirty="0">
                <a:solidFill>
                  <a:srgbClr val="FF0000"/>
                </a:solidFill>
                <a:ea typeface="黑体" pitchFamily="49" charset="-122"/>
              </a:rPr>
              <a:t> （</a:t>
            </a:r>
            <a:r>
              <a:rPr lang="en-US" altLang="zh-CN" sz="1800" dirty="0">
                <a:solidFill>
                  <a:srgbClr val="FF0000"/>
                </a:solidFill>
                <a:ea typeface="黑体" pitchFamily="49" charset="-122"/>
              </a:rPr>
              <a:t> least-recently used）</a:t>
            </a:r>
          </a:p>
        </p:txBody>
      </p:sp>
      <p:cxnSp>
        <p:nvCxnSpPr>
          <p:cNvPr id="4" name="直接箭头连接符 3">
            <a:extLst>
              <a:ext uri="{FF2B5EF4-FFF2-40B4-BE49-F238E27FC236}">
                <a16:creationId xmlns:a16="http://schemas.microsoft.com/office/drawing/2014/main" id="{C824DAAB-14AD-4F05-8649-2ABC4D487AF5}"/>
              </a:ext>
            </a:extLst>
          </p:cNvPr>
          <p:cNvCxnSpPr>
            <a:cxnSpLocks/>
            <a:stCxn id="12" idx="2"/>
          </p:cNvCxnSpPr>
          <p:nvPr/>
        </p:nvCxnSpPr>
        <p:spPr bwMode="auto">
          <a:xfrm flipH="1">
            <a:off x="5292080" y="810907"/>
            <a:ext cx="1417900" cy="2618093"/>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5814584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3"/>
          <p:cNvSpPr>
            <a:spLocks noGrp="1"/>
          </p:cNvSpPr>
          <p:nvPr>
            <p:ph idx="1"/>
          </p:nvPr>
        </p:nvSpPr>
        <p:spPr>
          <a:xfrm>
            <a:off x="611560" y="1412776"/>
            <a:ext cx="8640762" cy="3455988"/>
          </a:xfrm>
          <a:ln/>
        </p:spPr>
        <p:txBody>
          <a:bodyPr vert="horz" wrap="square" lIns="91440" tIns="45720" rIns="91440" bIns="45720" anchor="t"/>
          <a:lstStyle/>
          <a:p>
            <a:pPr lvl="2" eaLnBrk="1" hangingPunct="1">
              <a:buNone/>
            </a:pPr>
            <a:r>
              <a:rPr lang="en-US" altLang="zh-CN" sz="1800" dirty="0">
                <a:ea typeface="黑体" pitchFamily="49" charset="-122"/>
              </a:rPr>
              <a:t>(</a:t>
            </a:r>
            <a:r>
              <a:rPr lang="zh-CN" altLang="en-US" sz="1800" dirty="0">
                <a:ea typeface="黑体" pitchFamily="49" charset="-122"/>
              </a:rPr>
              <a:t>下面的比较符号代表性能的优劣）</a:t>
            </a:r>
          </a:p>
          <a:p>
            <a:pPr>
              <a:spcBef>
                <a:spcPct val="50000"/>
              </a:spcBef>
              <a:buNone/>
            </a:pPr>
            <a:r>
              <a:rPr lang="zh-CN" altLang="en-US" sz="2400" dirty="0">
                <a:solidFill>
                  <a:srgbClr val="CC0000"/>
                </a:solidFill>
                <a:ea typeface="宋体" pitchFamily="2" charset="-122"/>
              </a:rPr>
              <a:t>关联度越高：</a:t>
            </a:r>
          </a:p>
          <a:p>
            <a:pPr>
              <a:spcBef>
                <a:spcPct val="50000"/>
              </a:spcBef>
              <a:buNone/>
            </a:pPr>
            <a:r>
              <a:rPr lang="zh-CN" altLang="en-US" sz="2400" dirty="0">
                <a:solidFill>
                  <a:srgbClr val="CC0000"/>
                </a:solidFill>
                <a:ea typeface="宋体" pitchFamily="2" charset="-122"/>
              </a:rPr>
              <a:t>	</a:t>
            </a:r>
            <a:r>
              <a:rPr lang="zh-CN" altLang="en-US" sz="2400" dirty="0">
                <a:solidFill>
                  <a:srgbClr val="0000FF"/>
                </a:solidFill>
                <a:ea typeface="宋体" pitchFamily="2" charset="-122"/>
              </a:rPr>
              <a:t>命中率越高</a:t>
            </a:r>
            <a:r>
              <a:rPr lang="en-US" altLang="zh-CN" sz="2400" dirty="0">
                <a:solidFill>
                  <a:srgbClr val="0000FF"/>
                </a:solidFill>
                <a:ea typeface="宋体" pitchFamily="2" charset="-122"/>
              </a:rPr>
              <a:t>(</a:t>
            </a:r>
            <a:r>
              <a:rPr lang="zh-CN" altLang="en-US" sz="2400" dirty="0">
                <a:solidFill>
                  <a:srgbClr val="0000FF"/>
                </a:solidFill>
                <a:ea typeface="宋体" pitchFamily="2" charset="-122"/>
              </a:rPr>
              <a:t>缺失次数越少</a:t>
            </a:r>
            <a:r>
              <a:rPr lang="en-US" altLang="zh-CN" sz="2400" dirty="0">
                <a:solidFill>
                  <a:srgbClr val="0000FF"/>
                </a:solidFill>
                <a:ea typeface="宋体" pitchFamily="2" charset="-122"/>
              </a:rPr>
              <a:t>)</a:t>
            </a:r>
            <a:r>
              <a:rPr lang="zh-CN" altLang="en-US" sz="2400" dirty="0">
                <a:solidFill>
                  <a:srgbClr val="0000FF"/>
                </a:solidFill>
                <a:ea typeface="宋体" pitchFamily="2" charset="-122"/>
              </a:rPr>
              <a:t>！</a:t>
            </a:r>
            <a:r>
              <a:rPr lang="zh-CN" altLang="en-US" sz="2400" dirty="0">
                <a:ea typeface="黑体" pitchFamily="49" charset="-122"/>
              </a:rPr>
              <a:t>直</a:t>
            </a:r>
            <a:r>
              <a:rPr lang="en-US" altLang="zh-CN" sz="2400" dirty="0">
                <a:ea typeface="黑体" pitchFamily="49" charset="-122"/>
              </a:rPr>
              <a:t>&lt;</a:t>
            </a:r>
            <a:r>
              <a:rPr lang="zh-CN" altLang="en-US" sz="2400" dirty="0">
                <a:ea typeface="黑体" pitchFamily="49" charset="-122"/>
              </a:rPr>
              <a:t>组</a:t>
            </a:r>
            <a:r>
              <a:rPr lang="en-US" altLang="zh-CN" sz="2400" dirty="0">
                <a:ea typeface="黑体" pitchFamily="49" charset="-122"/>
              </a:rPr>
              <a:t>&lt;</a:t>
            </a:r>
            <a:r>
              <a:rPr lang="zh-CN" altLang="en-US" sz="2400" dirty="0">
                <a:ea typeface="黑体" pitchFamily="49" charset="-122"/>
              </a:rPr>
              <a:t>全</a:t>
            </a:r>
          </a:p>
          <a:p>
            <a:pPr>
              <a:spcBef>
                <a:spcPct val="50000"/>
              </a:spcBef>
              <a:buNone/>
            </a:pPr>
            <a:r>
              <a:rPr lang="zh-CN" altLang="en-US" sz="2400" dirty="0">
                <a:solidFill>
                  <a:srgbClr val="0000FF"/>
                </a:solidFill>
                <a:ea typeface="宋体" pitchFamily="2" charset="-122"/>
              </a:rPr>
              <a:t>	总的标记位数越多，额外空间开销越大！</a:t>
            </a:r>
            <a:r>
              <a:rPr lang="zh-CN" altLang="en-US" sz="2400" dirty="0">
                <a:ea typeface="黑体" pitchFamily="49" charset="-122"/>
              </a:rPr>
              <a:t>直</a:t>
            </a:r>
            <a:r>
              <a:rPr lang="en-US" altLang="zh-CN" sz="2400" dirty="0">
                <a:ea typeface="黑体" pitchFamily="49" charset="-122"/>
              </a:rPr>
              <a:t>&gt;</a:t>
            </a:r>
            <a:r>
              <a:rPr lang="zh-CN" altLang="en-US" sz="2400" dirty="0">
                <a:ea typeface="黑体" pitchFamily="49" charset="-122"/>
              </a:rPr>
              <a:t>组</a:t>
            </a:r>
            <a:r>
              <a:rPr lang="en-US" altLang="zh-CN" sz="2400" dirty="0">
                <a:ea typeface="黑体" pitchFamily="49" charset="-122"/>
              </a:rPr>
              <a:t>&gt;</a:t>
            </a:r>
            <a:r>
              <a:rPr lang="zh-CN" altLang="en-US" sz="2400" dirty="0">
                <a:ea typeface="黑体" pitchFamily="49" charset="-122"/>
              </a:rPr>
              <a:t>全</a:t>
            </a:r>
          </a:p>
          <a:p>
            <a:pPr>
              <a:spcBef>
                <a:spcPct val="50000"/>
              </a:spcBef>
              <a:buNone/>
            </a:pPr>
            <a:r>
              <a:rPr lang="en-US" altLang="zh-CN" sz="2400" dirty="0">
                <a:solidFill>
                  <a:srgbClr val="0000FF"/>
                </a:solidFill>
                <a:ea typeface="宋体" pitchFamily="2" charset="-122"/>
              </a:rPr>
              <a:t>	</a:t>
            </a:r>
            <a:r>
              <a:rPr lang="zh-CN" altLang="en-US" sz="2400" dirty="0">
                <a:solidFill>
                  <a:srgbClr val="0000FF"/>
                </a:solidFill>
                <a:ea typeface="宋体" pitchFamily="2" charset="-122"/>
              </a:rPr>
              <a:t>行选择和标记比较越耗时，命中时间也就越长</a:t>
            </a:r>
            <a:r>
              <a:rPr lang="en-US" altLang="zh-CN" sz="2400" dirty="0">
                <a:solidFill>
                  <a:srgbClr val="0000FF"/>
                </a:solidFill>
                <a:ea typeface="宋体" pitchFamily="2" charset="-122"/>
              </a:rPr>
              <a:t>!  </a:t>
            </a:r>
            <a:r>
              <a:rPr lang="zh-CN" altLang="en-US" sz="2400" dirty="0">
                <a:ea typeface="黑体" pitchFamily="49" charset="-122"/>
              </a:rPr>
              <a:t>直</a:t>
            </a:r>
            <a:r>
              <a:rPr lang="en-US" altLang="zh-CN" sz="2400" dirty="0">
                <a:ea typeface="黑体" pitchFamily="49" charset="-122"/>
              </a:rPr>
              <a:t>&gt;</a:t>
            </a:r>
            <a:r>
              <a:rPr lang="zh-CN" altLang="en-US" sz="2400" dirty="0">
                <a:ea typeface="黑体" pitchFamily="49" charset="-122"/>
              </a:rPr>
              <a:t>组</a:t>
            </a:r>
            <a:r>
              <a:rPr lang="en-US" altLang="zh-CN" sz="2400" dirty="0">
                <a:ea typeface="黑体" pitchFamily="49" charset="-122"/>
              </a:rPr>
              <a:t>&gt;</a:t>
            </a:r>
            <a:r>
              <a:rPr lang="zh-CN" altLang="en-US" sz="2400" dirty="0">
                <a:ea typeface="黑体" pitchFamily="49" charset="-122"/>
              </a:rPr>
              <a:t>全</a:t>
            </a:r>
            <a:endParaRPr lang="zh-CN" altLang="en-US" sz="2400" dirty="0">
              <a:ea typeface="宋体" pitchFamily="2" charset="-122"/>
            </a:endParaRPr>
          </a:p>
        </p:txBody>
      </p:sp>
    </p:spTree>
    <p:extLst>
      <p:ext uri="{BB962C8B-B14F-4D97-AF65-F5344CB8AC3E}">
        <p14:creationId xmlns:p14="http://schemas.microsoft.com/office/powerpoint/2010/main" val="12043211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1" name="Rectangle 4"/>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5.3.2 Cache </a:t>
            </a:r>
            <a:r>
              <a:rPr lang="zh-CN" altLang="en-US" dirty="0">
                <a:ea typeface="宋体" pitchFamily="2" charset="-122"/>
              </a:rPr>
              <a:t>缺失处理</a:t>
            </a:r>
            <a:endParaRPr lang="en-AU" altLang="zh-CN" dirty="0">
              <a:ea typeface="宋体" pitchFamily="2" charset="-122"/>
            </a:endParaRPr>
          </a:p>
        </p:txBody>
      </p:sp>
      <p:sp>
        <p:nvSpPr>
          <p:cNvPr id="606212" name="Rectangle 5"/>
          <p:cNvSpPr>
            <a:spLocks noGrp="1"/>
          </p:cNvSpPr>
          <p:nvPr>
            <p:ph idx="1"/>
          </p:nvPr>
        </p:nvSpPr>
        <p:spPr>
          <a:ln/>
        </p:spPr>
        <p:txBody>
          <a:bodyPr vert="horz" wrap="square" lIns="91440" tIns="45720" rIns="91440" bIns="45720" anchor="t"/>
          <a:lstStyle/>
          <a:p>
            <a:pPr eaLnBrk="1" hangingPunct="1"/>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缺失时</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引起</a:t>
            </a:r>
            <a:r>
              <a:rPr lang="en-US" altLang="zh-CN" dirty="0">
                <a:latin typeface="黑体" pitchFamily="49" charset="-122"/>
                <a:ea typeface="黑体" pitchFamily="49" charset="-122"/>
              </a:rPr>
              <a:t>CPU</a:t>
            </a:r>
            <a:r>
              <a:rPr lang="zh-CN" altLang="en-US" dirty="0">
                <a:latin typeface="黑体" pitchFamily="49" charset="-122"/>
                <a:ea typeface="黑体" pitchFamily="49" charset="-122"/>
              </a:rPr>
              <a:t>流水线阻塞</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从下一个存储层次读取数据块</a:t>
            </a:r>
            <a:endParaRPr lang="en-US" altLang="zh-CN" dirty="0">
              <a:latin typeface="黑体" pitchFamily="49" charset="-122"/>
              <a:ea typeface="黑体" pitchFamily="49" charset="-122"/>
            </a:endParaRPr>
          </a:p>
          <a:p>
            <a:pPr marL="987425" lvl="2"/>
            <a:r>
              <a:rPr lang="zh-CN" altLang="en-US" dirty="0">
                <a:ea typeface="宋体" pitchFamily="2" charset="-122"/>
              </a:rPr>
              <a:t>把发生缺失的指令地址</a:t>
            </a:r>
            <a:r>
              <a:rPr lang="en-US" altLang="zh-CN" dirty="0">
                <a:ea typeface="宋体" pitchFamily="2" charset="-122"/>
              </a:rPr>
              <a:t>(PC-4)</a:t>
            </a:r>
            <a:r>
              <a:rPr lang="zh-CN" altLang="en-US" dirty="0">
                <a:ea typeface="宋体" pitchFamily="2" charset="-122"/>
              </a:rPr>
              <a:t>所在的主存块首址送到主存</a:t>
            </a:r>
            <a:endParaRPr lang="en-US" altLang="zh-CN" dirty="0">
              <a:ea typeface="宋体" pitchFamily="2" charset="-122"/>
            </a:endParaRPr>
          </a:p>
          <a:p>
            <a:pPr marL="987425" lvl="2"/>
            <a:r>
              <a:rPr lang="zh-CN" altLang="en-US" dirty="0">
                <a:ea typeface="宋体" pitchFamily="2" charset="-122"/>
              </a:rPr>
              <a:t>启动一次“</a:t>
            </a:r>
            <a:r>
              <a:rPr lang="zh-CN" altLang="en-US" dirty="0">
                <a:solidFill>
                  <a:srgbClr val="FF0000"/>
                </a:solidFill>
                <a:ea typeface="宋体" pitchFamily="2" charset="-122"/>
              </a:rPr>
              <a:t>主存块读</a:t>
            </a:r>
            <a:r>
              <a:rPr lang="zh-CN" altLang="en-US" dirty="0">
                <a:ea typeface="宋体" pitchFamily="2" charset="-122"/>
              </a:rPr>
              <a:t>”操作，并等待主存完成</a:t>
            </a:r>
            <a:r>
              <a:rPr lang="en-US" altLang="zh-CN" dirty="0">
                <a:ea typeface="宋体" pitchFamily="2" charset="-122"/>
              </a:rPr>
              <a:t>Cache</a:t>
            </a:r>
            <a:r>
              <a:rPr lang="zh-CN" altLang="en-US" dirty="0">
                <a:ea typeface="宋体" pitchFamily="2" charset="-122"/>
              </a:rPr>
              <a:t>读操作</a:t>
            </a:r>
            <a:endParaRPr lang="en-US" altLang="zh-CN" dirty="0">
              <a:ea typeface="宋体" pitchFamily="2" charset="-122"/>
            </a:endParaRPr>
          </a:p>
          <a:p>
            <a:pPr marL="1444625" lvl="3"/>
            <a:r>
              <a:rPr lang="zh-CN" altLang="en-US" dirty="0">
                <a:ea typeface="宋体" pitchFamily="2" charset="-122"/>
              </a:rPr>
              <a:t>把读出的一个主存块写到</a:t>
            </a:r>
            <a:r>
              <a:rPr lang="en-US" altLang="zh-CN" dirty="0">
                <a:ea typeface="宋体" pitchFamily="2" charset="-122"/>
              </a:rPr>
              <a:t>Cache</a:t>
            </a:r>
            <a:r>
              <a:rPr lang="zh-CN" altLang="en-US" dirty="0">
                <a:ea typeface="宋体" pitchFamily="2" charset="-122"/>
              </a:rPr>
              <a:t>对应表项的数据区</a:t>
            </a:r>
            <a:endParaRPr lang="en-US" altLang="zh-CN" dirty="0">
              <a:ea typeface="宋体" pitchFamily="2" charset="-122"/>
            </a:endParaRPr>
          </a:p>
          <a:p>
            <a:pPr marL="1444625" lvl="3"/>
            <a:r>
              <a:rPr lang="zh-CN" altLang="en-US" dirty="0">
                <a:ea typeface="宋体" pitchFamily="2" charset="-122"/>
              </a:rPr>
              <a:t>把地址标记部分写到</a:t>
            </a:r>
            <a:r>
              <a:rPr lang="en-US" altLang="zh-CN" dirty="0">
                <a:ea typeface="宋体" pitchFamily="2" charset="-122"/>
              </a:rPr>
              <a:t>Cache</a:t>
            </a:r>
            <a:r>
              <a:rPr lang="zh-CN" altLang="en-US" dirty="0">
                <a:ea typeface="宋体" pitchFamily="2" charset="-122"/>
              </a:rPr>
              <a:t>“</a:t>
            </a:r>
            <a:r>
              <a:rPr lang="en-US" altLang="zh-CN" dirty="0">
                <a:ea typeface="宋体" pitchFamily="2" charset="-122"/>
              </a:rPr>
              <a:t>tag</a:t>
            </a:r>
            <a:r>
              <a:rPr lang="zh-CN" altLang="en-US" dirty="0">
                <a:ea typeface="宋体" pitchFamily="2" charset="-122"/>
              </a:rPr>
              <a:t>”字段，并置“有效位”</a:t>
            </a:r>
          </a:p>
          <a:p>
            <a:pPr marL="987425" lvl="2"/>
            <a:r>
              <a:rPr lang="zh-CN" altLang="en-US" dirty="0">
                <a:ea typeface="宋体" pitchFamily="2" charset="-122"/>
              </a:rPr>
              <a:t>重新执行指令 “取指令”或 “取数”</a:t>
            </a:r>
            <a:endParaRPr lang="en-US" altLang="zh-CN" dirty="0">
              <a:ea typeface="宋体" pitchFamily="2" charset="-122"/>
            </a:endParaRPr>
          </a:p>
          <a:p>
            <a:pPr marL="987425" lvl="2"/>
            <a:r>
              <a:rPr lang="zh-CN" altLang="en-US" dirty="0">
                <a:ea typeface="宋体" pitchFamily="2" charset="-122"/>
              </a:rPr>
              <a:t>若是</a:t>
            </a:r>
            <a:r>
              <a:rPr lang="zh-CN" altLang="en-US" dirty="0">
                <a:solidFill>
                  <a:srgbClr val="FF0000"/>
                </a:solidFill>
                <a:ea typeface="宋体" pitchFamily="2" charset="-122"/>
              </a:rPr>
              <a:t>写缺失</a:t>
            </a:r>
            <a:r>
              <a:rPr lang="zh-CN" altLang="en-US" dirty="0">
                <a:ea typeface="宋体" pitchFamily="2" charset="-122"/>
              </a:rPr>
              <a:t>，还要考虑用哪种</a:t>
            </a:r>
            <a:r>
              <a:rPr lang="en-US" altLang="zh-CN" dirty="0">
                <a:ea typeface="宋体" pitchFamily="2" charset="-122"/>
              </a:rPr>
              <a:t>“</a:t>
            </a:r>
            <a:r>
              <a:rPr lang="zh-CN" altLang="en-US" dirty="0">
                <a:ea typeface="宋体" pitchFamily="2" charset="-122"/>
              </a:rPr>
              <a:t>写策略”</a:t>
            </a:r>
            <a:endParaRPr lang="en-US" altLang="zh-CN" dirty="0">
              <a:ea typeface="宋体" pitchFamily="2" charset="-122"/>
            </a:endParaRPr>
          </a:p>
          <a:p>
            <a:pPr marL="1444625" lvl="3"/>
            <a:r>
              <a:rPr lang="zh-CN" altLang="en-US" dirty="0">
                <a:ea typeface="宋体" pitchFamily="2" charset="-122"/>
              </a:rPr>
              <a:t>如</a:t>
            </a:r>
            <a:r>
              <a:rPr lang="en-US" altLang="zh-CN" dirty="0" err="1">
                <a:ea typeface="宋体" pitchFamily="2" charset="-122"/>
              </a:rPr>
              <a:t>sw</a:t>
            </a:r>
            <a:r>
              <a:rPr lang="zh-CN" altLang="en-US" dirty="0">
                <a:ea typeface="宋体" pitchFamily="2" charset="-122"/>
              </a:rPr>
              <a:t>指令，向存储写数据（写数据到内存会优先写到</a:t>
            </a:r>
            <a:r>
              <a:rPr lang="en-US" altLang="zh-CN" dirty="0">
                <a:ea typeface="宋体" pitchFamily="2" charset="-122"/>
              </a:rPr>
              <a:t>cache</a:t>
            </a:r>
            <a:r>
              <a:rPr lang="zh-CN" altLang="en-US" dirty="0">
                <a:ea typeface="宋体" pitchFamily="2" charset="-122"/>
              </a:rPr>
              <a:t>）如果此时要写的地址之前没有数据缓存在</a:t>
            </a:r>
            <a:r>
              <a:rPr lang="en-US" altLang="zh-CN" dirty="0">
                <a:ea typeface="宋体" pitchFamily="2" charset="-122"/>
              </a:rPr>
              <a:t>cache</a:t>
            </a:r>
            <a:r>
              <a:rPr lang="zh-CN" altLang="en-US" dirty="0">
                <a:ea typeface="宋体" pitchFamily="2" charset="-122"/>
              </a:rPr>
              <a:t>中</a:t>
            </a:r>
          </a:p>
        </p:txBody>
      </p:sp>
    </p:spTree>
  </p:cSld>
  <p:clrMapOvr>
    <a:masterClrMapping/>
  </p:clrMapOvr>
  <p:transition spd="slow"/>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258" name="Picture 12"/>
          <p:cNvPicPr>
            <a:picLocks noChangeAspect="1"/>
          </p:cNvPicPr>
          <p:nvPr/>
        </p:nvPicPr>
        <p:blipFill>
          <a:blip r:embed="rId2"/>
          <a:stretch>
            <a:fillRect/>
          </a:stretch>
        </p:blipFill>
        <p:spPr>
          <a:xfrm>
            <a:off x="1549400" y="1271588"/>
            <a:ext cx="7378700" cy="5402262"/>
          </a:xfrm>
          <a:prstGeom prst="rect">
            <a:avLst/>
          </a:prstGeom>
          <a:noFill/>
          <a:ln w="9525">
            <a:noFill/>
          </a:ln>
        </p:spPr>
      </p:pic>
      <p:sp>
        <p:nvSpPr>
          <p:cNvPr id="608259" name="Rectangle 2"/>
          <p:cNvSpPr>
            <a:spLocks noGrp="1"/>
          </p:cNvSpPr>
          <p:nvPr>
            <p:ph type="title"/>
          </p:nvPr>
        </p:nvSpPr>
        <p:spPr>
          <a:xfrm>
            <a:off x="306388" y="-7937"/>
            <a:ext cx="5634037" cy="769937"/>
          </a:xfrm>
          <a:ln/>
        </p:spPr>
        <p:txBody>
          <a:bodyPr vert="horz" wrap="square" lIns="91440" tIns="45720" rIns="91440" bIns="45720" anchor="b">
            <a:spAutoFit/>
          </a:bodyPr>
          <a:lstStyle/>
          <a:p>
            <a:pPr defTabSz="717550" eaLnBrk="1" hangingPunct="1"/>
            <a:r>
              <a:rPr lang="en-GB" altLang="zh-CN" dirty="0">
                <a:solidFill>
                  <a:schemeClr val="tx2">
                    <a:lumMod val="60000"/>
                    <a:lumOff val="40000"/>
                  </a:schemeClr>
                </a:solidFill>
                <a:ea typeface="宋体" pitchFamily="2" charset="-122"/>
              </a:rPr>
              <a:t>Cache </a:t>
            </a:r>
            <a:r>
              <a:rPr lang="zh-CN" altLang="en-GB" dirty="0">
                <a:solidFill>
                  <a:schemeClr val="tx2">
                    <a:lumMod val="60000"/>
                    <a:lumOff val="40000"/>
                  </a:schemeClr>
                </a:solidFill>
                <a:ea typeface="宋体" pitchFamily="2" charset="-122"/>
              </a:rPr>
              <a:t>的</a:t>
            </a:r>
            <a:r>
              <a:rPr lang="zh-CN" altLang="en-US" dirty="0">
                <a:solidFill>
                  <a:srgbClr val="FF0000"/>
                </a:solidFill>
                <a:ea typeface="宋体" pitchFamily="2" charset="-122"/>
              </a:rPr>
              <a:t>读</a:t>
            </a:r>
            <a:r>
              <a:rPr lang="zh-CN" altLang="en-GB" dirty="0">
                <a:solidFill>
                  <a:schemeClr val="tx2">
                    <a:lumMod val="60000"/>
                    <a:lumOff val="40000"/>
                  </a:schemeClr>
                </a:solidFill>
                <a:ea typeface="宋体" pitchFamily="2" charset="-122"/>
              </a:rPr>
              <a:t>操作过程</a:t>
            </a:r>
            <a:endParaRPr lang="zh-CN" altLang="en-US" dirty="0">
              <a:solidFill>
                <a:schemeClr val="tx2">
                  <a:lumMod val="60000"/>
                  <a:lumOff val="40000"/>
                </a:schemeClr>
              </a:solidFill>
              <a:ea typeface="宋体" pitchFamily="2" charset="-122"/>
            </a:endParaRPr>
          </a:p>
        </p:txBody>
      </p:sp>
      <p:sp>
        <p:nvSpPr>
          <p:cNvPr id="574469" name="AutoShape 5"/>
          <p:cNvSpPr/>
          <p:nvPr/>
        </p:nvSpPr>
        <p:spPr>
          <a:xfrm>
            <a:off x="4403725" y="908050"/>
            <a:ext cx="2835275" cy="1260475"/>
          </a:xfrm>
          <a:prstGeom prst="wedgeRoundRectCallout">
            <a:avLst>
              <a:gd name="adj1" fmla="val -38352"/>
              <a:gd name="adj2" fmla="val 111588"/>
              <a:gd name="adj3" fmla="val 16667"/>
            </a:avLst>
          </a:prstGeom>
          <a:noFill/>
          <a:ln w="9525" cap="flat" cmpd="sng">
            <a:solidFill>
              <a:schemeClr val="hlink"/>
            </a:solidFill>
            <a:prstDash val="solid"/>
            <a:miter/>
            <a:headEnd type="none" w="med" len="med"/>
            <a:tailEnd type="none" w="med" len="med"/>
          </a:ln>
        </p:spPr>
        <p:txBody>
          <a:bodyPr lIns="90083" tIns="45046" rIns="90083" bIns="45046"/>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200" b="1" dirty="0">
                <a:solidFill>
                  <a:srgbClr val="FF0000"/>
                </a:solidFill>
                <a:ea typeface="黑体" pitchFamily="49" charset="-122"/>
              </a:rPr>
              <a:t>若被访问信息不在</a:t>
            </a:r>
            <a:r>
              <a:rPr lang="en-US" altLang="zh-CN" sz="2200" b="1" dirty="0">
                <a:solidFill>
                  <a:srgbClr val="FF0000"/>
                </a:solidFill>
                <a:ea typeface="黑体" pitchFamily="49" charset="-122"/>
              </a:rPr>
              <a:t>cache</a:t>
            </a:r>
            <a:r>
              <a:rPr lang="zh-CN" altLang="en-US" sz="2200" b="1" dirty="0">
                <a:solidFill>
                  <a:srgbClr val="FF0000"/>
                </a:solidFill>
                <a:ea typeface="黑体" pitchFamily="49" charset="-122"/>
              </a:rPr>
              <a:t>中，称为缺失或失靶</a:t>
            </a:r>
            <a:r>
              <a:rPr lang="en-US" altLang="zh-CN" sz="2200" b="1" dirty="0">
                <a:solidFill>
                  <a:srgbClr val="FF0000"/>
                </a:solidFill>
                <a:ea typeface="黑体" pitchFamily="49" charset="-122"/>
              </a:rPr>
              <a:t>(miss)</a:t>
            </a:r>
            <a:endParaRPr lang="zh-CN" altLang="en-US" sz="2200" b="1" dirty="0">
              <a:solidFill>
                <a:srgbClr val="FF0000"/>
              </a:solidFill>
              <a:ea typeface="黑体" pitchFamily="49" charset="-122"/>
            </a:endParaRPr>
          </a:p>
        </p:txBody>
      </p:sp>
      <p:sp>
        <p:nvSpPr>
          <p:cNvPr id="574470" name="AutoShape 6"/>
          <p:cNvSpPr/>
          <p:nvPr/>
        </p:nvSpPr>
        <p:spPr>
          <a:xfrm flipH="1">
            <a:off x="161925" y="2889250"/>
            <a:ext cx="1349375" cy="2628900"/>
          </a:xfrm>
          <a:prstGeom prst="wedgeRoundRectCallout">
            <a:avLst>
              <a:gd name="adj1" fmla="val -154120"/>
              <a:gd name="adj2" fmla="val -26704"/>
              <a:gd name="adj3" fmla="val 16667"/>
            </a:avLst>
          </a:prstGeom>
          <a:noFill/>
          <a:ln w="9525" cap="flat" cmpd="sng">
            <a:solidFill>
              <a:schemeClr val="hlink"/>
            </a:solidFill>
            <a:prstDash val="solid"/>
            <a:miter/>
            <a:headEnd type="none" w="med" len="med"/>
            <a:tailEnd type="none" w="med" len="med"/>
          </a:ln>
        </p:spPr>
        <p:txBody>
          <a:bodyPr lIns="90083" tIns="45046" rIns="90083" bIns="45046"/>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200" b="1" dirty="0">
                <a:solidFill>
                  <a:srgbClr val="FF0000"/>
                </a:solidFill>
                <a:ea typeface="黑体" pitchFamily="49" charset="-122"/>
              </a:rPr>
              <a:t>若被访问信息在</a:t>
            </a:r>
            <a:r>
              <a:rPr lang="en-US" altLang="zh-CN" sz="2200" b="1" dirty="0">
                <a:solidFill>
                  <a:srgbClr val="FF0000"/>
                </a:solidFill>
                <a:ea typeface="黑体" pitchFamily="49" charset="-122"/>
              </a:rPr>
              <a:t>cache</a:t>
            </a:r>
            <a:r>
              <a:rPr lang="zh-CN" altLang="en-US" sz="2200" b="1" dirty="0">
                <a:solidFill>
                  <a:srgbClr val="FF0000"/>
                </a:solidFill>
                <a:ea typeface="黑体" pitchFamily="49" charset="-122"/>
              </a:rPr>
              <a:t>中，称为命中</a:t>
            </a:r>
            <a:r>
              <a:rPr lang="en-US" altLang="zh-CN" sz="2200" b="1" dirty="0">
                <a:solidFill>
                  <a:srgbClr val="FF0000"/>
                </a:solidFill>
                <a:ea typeface="黑体" pitchFamily="49" charset="-122"/>
              </a:rPr>
              <a:t>(hit)</a:t>
            </a:r>
            <a:endParaRPr lang="zh-CN" altLang="en-US" sz="2200" b="1" dirty="0">
              <a:solidFill>
                <a:srgbClr val="FF0000"/>
              </a:solidFill>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4470"/>
                                        </p:tgtEl>
                                        <p:attrNameLst>
                                          <p:attrName>style.visibility</p:attrName>
                                        </p:attrNameLst>
                                      </p:cBhvr>
                                      <p:to>
                                        <p:strVal val="visible"/>
                                      </p:to>
                                    </p:set>
                                    <p:animEffect transition="in" filter="blinds(horizontal)">
                                      <p:cBhvr>
                                        <p:cTn id="7" dur="500"/>
                                        <p:tgtEl>
                                          <p:spTgt spid="5744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4469"/>
                                        </p:tgtEl>
                                        <p:attrNameLst>
                                          <p:attrName>style.visibility</p:attrName>
                                        </p:attrNameLst>
                                      </p:cBhvr>
                                      <p:to>
                                        <p:strVal val="visible"/>
                                      </p:to>
                                    </p:set>
                                    <p:animEffect transition="in" filter="blinds(horizontal)">
                                      <p:cBhvr>
                                        <p:cTn id="12" dur="500"/>
                                        <p:tgtEl>
                                          <p:spTgt spid="574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9" grpId="0" animBg="1"/>
      <p:bldP spid="574470" grpId="0" animBg="1"/>
    </p:bld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9282" name="Rectangle 2"/>
          <p:cNvSpPr>
            <a:spLocks noGrp="1"/>
          </p:cNvSpPr>
          <p:nvPr>
            <p:ph type="title"/>
          </p:nvPr>
        </p:nvSpPr>
        <p:spPr>
          <a:xfrm>
            <a:off x="800100" y="77788"/>
            <a:ext cx="7453313" cy="523875"/>
          </a:xfrm>
          <a:ln/>
        </p:spPr>
        <p:txBody>
          <a:bodyPr vert="horz" wrap="square" lIns="91440" tIns="45720" rIns="91440" bIns="45720" anchor="b">
            <a:spAutoFit/>
          </a:bodyPr>
          <a:lstStyle/>
          <a:p>
            <a:r>
              <a:rPr lang="en-US" altLang="zh-CN" sz="2800" dirty="0">
                <a:ea typeface="宋体" pitchFamily="2" charset="-122"/>
              </a:rPr>
              <a:t>Cache</a:t>
            </a:r>
            <a:r>
              <a:rPr lang="zh-CN" altLang="en-US" sz="2800" dirty="0">
                <a:ea typeface="宋体" pitchFamily="2" charset="-122"/>
              </a:rPr>
              <a:t>缺失处理会引起流水线阻塞（停顿） </a:t>
            </a:r>
            <a:endParaRPr lang="en-US" altLang="zh-CN" sz="2800" dirty="0">
              <a:ea typeface="宋体" pitchFamily="2" charset="-122"/>
            </a:endParaRPr>
          </a:p>
        </p:txBody>
      </p:sp>
      <p:sp>
        <p:nvSpPr>
          <p:cNvPr id="86019" name="Rectangle 3"/>
          <p:cNvSpPr>
            <a:spLocks noGrp="1"/>
          </p:cNvSpPr>
          <p:nvPr>
            <p:ph idx="1"/>
          </p:nvPr>
        </p:nvSpPr>
        <p:spPr>
          <a:xfrm>
            <a:off x="58738" y="566738"/>
            <a:ext cx="8934450" cy="6291262"/>
          </a:xfrm>
          <a:ln/>
        </p:spPr>
        <p:txBody>
          <a:bodyPr vert="horz" wrap="square" lIns="91440" tIns="45720" rIns="91440" bIns="45720" anchor="t"/>
          <a:lstStyle/>
          <a:p>
            <a:r>
              <a:rPr lang="en-US" altLang="zh-CN" sz="2800" dirty="0">
                <a:latin typeface="黑体" pitchFamily="49" charset="-122"/>
                <a:ea typeface="黑体" pitchFamily="49" charset="-122"/>
              </a:rPr>
              <a:t>Cache</a:t>
            </a:r>
            <a:r>
              <a:rPr lang="zh-CN" altLang="en-US" sz="2800" dirty="0">
                <a:latin typeface="黑体" pitchFamily="49" charset="-122"/>
                <a:ea typeface="黑体" pitchFamily="49" charset="-122"/>
              </a:rPr>
              <a:t>缺失的检测</a:t>
            </a:r>
            <a:endParaRPr lang="en-US" altLang="zh-CN" sz="2800" dirty="0">
              <a:latin typeface="黑体" pitchFamily="49" charset="-122"/>
              <a:ea typeface="黑体" pitchFamily="49" charset="-122"/>
            </a:endParaRPr>
          </a:p>
          <a:p>
            <a:pPr lvl="1"/>
            <a:r>
              <a:rPr lang="zh-CN" altLang="en-US" sz="2400" dirty="0">
                <a:ea typeface="宋体" pitchFamily="2" charset="-122"/>
              </a:rPr>
              <a:t>检测线路：地址高位与</a:t>
            </a:r>
            <a:r>
              <a:rPr lang="en-US" altLang="zh-CN" sz="2400" dirty="0">
                <a:ea typeface="宋体" pitchFamily="2" charset="-122"/>
              </a:rPr>
              <a:t>Cache</a:t>
            </a:r>
            <a:r>
              <a:rPr lang="zh-CN" altLang="en-US" sz="2400" dirty="0">
                <a:ea typeface="宋体" pitchFamily="2" charset="-122"/>
              </a:rPr>
              <a:t>标志比较</a:t>
            </a:r>
          </a:p>
          <a:p>
            <a:r>
              <a:rPr lang="zh-CN" altLang="en-US" sz="2800" dirty="0">
                <a:latin typeface="黑体" pitchFamily="49" charset="-122"/>
                <a:ea typeface="黑体" pitchFamily="49" charset="-122"/>
              </a:rPr>
              <a:t>处理器流水线阻塞处理过程</a:t>
            </a:r>
          </a:p>
          <a:p>
            <a:pPr lvl="1"/>
            <a:r>
              <a:rPr lang="zh-CN" altLang="en-US" sz="2400" dirty="0">
                <a:ea typeface="宋体" pitchFamily="2" charset="-122"/>
              </a:rPr>
              <a:t>冻结所有临时寄存器和程序员可见寄存器的内容</a:t>
            </a:r>
            <a:endParaRPr lang="en-US" altLang="zh-CN" sz="2400" dirty="0">
              <a:ea typeface="宋体" pitchFamily="2" charset="-122"/>
            </a:endParaRPr>
          </a:p>
          <a:p>
            <a:pPr marL="987425" lvl="2"/>
            <a:r>
              <a:rPr lang="zh-CN" altLang="en-US" dirty="0">
                <a:ea typeface="宋体" pitchFamily="2" charset="-122"/>
              </a:rPr>
              <a:t>使整个计算机阻塞</a:t>
            </a:r>
          </a:p>
          <a:p>
            <a:pPr lvl="1"/>
            <a:r>
              <a:rPr lang="zh-CN" altLang="en-US" sz="2400" dirty="0">
                <a:ea typeface="宋体" pitchFamily="2" charset="-122"/>
              </a:rPr>
              <a:t>由一个单独的控制器处理</a:t>
            </a:r>
            <a:r>
              <a:rPr lang="en-US" altLang="zh-CN" sz="2400" dirty="0">
                <a:ea typeface="宋体" pitchFamily="2" charset="-122"/>
              </a:rPr>
              <a:t>Cache</a:t>
            </a:r>
            <a:r>
              <a:rPr lang="zh-CN" altLang="en-US" sz="2400" dirty="0">
                <a:ea typeface="宋体" pitchFamily="2" charset="-122"/>
              </a:rPr>
              <a:t>读缺失</a:t>
            </a:r>
            <a:r>
              <a:rPr lang="en-US" altLang="zh-CN" sz="2400" dirty="0">
                <a:solidFill>
                  <a:srgbClr val="008000"/>
                </a:solidFill>
                <a:ea typeface="宋体" pitchFamily="2" charset="-122"/>
              </a:rPr>
              <a:t> </a:t>
            </a:r>
            <a:r>
              <a:rPr lang="zh-CN" altLang="en-US" sz="2400" dirty="0">
                <a:ea typeface="宋体" pitchFamily="2" charset="-122"/>
              </a:rPr>
              <a:t>：</a:t>
            </a:r>
          </a:p>
          <a:p>
            <a:pPr marL="987425" lvl="2"/>
            <a:r>
              <a:rPr lang="zh-CN" altLang="en-US" dirty="0">
                <a:ea typeface="宋体" pitchFamily="2" charset="-122"/>
              </a:rPr>
              <a:t>把发生缺失的指令地址</a:t>
            </a:r>
            <a:r>
              <a:rPr lang="en-US" altLang="zh-CN" dirty="0">
                <a:ea typeface="宋体" pitchFamily="2" charset="-122"/>
              </a:rPr>
              <a:t>(PC-4)</a:t>
            </a:r>
            <a:r>
              <a:rPr lang="zh-CN" altLang="en-US" dirty="0">
                <a:ea typeface="宋体" pitchFamily="2" charset="-122"/>
              </a:rPr>
              <a:t>所在的主存块首址送到主存</a:t>
            </a:r>
            <a:endParaRPr lang="en-US" altLang="zh-CN" dirty="0">
              <a:ea typeface="宋体" pitchFamily="2" charset="-122"/>
            </a:endParaRPr>
          </a:p>
          <a:p>
            <a:pPr marL="987425" lvl="2"/>
            <a:r>
              <a:rPr lang="zh-CN" altLang="en-US" dirty="0">
                <a:ea typeface="宋体" pitchFamily="2" charset="-122"/>
              </a:rPr>
              <a:t>启动一次“主存块读”操作，并等待主存完成</a:t>
            </a:r>
            <a:r>
              <a:rPr lang="en-US" altLang="zh-CN" dirty="0">
                <a:ea typeface="宋体" pitchFamily="2" charset="-122"/>
              </a:rPr>
              <a:t>Cache</a:t>
            </a:r>
            <a:r>
              <a:rPr lang="zh-CN" altLang="en-US" dirty="0">
                <a:ea typeface="宋体" pitchFamily="2" charset="-122"/>
              </a:rPr>
              <a:t>读操作</a:t>
            </a:r>
            <a:endParaRPr lang="en-US" altLang="zh-CN" dirty="0">
              <a:ea typeface="宋体" pitchFamily="2" charset="-122"/>
            </a:endParaRPr>
          </a:p>
          <a:p>
            <a:pPr marL="1444625" lvl="3"/>
            <a:r>
              <a:rPr lang="zh-CN" altLang="en-US" dirty="0">
                <a:ea typeface="宋体" pitchFamily="2" charset="-122"/>
              </a:rPr>
              <a:t>把读出的一个主存块写到</a:t>
            </a:r>
            <a:r>
              <a:rPr lang="en-US" altLang="zh-CN" dirty="0">
                <a:ea typeface="宋体" pitchFamily="2" charset="-122"/>
              </a:rPr>
              <a:t>Cache</a:t>
            </a:r>
            <a:r>
              <a:rPr lang="zh-CN" altLang="en-US" dirty="0">
                <a:ea typeface="宋体" pitchFamily="2" charset="-122"/>
              </a:rPr>
              <a:t>对应表项的数据区</a:t>
            </a:r>
            <a:endParaRPr lang="en-US" altLang="zh-CN" dirty="0">
              <a:ea typeface="宋体" pitchFamily="2" charset="-122"/>
            </a:endParaRPr>
          </a:p>
          <a:p>
            <a:pPr marL="1444625" lvl="3"/>
            <a:r>
              <a:rPr lang="zh-CN" altLang="en-US" dirty="0">
                <a:ea typeface="宋体" pitchFamily="2" charset="-122"/>
              </a:rPr>
              <a:t>把地址标记部分写到</a:t>
            </a:r>
            <a:r>
              <a:rPr lang="en-US" altLang="zh-CN" dirty="0">
                <a:ea typeface="宋体" pitchFamily="2" charset="-122"/>
              </a:rPr>
              <a:t>Cache</a:t>
            </a:r>
            <a:r>
              <a:rPr lang="zh-CN" altLang="en-US" dirty="0">
                <a:ea typeface="宋体" pitchFamily="2" charset="-122"/>
              </a:rPr>
              <a:t>“</a:t>
            </a:r>
            <a:r>
              <a:rPr lang="en-US" altLang="zh-CN" dirty="0">
                <a:ea typeface="宋体" pitchFamily="2" charset="-122"/>
              </a:rPr>
              <a:t>tag</a:t>
            </a:r>
            <a:r>
              <a:rPr lang="zh-CN" altLang="en-US" dirty="0">
                <a:ea typeface="宋体" pitchFamily="2" charset="-122"/>
              </a:rPr>
              <a:t>”字段，并置“有效位”</a:t>
            </a:r>
          </a:p>
          <a:p>
            <a:pPr marL="987425" lvl="2"/>
            <a:r>
              <a:rPr lang="zh-CN" altLang="en-US" dirty="0">
                <a:ea typeface="宋体" pitchFamily="2" charset="-122"/>
              </a:rPr>
              <a:t>重新执行指令 “取指令”或 “取数”</a:t>
            </a:r>
            <a:endParaRPr lang="en-US" altLang="zh-CN" dirty="0">
              <a:ea typeface="宋体" pitchFamily="2" charset="-122"/>
            </a:endParaRPr>
          </a:p>
          <a:p>
            <a:pPr marL="987425" lvl="2"/>
            <a:r>
              <a:rPr lang="zh-CN" altLang="en-US" dirty="0">
                <a:ea typeface="宋体" pitchFamily="2" charset="-122"/>
              </a:rPr>
              <a:t>若是写缺失，还要考虑用哪种</a:t>
            </a:r>
            <a:r>
              <a:rPr lang="en-US" altLang="zh-CN" dirty="0">
                <a:ea typeface="宋体" pitchFamily="2" charset="-122"/>
              </a:rPr>
              <a:t>“</a:t>
            </a:r>
            <a:r>
              <a:rPr lang="zh-CN" altLang="en-US" dirty="0">
                <a:ea typeface="宋体" pitchFamily="2" charset="-122"/>
              </a:rPr>
              <a:t>写策略”</a:t>
            </a:r>
          </a:p>
          <a:p>
            <a:r>
              <a:rPr lang="zh-CN" altLang="en-US" sz="2800" dirty="0">
                <a:latin typeface="黑体" pitchFamily="49" charset="-122"/>
                <a:ea typeface="黑体" pitchFamily="49" charset="-122"/>
              </a:rPr>
              <a:t>特点：所有寄存器不变，不需要程序切换</a:t>
            </a:r>
            <a:endParaRPr lang="en-US" altLang="zh-CN" sz="2800" dirty="0">
              <a:latin typeface="黑体" pitchFamily="49" charset="-122"/>
              <a:ea typeface="黑体" pitchFamily="49" charset="-122"/>
            </a:endParaRPr>
          </a:p>
          <a:p>
            <a:r>
              <a:rPr lang="zh-CN" altLang="en-US" sz="2800" dirty="0">
                <a:latin typeface="黑体" pitchFamily="49" charset="-122"/>
                <a:ea typeface="黑体" pitchFamily="49" charset="-122"/>
              </a:rPr>
              <a:t>与数据冒险和控制冒险发生时流水线阻塞处理比较</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blinds(horizontal)">
                                      <p:cBhvr>
                                        <p:cTn id="7" dur="500"/>
                                        <p:tgtEl>
                                          <p:spTgt spid="8601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6019">
                                            <p:txEl>
                                              <p:pRg st="1" end="1"/>
                                            </p:txEl>
                                          </p:spTgt>
                                        </p:tgtEl>
                                        <p:attrNameLst>
                                          <p:attrName>style.visibility</p:attrName>
                                        </p:attrNameLst>
                                      </p:cBhvr>
                                      <p:to>
                                        <p:strVal val="visible"/>
                                      </p:to>
                                    </p:set>
                                    <p:animEffect transition="in" filter="blinds(horizontal)">
                                      <p:cBhvr>
                                        <p:cTn id="10" dur="500"/>
                                        <p:tgtEl>
                                          <p:spTgt spid="860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6019">
                                            <p:txEl>
                                              <p:pRg st="2" end="2"/>
                                            </p:txEl>
                                          </p:spTgt>
                                        </p:tgtEl>
                                        <p:attrNameLst>
                                          <p:attrName>style.visibility</p:attrName>
                                        </p:attrNameLst>
                                      </p:cBhvr>
                                      <p:to>
                                        <p:strVal val="visible"/>
                                      </p:to>
                                    </p:set>
                                    <p:animEffect transition="in" filter="blinds(horizontal)">
                                      <p:cBhvr>
                                        <p:cTn id="15" dur="500"/>
                                        <p:tgtEl>
                                          <p:spTgt spid="86019">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6019">
                                            <p:txEl>
                                              <p:pRg st="3" end="3"/>
                                            </p:txEl>
                                          </p:spTgt>
                                        </p:tgtEl>
                                        <p:attrNameLst>
                                          <p:attrName>style.visibility</p:attrName>
                                        </p:attrNameLst>
                                      </p:cBhvr>
                                      <p:to>
                                        <p:strVal val="visible"/>
                                      </p:to>
                                    </p:set>
                                    <p:animEffect transition="in" filter="blinds(horizontal)">
                                      <p:cBhvr>
                                        <p:cTn id="18" dur="500"/>
                                        <p:tgtEl>
                                          <p:spTgt spid="86019">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6019">
                                            <p:txEl>
                                              <p:pRg st="4" end="4"/>
                                            </p:txEl>
                                          </p:spTgt>
                                        </p:tgtEl>
                                        <p:attrNameLst>
                                          <p:attrName>style.visibility</p:attrName>
                                        </p:attrNameLst>
                                      </p:cBhvr>
                                      <p:to>
                                        <p:strVal val="visible"/>
                                      </p:to>
                                    </p:set>
                                    <p:animEffect transition="in" filter="blinds(horizontal)">
                                      <p:cBhvr>
                                        <p:cTn id="21" dur="500"/>
                                        <p:tgtEl>
                                          <p:spTgt spid="860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6019">
                                            <p:txEl>
                                              <p:pRg st="5" end="5"/>
                                            </p:txEl>
                                          </p:spTgt>
                                        </p:tgtEl>
                                        <p:attrNameLst>
                                          <p:attrName>style.visibility</p:attrName>
                                        </p:attrNameLst>
                                      </p:cBhvr>
                                      <p:to>
                                        <p:strVal val="visible"/>
                                      </p:to>
                                    </p:set>
                                    <p:animEffect transition="in" filter="blinds(horizontal)">
                                      <p:cBhvr>
                                        <p:cTn id="26" dur="500"/>
                                        <p:tgtEl>
                                          <p:spTgt spid="8601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6019">
                                            <p:txEl>
                                              <p:pRg st="6" end="6"/>
                                            </p:txEl>
                                          </p:spTgt>
                                        </p:tgtEl>
                                        <p:attrNameLst>
                                          <p:attrName>style.visibility</p:attrName>
                                        </p:attrNameLst>
                                      </p:cBhvr>
                                      <p:to>
                                        <p:strVal val="visible"/>
                                      </p:to>
                                    </p:set>
                                    <p:animEffect transition="in" filter="blinds(horizontal)">
                                      <p:cBhvr>
                                        <p:cTn id="31" dur="500"/>
                                        <p:tgtEl>
                                          <p:spTgt spid="86019">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86019">
                                            <p:txEl>
                                              <p:pRg st="7" end="7"/>
                                            </p:txEl>
                                          </p:spTgt>
                                        </p:tgtEl>
                                        <p:attrNameLst>
                                          <p:attrName>style.visibility</p:attrName>
                                        </p:attrNameLst>
                                      </p:cBhvr>
                                      <p:to>
                                        <p:strVal val="visible"/>
                                      </p:to>
                                    </p:set>
                                    <p:animEffect transition="in" filter="blinds(horizontal)">
                                      <p:cBhvr>
                                        <p:cTn id="36" dur="500"/>
                                        <p:tgtEl>
                                          <p:spTgt spid="86019">
                                            <p:txEl>
                                              <p:pRg st="7" end="7"/>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86019">
                                            <p:txEl>
                                              <p:pRg st="8" end="8"/>
                                            </p:txEl>
                                          </p:spTgt>
                                        </p:tgtEl>
                                        <p:attrNameLst>
                                          <p:attrName>style.visibility</p:attrName>
                                        </p:attrNameLst>
                                      </p:cBhvr>
                                      <p:to>
                                        <p:strVal val="visible"/>
                                      </p:to>
                                    </p:set>
                                    <p:animEffect transition="in" filter="blinds(horizontal)">
                                      <p:cBhvr>
                                        <p:cTn id="39" dur="500"/>
                                        <p:tgtEl>
                                          <p:spTgt spid="86019">
                                            <p:txEl>
                                              <p:pRg st="8" end="8"/>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6019">
                                            <p:txEl>
                                              <p:pRg st="9" end="9"/>
                                            </p:txEl>
                                          </p:spTgt>
                                        </p:tgtEl>
                                        <p:attrNameLst>
                                          <p:attrName>style.visibility</p:attrName>
                                        </p:attrNameLst>
                                      </p:cBhvr>
                                      <p:to>
                                        <p:strVal val="visible"/>
                                      </p:to>
                                    </p:set>
                                    <p:animEffect transition="in" filter="blinds(horizontal)">
                                      <p:cBhvr>
                                        <p:cTn id="42" dur="500"/>
                                        <p:tgtEl>
                                          <p:spTgt spid="8601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6019">
                                            <p:txEl>
                                              <p:pRg st="10" end="10"/>
                                            </p:txEl>
                                          </p:spTgt>
                                        </p:tgtEl>
                                        <p:attrNameLst>
                                          <p:attrName>style.visibility</p:attrName>
                                        </p:attrNameLst>
                                      </p:cBhvr>
                                      <p:to>
                                        <p:strVal val="visible"/>
                                      </p:to>
                                    </p:set>
                                    <p:animEffect transition="in" filter="blinds(horizontal)">
                                      <p:cBhvr>
                                        <p:cTn id="47" dur="500"/>
                                        <p:tgtEl>
                                          <p:spTgt spid="86019">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86019">
                                            <p:txEl>
                                              <p:pRg st="11" end="11"/>
                                            </p:txEl>
                                          </p:spTgt>
                                        </p:tgtEl>
                                        <p:attrNameLst>
                                          <p:attrName>style.visibility</p:attrName>
                                        </p:attrNameLst>
                                      </p:cBhvr>
                                      <p:to>
                                        <p:strVal val="visible"/>
                                      </p:to>
                                    </p:set>
                                    <p:animEffect transition="in" filter="blinds(horizontal)">
                                      <p:cBhvr>
                                        <p:cTn id="52" dur="500"/>
                                        <p:tgtEl>
                                          <p:spTgt spid="86019">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6019">
                                            <p:txEl>
                                              <p:pRg st="12" end="12"/>
                                            </p:txEl>
                                          </p:spTgt>
                                        </p:tgtEl>
                                        <p:attrNameLst>
                                          <p:attrName>style.visibility</p:attrName>
                                        </p:attrNameLst>
                                      </p:cBhvr>
                                      <p:to>
                                        <p:strVal val="visible"/>
                                      </p:to>
                                    </p:set>
                                    <p:animEffect transition="in" filter="blinds(horizontal)">
                                      <p:cBhvr>
                                        <p:cTn id="57" dur="500"/>
                                        <p:tgtEl>
                                          <p:spTgt spid="86019">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86019">
                                            <p:txEl>
                                              <p:pRg st="13" end="13"/>
                                            </p:txEl>
                                          </p:spTgt>
                                        </p:tgtEl>
                                        <p:attrNameLst>
                                          <p:attrName>style.visibility</p:attrName>
                                        </p:attrNameLst>
                                      </p:cBhvr>
                                      <p:to>
                                        <p:strVal val="visible"/>
                                      </p:to>
                                    </p:set>
                                    <p:animEffect transition="in" filter="blinds(horizontal)">
                                      <p:cBhvr>
                                        <p:cTn id="62" dur="500"/>
                                        <p:tgtEl>
                                          <p:spTgt spid="8601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uiExpand="1"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p:cNvSpPr>
          <p:nvPr>
            <p:ph type="title"/>
          </p:nvPr>
        </p:nvSpPr>
        <p:spPr>
          <a:xfrm>
            <a:off x="684213" y="384830"/>
            <a:ext cx="8259762" cy="523220"/>
          </a:xfrm>
          <a:ln/>
        </p:spPr>
        <p:txBody>
          <a:bodyPr vert="horz" wrap="square" lIns="91440" tIns="45720" rIns="91440" bIns="45720" anchor="b">
            <a:spAutoFit/>
          </a:bodyPr>
          <a:lstStyle/>
          <a:p>
            <a:pPr eaLnBrk="1" hangingPunct="1"/>
            <a:r>
              <a:rPr lang="en-US" altLang="zh-CN" sz="2800" dirty="0">
                <a:ea typeface="宋体" pitchFamily="2" charset="-122"/>
              </a:rPr>
              <a:t>Write Policy</a:t>
            </a:r>
            <a:r>
              <a:rPr lang="zh-CN" altLang="en-US" sz="2800" dirty="0">
                <a:solidFill>
                  <a:srgbClr val="FF0000"/>
                </a:solidFill>
                <a:ea typeface="宋体" pitchFamily="2" charset="-122"/>
              </a:rPr>
              <a:t>写</a:t>
            </a:r>
            <a:r>
              <a:rPr lang="zh-CN" altLang="en-US" sz="2800" dirty="0">
                <a:ea typeface="宋体" pitchFamily="2" charset="-122"/>
              </a:rPr>
              <a:t>策略（</a:t>
            </a:r>
            <a:r>
              <a:rPr lang="en-US" altLang="zh-CN" sz="2800" dirty="0">
                <a:solidFill>
                  <a:srgbClr val="FF0000"/>
                </a:solidFill>
                <a:ea typeface="宋体" pitchFamily="2" charset="-122"/>
              </a:rPr>
              <a:t>Cache</a:t>
            </a:r>
            <a:r>
              <a:rPr lang="zh-CN" altLang="en-US" sz="2800" dirty="0">
                <a:solidFill>
                  <a:srgbClr val="FF0000"/>
                </a:solidFill>
                <a:ea typeface="宋体" pitchFamily="2" charset="-122"/>
              </a:rPr>
              <a:t>一致性问题</a:t>
            </a:r>
            <a:r>
              <a:rPr lang="zh-CN" altLang="en-US" sz="2800" dirty="0">
                <a:ea typeface="宋体" pitchFamily="2" charset="-122"/>
              </a:rPr>
              <a:t>）</a:t>
            </a:r>
          </a:p>
        </p:txBody>
      </p:sp>
      <p:sp>
        <p:nvSpPr>
          <p:cNvPr id="461827" name="Rectangle 3"/>
          <p:cNvSpPr>
            <a:spLocks noGrp="1"/>
          </p:cNvSpPr>
          <p:nvPr>
            <p:ph idx="1"/>
          </p:nvPr>
        </p:nvSpPr>
        <p:spPr>
          <a:xfrm>
            <a:off x="304800" y="1214438"/>
            <a:ext cx="8610600" cy="5670550"/>
          </a:xfrm>
          <a:ln/>
        </p:spPr>
        <p:txBody>
          <a:bodyPr vert="horz" wrap="square" lIns="91440" tIns="45720" rIns="91440" bIns="45720" anchor="t"/>
          <a:lstStyle/>
          <a:p>
            <a:pPr eaLnBrk="1" hangingPunct="1">
              <a:lnSpc>
                <a:spcPct val="110000"/>
              </a:lnSpc>
            </a:pPr>
            <a:r>
              <a:rPr lang="zh-CN" altLang="en-US" sz="2500" dirty="0">
                <a:ea typeface="黑体" pitchFamily="49" charset="-122"/>
              </a:rPr>
              <a:t>为何要保持在</a:t>
            </a:r>
            <a:r>
              <a:rPr lang="en-US" altLang="zh-CN" sz="2500" dirty="0">
                <a:ea typeface="黑体" pitchFamily="49" charset="-122"/>
              </a:rPr>
              <a:t>Cache</a:t>
            </a:r>
            <a:r>
              <a:rPr lang="zh-CN" altLang="en-US" sz="2500" dirty="0">
                <a:ea typeface="黑体" pitchFamily="49" charset="-122"/>
              </a:rPr>
              <a:t>和主存中数据的一致？</a:t>
            </a:r>
          </a:p>
          <a:p>
            <a:pPr lvl="1" eaLnBrk="1" hangingPunct="1">
              <a:lnSpc>
                <a:spcPct val="110000"/>
              </a:lnSpc>
            </a:pPr>
            <a:r>
              <a:rPr lang="zh-CN" altLang="en-US" sz="2500" dirty="0">
                <a:ea typeface="黑体" pitchFamily="49" charset="-122"/>
              </a:rPr>
              <a:t>因为</a:t>
            </a:r>
            <a:r>
              <a:rPr lang="en-US" altLang="zh-CN" sz="2500" dirty="0">
                <a:highlight>
                  <a:srgbClr val="FFFF00"/>
                </a:highlight>
                <a:ea typeface="黑体" pitchFamily="49" charset="-122"/>
              </a:rPr>
              <a:t>Cache</a:t>
            </a:r>
            <a:r>
              <a:rPr lang="zh-CN" altLang="en-US" sz="2500" dirty="0">
                <a:highlight>
                  <a:srgbClr val="FFFF00"/>
                </a:highlight>
                <a:ea typeface="黑体" pitchFamily="49" charset="-122"/>
              </a:rPr>
              <a:t>中的内容是主存块副本</a:t>
            </a:r>
            <a:r>
              <a:rPr lang="zh-CN" altLang="en-US" sz="2500" dirty="0">
                <a:ea typeface="黑体" pitchFamily="49" charset="-122"/>
              </a:rPr>
              <a:t>，当</a:t>
            </a:r>
            <a:r>
              <a:rPr lang="zh-CN" altLang="en-US" sz="2500" dirty="0">
                <a:solidFill>
                  <a:srgbClr val="FF33CC"/>
                </a:solidFill>
                <a:ea typeface="黑体" pitchFamily="49" charset="-122"/>
              </a:rPr>
              <a:t>对</a:t>
            </a:r>
            <a:r>
              <a:rPr lang="en-US" altLang="zh-CN" sz="2500" dirty="0">
                <a:solidFill>
                  <a:srgbClr val="FF33CC"/>
                </a:solidFill>
                <a:ea typeface="黑体" pitchFamily="49" charset="-122"/>
              </a:rPr>
              <a:t>Cache</a:t>
            </a:r>
            <a:r>
              <a:rPr lang="zh-CN" altLang="en-US" sz="2500" dirty="0">
                <a:solidFill>
                  <a:srgbClr val="FF33CC"/>
                </a:solidFill>
                <a:ea typeface="黑体" pitchFamily="49" charset="-122"/>
              </a:rPr>
              <a:t>中的内容进行更新（“写”）时</a:t>
            </a:r>
            <a:r>
              <a:rPr lang="zh-CN" altLang="en-US" sz="2500" dirty="0">
                <a:ea typeface="黑体" pitchFamily="49" charset="-122"/>
              </a:rPr>
              <a:t>，就存在</a:t>
            </a:r>
            <a:r>
              <a:rPr lang="en-US" altLang="zh-CN" sz="2500" dirty="0">
                <a:ea typeface="黑体" pitchFamily="49" charset="-122"/>
              </a:rPr>
              <a:t>Cache</a:t>
            </a:r>
            <a:r>
              <a:rPr lang="zh-CN" altLang="en-US" sz="2500" dirty="0">
                <a:ea typeface="黑体" pitchFamily="49" charset="-122"/>
              </a:rPr>
              <a:t>和主存</a:t>
            </a:r>
            <a:r>
              <a:rPr lang="zh-CN" altLang="en-US" sz="2500" dirty="0">
                <a:solidFill>
                  <a:srgbClr val="FF0000"/>
                </a:solidFill>
                <a:ea typeface="黑体" pitchFamily="49" charset="-122"/>
              </a:rPr>
              <a:t>如何保持一致的问题</a:t>
            </a:r>
            <a:r>
              <a:rPr lang="zh-CN" altLang="en-US" sz="2500" dirty="0">
                <a:ea typeface="黑体" pitchFamily="49" charset="-122"/>
              </a:rPr>
              <a:t>。</a:t>
            </a:r>
            <a:endParaRPr lang="en-US" altLang="zh-CN" sz="2500" dirty="0">
              <a:ea typeface="黑体" pitchFamily="49" charset="-122"/>
            </a:endParaRPr>
          </a:p>
          <a:p>
            <a:pPr lvl="1" eaLnBrk="1" hangingPunct="1">
              <a:lnSpc>
                <a:spcPct val="110000"/>
              </a:lnSpc>
            </a:pPr>
            <a:endParaRPr lang="zh-CN" altLang="en-US" sz="2500" dirty="0">
              <a:ea typeface="黑体" pitchFamily="49" charset="-122"/>
            </a:endParaRPr>
          </a:p>
          <a:p>
            <a:pPr eaLnBrk="1" hangingPunct="1">
              <a:lnSpc>
                <a:spcPct val="110000"/>
              </a:lnSpc>
            </a:pPr>
            <a:r>
              <a:rPr lang="zh-CN" altLang="en-US" sz="2500" dirty="0">
                <a:ea typeface="黑体" pitchFamily="49" charset="-122"/>
              </a:rPr>
              <a:t>写操作有两种情况</a:t>
            </a:r>
          </a:p>
          <a:p>
            <a:pPr lvl="1" eaLnBrk="1" hangingPunct="1">
              <a:lnSpc>
                <a:spcPct val="110000"/>
              </a:lnSpc>
            </a:pPr>
            <a:r>
              <a:rPr lang="zh-CN" altLang="en-US" sz="2500" dirty="0">
                <a:ea typeface="黑体" pitchFamily="49" charset="-122"/>
              </a:rPr>
              <a:t>写命中（</a:t>
            </a:r>
            <a:r>
              <a:rPr lang="en-US" altLang="zh-CN" sz="2500" dirty="0">
                <a:ea typeface="黑体" pitchFamily="49" charset="-122"/>
              </a:rPr>
              <a:t>Write Hit</a:t>
            </a:r>
            <a:r>
              <a:rPr lang="zh-CN" altLang="en-US" sz="2500" dirty="0">
                <a:ea typeface="黑体" pitchFamily="49" charset="-122"/>
              </a:rPr>
              <a:t>）：要写的单元已经在</a:t>
            </a:r>
            <a:r>
              <a:rPr lang="en-US" altLang="zh-CN" sz="2500" dirty="0">
                <a:ea typeface="黑体" pitchFamily="49" charset="-122"/>
              </a:rPr>
              <a:t>Cache</a:t>
            </a:r>
            <a:r>
              <a:rPr lang="zh-CN" altLang="en-US" sz="2500" dirty="0">
                <a:ea typeface="黑体" pitchFamily="49" charset="-122"/>
              </a:rPr>
              <a:t>中</a:t>
            </a:r>
          </a:p>
          <a:p>
            <a:pPr lvl="1" eaLnBrk="1" hangingPunct="1">
              <a:lnSpc>
                <a:spcPct val="110000"/>
              </a:lnSpc>
            </a:pPr>
            <a:r>
              <a:rPr lang="zh-CN" altLang="en-US" sz="2500" dirty="0">
                <a:ea typeface="黑体" pitchFamily="49" charset="-122"/>
              </a:rPr>
              <a:t>写缺失（</a:t>
            </a:r>
            <a:r>
              <a:rPr lang="en-US" altLang="zh-CN" sz="2500" dirty="0">
                <a:ea typeface="黑体" pitchFamily="49" charset="-122"/>
              </a:rPr>
              <a:t>Write Miss</a:t>
            </a:r>
            <a:r>
              <a:rPr lang="zh-CN" altLang="en-US" sz="2500" dirty="0">
                <a:ea typeface="黑体" pitchFamily="49" charset="-122"/>
              </a:rPr>
              <a:t>）：要写的单元不在</a:t>
            </a:r>
            <a:r>
              <a:rPr lang="en-US" altLang="zh-CN" sz="2500" dirty="0">
                <a:ea typeface="黑体" pitchFamily="49" charset="-122"/>
              </a:rPr>
              <a:t>Cache</a:t>
            </a:r>
            <a:r>
              <a:rPr lang="zh-CN" altLang="en-US" sz="2500" dirty="0">
                <a:ea typeface="黑体" pitchFamily="49" charset="-122"/>
              </a:rPr>
              <a:t>中</a:t>
            </a:r>
            <a:endParaRPr lang="en-US" altLang="zh-CN" sz="2500" dirty="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1827">
                                            <p:txEl>
                                              <p:pRg st="1" end="1"/>
                                            </p:txEl>
                                          </p:spTgt>
                                        </p:tgtEl>
                                        <p:attrNameLst>
                                          <p:attrName>style.visibility</p:attrName>
                                        </p:attrNameLst>
                                      </p:cBhvr>
                                      <p:to>
                                        <p:strVal val="visible"/>
                                      </p:to>
                                    </p:set>
                                    <p:animEffect transition="in" filter="blinds(horizontal)">
                                      <p:cBhvr>
                                        <p:cTn id="7" dur="500"/>
                                        <p:tgtEl>
                                          <p:spTgt spid="4618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61827">
                                            <p:txEl>
                                              <p:pRg st="4" end="4"/>
                                            </p:txEl>
                                          </p:spTgt>
                                        </p:tgtEl>
                                        <p:attrNameLst>
                                          <p:attrName>style.visibility</p:attrName>
                                        </p:attrNameLst>
                                      </p:cBhvr>
                                      <p:to>
                                        <p:strVal val="visible"/>
                                      </p:to>
                                    </p:set>
                                    <p:animEffect transition="in" filter="blinds(horizontal)">
                                      <p:cBhvr>
                                        <p:cTn id="12" dur="500"/>
                                        <p:tgtEl>
                                          <p:spTgt spid="46182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1827">
                                            <p:txEl>
                                              <p:pRg st="5" end="5"/>
                                            </p:txEl>
                                          </p:spTgt>
                                        </p:tgtEl>
                                        <p:attrNameLst>
                                          <p:attrName>style.visibility</p:attrName>
                                        </p:attrNameLst>
                                      </p:cBhvr>
                                      <p:to>
                                        <p:strVal val="visible"/>
                                      </p:to>
                                    </p:set>
                                    <p:animEffect transition="in" filter="blinds(horizontal)">
                                      <p:cBhvr>
                                        <p:cTn id="17" dur="500"/>
                                        <p:tgtEl>
                                          <p:spTgt spid="4618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在这里插入图片描述">
            <a:extLst>
              <a:ext uri="{FF2B5EF4-FFF2-40B4-BE49-F238E27FC236}">
                <a16:creationId xmlns:a16="http://schemas.microsoft.com/office/drawing/2014/main" id="{C86131E5-BAE3-4A3F-BF22-7E462CF692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39" b="20409"/>
          <a:stretch/>
        </p:blipFill>
        <p:spPr bwMode="auto">
          <a:xfrm>
            <a:off x="231410" y="1052736"/>
            <a:ext cx="8733560" cy="280831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1606890-7249-47DA-9923-910EB9E2E972}"/>
              </a:ext>
            </a:extLst>
          </p:cNvPr>
          <p:cNvSpPr txBox="1"/>
          <p:nvPr/>
        </p:nvSpPr>
        <p:spPr>
          <a:xfrm>
            <a:off x="205220" y="3861048"/>
            <a:ext cx="8733560" cy="2554545"/>
          </a:xfrm>
          <a:prstGeom prst="rect">
            <a:avLst/>
          </a:prstGeom>
          <a:noFill/>
        </p:spPr>
        <p:txBody>
          <a:bodyPr wrap="square">
            <a:spAutoFit/>
          </a:bodyPr>
          <a:lstStyle/>
          <a:p>
            <a:r>
              <a:rPr lang="zh-CN" altLang="en-US" sz="1600" dirty="0"/>
              <a:t>全写法：</a:t>
            </a:r>
            <a:endParaRPr lang="en-US" altLang="zh-CN" sz="1600" dirty="0"/>
          </a:p>
          <a:p>
            <a:r>
              <a:rPr lang="en-US" altLang="zh-CN" sz="1600" dirty="0"/>
              <a:t>1.</a:t>
            </a:r>
            <a:r>
              <a:rPr lang="zh-CN" altLang="en-US" sz="1600" dirty="0"/>
              <a:t>CPU往Cache写数据的同时也往主存中写数据，一直保存数据一致</a:t>
            </a:r>
            <a:endParaRPr lang="en-US" altLang="zh-CN" sz="1600" dirty="0"/>
          </a:p>
          <a:p>
            <a:r>
              <a:rPr lang="zh-CN" altLang="en-US" sz="1600" dirty="0"/>
              <a:t>2、由于CPU往主存中写数据很慢，所以需要一个写缓冲队列；</a:t>
            </a:r>
            <a:endParaRPr lang="en-US" altLang="zh-CN" sz="1600" dirty="0"/>
          </a:p>
          <a:p>
            <a:r>
              <a:rPr lang="zh-CN" altLang="en-US" sz="1600" dirty="0"/>
              <a:t>3、当往Cache1和Cache3写数据时，会按照某种方式往写缓冲中写一份，然后CPU可以继续做其他事情，写缓冲中的数据由专门的硬件电路写入主存</a:t>
            </a:r>
            <a:endParaRPr lang="en-US" altLang="zh-CN" sz="1600" dirty="0"/>
          </a:p>
          <a:p>
            <a:r>
              <a:rPr lang="zh-CN" altLang="en-US" sz="1600" dirty="0"/>
              <a:t>4、当写频繁时，有可能出现写缓冲满的情况，这时CPU会因为写缓冲饱和而发生阻塞</a:t>
            </a:r>
            <a:endParaRPr lang="en-US" altLang="zh-CN" sz="1600" dirty="0"/>
          </a:p>
          <a:p>
            <a:r>
              <a:rPr lang="zh-CN" altLang="en-US" sz="1600" dirty="0"/>
              <a:t>写回法：</a:t>
            </a:r>
            <a:endParaRPr lang="en-US" altLang="zh-CN" sz="1600" dirty="0"/>
          </a:p>
          <a:p>
            <a:r>
              <a:rPr lang="zh-CN" altLang="en-US" sz="1600" dirty="0"/>
              <a:t>先修改</a:t>
            </a:r>
            <a:r>
              <a:rPr lang="en-US" altLang="zh-CN" sz="1600" dirty="0"/>
              <a:t>Cache</a:t>
            </a:r>
            <a:r>
              <a:rPr lang="zh-CN" altLang="en-US" sz="1600" dirty="0"/>
              <a:t>中的数据，然后通过脏位判断是否被修改过；若修改过</a:t>
            </a:r>
            <a:r>
              <a:rPr lang="en-US" altLang="zh-CN" sz="1600" dirty="0"/>
              <a:t>write back</a:t>
            </a:r>
            <a:r>
              <a:rPr lang="zh-CN" altLang="en-US" sz="1600" dirty="0"/>
              <a:t>主存，没修改过不必</a:t>
            </a:r>
            <a:r>
              <a:rPr lang="en-US" altLang="zh-CN" sz="1600" dirty="0"/>
              <a:t>write back</a:t>
            </a:r>
          </a:p>
          <a:p>
            <a:endParaRPr lang="zh-CN" altLang="en-US" sz="1600" dirty="0"/>
          </a:p>
        </p:txBody>
      </p:sp>
      <p:sp>
        <p:nvSpPr>
          <p:cNvPr id="13" name="Rectangle 2">
            <a:extLst>
              <a:ext uri="{FF2B5EF4-FFF2-40B4-BE49-F238E27FC236}">
                <a16:creationId xmlns:a16="http://schemas.microsoft.com/office/drawing/2014/main" id="{97F005F0-CF03-48A5-9FE9-000F4650F73A}"/>
              </a:ext>
            </a:extLst>
          </p:cNvPr>
          <p:cNvSpPr>
            <a:spLocks noGrp="1"/>
          </p:cNvSpPr>
          <p:nvPr>
            <p:ph type="title"/>
          </p:nvPr>
        </p:nvSpPr>
        <p:spPr>
          <a:xfrm>
            <a:off x="701482" y="404664"/>
            <a:ext cx="8259762" cy="523220"/>
          </a:xfrm>
          <a:ln/>
        </p:spPr>
        <p:txBody>
          <a:bodyPr vert="horz" wrap="square" lIns="91440" tIns="45720" rIns="91440" bIns="45720" anchor="b">
            <a:spAutoFit/>
          </a:bodyPr>
          <a:lstStyle/>
          <a:p>
            <a:pPr eaLnBrk="1" hangingPunct="1"/>
            <a:r>
              <a:rPr lang="zh-CN" altLang="en-US" sz="2800" dirty="0">
                <a:solidFill>
                  <a:srgbClr val="FF0000"/>
                </a:solidFill>
                <a:ea typeface="宋体" pitchFamily="2" charset="-122"/>
              </a:rPr>
              <a:t>写</a:t>
            </a:r>
            <a:r>
              <a:rPr lang="zh-CN" altLang="en-US" sz="2800" dirty="0">
                <a:ea typeface="宋体" pitchFamily="2" charset="-122"/>
              </a:rPr>
              <a:t>策略</a:t>
            </a:r>
          </a:p>
        </p:txBody>
      </p:sp>
    </p:spTree>
    <p:extLst>
      <p:ext uri="{BB962C8B-B14F-4D97-AF65-F5344CB8AC3E}">
        <p14:creationId xmlns:p14="http://schemas.microsoft.com/office/powerpoint/2010/main" val="3114315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页脚占位符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23</a:t>
            </a:fld>
            <a:endParaRPr lang="en-AU" altLang="zh-CN" sz="1400" b="1" dirty="0">
              <a:ea typeface="宋体" pitchFamily="2" charset="-122"/>
            </a:endParaRPr>
          </a:p>
        </p:txBody>
      </p:sp>
      <p:sp>
        <p:nvSpPr>
          <p:cNvPr id="52227" name="Rectangle 4"/>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打开笔记本</a:t>
            </a:r>
            <a:endParaRPr lang="en-AU" altLang="zh-CN" dirty="0">
              <a:ea typeface="宋体" pitchFamily="2" charset="-122"/>
            </a:endParaRPr>
          </a:p>
        </p:txBody>
      </p:sp>
      <p:pic>
        <p:nvPicPr>
          <p:cNvPr id="52228" name="Picture 17" descr="f01-07-P374493"/>
          <p:cNvPicPr>
            <a:picLocks noChangeAspect="1"/>
          </p:cNvPicPr>
          <p:nvPr/>
        </p:nvPicPr>
        <p:blipFill>
          <a:blip r:embed="rId3"/>
          <a:stretch>
            <a:fillRect/>
          </a:stretch>
        </p:blipFill>
        <p:spPr>
          <a:xfrm>
            <a:off x="900113" y="1341438"/>
            <a:ext cx="4425950" cy="4791075"/>
          </a:xfrm>
          <a:prstGeom prst="rect">
            <a:avLst/>
          </a:prstGeom>
          <a:noFill/>
          <a:ln w="9525">
            <a:noFill/>
          </a:ln>
        </p:spPr>
      </p:pic>
      <p:pic>
        <p:nvPicPr>
          <p:cNvPr id="52229" name="Picture 18" descr="f01-08-P374493"/>
          <p:cNvPicPr>
            <a:picLocks noChangeAspect="1"/>
          </p:cNvPicPr>
          <p:nvPr/>
        </p:nvPicPr>
        <p:blipFill>
          <a:blip r:embed="rId4"/>
          <a:srcRect r="49309"/>
          <a:stretch>
            <a:fillRect/>
          </a:stretch>
        </p:blipFill>
        <p:spPr>
          <a:xfrm>
            <a:off x="5867400" y="2636838"/>
            <a:ext cx="2736850" cy="3627437"/>
          </a:xfrm>
          <a:prstGeom prst="rect">
            <a:avLst/>
          </a:prstGeom>
          <a:noFill/>
          <a:ln w="9525">
            <a:noFill/>
          </a:ln>
        </p:spPr>
      </p:pic>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230</a:t>
            </a:fld>
            <a:endParaRPr lang="en-AU" altLang="zh-CN" sz="1400" b="1" dirty="0">
              <a:ea typeface="宋体" pitchFamily="2" charset="-122"/>
            </a:endParaRPr>
          </a:p>
        </p:txBody>
      </p:sp>
      <p:sp>
        <p:nvSpPr>
          <p:cNvPr id="624643" name="Rectangle 6"/>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en-US" altLang="zh-CN" dirty="0">
                <a:ea typeface="宋体" pitchFamily="2" charset="-122"/>
              </a:rPr>
              <a:t>Cache</a:t>
            </a:r>
            <a:r>
              <a:rPr lang="zh-CN" altLang="en-US" dirty="0">
                <a:ea typeface="宋体" pitchFamily="2" charset="-122"/>
              </a:rPr>
              <a:t>性能的评估</a:t>
            </a:r>
            <a:endParaRPr lang="en-AU" altLang="zh-CN" dirty="0">
              <a:ea typeface="宋体" pitchFamily="2" charset="-122"/>
            </a:endParaRPr>
          </a:p>
        </p:txBody>
      </p:sp>
      <p:sp>
        <p:nvSpPr>
          <p:cNvPr id="4101" name="Rectangle 7"/>
          <p:cNvSpPr>
            <a:spLocks noGrp="1"/>
          </p:cNvSpPr>
          <p:nvPr>
            <p:ph idx="1"/>
          </p:nvPr>
        </p:nvSpPr>
        <p:spPr>
          <a:xfrm>
            <a:off x="684213" y="1125538"/>
            <a:ext cx="8270875" cy="2735262"/>
          </a:xfrm>
          <a:ln/>
        </p:spPr>
        <p:txBody>
          <a:bodyPr vert="horz" wrap="square" lIns="91440" tIns="45720" rIns="91440" bIns="45720" anchor="t"/>
          <a:lstStyle/>
          <a:p>
            <a:pPr eaLnBrk="1" hangingPunct="1">
              <a:lnSpc>
                <a:spcPct val="80000"/>
              </a:lnSpc>
            </a:pPr>
            <a:r>
              <a:rPr lang="en-US" altLang="zh-CN" sz="2400" dirty="0">
                <a:latin typeface="宋体" pitchFamily="2" charset="-122"/>
                <a:ea typeface="宋体" pitchFamily="2" charset="-122"/>
              </a:rPr>
              <a:t>CPU</a:t>
            </a:r>
            <a:r>
              <a:rPr lang="zh-CN" altLang="en-US" sz="2400" dirty="0">
                <a:latin typeface="宋体" pitchFamily="2" charset="-122"/>
                <a:ea typeface="宋体" pitchFamily="2" charset="-122"/>
              </a:rPr>
              <a:t>时间</a:t>
            </a:r>
            <a:r>
              <a:rPr lang="en-US" altLang="zh-CN" sz="2400" dirty="0">
                <a:latin typeface="宋体" pitchFamily="2" charset="-122"/>
                <a:ea typeface="宋体" pitchFamily="2" charset="-122"/>
              </a:rPr>
              <a:t>=</a:t>
            </a:r>
            <a:r>
              <a:rPr lang="zh-CN" altLang="en-US" sz="2400" dirty="0">
                <a:solidFill>
                  <a:srgbClr val="FF0000"/>
                </a:solidFill>
                <a:latin typeface="宋体" pitchFamily="2" charset="-122"/>
                <a:ea typeface="宋体" pitchFamily="2" charset="-122"/>
              </a:rPr>
              <a:t>程序执行时钟周期</a:t>
            </a:r>
            <a:r>
              <a:rPr lang="zh-CN" altLang="en-US" sz="2400" dirty="0">
                <a:latin typeface="宋体" pitchFamily="2" charset="-122"/>
                <a:ea typeface="宋体" pitchFamily="2" charset="-122"/>
              </a:rPr>
              <a:t>（包括</a:t>
            </a:r>
            <a:r>
              <a:rPr lang="en-US" altLang="zh-CN" sz="2400" dirty="0">
                <a:latin typeface="宋体" pitchFamily="2" charset="-122"/>
                <a:ea typeface="宋体" pitchFamily="2" charset="-122"/>
              </a:rPr>
              <a:t>cache</a:t>
            </a:r>
            <a:r>
              <a:rPr lang="zh-CN" altLang="en-US" sz="2400" dirty="0">
                <a:latin typeface="宋体" pitchFamily="2" charset="-122"/>
                <a:ea typeface="宋体" pitchFamily="2" charset="-122"/>
              </a:rPr>
              <a:t>命中时间） </a:t>
            </a:r>
            <a:r>
              <a:rPr lang="en-US" altLang="zh-CN" sz="2400" dirty="0">
                <a:latin typeface="宋体" pitchFamily="2" charset="-122"/>
                <a:ea typeface="宋体" pitchFamily="2" charset="-122"/>
              </a:rPr>
              <a:t>+</a:t>
            </a:r>
            <a:r>
              <a:rPr lang="zh-CN" altLang="en-US" sz="2400" dirty="0">
                <a:solidFill>
                  <a:srgbClr val="FF0000"/>
                </a:solidFill>
                <a:latin typeface="宋体" pitchFamily="2" charset="-122"/>
                <a:ea typeface="宋体" pitchFamily="2" charset="-122"/>
              </a:rPr>
              <a:t>存储器阻塞的时钟周期</a:t>
            </a:r>
            <a:r>
              <a:rPr lang="zh-CN" altLang="en-US" sz="2400" dirty="0">
                <a:latin typeface="宋体" pitchFamily="2" charset="-122"/>
                <a:ea typeface="宋体" pitchFamily="2" charset="-122"/>
              </a:rPr>
              <a:t>（主要来自</a:t>
            </a:r>
            <a:r>
              <a:rPr lang="en-US" altLang="zh-CN" sz="2400" dirty="0">
                <a:latin typeface="宋体" pitchFamily="2" charset="-122"/>
                <a:ea typeface="宋体" pitchFamily="2" charset="-122"/>
              </a:rPr>
              <a:t>cache</a:t>
            </a:r>
            <a:r>
              <a:rPr lang="zh-CN" altLang="en-US" sz="2400" dirty="0">
                <a:latin typeface="宋体" pitchFamily="2" charset="-122"/>
                <a:ea typeface="宋体" pitchFamily="2" charset="-122"/>
              </a:rPr>
              <a:t>访问缺失）</a:t>
            </a:r>
            <a:endParaRPr lang="en-US" altLang="zh-CN" sz="2400" dirty="0">
              <a:latin typeface="宋体" pitchFamily="2" charset="-122"/>
              <a:ea typeface="宋体" pitchFamily="2" charset="-122"/>
            </a:endParaRPr>
          </a:p>
          <a:p>
            <a:pPr eaLnBrk="1" hangingPunct="1">
              <a:lnSpc>
                <a:spcPct val="80000"/>
              </a:lnSpc>
            </a:pPr>
            <a:r>
              <a:rPr lang="zh-CN" altLang="en-US" sz="2400" dirty="0">
                <a:latin typeface="宋体" pitchFamily="2" charset="-122"/>
                <a:ea typeface="宋体" pitchFamily="2" charset="-122"/>
              </a:rPr>
              <a:t>假设存储器阻塞的时钟周期主要来自于</a:t>
            </a:r>
            <a:r>
              <a:rPr lang="en-US" altLang="zh-CN" sz="2400" dirty="0">
                <a:latin typeface="宋体" pitchFamily="2" charset="-122"/>
                <a:ea typeface="宋体" pitchFamily="2" charset="-122"/>
              </a:rPr>
              <a:t>cache</a:t>
            </a:r>
            <a:r>
              <a:rPr lang="zh-CN" altLang="en-US" sz="2400" dirty="0">
                <a:latin typeface="宋体" pitchFamily="2" charset="-122"/>
                <a:ea typeface="宋体" pitchFamily="2" charset="-122"/>
              </a:rPr>
              <a:t>缺失，在简化的存储模型上</a:t>
            </a:r>
            <a:endParaRPr lang="en-AU" altLang="zh-CN" sz="2400" dirty="0">
              <a:latin typeface="宋体" pitchFamily="2" charset="-122"/>
              <a:ea typeface="宋体" pitchFamily="2" charset="-122"/>
            </a:endParaRPr>
          </a:p>
        </p:txBody>
      </p:sp>
      <p:sp>
        <p:nvSpPr>
          <p:cNvPr id="624645" name="Text Box 4"/>
          <p:cNvSpPr txBox="1"/>
          <p:nvPr/>
        </p:nvSpPr>
        <p:spPr>
          <a:xfrm rot="5400000">
            <a:off x="6276975" y="2498725"/>
            <a:ext cx="53657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§5.3 Measuring and Improving Cache Performance</a:t>
            </a:r>
          </a:p>
        </p:txBody>
      </p:sp>
      <p:graphicFrame>
        <p:nvGraphicFramePr>
          <p:cNvPr id="3" name="Object 8"/>
          <p:cNvGraphicFramePr>
            <a:graphicFrameLocks noChangeAspect="1"/>
          </p:cNvGraphicFramePr>
          <p:nvPr>
            <p:extLst>
              <p:ext uri="{D42A27DB-BD31-4B8C-83A1-F6EECF244321}">
                <p14:modId xmlns:p14="http://schemas.microsoft.com/office/powerpoint/2010/main" val="1482305815"/>
              </p:ext>
            </p:extLst>
          </p:nvPr>
        </p:nvGraphicFramePr>
        <p:xfrm>
          <a:off x="1043608" y="2768600"/>
          <a:ext cx="5411787" cy="2184400"/>
        </p:xfrm>
        <a:graphic>
          <a:graphicData uri="http://schemas.openxmlformats.org/presentationml/2006/ole">
            <mc:AlternateContent xmlns:mc="http://schemas.openxmlformats.org/markup-compatibility/2006">
              <mc:Choice xmlns:v="urn:schemas-microsoft-com:vml" Requires="v">
                <p:oleObj r:id="rId3" imgW="2705100" imgH="1092200" progId="Equation.3">
                  <p:embed/>
                </p:oleObj>
              </mc:Choice>
              <mc:Fallback>
                <p:oleObj r:id="rId3" imgW="2705100" imgH="1092200" progId="Equation.3">
                  <p:embed/>
                  <p:pic>
                    <p:nvPicPr>
                      <p:cNvPr id="0" name="图片 3094"/>
                      <p:cNvPicPr/>
                      <p:nvPr/>
                    </p:nvPicPr>
                    <p:blipFill>
                      <a:blip r:embed="rId4"/>
                      <a:stretch>
                        <a:fillRect/>
                      </a:stretch>
                    </p:blipFill>
                    <p:spPr>
                      <a:xfrm>
                        <a:off x="1043608" y="2768600"/>
                        <a:ext cx="5411787" cy="21844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uiExpand="1"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231</a:t>
            </a:fld>
            <a:endParaRPr lang="en-AU" altLang="zh-CN" sz="1400" b="1" dirty="0">
              <a:ea typeface="宋体" pitchFamily="2" charset="-122"/>
            </a:endParaRPr>
          </a:p>
        </p:txBody>
      </p:sp>
      <p:sp>
        <p:nvSpPr>
          <p:cNvPr id="626691" name="Rectangle 4"/>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en-US" altLang="zh-CN" dirty="0">
                <a:ea typeface="宋体" pitchFamily="2" charset="-122"/>
              </a:rPr>
              <a:t>Ex</a:t>
            </a:r>
            <a:r>
              <a:rPr lang="zh-CN" altLang="en-US" dirty="0">
                <a:ea typeface="宋体" pitchFamily="2" charset="-122"/>
              </a:rPr>
              <a:t>：</a:t>
            </a:r>
            <a:r>
              <a:rPr lang="en-US" altLang="zh-CN" dirty="0">
                <a:ea typeface="宋体" pitchFamily="2" charset="-122"/>
              </a:rPr>
              <a:t>Cache</a:t>
            </a:r>
            <a:r>
              <a:rPr lang="zh-CN" altLang="en-US" dirty="0">
                <a:ea typeface="宋体" pitchFamily="2" charset="-122"/>
              </a:rPr>
              <a:t>性能</a:t>
            </a:r>
            <a:endParaRPr lang="en-AU" altLang="zh-CN" dirty="0">
              <a:ea typeface="宋体" pitchFamily="2" charset="-122"/>
            </a:endParaRPr>
          </a:p>
        </p:txBody>
      </p:sp>
      <p:sp>
        <p:nvSpPr>
          <p:cNvPr id="62468" name="Rectangle 5"/>
          <p:cNvSpPr>
            <a:spLocks noGrp="1"/>
          </p:cNvSpPr>
          <p:nvPr>
            <p:ph idx="1"/>
          </p:nvPr>
        </p:nvSpPr>
        <p:spPr>
          <a:ln/>
        </p:spPr>
        <p:txBody>
          <a:bodyPr vert="horz" wrap="square" lIns="91440" tIns="45720" rIns="91440" bIns="45720" anchor="t"/>
          <a:lstStyle/>
          <a:p>
            <a:pPr eaLnBrk="1" hangingPunct="1">
              <a:lnSpc>
                <a:spcPct val="80000"/>
              </a:lnSpc>
            </a:pPr>
            <a:r>
              <a:rPr lang="zh-CN" altLang="en-US" dirty="0">
                <a:latin typeface="宋体" pitchFamily="2" charset="-122"/>
                <a:ea typeface="宋体" pitchFamily="2" charset="-122"/>
              </a:rPr>
              <a:t>假设：</a:t>
            </a:r>
            <a:endParaRPr lang="en-US" altLang="zh-CN" dirty="0">
              <a:latin typeface="宋体" pitchFamily="2" charset="-122"/>
              <a:ea typeface="宋体" pitchFamily="2" charset="-122"/>
            </a:endParaRPr>
          </a:p>
          <a:p>
            <a:pPr lvl="1" eaLnBrk="1" hangingPunct="1">
              <a:lnSpc>
                <a:spcPct val="80000"/>
              </a:lnSpc>
            </a:pPr>
            <a:r>
              <a:rPr lang="en-US" altLang="zh-CN" dirty="0">
                <a:latin typeface="宋体" pitchFamily="2" charset="-122"/>
                <a:ea typeface="宋体" pitchFamily="2" charset="-122"/>
              </a:rPr>
              <a:t>I-cache </a:t>
            </a:r>
            <a:r>
              <a:rPr lang="zh-CN" altLang="en-US" dirty="0">
                <a:latin typeface="宋体" pitchFamily="2" charset="-122"/>
                <a:ea typeface="宋体" pitchFamily="2" charset="-122"/>
              </a:rPr>
              <a:t>缺失率</a:t>
            </a:r>
            <a:r>
              <a:rPr lang="en-US" altLang="zh-CN" dirty="0">
                <a:latin typeface="宋体" pitchFamily="2" charset="-122"/>
                <a:ea typeface="宋体" pitchFamily="2" charset="-122"/>
              </a:rPr>
              <a:t> = 2%</a:t>
            </a:r>
          </a:p>
          <a:p>
            <a:pPr lvl="1" eaLnBrk="1" hangingPunct="1">
              <a:lnSpc>
                <a:spcPct val="80000"/>
              </a:lnSpc>
            </a:pPr>
            <a:r>
              <a:rPr lang="en-US" altLang="zh-CN" dirty="0">
                <a:latin typeface="宋体" pitchFamily="2" charset="-122"/>
                <a:ea typeface="宋体" pitchFamily="2" charset="-122"/>
              </a:rPr>
              <a:t>D-cache </a:t>
            </a:r>
            <a:r>
              <a:rPr lang="zh-CN" altLang="en-US" dirty="0">
                <a:latin typeface="宋体" pitchFamily="2" charset="-122"/>
                <a:ea typeface="宋体" pitchFamily="2" charset="-122"/>
              </a:rPr>
              <a:t>缺失率</a:t>
            </a:r>
            <a:r>
              <a:rPr lang="en-US" altLang="zh-CN" dirty="0">
                <a:latin typeface="宋体" pitchFamily="2" charset="-122"/>
                <a:ea typeface="宋体" pitchFamily="2" charset="-122"/>
              </a:rPr>
              <a:t> = 4%</a:t>
            </a:r>
          </a:p>
          <a:p>
            <a:pPr lvl="1" eaLnBrk="1" hangingPunct="1">
              <a:lnSpc>
                <a:spcPct val="80000"/>
              </a:lnSpc>
            </a:pPr>
            <a:r>
              <a:rPr lang="zh-CN" altLang="en-US" dirty="0">
                <a:latin typeface="宋体" pitchFamily="2" charset="-122"/>
                <a:ea typeface="宋体" pitchFamily="2" charset="-122"/>
              </a:rPr>
              <a:t>缺失代价 </a:t>
            </a:r>
            <a:r>
              <a:rPr lang="en-US" altLang="zh-CN" dirty="0">
                <a:latin typeface="宋体" pitchFamily="2" charset="-122"/>
                <a:ea typeface="宋体" pitchFamily="2" charset="-122"/>
              </a:rPr>
              <a:t>= 100 </a:t>
            </a:r>
            <a:r>
              <a:rPr lang="zh-CN" altLang="en-US" dirty="0">
                <a:latin typeface="宋体" pitchFamily="2" charset="-122"/>
                <a:ea typeface="宋体" pitchFamily="2" charset="-122"/>
              </a:rPr>
              <a:t>个时钟周期</a:t>
            </a:r>
            <a:endParaRPr lang="en-US" altLang="zh-CN" dirty="0">
              <a:latin typeface="宋体" pitchFamily="2" charset="-122"/>
              <a:ea typeface="宋体" pitchFamily="2" charset="-122"/>
            </a:endParaRPr>
          </a:p>
          <a:p>
            <a:pPr lvl="1" eaLnBrk="1" hangingPunct="1">
              <a:lnSpc>
                <a:spcPct val="80000"/>
              </a:lnSpc>
            </a:pPr>
            <a:r>
              <a:rPr lang="zh-CN" altLang="en-US" dirty="0">
                <a:latin typeface="宋体" pitchFamily="2" charset="-122"/>
                <a:ea typeface="宋体" pitchFamily="2" charset="-122"/>
              </a:rPr>
              <a:t>处理器的</a:t>
            </a:r>
            <a:r>
              <a:rPr lang="en-US" altLang="zh-CN" dirty="0">
                <a:latin typeface="宋体" pitchFamily="2" charset="-122"/>
                <a:ea typeface="宋体" pitchFamily="2" charset="-122"/>
              </a:rPr>
              <a:t> CPI  = 2</a:t>
            </a:r>
          </a:p>
          <a:p>
            <a:pPr lvl="1" eaLnBrk="1" hangingPunct="1">
              <a:lnSpc>
                <a:spcPct val="80000"/>
              </a:lnSpc>
            </a:pPr>
            <a:r>
              <a:rPr lang="en-US" altLang="zh-CN" dirty="0">
                <a:latin typeface="宋体" pitchFamily="2" charset="-122"/>
                <a:ea typeface="宋体" pitchFamily="2" charset="-122"/>
              </a:rPr>
              <a:t>Load &amp; stores </a:t>
            </a:r>
            <a:r>
              <a:rPr lang="zh-CN" altLang="en-US" dirty="0">
                <a:latin typeface="宋体" pitchFamily="2" charset="-122"/>
                <a:ea typeface="宋体" pitchFamily="2" charset="-122"/>
              </a:rPr>
              <a:t>占全部指令的 </a:t>
            </a:r>
            <a:r>
              <a:rPr lang="en-US" altLang="zh-CN" dirty="0">
                <a:latin typeface="宋体" pitchFamily="2" charset="-122"/>
                <a:ea typeface="宋体" pitchFamily="2" charset="-122"/>
              </a:rPr>
              <a:t>36%</a:t>
            </a:r>
          </a:p>
          <a:p>
            <a:pPr eaLnBrk="1" hangingPunct="1">
              <a:lnSpc>
                <a:spcPct val="80000"/>
              </a:lnSpc>
            </a:pPr>
            <a:r>
              <a:rPr lang="zh-CN" altLang="en-US" dirty="0">
                <a:latin typeface="宋体" pitchFamily="2" charset="-122"/>
                <a:ea typeface="宋体" pitchFamily="2" charset="-122"/>
              </a:rPr>
              <a:t>每条指令的缺失周期</a:t>
            </a:r>
            <a:endParaRPr lang="en-US" altLang="zh-CN" dirty="0">
              <a:latin typeface="宋体" pitchFamily="2" charset="-122"/>
              <a:ea typeface="宋体" pitchFamily="2" charset="-122"/>
            </a:endParaRPr>
          </a:p>
          <a:p>
            <a:pPr lvl="1" eaLnBrk="1" hangingPunct="1">
              <a:lnSpc>
                <a:spcPct val="80000"/>
              </a:lnSpc>
            </a:pPr>
            <a:r>
              <a:rPr lang="en-US" altLang="zh-CN" dirty="0">
                <a:latin typeface="宋体" pitchFamily="2" charset="-122"/>
                <a:ea typeface="宋体" pitchFamily="2" charset="-122"/>
              </a:rPr>
              <a:t>I-cache: 0.02 × 100 = 2</a:t>
            </a:r>
          </a:p>
          <a:p>
            <a:pPr lvl="1" eaLnBrk="1" hangingPunct="1">
              <a:lnSpc>
                <a:spcPct val="80000"/>
              </a:lnSpc>
            </a:pPr>
            <a:r>
              <a:rPr lang="en-US" altLang="zh-CN" dirty="0">
                <a:latin typeface="宋体" pitchFamily="2" charset="-122"/>
                <a:ea typeface="宋体" pitchFamily="2" charset="-122"/>
              </a:rPr>
              <a:t>D-cache: 0.36 × 0.04 × 100 = 1.44</a:t>
            </a:r>
          </a:p>
          <a:p>
            <a:pPr eaLnBrk="1" hangingPunct="1">
              <a:lnSpc>
                <a:spcPct val="80000"/>
              </a:lnSpc>
            </a:pPr>
            <a:r>
              <a:rPr lang="zh-CN" altLang="en-US" dirty="0">
                <a:latin typeface="宋体" pitchFamily="2" charset="-122"/>
                <a:ea typeface="宋体" pitchFamily="2" charset="-122"/>
              </a:rPr>
              <a:t>实际</a:t>
            </a:r>
            <a:r>
              <a:rPr lang="en-US" altLang="zh-CN" dirty="0">
                <a:latin typeface="宋体" pitchFamily="2" charset="-122"/>
                <a:ea typeface="宋体" pitchFamily="2" charset="-122"/>
              </a:rPr>
              <a:t> CPI = 2 + 2 + 1.44 = 5.44</a:t>
            </a:r>
          </a:p>
          <a:p>
            <a:pPr lvl="1" eaLnBrk="1" hangingPunct="1">
              <a:lnSpc>
                <a:spcPct val="80000"/>
              </a:lnSpc>
            </a:pPr>
            <a:r>
              <a:rPr lang="zh-CN" altLang="en-US" dirty="0">
                <a:latin typeface="宋体" pitchFamily="2" charset="-122"/>
                <a:ea typeface="宋体" pitchFamily="2" charset="-122"/>
              </a:rPr>
              <a:t>理想状态</a:t>
            </a:r>
            <a:r>
              <a:rPr lang="en-US" altLang="zh-CN" dirty="0">
                <a:latin typeface="宋体" pitchFamily="2" charset="-122"/>
                <a:ea typeface="宋体" pitchFamily="2" charset="-122"/>
              </a:rPr>
              <a:t> CPU </a:t>
            </a:r>
            <a:r>
              <a:rPr lang="zh-CN" altLang="en-US" dirty="0">
                <a:latin typeface="宋体" pitchFamily="2" charset="-122"/>
                <a:ea typeface="宋体" pitchFamily="2" charset="-122"/>
              </a:rPr>
              <a:t>快了</a:t>
            </a:r>
            <a:r>
              <a:rPr lang="en-US" altLang="zh-CN" dirty="0">
                <a:latin typeface="宋体" pitchFamily="2" charset="-122"/>
                <a:ea typeface="宋体" pitchFamily="2" charset="-122"/>
              </a:rPr>
              <a:t> 5.44/2 =2.72 </a:t>
            </a:r>
            <a:r>
              <a:rPr lang="zh-CN" altLang="en-US" dirty="0">
                <a:latin typeface="宋体" pitchFamily="2" charset="-122"/>
                <a:ea typeface="宋体" pitchFamily="2" charset="-122"/>
              </a:rPr>
              <a:t>倍</a:t>
            </a:r>
            <a:endParaRPr lang="en-AU" altLang="zh-CN" dirty="0">
              <a:latin typeface="宋体" pitchFamily="2" charset="-122"/>
              <a:ea typeface="宋体" pitchFamily="2" charset="-122"/>
            </a:endParaRPr>
          </a:p>
        </p:txBody>
      </p:sp>
      <p:graphicFrame>
        <p:nvGraphicFramePr>
          <p:cNvPr id="5" name="Object 8">
            <a:extLst>
              <a:ext uri="{FF2B5EF4-FFF2-40B4-BE49-F238E27FC236}">
                <a16:creationId xmlns:a16="http://schemas.microsoft.com/office/drawing/2014/main" id="{DED4D3B4-DAFD-4E9D-A5FF-F816FFDC75D0}"/>
              </a:ext>
            </a:extLst>
          </p:cNvPr>
          <p:cNvGraphicFramePr>
            <a:graphicFrameLocks noChangeAspect="1"/>
          </p:cNvGraphicFramePr>
          <p:nvPr>
            <p:extLst>
              <p:ext uri="{D42A27DB-BD31-4B8C-83A1-F6EECF244321}">
                <p14:modId xmlns:p14="http://schemas.microsoft.com/office/powerpoint/2010/main" val="1888614086"/>
              </p:ext>
            </p:extLst>
          </p:nvPr>
        </p:nvGraphicFramePr>
        <p:xfrm>
          <a:off x="5195888" y="595313"/>
          <a:ext cx="3748087" cy="1512887"/>
        </p:xfrm>
        <a:graphic>
          <a:graphicData uri="http://schemas.openxmlformats.org/presentationml/2006/ole">
            <mc:AlternateContent xmlns:mc="http://schemas.openxmlformats.org/markup-compatibility/2006">
              <mc:Choice xmlns:v="urn:schemas-microsoft-com:vml" Requires="v">
                <p:oleObj r:id="rId3" imgW="2705100" imgH="1092200" progId="Equation.3">
                  <p:embed/>
                </p:oleObj>
              </mc:Choice>
              <mc:Fallback>
                <p:oleObj r:id="rId3" imgW="2705100" imgH="1092200" progId="Equation.3">
                  <p:embed/>
                  <p:pic>
                    <p:nvPicPr>
                      <p:cNvPr id="3" name="Object 8"/>
                      <p:cNvPicPr/>
                      <p:nvPr/>
                    </p:nvPicPr>
                    <p:blipFill>
                      <a:blip r:embed="rId4"/>
                      <a:stretch>
                        <a:fillRect/>
                      </a:stretch>
                    </p:blipFill>
                    <p:spPr>
                      <a:xfrm>
                        <a:off x="5195888" y="595313"/>
                        <a:ext cx="3748087" cy="1512887"/>
                      </a:xfrm>
                      <a:prstGeom prst="rect">
                        <a:avLst/>
                      </a:prstGeom>
                      <a:noFill/>
                      <a:ln w="38100">
                        <a:solidFill>
                          <a:schemeClr val="accent4">
                            <a:lumMod val="65000"/>
                            <a:lumOff val="35000"/>
                          </a:schemeClr>
                        </a:solid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6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46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46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6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6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468">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468">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46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468">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468">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build="p"/>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232</a:t>
            </a:fld>
            <a:endParaRPr lang="en-AU" altLang="zh-CN" sz="1400" b="1" dirty="0">
              <a:ea typeface="宋体" pitchFamily="2" charset="-122"/>
            </a:endParaRPr>
          </a:p>
        </p:txBody>
      </p:sp>
      <p:sp>
        <p:nvSpPr>
          <p:cNvPr id="628739" name="Rectangle 2"/>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平均访问时间 </a:t>
            </a:r>
            <a:r>
              <a:rPr lang="en-AU" altLang="zh-CN" dirty="0">
                <a:latin typeface="宋体" pitchFamily="2" charset="-122"/>
                <a:ea typeface="宋体" pitchFamily="2" charset="-122"/>
              </a:rPr>
              <a:t>AMAT</a:t>
            </a:r>
            <a:endParaRPr lang="en-AU" altLang="zh-CN" dirty="0">
              <a:ea typeface="宋体" pitchFamily="2" charset="-122"/>
            </a:endParaRPr>
          </a:p>
        </p:txBody>
      </p:sp>
      <p:sp>
        <p:nvSpPr>
          <p:cNvPr id="63492" name="Rectangle 3"/>
          <p:cNvSpPr>
            <a:spLocks noGrp="1"/>
          </p:cNvSpPr>
          <p:nvPr>
            <p:ph idx="1"/>
          </p:nvPr>
        </p:nvSpPr>
        <p:spPr>
          <a:ln/>
        </p:spPr>
        <p:txBody>
          <a:bodyPr vert="horz" wrap="square" lIns="91440" tIns="45720" rIns="91440" bIns="45720" anchor="t"/>
          <a:lstStyle/>
          <a:p>
            <a:pPr eaLnBrk="1" hangingPunct="1"/>
            <a:r>
              <a:rPr lang="zh-CN" altLang="en-US" dirty="0">
                <a:latin typeface="宋体" pitchFamily="2" charset="-122"/>
                <a:ea typeface="宋体" pitchFamily="2" charset="-122"/>
              </a:rPr>
              <a:t>命中时间在性能评价中也很重要</a:t>
            </a:r>
            <a:endParaRPr lang="en-AU" altLang="zh-CN" dirty="0">
              <a:latin typeface="宋体" pitchFamily="2" charset="-122"/>
              <a:ea typeface="宋体" pitchFamily="2" charset="-122"/>
            </a:endParaRPr>
          </a:p>
          <a:p>
            <a:pPr eaLnBrk="1" hangingPunct="1"/>
            <a:r>
              <a:rPr lang="zh-CN" altLang="en-US" dirty="0">
                <a:latin typeface="宋体" pitchFamily="2" charset="-122"/>
                <a:ea typeface="宋体" pitchFamily="2" charset="-122"/>
              </a:rPr>
              <a:t>平均存储器访问时间</a:t>
            </a:r>
            <a:r>
              <a:rPr lang="en-AU" altLang="zh-CN" dirty="0">
                <a:latin typeface="宋体" pitchFamily="2" charset="-122"/>
                <a:ea typeface="宋体" pitchFamily="2" charset="-122"/>
              </a:rPr>
              <a:t> (AMAT)</a:t>
            </a:r>
          </a:p>
          <a:p>
            <a:pPr lvl="1" eaLnBrk="1" hangingPunct="1"/>
            <a:r>
              <a:rPr lang="en-AU" altLang="zh-CN" dirty="0">
                <a:latin typeface="宋体" pitchFamily="2" charset="-122"/>
                <a:ea typeface="宋体" pitchFamily="2" charset="-122"/>
              </a:rPr>
              <a:t>AMAT = </a:t>
            </a:r>
            <a:r>
              <a:rPr lang="zh-CN" altLang="en-US" dirty="0">
                <a:latin typeface="宋体" pitchFamily="2" charset="-122"/>
                <a:ea typeface="宋体" pitchFamily="2" charset="-122"/>
              </a:rPr>
              <a:t>命中时间</a:t>
            </a:r>
            <a:r>
              <a:rPr lang="en-AU" altLang="zh-CN" dirty="0">
                <a:latin typeface="宋体" pitchFamily="2" charset="-122"/>
                <a:ea typeface="宋体" pitchFamily="2" charset="-122"/>
              </a:rPr>
              <a:t>+ </a:t>
            </a:r>
            <a:r>
              <a:rPr lang="zh-CN" altLang="en-US" dirty="0">
                <a:latin typeface="宋体" pitchFamily="2" charset="-122"/>
                <a:ea typeface="宋体" pitchFamily="2" charset="-122"/>
              </a:rPr>
              <a:t>缺失率</a:t>
            </a:r>
            <a:r>
              <a:rPr lang="en-AU" altLang="zh-CN" dirty="0">
                <a:latin typeface="宋体" pitchFamily="2" charset="-122"/>
                <a:ea typeface="宋体" pitchFamily="2" charset="-122"/>
              </a:rPr>
              <a:t> </a:t>
            </a:r>
            <a:r>
              <a:rPr lang="en-US" altLang="zh-CN" dirty="0">
                <a:latin typeface="宋体" pitchFamily="2" charset="-122"/>
                <a:ea typeface="宋体" pitchFamily="2" charset="-122"/>
              </a:rPr>
              <a:t>× </a:t>
            </a:r>
            <a:r>
              <a:rPr lang="zh-CN" altLang="en-US" dirty="0">
                <a:latin typeface="宋体" pitchFamily="2" charset="-122"/>
                <a:ea typeface="宋体" pitchFamily="2" charset="-122"/>
              </a:rPr>
              <a:t>缺失代价</a:t>
            </a:r>
            <a:endParaRPr lang="en-US" altLang="zh-CN" dirty="0">
              <a:latin typeface="宋体" pitchFamily="2" charset="-122"/>
              <a:ea typeface="宋体" pitchFamily="2" charset="-122"/>
            </a:endParaRPr>
          </a:p>
          <a:p>
            <a:pPr eaLnBrk="1" hangingPunct="1"/>
            <a:r>
              <a:rPr lang="en-US" altLang="zh-CN" dirty="0">
                <a:latin typeface="宋体" pitchFamily="2" charset="-122"/>
                <a:ea typeface="宋体" pitchFamily="2" charset="-122"/>
              </a:rPr>
              <a:t>Ex</a:t>
            </a:r>
            <a:r>
              <a:rPr lang="zh-CN" altLang="en-US" dirty="0">
                <a:latin typeface="宋体" pitchFamily="2" charset="-122"/>
                <a:ea typeface="宋体" pitchFamily="2" charset="-122"/>
              </a:rPr>
              <a:t>：</a:t>
            </a:r>
            <a:endParaRPr lang="en-US" altLang="zh-CN" dirty="0">
              <a:latin typeface="宋体" pitchFamily="2" charset="-122"/>
              <a:ea typeface="宋体" pitchFamily="2" charset="-122"/>
            </a:endParaRPr>
          </a:p>
          <a:p>
            <a:pPr lvl="1" eaLnBrk="1" hangingPunct="1"/>
            <a:r>
              <a:rPr lang="en-US" altLang="zh-CN" dirty="0">
                <a:latin typeface="宋体" pitchFamily="2" charset="-122"/>
                <a:ea typeface="宋体" pitchFamily="2" charset="-122"/>
              </a:rPr>
              <a:t>CPU </a:t>
            </a:r>
            <a:r>
              <a:rPr lang="zh-CN" altLang="en-US" dirty="0">
                <a:latin typeface="宋体" pitchFamily="2" charset="-122"/>
                <a:ea typeface="宋体" pitchFamily="2" charset="-122"/>
              </a:rPr>
              <a:t>的时钟周期是</a:t>
            </a:r>
            <a:r>
              <a:rPr lang="en-US" altLang="zh-CN" dirty="0">
                <a:latin typeface="宋体" pitchFamily="2" charset="-122"/>
                <a:ea typeface="宋体" pitchFamily="2" charset="-122"/>
              </a:rPr>
              <a:t> 1ns , </a:t>
            </a:r>
            <a:r>
              <a:rPr lang="zh-CN" altLang="en-US" dirty="0">
                <a:latin typeface="宋体" pitchFamily="2" charset="-122"/>
                <a:ea typeface="宋体" pitchFamily="2" charset="-122"/>
              </a:rPr>
              <a:t>命中时间</a:t>
            </a:r>
            <a:r>
              <a:rPr lang="en-US" altLang="zh-CN" dirty="0">
                <a:latin typeface="宋体" pitchFamily="2" charset="-122"/>
                <a:ea typeface="宋体" pitchFamily="2" charset="-122"/>
              </a:rPr>
              <a:t> = 1 </a:t>
            </a:r>
            <a:r>
              <a:rPr lang="zh-CN" altLang="en-US" dirty="0">
                <a:latin typeface="宋体" pitchFamily="2" charset="-122"/>
                <a:ea typeface="宋体" pitchFamily="2" charset="-122"/>
              </a:rPr>
              <a:t>个时钟周期</a:t>
            </a:r>
            <a:r>
              <a:rPr lang="en-US" altLang="zh-CN" dirty="0">
                <a:latin typeface="宋体" pitchFamily="2" charset="-122"/>
                <a:ea typeface="宋体" pitchFamily="2" charset="-122"/>
              </a:rPr>
              <a:t>, </a:t>
            </a:r>
            <a:r>
              <a:rPr lang="zh-CN" altLang="en-US" dirty="0">
                <a:latin typeface="宋体" pitchFamily="2" charset="-122"/>
                <a:ea typeface="宋体" pitchFamily="2" charset="-122"/>
              </a:rPr>
              <a:t>缺失代价</a:t>
            </a:r>
            <a:r>
              <a:rPr lang="en-US" altLang="zh-CN" dirty="0">
                <a:latin typeface="宋体" pitchFamily="2" charset="-122"/>
                <a:ea typeface="宋体" pitchFamily="2" charset="-122"/>
              </a:rPr>
              <a:t> = 20 </a:t>
            </a:r>
            <a:r>
              <a:rPr lang="zh-CN" altLang="en-US" dirty="0">
                <a:latin typeface="宋体" pitchFamily="2" charset="-122"/>
                <a:ea typeface="宋体" pitchFamily="2" charset="-122"/>
              </a:rPr>
              <a:t>时钟周期</a:t>
            </a:r>
            <a:r>
              <a:rPr lang="en-US" altLang="zh-CN" dirty="0">
                <a:latin typeface="宋体" pitchFamily="2" charset="-122"/>
                <a:ea typeface="宋体" pitchFamily="2" charset="-122"/>
              </a:rPr>
              <a:t>, I-cache </a:t>
            </a:r>
            <a:r>
              <a:rPr lang="zh-CN" altLang="en-US" dirty="0">
                <a:latin typeface="宋体" pitchFamily="2" charset="-122"/>
                <a:ea typeface="宋体" pitchFamily="2" charset="-122"/>
              </a:rPr>
              <a:t>缺失率</a:t>
            </a:r>
            <a:r>
              <a:rPr lang="en-US" altLang="zh-CN" dirty="0">
                <a:latin typeface="宋体" pitchFamily="2" charset="-122"/>
                <a:ea typeface="宋体" pitchFamily="2" charset="-122"/>
              </a:rPr>
              <a:t>= 5%</a:t>
            </a:r>
          </a:p>
          <a:p>
            <a:pPr lvl="1" eaLnBrk="1" hangingPunct="1"/>
            <a:r>
              <a:rPr lang="en-US" altLang="zh-CN" dirty="0">
                <a:latin typeface="宋体" pitchFamily="2" charset="-122"/>
                <a:ea typeface="宋体" pitchFamily="2" charset="-122"/>
              </a:rPr>
              <a:t>AMAT = 1 + 0.05 × 20 = 2ns</a:t>
            </a:r>
          </a:p>
          <a:p>
            <a:pPr lvl="1" eaLnBrk="1" hangingPunct="1"/>
            <a:r>
              <a:rPr lang="en-US" altLang="zh-CN" dirty="0">
                <a:latin typeface="宋体" pitchFamily="2" charset="-122"/>
                <a:ea typeface="宋体" pitchFamily="2" charset="-122"/>
              </a:rPr>
              <a:t>CPI =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49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49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4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build="p"/>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233</a:t>
            </a:fld>
            <a:endParaRPr lang="en-AU" altLang="zh-CN" sz="1400" b="1" dirty="0">
              <a:ea typeface="宋体" pitchFamily="2" charset="-122"/>
            </a:endParaRPr>
          </a:p>
        </p:txBody>
      </p:sp>
      <p:sp>
        <p:nvSpPr>
          <p:cNvPr id="661507" name="Rectangle 4"/>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多级</a:t>
            </a:r>
            <a:r>
              <a:rPr lang="en-US" altLang="zh-CN" dirty="0">
                <a:ea typeface="宋体" pitchFamily="2" charset="-122"/>
              </a:rPr>
              <a:t>Cache</a:t>
            </a:r>
            <a:endParaRPr lang="en-AU" altLang="zh-CN" dirty="0">
              <a:ea typeface="宋体" pitchFamily="2" charset="-122"/>
            </a:endParaRPr>
          </a:p>
        </p:txBody>
      </p:sp>
      <p:sp>
        <p:nvSpPr>
          <p:cNvPr id="17412" name="Rectangle 5"/>
          <p:cNvSpPr>
            <a:spLocks noGrp="1"/>
          </p:cNvSpPr>
          <p:nvPr>
            <p:ph idx="1"/>
          </p:nvPr>
        </p:nvSpPr>
        <p:spPr>
          <a:xfrm>
            <a:off x="549275" y="1125538"/>
            <a:ext cx="8631238" cy="5111750"/>
          </a:xfrm>
          <a:ln/>
        </p:spPr>
        <p:txBody>
          <a:bodyPr vert="horz" wrap="square" lIns="91440" tIns="45720" rIns="91440" bIns="45720" anchor="t"/>
          <a:lstStyle/>
          <a:p>
            <a:pPr eaLnBrk="1" hangingPunct="1"/>
            <a:r>
              <a:rPr lang="zh-CN" altLang="en-US" dirty="0">
                <a:latin typeface="黑体" pitchFamily="49" charset="-122"/>
                <a:ea typeface="黑体" pitchFamily="49" charset="-122"/>
              </a:rPr>
              <a:t>一级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隶属于</a:t>
            </a:r>
            <a:r>
              <a:rPr lang="en-US" altLang="zh-CN" dirty="0">
                <a:latin typeface="黑体" pitchFamily="49" charset="-122"/>
                <a:ea typeface="黑体" pitchFamily="49" charset="-122"/>
              </a:rPr>
              <a:t>CPU</a:t>
            </a:r>
          </a:p>
          <a:p>
            <a:pPr lvl="1" eaLnBrk="1" hangingPunct="1"/>
            <a:r>
              <a:rPr lang="zh-CN" altLang="en-US" dirty="0">
                <a:latin typeface="黑体" pitchFamily="49" charset="-122"/>
                <a:ea typeface="黑体" pitchFamily="49" charset="-122"/>
              </a:rPr>
              <a:t>容量小，但速度快</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关注减少命中</a:t>
            </a:r>
            <a:r>
              <a:rPr lang="zh-CN" altLang="en-US" dirty="0">
                <a:solidFill>
                  <a:srgbClr val="800000"/>
                </a:solidFill>
                <a:latin typeface="黑体" pitchFamily="49" charset="-122"/>
                <a:ea typeface="黑体" pitchFamily="49" charset="-122"/>
              </a:rPr>
              <a:t>时间</a:t>
            </a:r>
            <a:endParaRPr lang="en-US"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二级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可以为一级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访问缺失提供服务</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容量大，速度慢，但仍比主存储器快</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关注</a:t>
            </a:r>
            <a:r>
              <a:rPr lang="zh-CN" altLang="en-US" dirty="0">
                <a:solidFill>
                  <a:srgbClr val="800000"/>
                </a:solidFill>
                <a:latin typeface="黑体" pitchFamily="49" charset="-122"/>
                <a:ea typeface="黑体" pitchFamily="49" charset="-122"/>
              </a:rPr>
              <a:t>低缺失率</a:t>
            </a:r>
            <a:r>
              <a:rPr lang="zh-CN" altLang="en-US" dirty="0">
                <a:latin typeface="黑体" pitchFamily="49" charset="-122"/>
                <a:ea typeface="黑体" pitchFamily="49" charset="-122"/>
              </a:rPr>
              <a:t>，以避免访问主存</a:t>
            </a:r>
            <a:endParaRPr lang="en-US"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多级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中的一级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通常比单级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小</a:t>
            </a:r>
            <a:endParaRPr lang="en-US"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多级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中的一级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的数据块比二级</a:t>
            </a:r>
            <a:r>
              <a:rPr lang="en-US" altLang="zh-CN" dirty="0">
                <a:latin typeface="黑体" pitchFamily="49" charset="-122"/>
                <a:ea typeface="黑体" pitchFamily="49" charset="-122"/>
              </a:rPr>
              <a:t> cache </a:t>
            </a:r>
            <a:r>
              <a:rPr lang="zh-CN" altLang="en-US" dirty="0">
                <a:latin typeface="黑体" pitchFamily="49" charset="-122"/>
                <a:ea typeface="黑体" pitchFamily="49" charset="-122"/>
              </a:rPr>
              <a:t>的数据块小</a:t>
            </a:r>
            <a:r>
              <a:rPr lang="en-US" altLang="zh-CN" dirty="0">
                <a:latin typeface="黑体" pitchFamily="49" charset="-122"/>
                <a:ea typeface="黑体" pitchFamily="49" charset="-122"/>
              </a:rPr>
              <a:t>	</a:t>
            </a:r>
            <a:endParaRPr lang="en-AU" altLang="zh-CN" dirty="0">
              <a:latin typeface="黑体" pitchFamily="49" charset="-122"/>
              <a:ea typeface="黑体" pitchFamily="49" charset="-122"/>
            </a:endParaRPr>
          </a:p>
        </p:txBody>
      </p:sp>
    </p:spTree>
    <p:extLst>
      <p:ext uri="{BB962C8B-B14F-4D97-AF65-F5344CB8AC3E}">
        <p14:creationId xmlns:p14="http://schemas.microsoft.com/office/powerpoint/2010/main" val="142667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1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4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234</a:t>
            </a:fld>
            <a:endParaRPr lang="en-AU" altLang="zh-CN" sz="1400" b="1" dirty="0">
              <a:ea typeface="宋体" pitchFamily="2" charset="-122"/>
            </a:endParaRPr>
          </a:p>
        </p:txBody>
      </p:sp>
      <p:sp>
        <p:nvSpPr>
          <p:cNvPr id="663555" name="Rectangle 4"/>
          <p:cNvSpPr>
            <a:spLocks noGrp="1"/>
          </p:cNvSpPr>
          <p:nvPr>
            <p:ph type="title"/>
          </p:nvPr>
        </p:nvSpPr>
        <p:spPr>
          <a:xfrm>
            <a:off x="684213" y="138609"/>
            <a:ext cx="7416180" cy="769441"/>
          </a:xfrm>
          <a:ln/>
        </p:spPr>
        <p:txBody>
          <a:bodyPr vert="horz" wrap="square" lIns="91440" tIns="45720" rIns="91440" bIns="45720" anchor="b">
            <a:spAutoFit/>
          </a:bodyPr>
          <a:lstStyle/>
          <a:p>
            <a:pPr eaLnBrk="1" hangingPunct="1"/>
            <a:r>
              <a:rPr lang="en-US" altLang="zh-CN" dirty="0">
                <a:ea typeface="宋体" pitchFamily="2" charset="-122"/>
              </a:rPr>
              <a:t>Ex</a:t>
            </a:r>
            <a:r>
              <a:rPr lang="zh-CN" altLang="en-US" dirty="0">
                <a:ea typeface="宋体" pitchFamily="2" charset="-122"/>
              </a:rPr>
              <a:t>：多级</a:t>
            </a:r>
            <a:r>
              <a:rPr lang="en-US" altLang="zh-CN" dirty="0">
                <a:ea typeface="宋体" pitchFamily="2" charset="-122"/>
              </a:rPr>
              <a:t>cache</a:t>
            </a:r>
            <a:endParaRPr lang="en-AU" altLang="zh-CN" dirty="0">
              <a:ea typeface="宋体" pitchFamily="2" charset="-122"/>
            </a:endParaRPr>
          </a:p>
        </p:txBody>
      </p:sp>
      <p:sp>
        <p:nvSpPr>
          <p:cNvPr id="18436" name="Rectangle 5"/>
          <p:cNvSpPr>
            <a:spLocks noGrp="1"/>
          </p:cNvSpPr>
          <p:nvPr>
            <p:ph idx="1"/>
          </p:nvPr>
        </p:nvSpPr>
        <p:spPr>
          <a:xfrm>
            <a:off x="250825" y="1125538"/>
            <a:ext cx="8704263" cy="5111750"/>
          </a:xfrm>
          <a:ln/>
        </p:spPr>
        <p:txBody>
          <a:bodyPr vert="horz" wrap="square" lIns="91440" tIns="45720" rIns="91440" bIns="45720" anchor="t"/>
          <a:lstStyle/>
          <a:p>
            <a:pPr eaLnBrk="1" hangingPunct="1"/>
            <a:r>
              <a:rPr lang="zh-CN" altLang="en-US" dirty="0">
                <a:latin typeface="黑体" pitchFamily="49" charset="-122"/>
                <a:ea typeface="黑体" pitchFamily="49" charset="-122"/>
              </a:rPr>
              <a:t>假设</a:t>
            </a:r>
            <a:endParaRPr lang="en-US" altLang="zh-CN" dirty="0">
              <a:latin typeface="黑体" pitchFamily="49" charset="-122"/>
              <a:ea typeface="黑体" pitchFamily="49" charset="-122"/>
            </a:endParaRPr>
          </a:p>
          <a:p>
            <a:pPr lvl="1" eaLnBrk="1" hangingPunct="1"/>
            <a:r>
              <a:rPr lang="en-US" altLang="zh-CN" dirty="0">
                <a:latin typeface="黑体" pitchFamily="49" charset="-122"/>
                <a:ea typeface="黑体" pitchFamily="49" charset="-122"/>
              </a:rPr>
              <a:t>CPU</a:t>
            </a:r>
            <a:r>
              <a:rPr lang="zh-CN" altLang="en-US" dirty="0">
                <a:latin typeface="黑体" pitchFamily="49" charset="-122"/>
                <a:ea typeface="黑体" pitchFamily="49" charset="-122"/>
              </a:rPr>
              <a:t>的理想</a:t>
            </a:r>
            <a:r>
              <a:rPr lang="en-US" altLang="zh-CN" dirty="0">
                <a:solidFill>
                  <a:srgbClr val="FF0000"/>
                </a:solidFill>
                <a:latin typeface="黑体" pitchFamily="49" charset="-122"/>
                <a:ea typeface="黑体" pitchFamily="49" charset="-122"/>
              </a:rPr>
              <a:t>CPI = 1,</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时钟频率</a:t>
            </a:r>
            <a:r>
              <a:rPr lang="en-US" altLang="zh-CN" dirty="0">
                <a:latin typeface="黑体" pitchFamily="49" charset="-122"/>
                <a:ea typeface="黑体" pitchFamily="49" charset="-122"/>
              </a:rPr>
              <a:t> = 4GHz</a:t>
            </a:r>
            <a:r>
              <a:rPr lang="zh-CN" altLang="en-US" dirty="0">
                <a:solidFill>
                  <a:srgbClr val="3333FF"/>
                </a:solidFill>
                <a:latin typeface="黑体" pitchFamily="49" charset="-122"/>
                <a:ea typeface="黑体" pitchFamily="49" charset="-122"/>
              </a:rPr>
              <a:t>（</a:t>
            </a:r>
            <a:r>
              <a:rPr lang="en-US" altLang="zh-CN" dirty="0">
                <a:solidFill>
                  <a:srgbClr val="3333FF"/>
                </a:solidFill>
                <a:latin typeface="宋体" pitchFamily="2" charset="-122"/>
                <a:ea typeface="宋体" pitchFamily="2" charset="-122"/>
              </a:rPr>
              <a:t>1/0.25ns</a:t>
            </a:r>
            <a:r>
              <a:rPr lang="zh-CN" altLang="en-US" dirty="0">
                <a:solidFill>
                  <a:srgbClr val="3333FF"/>
                </a:solidFill>
                <a:latin typeface="黑体" pitchFamily="49" charset="-122"/>
                <a:ea typeface="黑体" pitchFamily="49" charset="-122"/>
              </a:rPr>
              <a:t>）</a:t>
            </a:r>
          </a:p>
          <a:p>
            <a:pPr lvl="1" eaLnBrk="1" hangingPunct="1"/>
            <a:r>
              <a:rPr lang="zh-CN" altLang="en-US" dirty="0">
                <a:latin typeface="黑体" pitchFamily="49" charset="-122"/>
                <a:ea typeface="黑体" pitchFamily="49" charset="-122"/>
              </a:rPr>
              <a:t>缺失率</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指令</a:t>
            </a:r>
            <a:r>
              <a:rPr lang="en-US" altLang="zh-CN" dirty="0">
                <a:latin typeface="黑体" pitchFamily="49" charset="-122"/>
                <a:ea typeface="黑体" pitchFamily="49" charset="-122"/>
              </a:rPr>
              <a:t> = 2%</a:t>
            </a:r>
          </a:p>
          <a:p>
            <a:pPr lvl="1" eaLnBrk="1" hangingPunct="1"/>
            <a:r>
              <a:rPr lang="zh-CN" altLang="en-US" dirty="0">
                <a:latin typeface="黑体" pitchFamily="49" charset="-122"/>
                <a:ea typeface="黑体" pitchFamily="49" charset="-122"/>
              </a:rPr>
              <a:t>主存储器的访问时间（传输时间） </a:t>
            </a:r>
            <a:r>
              <a:rPr lang="en-US" altLang="zh-CN" dirty="0">
                <a:latin typeface="黑体" pitchFamily="49" charset="-122"/>
                <a:ea typeface="黑体" pitchFamily="49" charset="-122"/>
              </a:rPr>
              <a:t>= 100ns</a:t>
            </a:r>
          </a:p>
          <a:p>
            <a:pPr eaLnBrk="1" hangingPunct="1"/>
            <a:r>
              <a:rPr lang="zh-CN" altLang="en-US" dirty="0">
                <a:latin typeface="黑体" pitchFamily="49" charset="-122"/>
                <a:ea typeface="黑体" pitchFamily="49" charset="-122"/>
              </a:rPr>
              <a:t>对于一级</a:t>
            </a:r>
            <a:r>
              <a:rPr lang="en-US" altLang="zh-CN" dirty="0">
                <a:latin typeface="黑体" pitchFamily="49" charset="-122"/>
                <a:ea typeface="黑体" pitchFamily="49" charset="-122"/>
              </a:rPr>
              <a:t>cache</a:t>
            </a:r>
          </a:p>
          <a:p>
            <a:pPr lvl="1" eaLnBrk="1" hangingPunct="1"/>
            <a:r>
              <a:rPr lang="zh-CN" altLang="en-US" dirty="0">
                <a:solidFill>
                  <a:srgbClr val="800000"/>
                </a:solidFill>
                <a:latin typeface="黑体" pitchFamily="49" charset="-122"/>
                <a:ea typeface="黑体" pitchFamily="49" charset="-122"/>
              </a:rPr>
              <a:t>缺失代价</a:t>
            </a:r>
            <a:r>
              <a:rPr lang="en-US" altLang="zh-CN" dirty="0">
                <a:latin typeface="黑体" pitchFamily="49" charset="-122"/>
                <a:ea typeface="黑体" pitchFamily="49" charset="-122"/>
              </a:rPr>
              <a:t> = 100ns/0.25ns = </a:t>
            </a:r>
            <a:r>
              <a:rPr lang="en-US" altLang="zh-CN" dirty="0">
                <a:solidFill>
                  <a:srgbClr val="800000"/>
                </a:solidFill>
                <a:latin typeface="黑体" pitchFamily="49" charset="-122"/>
                <a:ea typeface="黑体" pitchFamily="49" charset="-122"/>
              </a:rPr>
              <a:t>400 </a:t>
            </a:r>
            <a:r>
              <a:rPr lang="zh-CN" altLang="en-US" dirty="0">
                <a:solidFill>
                  <a:srgbClr val="800000"/>
                </a:solidFill>
                <a:latin typeface="黑体" pitchFamily="49" charset="-122"/>
                <a:ea typeface="黑体" pitchFamily="49" charset="-122"/>
              </a:rPr>
              <a:t>个时钟周期</a:t>
            </a:r>
            <a:endParaRPr lang="en-US" altLang="zh-CN" dirty="0">
              <a:solidFill>
                <a:srgbClr val="800000"/>
              </a:solidFill>
              <a:latin typeface="黑体" pitchFamily="49" charset="-122"/>
              <a:ea typeface="黑体" pitchFamily="49" charset="-122"/>
            </a:endParaRPr>
          </a:p>
          <a:p>
            <a:pPr lvl="1" eaLnBrk="1" hangingPunct="1"/>
            <a:r>
              <a:rPr lang="zh-CN" altLang="en-US" dirty="0">
                <a:latin typeface="黑体" pitchFamily="49" charset="-122"/>
                <a:ea typeface="黑体" pitchFamily="49" charset="-122"/>
              </a:rPr>
              <a:t>实际的</a:t>
            </a:r>
            <a:r>
              <a:rPr lang="en-US" altLang="zh-CN" dirty="0">
                <a:latin typeface="黑体" pitchFamily="49" charset="-122"/>
                <a:ea typeface="黑体" pitchFamily="49" charset="-122"/>
              </a:rPr>
              <a:t> CPI = 1 + 0.02 × 400 = 9</a:t>
            </a:r>
          </a:p>
        </p:txBody>
      </p:sp>
      <p:graphicFrame>
        <p:nvGraphicFramePr>
          <p:cNvPr id="5" name="Object 8">
            <a:extLst>
              <a:ext uri="{FF2B5EF4-FFF2-40B4-BE49-F238E27FC236}">
                <a16:creationId xmlns:a16="http://schemas.microsoft.com/office/drawing/2014/main" id="{5DEB9F83-466F-47DB-B044-B0C396A18AFB}"/>
              </a:ext>
            </a:extLst>
          </p:cNvPr>
          <p:cNvGraphicFramePr>
            <a:graphicFrameLocks noChangeAspect="1"/>
          </p:cNvGraphicFramePr>
          <p:nvPr>
            <p:extLst>
              <p:ext uri="{D42A27DB-BD31-4B8C-83A1-F6EECF244321}">
                <p14:modId xmlns:p14="http://schemas.microsoft.com/office/powerpoint/2010/main" val="1187241790"/>
              </p:ext>
            </p:extLst>
          </p:nvPr>
        </p:nvGraphicFramePr>
        <p:xfrm>
          <a:off x="5207001" y="117475"/>
          <a:ext cx="3748087" cy="1512887"/>
        </p:xfrm>
        <a:graphic>
          <a:graphicData uri="http://schemas.openxmlformats.org/presentationml/2006/ole">
            <mc:AlternateContent xmlns:mc="http://schemas.openxmlformats.org/markup-compatibility/2006">
              <mc:Choice xmlns:v="urn:schemas-microsoft-com:vml" Requires="v">
                <p:oleObj r:id="rId3" imgW="2705100" imgH="1092200" progId="Equation.3">
                  <p:embed/>
                </p:oleObj>
              </mc:Choice>
              <mc:Fallback>
                <p:oleObj r:id="rId3" imgW="2705100" imgH="1092200" progId="Equation.3">
                  <p:embed/>
                  <p:pic>
                    <p:nvPicPr>
                      <p:cNvPr id="5" name="Object 8">
                        <a:extLst>
                          <a:ext uri="{FF2B5EF4-FFF2-40B4-BE49-F238E27FC236}">
                            <a16:creationId xmlns:a16="http://schemas.microsoft.com/office/drawing/2014/main" id="{DED4D3B4-DAFD-4E9D-A5FF-F816FFDC75D0}"/>
                          </a:ext>
                        </a:extLst>
                      </p:cNvPr>
                      <p:cNvPicPr/>
                      <p:nvPr/>
                    </p:nvPicPr>
                    <p:blipFill>
                      <a:blip r:embed="rId4"/>
                      <a:stretch>
                        <a:fillRect/>
                      </a:stretch>
                    </p:blipFill>
                    <p:spPr>
                      <a:xfrm>
                        <a:off x="5207001" y="117475"/>
                        <a:ext cx="3748087" cy="1512887"/>
                      </a:xfrm>
                      <a:prstGeom prst="rect">
                        <a:avLst/>
                      </a:prstGeom>
                      <a:noFill/>
                      <a:ln w="38100">
                        <a:solidFill>
                          <a:schemeClr val="accent4">
                            <a:lumMod val="65000"/>
                            <a:lumOff val="35000"/>
                          </a:schemeClr>
                        </a:solidFill>
                        <a:miter/>
                      </a:ln>
                    </p:spPr>
                  </p:pic>
                </p:oleObj>
              </mc:Fallback>
            </mc:AlternateContent>
          </a:graphicData>
        </a:graphic>
      </p:graphicFrame>
    </p:spTree>
    <p:extLst>
      <p:ext uri="{BB962C8B-B14F-4D97-AF65-F5344CB8AC3E}">
        <p14:creationId xmlns:p14="http://schemas.microsoft.com/office/powerpoint/2010/main" val="57835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6">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235</a:t>
            </a:fld>
            <a:endParaRPr lang="en-AU" altLang="zh-CN" sz="1400" b="1" dirty="0">
              <a:ea typeface="宋体" pitchFamily="2" charset="-122"/>
            </a:endParaRPr>
          </a:p>
        </p:txBody>
      </p:sp>
      <p:sp>
        <p:nvSpPr>
          <p:cNvPr id="665603" name="Rectangle 4"/>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Example</a:t>
            </a:r>
            <a:endParaRPr lang="en-AU" altLang="zh-CN" dirty="0">
              <a:ea typeface="宋体" pitchFamily="2" charset="-122"/>
            </a:endParaRPr>
          </a:p>
        </p:txBody>
      </p:sp>
      <p:sp>
        <p:nvSpPr>
          <p:cNvPr id="19460" name="Rectangle 5"/>
          <p:cNvSpPr>
            <a:spLocks noGrp="1"/>
          </p:cNvSpPr>
          <p:nvPr>
            <p:ph idx="1"/>
          </p:nvPr>
        </p:nvSpPr>
        <p:spPr>
          <a:xfrm>
            <a:off x="503238" y="1125538"/>
            <a:ext cx="8964612" cy="5111750"/>
          </a:xfrm>
          <a:ln/>
        </p:spPr>
        <p:txBody>
          <a:bodyPr vert="horz" wrap="square" lIns="91440" tIns="45720" rIns="91440" bIns="45720" anchor="t"/>
          <a:lstStyle/>
          <a:p>
            <a:pPr eaLnBrk="1" hangingPunct="1">
              <a:lnSpc>
                <a:spcPct val="90000"/>
              </a:lnSpc>
            </a:pPr>
            <a:r>
              <a:rPr lang="zh-CN" altLang="en-US" dirty="0">
                <a:latin typeface="黑体" pitchFamily="49" charset="-122"/>
                <a:ea typeface="黑体" pitchFamily="49" charset="-122"/>
              </a:rPr>
              <a:t>现在增加一个二级</a:t>
            </a:r>
            <a:r>
              <a:rPr lang="en-US" altLang="zh-CN" dirty="0">
                <a:latin typeface="黑体" pitchFamily="49" charset="-122"/>
                <a:ea typeface="黑体" pitchFamily="49" charset="-122"/>
              </a:rPr>
              <a:t>cache</a:t>
            </a:r>
          </a:p>
          <a:p>
            <a:pPr lvl="1" eaLnBrk="1" hangingPunct="1">
              <a:lnSpc>
                <a:spcPct val="90000"/>
              </a:lnSpc>
            </a:pPr>
            <a:r>
              <a:rPr lang="zh-CN" altLang="en-US" dirty="0">
                <a:latin typeface="黑体" pitchFamily="49" charset="-122"/>
                <a:ea typeface="黑体" pitchFamily="49" charset="-122"/>
              </a:rPr>
              <a:t>访问时间</a:t>
            </a:r>
            <a:r>
              <a:rPr lang="en-US" altLang="zh-CN" dirty="0">
                <a:latin typeface="黑体" pitchFamily="49" charset="-122"/>
                <a:ea typeface="黑体" pitchFamily="49" charset="-122"/>
              </a:rPr>
              <a:t> = 5ns</a:t>
            </a:r>
          </a:p>
          <a:p>
            <a:pPr lvl="1" eaLnBrk="1" hangingPunct="1">
              <a:lnSpc>
                <a:spcPct val="90000"/>
              </a:lnSpc>
            </a:pPr>
            <a:r>
              <a:rPr lang="zh-CN" altLang="en-US" dirty="0">
                <a:latin typeface="黑体" pitchFamily="49" charset="-122"/>
                <a:ea typeface="黑体" pitchFamily="49" charset="-122"/>
              </a:rPr>
              <a:t>对主存储器的</a:t>
            </a:r>
            <a:r>
              <a:rPr lang="zh-CN" altLang="en-US" dirty="0">
                <a:solidFill>
                  <a:srgbClr val="800000"/>
                </a:solidFill>
                <a:latin typeface="黑体" pitchFamily="49" charset="-122"/>
                <a:ea typeface="黑体" pitchFamily="49" charset="-122"/>
              </a:rPr>
              <a:t>全局缺失率 </a:t>
            </a:r>
            <a:r>
              <a:rPr lang="en-US" altLang="zh-CN" dirty="0">
                <a:latin typeface="黑体" pitchFamily="49" charset="-122"/>
                <a:ea typeface="黑体" pitchFamily="49" charset="-122"/>
              </a:rPr>
              <a:t>= </a:t>
            </a:r>
            <a:r>
              <a:rPr lang="en-US" altLang="zh-CN" dirty="0">
                <a:solidFill>
                  <a:srgbClr val="008000"/>
                </a:solidFill>
                <a:latin typeface="黑体" pitchFamily="49" charset="-122"/>
                <a:ea typeface="黑体" pitchFamily="49" charset="-122"/>
              </a:rPr>
              <a:t>0.5%</a:t>
            </a:r>
          </a:p>
          <a:p>
            <a:pPr eaLnBrk="1" hangingPunct="1">
              <a:lnSpc>
                <a:spcPct val="90000"/>
              </a:lnSpc>
            </a:pPr>
            <a:r>
              <a:rPr lang="zh-CN" altLang="en-US" dirty="0">
                <a:latin typeface="黑体" pitchFamily="49" charset="-122"/>
                <a:ea typeface="黑体" pitchFamily="49" charset="-122"/>
              </a:rPr>
              <a:t>一级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在二级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命中时缺失</a:t>
            </a:r>
            <a:endParaRPr lang="en-US" altLang="zh-CN" dirty="0">
              <a:latin typeface="黑体" pitchFamily="49" charset="-122"/>
              <a:ea typeface="黑体" pitchFamily="49" charset="-122"/>
            </a:endParaRPr>
          </a:p>
          <a:p>
            <a:pPr lvl="1" eaLnBrk="1" hangingPunct="1">
              <a:lnSpc>
                <a:spcPct val="90000"/>
              </a:lnSpc>
            </a:pPr>
            <a:r>
              <a:rPr lang="zh-CN" altLang="en-US" dirty="0">
                <a:solidFill>
                  <a:srgbClr val="800000"/>
                </a:solidFill>
                <a:latin typeface="黑体" pitchFamily="49" charset="-122"/>
                <a:ea typeface="黑体" pitchFamily="49" charset="-122"/>
              </a:rPr>
              <a:t>代价</a:t>
            </a:r>
            <a:r>
              <a:rPr lang="en-US" altLang="zh-CN" dirty="0">
                <a:solidFill>
                  <a:srgbClr val="800000"/>
                </a:solidFill>
                <a:latin typeface="黑体" pitchFamily="49" charset="-122"/>
                <a:ea typeface="黑体" pitchFamily="49" charset="-122"/>
              </a:rPr>
              <a:t> </a:t>
            </a:r>
            <a:r>
              <a:rPr lang="en-US" altLang="zh-CN" dirty="0">
                <a:latin typeface="黑体" pitchFamily="49" charset="-122"/>
                <a:ea typeface="黑体" pitchFamily="49" charset="-122"/>
              </a:rPr>
              <a:t>= 5ns/0.25ns = </a:t>
            </a:r>
            <a:r>
              <a:rPr lang="en-US" altLang="zh-CN" dirty="0">
                <a:solidFill>
                  <a:srgbClr val="800000"/>
                </a:solidFill>
                <a:latin typeface="黑体" pitchFamily="49" charset="-122"/>
                <a:ea typeface="黑体" pitchFamily="49" charset="-122"/>
              </a:rPr>
              <a:t>20 </a:t>
            </a:r>
            <a:r>
              <a:rPr lang="zh-CN" altLang="en-US" dirty="0">
                <a:solidFill>
                  <a:srgbClr val="800000"/>
                </a:solidFill>
                <a:latin typeface="黑体" pitchFamily="49" charset="-122"/>
                <a:ea typeface="黑体" pitchFamily="49" charset="-122"/>
              </a:rPr>
              <a:t>个时钟周期</a:t>
            </a:r>
            <a:endParaRPr lang="en-US" altLang="zh-CN" dirty="0">
              <a:solidFill>
                <a:srgbClr val="800000"/>
              </a:solidFill>
              <a:latin typeface="黑体" pitchFamily="49" charset="-122"/>
              <a:ea typeface="黑体" pitchFamily="49" charset="-122"/>
            </a:endParaRPr>
          </a:p>
          <a:p>
            <a:pPr eaLnBrk="1" hangingPunct="1">
              <a:lnSpc>
                <a:spcPct val="90000"/>
              </a:lnSpc>
            </a:pPr>
            <a:r>
              <a:rPr lang="zh-CN" altLang="en-US" dirty="0">
                <a:latin typeface="黑体" pitchFamily="49" charset="-122"/>
                <a:ea typeface="黑体" pitchFamily="49" charset="-122"/>
              </a:rPr>
              <a:t>一级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在二级</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缺失时缺失</a:t>
            </a:r>
            <a:endParaRPr lang="en-US" altLang="zh-CN" dirty="0">
              <a:latin typeface="黑体" pitchFamily="49" charset="-122"/>
              <a:ea typeface="黑体" pitchFamily="49" charset="-122"/>
            </a:endParaRPr>
          </a:p>
          <a:p>
            <a:pPr eaLnBrk="1" hangingPunct="1">
              <a:lnSpc>
                <a:spcPct val="90000"/>
              </a:lnSpc>
            </a:pPr>
            <a:endParaRPr lang="en-US" altLang="zh-CN" dirty="0">
              <a:latin typeface="黑体" pitchFamily="49" charset="-122"/>
              <a:ea typeface="黑体" pitchFamily="49" charset="-122"/>
            </a:endParaRPr>
          </a:p>
          <a:p>
            <a:pPr eaLnBrk="1" hangingPunct="1">
              <a:lnSpc>
                <a:spcPct val="90000"/>
              </a:lnSpc>
            </a:pPr>
            <a:r>
              <a:rPr lang="zh-CN" altLang="en-US" dirty="0">
                <a:latin typeface="黑体" pitchFamily="49" charset="-122"/>
                <a:ea typeface="黑体" pitchFamily="49" charset="-122"/>
              </a:rPr>
              <a:t>总的</a:t>
            </a:r>
            <a:r>
              <a:rPr lang="en-US" altLang="zh-CN" dirty="0">
                <a:latin typeface="黑体" pitchFamily="49" charset="-122"/>
                <a:ea typeface="黑体" pitchFamily="49" charset="-122"/>
              </a:rPr>
              <a:t>CPI= 1+0.02×20+</a:t>
            </a:r>
            <a:r>
              <a:rPr lang="en-US" altLang="zh-CN" dirty="0">
                <a:solidFill>
                  <a:srgbClr val="008000"/>
                </a:solidFill>
                <a:latin typeface="黑体" pitchFamily="49" charset="-122"/>
                <a:ea typeface="黑体" pitchFamily="49" charset="-122"/>
              </a:rPr>
              <a:t>0.005</a:t>
            </a:r>
            <a:r>
              <a:rPr lang="en-US" altLang="zh-CN" dirty="0">
                <a:latin typeface="黑体" pitchFamily="49" charset="-122"/>
                <a:ea typeface="黑体" pitchFamily="49" charset="-122"/>
              </a:rPr>
              <a:t>×400 = 3.4</a:t>
            </a:r>
          </a:p>
          <a:p>
            <a:pPr eaLnBrk="1" hangingPunct="1">
              <a:lnSpc>
                <a:spcPct val="90000"/>
              </a:lnSpc>
            </a:pPr>
            <a:r>
              <a:rPr lang="zh-CN" altLang="en-US" dirty="0">
                <a:latin typeface="黑体" pitchFamily="49" charset="-122"/>
                <a:ea typeface="黑体" pitchFamily="49" charset="-122"/>
              </a:rPr>
              <a:t>性能比</a:t>
            </a:r>
            <a:r>
              <a:rPr lang="en-US" altLang="zh-CN" dirty="0">
                <a:latin typeface="黑体" pitchFamily="49" charset="-122"/>
                <a:ea typeface="黑体" pitchFamily="49" charset="-122"/>
              </a:rPr>
              <a:t> = 9/3.4 = 2.6</a:t>
            </a:r>
            <a:endParaRPr lang="en-AU" altLang="zh-CN" dirty="0">
              <a:latin typeface="黑体" pitchFamily="49" charset="-122"/>
              <a:ea typeface="黑体" pitchFamily="49" charset="-122"/>
            </a:endParaRPr>
          </a:p>
        </p:txBody>
      </p:sp>
      <p:sp>
        <p:nvSpPr>
          <p:cNvPr id="19461" name="Line 6"/>
          <p:cNvSpPr/>
          <p:nvPr/>
        </p:nvSpPr>
        <p:spPr>
          <a:xfrm flipH="1">
            <a:off x="5867400" y="2420938"/>
            <a:ext cx="144463" cy="2303462"/>
          </a:xfrm>
          <a:prstGeom prst="line">
            <a:avLst/>
          </a:prstGeom>
          <a:ln w="28575" cap="flat" cmpd="sng">
            <a:solidFill>
              <a:srgbClr val="006600"/>
            </a:solidFill>
            <a:prstDash val="solid"/>
            <a:headEnd type="none" w="med" len="med"/>
            <a:tailEnd type="triangle" w="med" len="med"/>
          </a:ln>
        </p:spPr>
      </p:sp>
    </p:spTree>
    <p:extLst>
      <p:ext uri="{BB962C8B-B14F-4D97-AF65-F5344CB8AC3E}">
        <p14:creationId xmlns:p14="http://schemas.microsoft.com/office/powerpoint/2010/main" val="168294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46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460">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236</a:t>
            </a:fld>
            <a:endParaRPr lang="en-AU" altLang="zh-CN" sz="1400" b="1" dirty="0">
              <a:ea typeface="宋体" pitchFamily="2" charset="-122"/>
            </a:endParaRPr>
          </a:p>
        </p:txBody>
      </p:sp>
      <p:sp>
        <p:nvSpPr>
          <p:cNvPr id="630787" name="Rectangle 4"/>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性能总结</a:t>
            </a:r>
            <a:endParaRPr lang="en-AU" altLang="zh-CN" dirty="0">
              <a:ea typeface="宋体" pitchFamily="2" charset="-122"/>
            </a:endParaRPr>
          </a:p>
        </p:txBody>
      </p:sp>
      <p:sp>
        <p:nvSpPr>
          <p:cNvPr id="64516" name="Rectangle 5"/>
          <p:cNvSpPr>
            <a:spLocks noGrp="1"/>
          </p:cNvSpPr>
          <p:nvPr>
            <p:ph idx="1"/>
          </p:nvPr>
        </p:nvSpPr>
        <p:spPr>
          <a:ln/>
        </p:spPr>
        <p:txBody>
          <a:bodyPr vert="horz" wrap="square" lIns="91440" tIns="45720" rIns="91440" bIns="45720" anchor="t"/>
          <a:lstStyle/>
          <a:p>
            <a:pPr eaLnBrk="1" hangingPunct="1"/>
            <a:r>
              <a:rPr lang="zh-CN" altLang="en-US" dirty="0">
                <a:latin typeface="宋体" pitchFamily="2" charset="-122"/>
                <a:ea typeface="宋体" pitchFamily="2" charset="-122"/>
              </a:rPr>
              <a:t>当</a:t>
            </a:r>
            <a:r>
              <a:rPr lang="en-US" altLang="zh-CN" dirty="0">
                <a:latin typeface="宋体" pitchFamily="2" charset="-122"/>
                <a:ea typeface="宋体" pitchFamily="2" charset="-122"/>
              </a:rPr>
              <a:t>CPU</a:t>
            </a:r>
            <a:r>
              <a:rPr lang="zh-CN" altLang="en-US" dirty="0">
                <a:latin typeface="宋体" pitchFamily="2" charset="-122"/>
                <a:ea typeface="宋体" pitchFamily="2" charset="-122"/>
              </a:rPr>
              <a:t>的性能提升时</a:t>
            </a:r>
            <a:endParaRPr lang="en-US" altLang="zh-CN" dirty="0">
              <a:latin typeface="宋体" pitchFamily="2" charset="-122"/>
              <a:ea typeface="宋体" pitchFamily="2" charset="-122"/>
            </a:endParaRPr>
          </a:p>
          <a:p>
            <a:pPr lvl="1" eaLnBrk="1" hangingPunct="1"/>
            <a:r>
              <a:rPr lang="zh-CN" altLang="en-US" dirty="0">
                <a:latin typeface="宋体" pitchFamily="2" charset="-122"/>
                <a:ea typeface="宋体" pitchFamily="2" charset="-122"/>
              </a:rPr>
              <a:t>缺失代价将变得更显著</a:t>
            </a:r>
            <a:endParaRPr lang="en-US" altLang="zh-CN" dirty="0">
              <a:latin typeface="宋体" pitchFamily="2" charset="-122"/>
              <a:ea typeface="宋体" pitchFamily="2" charset="-122"/>
            </a:endParaRPr>
          </a:p>
          <a:p>
            <a:pPr eaLnBrk="1" hangingPunct="1"/>
            <a:r>
              <a:rPr lang="zh-CN" altLang="en-US" dirty="0">
                <a:latin typeface="宋体" pitchFamily="2" charset="-122"/>
                <a:ea typeface="宋体" pitchFamily="2" charset="-122"/>
              </a:rPr>
              <a:t>降低</a:t>
            </a:r>
            <a:r>
              <a:rPr lang="en-US" altLang="zh-CN" dirty="0">
                <a:latin typeface="宋体" pitchFamily="2" charset="-122"/>
                <a:ea typeface="宋体" pitchFamily="2" charset="-122"/>
              </a:rPr>
              <a:t>CPI</a:t>
            </a:r>
          </a:p>
          <a:p>
            <a:pPr lvl="1" eaLnBrk="1" hangingPunct="1"/>
            <a:r>
              <a:rPr lang="zh-CN" altLang="en-US" dirty="0">
                <a:latin typeface="宋体" pitchFamily="2" charset="-122"/>
                <a:ea typeface="宋体" pitchFamily="2" charset="-122"/>
              </a:rPr>
              <a:t>内存阻塞的时间开销所占比例更大</a:t>
            </a:r>
            <a:endParaRPr lang="en-US" altLang="zh-CN" dirty="0">
              <a:latin typeface="宋体" pitchFamily="2" charset="-122"/>
              <a:ea typeface="宋体" pitchFamily="2" charset="-122"/>
            </a:endParaRPr>
          </a:p>
          <a:p>
            <a:pPr eaLnBrk="1" hangingPunct="1"/>
            <a:r>
              <a:rPr lang="zh-CN" altLang="en-US" dirty="0">
                <a:latin typeface="宋体" pitchFamily="2" charset="-122"/>
                <a:ea typeface="宋体" pitchFamily="2" charset="-122"/>
              </a:rPr>
              <a:t>增加时钟频率</a:t>
            </a:r>
            <a:endParaRPr lang="en-US" altLang="zh-CN" dirty="0">
              <a:latin typeface="宋体" pitchFamily="2" charset="-122"/>
              <a:ea typeface="宋体" pitchFamily="2" charset="-122"/>
            </a:endParaRPr>
          </a:p>
          <a:p>
            <a:pPr lvl="1" eaLnBrk="1" hangingPunct="1"/>
            <a:r>
              <a:rPr lang="zh-CN" altLang="en-US" dirty="0">
                <a:latin typeface="宋体" pitchFamily="2" charset="-122"/>
                <a:ea typeface="宋体" pitchFamily="2" charset="-122"/>
              </a:rPr>
              <a:t>存储器阻塞将会浪费更多的</a:t>
            </a:r>
            <a:r>
              <a:rPr lang="en-US" altLang="zh-CN" dirty="0">
                <a:latin typeface="宋体" pitchFamily="2" charset="-122"/>
                <a:ea typeface="宋体" pitchFamily="2" charset="-122"/>
              </a:rPr>
              <a:t>CPU</a:t>
            </a:r>
            <a:r>
              <a:rPr lang="zh-CN" altLang="en-US" dirty="0">
                <a:latin typeface="宋体" pitchFamily="2" charset="-122"/>
                <a:ea typeface="宋体" pitchFamily="2" charset="-122"/>
              </a:rPr>
              <a:t>时钟</a:t>
            </a:r>
            <a:endParaRPr lang="en-US" altLang="zh-CN" dirty="0">
              <a:latin typeface="宋体" pitchFamily="2" charset="-122"/>
              <a:ea typeface="宋体" pitchFamily="2" charset="-122"/>
            </a:endParaRPr>
          </a:p>
          <a:p>
            <a:pPr eaLnBrk="1" hangingPunct="1"/>
            <a:r>
              <a:rPr lang="zh-CN" altLang="en-US" dirty="0">
                <a:latin typeface="宋体" pitchFamily="2" charset="-122"/>
                <a:ea typeface="宋体" pitchFamily="2" charset="-122"/>
              </a:rPr>
              <a:t>在评价系统性能时，不能忽略</a:t>
            </a:r>
            <a:r>
              <a:rPr lang="en-US" altLang="zh-CN" dirty="0">
                <a:latin typeface="宋体" pitchFamily="2" charset="-122"/>
                <a:ea typeface="宋体" pitchFamily="2" charset="-122"/>
              </a:rPr>
              <a:t>cache</a:t>
            </a:r>
            <a:r>
              <a:rPr lang="zh-CN" altLang="en-US" dirty="0">
                <a:latin typeface="宋体" pitchFamily="2" charset="-122"/>
                <a:ea typeface="宋体" pitchFamily="2" charset="-122"/>
              </a:rPr>
              <a:t>的性能</a:t>
            </a:r>
            <a:endParaRPr lang="en-AU" altLang="zh-CN" dirty="0">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51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51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5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build="p"/>
    </p:bldLst>
  </p:timing>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1266" name="Rectangle 2"/>
          <p:cNvSpPr>
            <a:spLocks noGrp="1"/>
          </p:cNvSpPr>
          <p:nvPr>
            <p:ph type="title" idx="4294967295"/>
          </p:nvPr>
        </p:nvSpPr>
        <p:spPr>
          <a:xfrm>
            <a:off x="539750" y="139700"/>
            <a:ext cx="8640763" cy="768350"/>
          </a:xfrm>
          <a:ln/>
        </p:spPr>
        <p:txBody>
          <a:bodyPr vert="horz" wrap="square" lIns="91440" tIns="45720" rIns="91440" bIns="45720" anchor="b">
            <a:spAutoFit/>
          </a:bodyPr>
          <a:lstStyle/>
          <a:p>
            <a:pPr eaLnBrk="1" hangingPunct="1"/>
            <a:r>
              <a:rPr lang="zh-CN" altLang="en-US" dirty="0">
                <a:ea typeface="宋体" pitchFamily="2" charset="-122"/>
              </a:rPr>
              <a:t>替换(</a:t>
            </a:r>
            <a:r>
              <a:rPr lang="en-US" altLang="zh-CN" dirty="0">
                <a:ea typeface="宋体" pitchFamily="2" charset="-122"/>
              </a:rPr>
              <a:t>Replacement</a:t>
            </a:r>
            <a:r>
              <a:rPr lang="zh-CN" altLang="en-US" dirty="0">
                <a:ea typeface="宋体" pitchFamily="2" charset="-122"/>
              </a:rPr>
              <a:t>)算法</a:t>
            </a:r>
          </a:p>
        </p:txBody>
      </p:sp>
      <p:sp>
        <p:nvSpPr>
          <p:cNvPr id="651267" name="Rectangle 3"/>
          <p:cNvSpPr>
            <a:spLocks noGrp="1"/>
          </p:cNvSpPr>
          <p:nvPr>
            <p:ph type="body" idx="4294967295"/>
          </p:nvPr>
        </p:nvSpPr>
        <p:spPr>
          <a:xfrm>
            <a:off x="523875" y="1403350"/>
            <a:ext cx="8234363" cy="5260975"/>
          </a:xfrm>
          <a:ln/>
        </p:spPr>
        <p:txBody>
          <a:bodyPr vert="horz" wrap="square" lIns="91440" tIns="45720" rIns="91440" bIns="45720" anchor="t"/>
          <a:lstStyle/>
          <a:p>
            <a:pPr algn="just" eaLnBrk="1" hangingPunct="1">
              <a:lnSpc>
                <a:spcPct val="110000"/>
              </a:lnSpc>
            </a:pPr>
            <a:r>
              <a:rPr lang="zh-CN" altLang="en-US" sz="2200" dirty="0">
                <a:ea typeface="黑体" pitchFamily="49" charset="-122"/>
              </a:rPr>
              <a:t>常用替换算法有：</a:t>
            </a:r>
          </a:p>
          <a:p>
            <a:pPr lvl="1" algn="just" eaLnBrk="1" hangingPunct="1">
              <a:lnSpc>
                <a:spcPct val="110000"/>
              </a:lnSpc>
            </a:pPr>
            <a:r>
              <a:rPr lang="zh-CN" altLang="en-US" sz="2200" dirty="0">
                <a:ea typeface="黑体" pitchFamily="49" charset="-122"/>
              </a:rPr>
              <a:t>先进先出</a:t>
            </a:r>
            <a:r>
              <a:rPr lang="en-US" altLang="zh-CN" sz="2200" dirty="0">
                <a:ea typeface="黑体" pitchFamily="49" charset="-122"/>
              </a:rPr>
              <a:t>FIFO</a:t>
            </a:r>
            <a:r>
              <a:rPr lang="zh-CN" altLang="en-US" sz="2200" dirty="0">
                <a:ea typeface="黑体" pitchFamily="49" charset="-122"/>
              </a:rPr>
              <a:t> （</a:t>
            </a:r>
            <a:r>
              <a:rPr lang="en-US" altLang="zh-CN" sz="2200" dirty="0">
                <a:ea typeface="黑体" pitchFamily="49" charset="-122"/>
              </a:rPr>
              <a:t>first-in-first-out）</a:t>
            </a:r>
          </a:p>
          <a:p>
            <a:pPr lvl="1" algn="just" eaLnBrk="1" hangingPunct="1">
              <a:lnSpc>
                <a:spcPct val="110000"/>
              </a:lnSpc>
            </a:pPr>
            <a:r>
              <a:rPr lang="zh-CN" altLang="en-US" sz="2200" dirty="0">
                <a:solidFill>
                  <a:srgbClr val="FF0000"/>
                </a:solidFill>
                <a:ea typeface="黑体" pitchFamily="49" charset="-122"/>
              </a:rPr>
              <a:t>最近最少用</a:t>
            </a:r>
            <a:r>
              <a:rPr lang="en-US" altLang="zh-CN" sz="2200" dirty="0">
                <a:solidFill>
                  <a:srgbClr val="FF0000"/>
                </a:solidFill>
                <a:ea typeface="黑体" pitchFamily="49" charset="-122"/>
              </a:rPr>
              <a:t>LRU</a:t>
            </a:r>
            <a:r>
              <a:rPr lang="zh-CN" altLang="en-US" sz="2200" dirty="0">
                <a:solidFill>
                  <a:srgbClr val="FF0000"/>
                </a:solidFill>
                <a:ea typeface="黑体" pitchFamily="49" charset="-122"/>
              </a:rPr>
              <a:t> （</a:t>
            </a:r>
            <a:r>
              <a:rPr lang="en-US" altLang="zh-CN" sz="2200" dirty="0">
                <a:solidFill>
                  <a:srgbClr val="FF0000"/>
                </a:solidFill>
                <a:ea typeface="黑体" pitchFamily="49" charset="-122"/>
              </a:rPr>
              <a:t> least-recently used）</a:t>
            </a:r>
          </a:p>
          <a:p>
            <a:pPr lvl="1" algn="just" eaLnBrk="1" hangingPunct="1">
              <a:lnSpc>
                <a:spcPct val="110000"/>
              </a:lnSpc>
            </a:pPr>
            <a:r>
              <a:rPr lang="zh-CN" altLang="en-US" sz="2200" dirty="0">
                <a:ea typeface="黑体" pitchFamily="49" charset="-122"/>
              </a:rPr>
              <a:t>最不经常用</a:t>
            </a:r>
            <a:r>
              <a:rPr lang="en-US" altLang="zh-CN" sz="2200" dirty="0">
                <a:ea typeface="黑体" pitchFamily="49" charset="-122"/>
              </a:rPr>
              <a:t>LFU</a:t>
            </a:r>
            <a:r>
              <a:rPr lang="zh-CN" altLang="en-US" sz="2200" dirty="0">
                <a:ea typeface="黑体" pitchFamily="49" charset="-122"/>
              </a:rPr>
              <a:t> （</a:t>
            </a:r>
            <a:r>
              <a:rPr lang="en-US" altLang="zh-CN" sz="2200" dirty="0">
                <a:ea typeface="黑体" pitchFamily="49" charset="-122"/>
              </a:rPr>
              <a:t> least-frequently used）</a:t>
            </a:r>
          </a:p>
          <a:p>
            <a:pPr lvl="1" algn="just" eaLnBrk="1" hangingPunct="1">
              <a:lnSpc>
                <a:spcPct val="110000"/>
              </a:lnSpc>
            </a:pPr>
            <a:r>
              <a:rPr lang="zh-CN" altLang="en-US" sz="2200" dirty="0">
                <a:solidFill>
                  <a:srgbClr val="FF0000"/>
                </a:solidFill>
                <a:ea typeface="黑体" pitchFamily="49" charset="-122"/>
              </a:rPr>
              <a:t>随机替换算法（</a:t>
            </a:r>
            <a:r>
              <a:rPr lang="en-US" altLang="zh-CN" sz="2200" dirty="0">
                <a:solidFill>
                  <a:srgbClr val="FF0000"/>
                </a:solidFill>
                <a:ea typeface="黑体" pitchFamily="49" charset="-122"/>
              </a:rPr>
              <a:t>Random）</a:t>
            </a:r>
          </a:p>
          <a:p>
            <a:pPr lvl="1" algn="just" eaLnBrk="1" hangingPunct="1">
              <a:lnSpc>
                <a:spcPct val="110000"/>
              </a:lnSpc>
              <a:buNone/>
            </a:pPr>
            <a:r>
              <a:rPr lang="zh-CN" altLang="en-US" sz="2200" dirty="0">
                <a:ea typeface="黑体" pitchFamily="49" charset="-122"/>
              </a:rPr>
              <a:t>等等</a:t>
            </a:r>
          </a:p>
        </p:txBody>
      </p:sp>
      <p:sp>
        <p:nvSpPr>
          <p:cNvPr id="451588" name="Text Box 4"/>
          <p:cNvSpPr txBox="1"/>
          <p:nvPr/>
        </p:nvSpPr>
        <p:spPr>
          <a:xfrm>
            <a:off x="927100" y="4824413"/>
            <a:ext cx="7605713" cy="61595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000" b="1" dirty="0">
                <a:solidFill>
                  <a:srgbClr val="CC0000"/>
                </a:solidFill>
                <a:ea typeface="黑体" pitchFamily="49" charset="-122"/>
              </a:rPr>
              <a:t>这里的替换策略和后面的虚拟存储器所用的替换策略类似，将是以后操作系统课程的重要内容。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1588"/>
                                        </p:tgtEl>
                                        <p:attrNameLst>
                                          <p:attrName>style.visibility</p:attrName>
                                        </p:attrNameLst>
                                      </p:cBhvr>
                                      <p:to>
                                        <p:strVal val="visible"/>
                                      </p:to>
                                    </p:set>
                                    <p:animEffect transition="in" filter="blinds(horizontal)">
                                      <p:cBhvr>
                                        <p:cTn id="7" dur="500"/>
                                        <p:tgtEl>
                                          <p:spTgt spid="451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8" grpId="0"/>
    </p:bldLst>
  </p:timing>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p:cNvSpPr>
          <p:nvPr>
            <p:ph idx="1"/>
          </p:nvPr>
        </p:nvSpPr>
        <p:spPr>
          <a:xfrm>
            <a:off x="622300" y="1069975"/>
            <a:ext cx="8167688" cy="5383213"/>
          </a:xfrm>
          <a:ln/>
        </p:spPr>
        <p:txBody>
          <a:bodyPr vert="horz" wrap="square" lIns="91440" tIns="45720" rIns="91440" bIns="45720" anchor="t"/>
          <a:lstStyle/>
          <a:p>
            <a:pPr algn="just" eaLnBrk="1" hangingPunct="1">
              <a:spcBef>
                <a:spcPct val="55000"/>
              </a:spcBef>
            </a:pPr>
            <a:r>
              <a:rPr lang="zh-CN" altLang="en-US" sz="2800" dirty="0">
                <a:ea typeface="黑体" pitchFamily="49" charset="-122"/>
              </a:rPr>
              <a:t>最不经常用（</a:t>
            </a:r>
            <a:r>
              <a:rPr lang="en-US" altLang="zh-CN" sz="2800" dirty="0">
                <a:ea typeface="黑体" pitchFamily="49" charset="-122"/>
              </a:rPr>
              <a:t>LFU）</a:t>
            </a:r>
            <a:r>
              <a:rPr lang="zh-CN" altLang="en-US" sz="2800" dirty="0">
                <a:ea typeface="黑体" pitchFamily="49" charset="-122"/>
              </a:rPr>
              <a:t>算法：</a:t>
            </a:r>
          </a:p>
          <a:p>
            <a:pPr algn="just" eaLnBrk="1" hangingPunct="1">
              <a:spcBef>
                <a:spcPct val="55000"/>
              </a:spcBef>
              <a:buNone/>
            </a:pPr>
            <a:r>
              <a:rPr lang="zh-CN" altLang="en-US" sz="2800" dirty="0">
                <a:ea typeface="黑体" pitchFamily="49" charset="-122"/>
              </a:rPr>
              <a:t>    </a:t>
            </a:r>
            <a:r>
              <a:rPr lang="zh-CN" altLang="en-US" sz="2800" dirty="0">
                <a:solidFill>
                  <a:srgbClr val="0000FF"/>
                </a:solidFill>
                <a:ea typeface="黑体" pitchFamily="49" charset="-122"/>
              </a:rPr>
              <a:t>替换掉</a:t>
            </a:r>
            <a:r>
              <a:rPr lang="en-US" altLang="zh-CN" sz="2800" dirty="0">
                <a:solidFill>
                  <a:srgbClr val="0000FF"/>
                </a:solidFill>
                <a:ea typeface="黑体" pitchFamily="49" charset="-122"/>
              </a:rPr>
              <a:t>Cache</a:t>
            </a:r>
            <a:r>
              <a:rPr lang="zh-CN" altLang="en-US" sz="2800" dirty="0">
                <a:solidFill>
                  <a:srgbClr val="0000FF"/>
                </a:solidFill>
                <a:ea typeface="黑体" pitchFamily="49" charset="-122"/>
              </a:rPr>
              <a:t>中引用次数最少的块。</a:t>
            </a:r>
            <a:r>
              <a:rPr lang="en-US" altLang="zh-CN" sz="2800" dirty="0">
                <a:solidFill>
                  <a:srgbClr val="0000FF"/>
                </a:solidFill>
                <a:ea typeface="黑体" pitchFamily="49" charset="-122"/>
              </a:rPr>
              <a:t>LFU</a:t>
            </a:r>
            <a:r>
              <a:rPr lang="zh-CN" altLang="en-US" sz="2800" dirty="0">
                <a:solidFill>
                  <a:srgbClr val="0000FF"/>
                </a:solidFill>
                <a:ea typeface="黑体" pitchFamily="49" charset="-122"/>
              </a:rPr>
              <a:t>也用与每个行相关的计数器来实现。</a:t>
            </a:r>
          </a:p>
          <a:p>
            <a:pPr algn="just" eaLnBrk="1" hangingPunct="1">
              <a:spcBef>
                <a:spcPct val="55000"/>
              </a:spcBef>
              <a:buNone/>
            </a:pPr>
            <a:r>
              <a:rPr lang="zh-CN" altLang="en-US" sz="2800" dirty="0">
                <a:solidFill>
                  <a:srgbClr val="0000FF"/>
                </a:solidFill>
                <a:ea typeface="黑体" pitchFamily="49" charset="-122"/>
              </a:rPr>
              <a:t>   （这种算法与</a:t>
            </a:r>
            <a:r>
              <a:rPr lang="en-US" altLang="zh-CN" sz="2800" dirty="0">
                <a:solidFill>
                  <a:srgbClr val="0000FF"/>
                </a:solidFill>
                <a:ea typeface="黑体" pitchFamily="49" charset="-122"/>
              </a:rPr>
              <a:t>LRU</a:t>
            </a:r>
            <a:r>
              <a:rPr lang="zh-CN" altLang="en-US" sz="2800" dirty="0">
                <a:solidFill>
                  <a:srgbClr val="0000FF"/>
                </a:solidFill>
                <a:ea typeface="黑体" pitchFamily="49" charset="-122"/>
              </a:rPr>
              <a:t>有点类似，但不完全相同。）</a:t>
            </a:r>
          </a:p>
          <a:p>
            <a:pPr algn="just" eaLnBrk="1" hangingPunct="1">
              <a:spcBef>
                <a:spcPct val="55000"/>
              </a:spcBef>
            </a:pPr>
            <a:r>
              <a:rPr lang="zh-CN" altLang="en-US" sz="2800" dirty="0">
                <a:ea typeface="黑体" pitchFamily="49" charset="-122"/>
              </a:rPr>
              <a:t>随机算法：</a:t>
            </a:r>
          </a:p>
          <a:p>
            <a:pPr algn="just" eaLnBrk="1" hangingPunct="1">
              <a:spcBef>
                <a:spcPct val="55000"/>
              </a:spcBef>
              <a:buNone/>
            </a:pPr>
            <a:r>
              <a:rPr lang="zh-CN" altLang="en-US" sz="2800" dirty="0">
                <a:ea typeface="黑体" pitchFamily="49" charset="-122"/>
              </a:rPr>
              <a:t>     </a:t>
            </a:r>
            <a:r>
              <a:rPr lang="zh-CN" altLang="en-US" sz="2800" dirty="0">
                <a:solidFill>
                  <a:srgbClr val="0000FF"/>
                </a:solidFill>
                <a:ea typeface="黑体" pitchFamily="49" charset="-122"/>
              </a:rPr>
              <a:t>随机地从候选的</a:t>
            </a:r>
            <a:r>
              <a:rPr lang="en-US" altLang="zh-CN" sz="2800" dirty="0">
                <a:solidFill>
                  <a:srgbClr val="0000FF"/>
                </a:solidFill>
                <a:ea typeface="黑体" pitchFamily="49" charset="-122"/>
              </a:rPr>
              <a:t>cache</a:t>
            </a:r>
            <a:r>
              <a:rPr lang="zh-CN" altLang="en-US" sz="2800" dirty="0">
                <a:solidFill>
                  <a:srgbClr val="0000FF"/>
                </a:solidFill>
                <a:ea typeface="黑体" pitchFamily="49" charset="-122"/>
              </a:rPr>
              <a:t>行中选取一个淘汰，与使用情况无关。</a:t>
            </a:r>
          </a:p>
          <a:p>
            <a:pPr algn="just" eaLnBrk="1" hangingPunct="1">
              <a:spcBef>
                <a:spcPct val="55000"/>
              </a:spcBef>
              <a:buNone/>
            </a:pPr>
            <a:r>
              <a:rPr lang="zh-CN" altLang="en-US" sz="2800" dirty="0">
                <a:ea typeface="黑体" pitchFamily="49" charset="-122"/>
              </a:rPr>
              <a:t>    </a:t>
            </a:r>
            <a:r>
              <a:rPr lang="zh-CN" altLang="en-US" sz="2800" dirty="0">
                <a:solidFill>
                  <a:srgbClr val="FF0000"/>
                </a:solidFill>
                <a:ea typeface="黑体" pitchFamily="49" charset="-122"/>
              </a:rPr>
              <a:t>（模拟试验表明，随机替换算法在性能上只稍逊于基于使用情况的算法。而且代价低！）</a:t>
            </a:r>
            <a:endParaRPr lang="zh-CN" altLang="en-US" sz="2400" dirty="0">
              <a:solidFill>
                <a:srgbClr val="FF0000"/>
              </a:solidFill>
              <a:ea typeface="黑体" pitchFamily="49" charset="-122"/>
            </a:endParaRPr>
          </a:p>
        </p:txBody>
      </p:sp>
      <p:sp>
        <p:nvSpPr>
          <p:cNvPr id="656387" name="Rectangle 3"/>
          <p:cNvSpPr>
            <a:spLocks noGrp="1"/>
          </p:cNvSpPr>
          <p:nvPr>
            <p:ph type="title"/>
          </p:nvPr>
        </p:nvSpPr>
        <p:spPr>
          <a:xfrm>
            <a:off x="539750" y="374650"/>
            <a:ext cx="8640763" cy="533400"/>
          </a:xfrm>
          <a:ln/>
        </p:spPr>
        <p:txBody>
          <a:bodyPr vert="horz" wrap="square" lIns="91440" tIns="45720" rIns="91440" bIns="45720" anchor="b">
            <a:spAutoFit/>
          </a:bodyPr>
          <a:lstStyle/>
          <a:p>
            <a:pPr eaLnBrk="1" hangingPunct="1"/>
            <a:r>
              <a:rPr lang="zh-CN" altLang="en-US" dirty="0">
                <a:solidFill>
                  <a:srgbClr val="CC0000"/>
                </a:solidFill>
                <a:ea typeface="宋体" pitchFamily="2" charset="-122"/>
              </a:rPr>
              <a:t>替换算法-其他算法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6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9698" name="页脚占位符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239</a:t>
            </a:fld>
            <a:endParaRPr lang="en-AU" altLang="zh-CN" sz="1400" b="1" dirty="0">
              <a:ea typeface="宋体" pitchFamily="2" charset="-122"/>
            </a:endParaRPr>
          </a:p>
        </p:txBody>
      </p:sp>
      <p:sp>
        <p:nvSpPr>
          <p:cNvPr id="669699"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Cache</a:t>
            </a:r>
            <a:r>
              <a:rPr lang="zh-CN" altLang="en-US" dirty="0">
                <a:ea typeface="宋体" pitchFamily="2" charset="-122"/>
              </a:rPr>
              <a:t>小结</a:t>
            </a:r>
            <a:endParaRPr lang="en-AU" altLang="zh-CN" dirty="0">
              <a:ea typeface="宋体" pitchFamily="2" charset="-122"/>
            </a:endParaRPr>
          </a:p>
        </p:txBody>
      </p:sp>
      <p:sp>
        <p:nvSpPr>
          <p:cNvPr id="5" name="Rectangle 3"/>
          <p:cNvSpPr txBox="1">
            <a:spLocks noChangeArrowheads="1"/>
          </p:cNvSpPr>
          <p:nvPr/>
        </p:nvSpPr>
        <p:spPr>
          <a:xfrm>
            <a:off x="-36512" y="1125538"/>
            <a:ext cx="7056438" cy="52117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a:lstStyle>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a:pPr>
            <a:r>
              <a:rPr kumimoji="0" lang="en-US" altLang="zh-CN" sz="3200" b="0" i="0" u="none" strike="noStrike" kern="0" cap="none" spc="0" normalizeH="0" baseline="0" noProof="0" dirty="0">
                <a:ln>
                  <a:noFill/>
                </a:ln>
                <a:solidFill>
                  <a:schemeClr val="tx1"/>
                </a:solidFill>
                <a:effectLst/>
                <a:uLnTx/>
                <a:uFillTx/>
                <a:latin typeface="+mn-lt"/>
                <a:ea typeface="黑体" pitchFamily="49" charset="-122"/>
                <a:cs typeface="+mn-cs"/>
              </a:rPr>
              <a:t>Cache</a:t>
            </a:r>
            <a:r>
              <a:rPr kumimoji="0" lang="zh-CN" altLang="en-US" sz="3200" b="0" i="0" u="none" strike="noStrike" kern="0" cap="none" spc="0" normalizeH="0" baseline="0" noProof="0" dirty="0">
                <a:ln>
                  <a:noFill/>
                </a:ln>
                <a:solidFill>
                  <a:schemeClr val="tx1"/>
                </a:solidFill>
                <a:effectLst/>
                <a:uLnTx/>
                <a:uFillTx/>
                <a:latin typeface="+mn-lt"/>
                <a:ea typeface="黑体" pitchFamily="49" charset="-122"/>
                <a:cs typeface="+mn-cs"/>
              </a:rPr>
              <a:t>性能评价</a:t>
            </a:r>
            <a:endParaRPr kumimoji="0" lang="en-US" altLang="zh-CN" sz="3200" b="0" i="0" u="none" strike="noStrike" kern="0" cap="none" spc="0" normalizeH="0" baseline="0" noProof="0" dirty="0">
              <a:ln>
                <a:noFill/>
              </a:ln>
              <a:solidFill>
                <a:schemeClr val="tx1"/>
              </a:solidFill>
              <a:effectLst/>
              <a:uLnTx/>
              <a:uFillTx/>
              <a:latin typeface="+mn-lt"/>
              <a:ea typeface="黑体" pitchFamily="49" charset="-122"/>
              <a:cs typeface="+mn-cs"/>
            </a:endParaRPr>
          </a:p>
          <a:p>
            <a:pPr marL="1600200" marR="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a:pPr>
            <a:r>
              <a:rPr kumimoji="0" lang="en-US" altLang="zh-CN" sz="2800" b="0" i="0" u="none" strike="noStrike" kern="0" cap="none" spc="0" normalizeH="0" baseline="0" noProof="0" dirty="0">
                <a:ln>
                  <a:noFill/>
                </a:ln>
                <a:solidFill>
                  <a:schemeClr val="tx1"/>
                </a:solidFill>
                <a:effectLst/>
                <a:uLnTx/>
                <a:uFillTx/>
                <a:latin typeface="+mn-lt"/>
                <a:ea typeface="黑体" pitchFamily="49" charset="-122"/>
                <a:cs typeface="+mn-cs"/>
              </a:rPr>
              <a:t>AMAT=Tc + </a:t>
            </a:r>
            <a:r>
              <a:rPr kumimoji="0" lang="zh-CN" altLang="en-US" sz="2800" b="0" i="0" u="none" strike="noStrike" kern="0" cap="none" spc="0" normalizeH="0" baseline="0" noProof="0" dirty="0">
                <a:ln>
                  <a:noFill/>
                </a:ln>
                <a:solidFill>
                  <a:schemeClr val="tx1"/>
                </a:solidFill>
                <a:effectLst/>
                <a:uLnTx/>
                <a:uFillTx/>
                <a:latin typeface="+mn-lt"/>
                <a:ea typeface="黑体" pitchFamily="49" charset="-122"/>
                <a:cs typeface="+mn-cs"/>
              </a:rPr>
              <a:t>缺失率*</a:t>
            </a:r>
            <a:r>
              <a:rPr kumimoji="0" lang="en-US" altLang="zh-CN" sz="2800" b="0" i="0" u="none" strike="noStrike" kern="0" cap="none" spc="0" normalizeH="0" baseline="0" noProof="0" dirty="0">
                <a:ln>
                  <a:noFill/>
                </a:ln>
                <a:solidFill>
                  <a:schemeClr val="tx1"/>
                </a:solidFill>
                <a:effectLst/>
                <a:uLnTx/>
                <a:uFillTx/>
                <a:latin typeface="+mn-lt"/>
                <a:ea typeface="黑体" pitchFamily="49" charset="-122"/>
                <a:cs typeface="+mn-cs"/>
              </a:rPr>
              <a:t>Tm</a:t>
            </a: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a:pPr>
            <a:r>
              <a:rPr kumimoji="0" lang="en-US" altLang="zh-CN" sz="3200" b="0" i="0" u="none" strike="noStrike" kern="0" cap="none" spc="0" normalizeH="0" baseline="0" noProof="0" dirty="0">
                <a:ln>
                  <a:noFill/>
                </a:ln>
                <a:solidFill>
                  <a:schemeClr val="tx1"/>
                </a:solidFill>
                <a:effectLst/>
                <a:uLnTx/>
                <a:uFillTx/>
                <a:latin typeface="+mn-lt"/>
                <a:ea typeface="黑体" pitchFamily="49" charset="-122"/>
                <a:cs typeface="+mn-cs"/>
              </a:rPr>
              <a:t>Cache</a:t>
            </a:r>
            <a:r>
              <a:rPr kumimoji="0" lang="zh-CN" altLang="en-US" sz="3200" b="0" i="0" u="none" strike="noStrike" kern="0" cap="none" spc="0" normalizeH="0" baseline="0" noProof="0" dirty="0">
                <a:ln>
                  <a:noFill/>
                </a:ln>
                <a:solidFill>
                  <a:schemeClr val="tx1"/>
                </a:solidFill>
                <a:effectLst/>
                <a:uLnTx/>
                <a:uFillTx/>
                <a:latin typeface="+mn-lt"/>
                <a:ea typeface="黑体" pitchFamily="49" charset="-122"/>
                <a:cs typeface="+mn-cs"/>
              </a:rPr>
              <a:t>自身设计</a:t>
            </a:r>
            <a:endParaRPr kumimoji="0" lang="en-US" altLang="zh-CN" sz="3200" b="0" i="0" u="none" strike="noStrike" kern="0" cap="none" spc="0" normalizeH="0" baseline="0" noProof="0" dirty="0">
              <a:ln>
                <a:noFill/>
              </a:ln>
              <a:solidFill>
                <a:schemeClr val="tx1"/>
              </a:solidFill>
              <a:effectLst/>
              <a:uLnTx/>
              <a:uFillTx/>
              <a:latin typeface="+mn-lt"/>
              <a:ea typeface="黑体" pitchFamily="49" charset="-122"/>
              <a:cs typeface="+mn-cs"/>
            </a:endParaRPr>
          </a:p>
          <a:p>
            <a:pPr marL="1600200" marR="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a:pPr>
            <a:r>
              <a:rPr kumimoji="0" lang="en-US" altLang="zh-CN" sz="2800" b="0" i="0" u="none" strike="noStrike" kern="0" cap="none" spc="0" normalizeH="0" baseline="0" noProof="0" dirty="0">
                <a:ln>
                  <a:noFill/>
                </a:ln>
                <a:solidFill>
                  <a:schemeClr val="tx1"/>
                </a:solidFill>
                <a:effectLst/>
                <a:uLnTx/>
                <a:uFillTx/>
                <a:latin typeface="+mn-lt"/>
                <a:ea typeface="黑体" pitchFamily="49" charset="-122"/>
                <a:cs typeface="+mn-cs"/>
              </a:rPr>
              <a:t>Cache </a:t>
            </a:r>
            <a:r>
              <a:rPr kumimoji="0" lang="zh-CN" altLang="en-US" sz="2800" b="0" i="0" u="none" strike="noStrike" kern="0" cap="none" spc="0" normalizeH="0" baseline="0" noProof="0" dirty="0">
                <a:ln>
                  <a:noFill/>
                </a:ln>
                <a:solidFill>
                  <a:schemeClr val="tx1"/>
                </a:solidFill>
                <a:effectLst/>
                <a:uLnTx/>
                <a:uFillTx/>
                <a:latin typeface="+mn-lt"/>
                <a:ea typeface="黑体" pitchFamily="49" charset="-122"/>
                <a:cs typeface="+mn-cs"/>
              </a:rPr>
              <a:t>大小、</a:t>
            </a:r>
            <a:r>
              <a:rPr kumimoji="0" lang="en-US" altLang="zh-CN" sz="2800" b="0" i="0" u="none" strike="noStrike" kern="0" cap="none" spc="0" normalizeH="0" baseline="0" noProof="0" dirty="0">
                <a:ln>
                  <a:noFill/>
                </a:ln>
                <a:solidFill>
                  <a:schemeClr val="tx1"/>
                </a:solidFill>
                <a:effectLst/>
                <a:uLnTx/>
                <a:uFillTx/>
                <a:latin typeface="+mn-lt"/>
                <a:ea typeface="黑体" pitchFamily="49" charset="-122"/>
                <a:cs typeface="+mn-cs"/>
              </a:rPr>
              <a:t>Cache</a:t>
            </a:r>
            <a:r>
              <a:rPr kumimoji="0" lang="zh-CN" altLang="en-US" sz="2800" b="0" i="0" u="none" strike="noStrike" kern="0" cap="none" spc="0" normalizeH="0" baseline="0" noProof="0" dirty="0">
                <a:ln>
                  <a:noFill/>
                </a:ln>
                <a:solidFill>
                  <a:schemeClr val="tx1"/>
                </a:solidFill>
                <a:effectLst/>
                <a:uLnTx/>
                <a:uFillTx/>
                <a:latin typeface="+mn-lt"/>
                <a:ea typeface="黑体" pitchFamily="49" charset="-122"/>
                <a:cs typeface="+mn-cs"/>
              </a:rPr>
              <a:t>块大小</a:t>
            </a:r>
            <a:endParaRPr kumimoji="0" lang="en-US" altLang="zh-CN" sz="2800" b="0" i="0" u="none" strike="noStrike" kern="0" cap="none" spc="0" normalizeH="0" baseline="0" noProof="0" dirty="0">
              <a:ln>
                <a:noFill/>
              </a:ln>
              <a:solidFill>
                <a:schemeClr val="tx1"/>
              </a:solidFill>
              <a:effectLst/>
              <a:uLnTx/>
              <a:uFillTx/>
              <a:latin typeface="+mn-lt"/>
              <a:ea typeface="黑体" pitchFamily="49" charset="-122"/>
              <a:cs typeface="+mn-cs"/>
            </a:endParaRPr>
          </a:p>
          <a:p>
            <a:pPr marL="1600200" marR="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黑体" pitchFamily="49" charset="-122"/>
                <a:cs typeface="+mn-cs"/>
              </a:rPr>
              <a:t>关联度</a:t>
            </a:r>
            <a:endParaRPr kumimoji="0" lang="en-US" altLang="zh-CN" sz="2800" b="0" i="0" u="none" strike="noStrike" kern="0" cap="none" spc="0" normalizeH="0" baseline="0" noProof="0" dirty="0">
              <a:ln>
                <a:noFill/>
              </a:ln>
              <a:solidFill>
                <a:schemeClr val="tx1"/>
              </a:solidFill>
              <a:effectLst/>
              <a:uLnTx/>
              <a:uFillTx/>
              <a:latin typeface="+mn-lt"/>
              <a:ea typeface="黑体" pitchFamily="49" charset="-122"/>
              <a:cs typeface="+mn-cs"/>
            </a:endParaRPr>
          </a:p>
          <a:p>
            <a:pPr marL="1600200" marR="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黑体" pitchFamily="49" charset="-122"/>
                <a:cs typeface="+mn-cs"/>
              </a:rPr>
              <a:t>替换算法</a:t>
            </a:r>
            <a:endParaRPr kumimoji="0" lang="en-US" altLang="zh-CN" sz="2800" b="0" i="0" u="none" strike="noStrike" kern="0" cap="none" spc="0" normalizeH="0" baseline="0" noProof="0" dirty="0">
              <a:ln>
                <a:noFill/>
              </a:ln>
              <a:solidFill>
                <a:schemeClr val="tx1"/>
              </a:solidFill>
              <a:effectLst/>
              <a:uLnTx/>
              <a:uFillTx/>
              <a:latin typeface="+mn-lt"/>
              <a:ea typeface="黑体" pitchFamily="49" charset="-122"/>
              <a:cs typeface="+mn-cs"/>
            </a:endParaRPr>
          </a:p>
          <a:p>
            <a:pPr marL="1600200" marR="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黑体" pitchFamily="49" charset="-122"/>
                <a:cs typeface="+mn-cs"/>
              </a:rPr>
              <a:t>分级</a:t>
            </a:r>
            <a:r>
              <a:rPr kumimoji="0" lang="en-US" altLang="zh-CN" sz="2800" b="0" i="0" u="none" strike="noStrike" kern="0" cap="none" spc="0" normalizeH="0" baseline="0" noProof="0" dirty="0">
                <a:ln>
                  <a:noFill/>
                </a:ln>
                <a:solidFill>
                  <a:schemeClr val="tx1"/>
                </a:solidFill>
                <a:effectLst/>
                <a:uLnTx/>
                <a:uFillTx/>
                <a:latin typeface="+mn-lt"/>
                <a:ea typeface="黑体" pitchFamily="49" charset="-122"/>
                <a:cs typeface="+mn-cs"/>
              </a:rPr>
              <a:t>Cache</a:t>
            </a:r>
          </a:p>
          <a:p>
            <a:pPr marL="1600200" marR="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a:pPr>
            <a:r>
              <a:rPr kumimoji="0" lang="zh-CN" altLang="en-US" sz="2800" b="0" i="0" u="none" strike="noStrike" kern="0" cap="none" spc="0" normalizeH="0" baseline="0" noProof="0" dirty="0">
                <a:ln>
                  <a:noFill/>
                </a:ln>
                <a:solidFill>
                  <a:schemeClr val="tx1"/>
                </a:solidFill>
                <a:effectLst/>
                <a:uLnTx/>
                <a:uFillTx/>
                <a:latin typeface="+mn-lt"/>
                <a:ea typeface="黑体" pitchFamily="49" charset="-122"/>
                <a:cs typeface="+mn-cs"/>
              </a:rPr>
              <a:t>利用</a:t>
            </a:r>
            <a:r>
              <a:rPr kumimoji="0" lang="en-US" altLang="zh-CN" sz="2800" b="0" i="0" u="none" strike="noStrike" kern="0" cap="none" spc="0" normalizeH="0" baseline="0" noProof="0" dirty="0">
                <a:ln>
                  <a:noFill/>
                </a:ln>
                <a:solidFill>
                  <a:schemeClr val="tx1"/>
                </a:solidFill>
                <a:effectLst/>
                <a:uLnTx/>
                <a:uFillTx/>
                <a:latin typeface="+mn-lt"/>
                <a:ea typeface="黑体" pitchFamily="49" charset="-122"/>
                <a:cs typeface="+mn-cs"/>
              </a:rPr>
              <a:t>Cache</a:t>
            </a:r>
            <a:r>
              <a:rPr kumimoji="0" lang="zh-CN" altLang="en-US" sz="2800" b="0" i="0" u="none" strike="noStrike" kern="0" cap="none" spc="0" normalizeH="0" baseline="0" noProof="0" dirty="0">
                <a:ln>
                  <a:noFill/>
                </a:ln>
                <a:solidFill>
                  <a:schemeClr val="tx1"/>
                </a:solidFill>
                <a:effectLst/>
                <a:uLnTx/>
                <a:uFillTx/>
                <a:latin typeface="+mn-lt"/>
                <a:ea typeface="黑体" pitchFamily="49" charset="-122"/>
                <a:cs typeface="+mn-cs"/>
              </a:rPr>
              <a:t>软件优化</a:t>
            </a:r>
            <a:endParaRPr kumimoji="0" lang="en-US" altLang="zh-CN" sz="2800" b="0" i="0" u="none" strike="noStrike" kern="0" cap="none" spc="0" normalizeH="0" baseline="0" noProof="0" dirty="0">
              <a:ln>
                <a:noFill/>
              </a:ln>
              <a:solidFill>
                <a:schemeClr val="tx1"/>
              </a:solidFill>
              <a:effectLst/>
              <a:uLnTx/>
              <a:uFillTx/>
              <a:latin typeface="+mn-lt"/>
              <a:ea typeface="黑体" pitchFamily="49" charset="-122"/>
              <a:cs typeface="+mn-cs"/>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a:pPr>
            <a:r>
              <a:rPr kumimoji="0" lang="zh-CN" altLang="en-US" sz="3200" b="0" i="0" u="none" strike="noStrike" kern="0" cap="none" spc="0" normalizeH="0" baseline="0" noProof="0" dirty="0">
                <a:ln>
                  <a:noFill/>
                </a:ln>
                <a:solidFill>
                  <a:schemeClr val="tx1"/>
                </a:solidFill>
                <a:effectLst/>
                <a:uLnTx/>
                <a:uFillTx/>
                <a:latin typeface="+mn-lt"/>
                <a:ea typeface="黑体" pitchFamily="49" charset="-122"/>
                <a:cs typeface="+mn-cs"/>
              </a:rPr>
              <a:t>支持</a:t>
            </a:r>
            <a:r>
              <a:rPr kumimoji="0" lang="en-US" altLang="zh-CN" sz="3200" b="0" i="0" u="none" strike="noStrike" kern="0" cap="none" spc="0" normalizeH="0" baseline="0" noProof="0" dirty="0">
                <a:ln>
                  <a:noFill/>
                </a:ln>
                <a:solidFill>
                  <a:schemeClr val="tx1"/>
                </a:solidFill>
                <a:effectLst/>
                <a:uLnTx/>
                <a:uFillTx/>
                <a:latin typeface="+mn-lt"/>
                <a:ea typeface="黑体" pitchFamily="49" charset="-122"/>
                <a:cs typeface="+mn-cs"/>
              </a:rPr>
              <a:t>Cache</a:t>
            </a:r>
            <a:r>
              <a:rPr kumimoji="0" lang="zh-CN" altLang="en-US" sz="3200" b="0" i="0" u="none" strike="noStrike" kern="0" cap="none" spc="0" normalizeH="0" baseline="0" noProof="0" dirty="0">
                <a:ln>
                  <a:noFill/>
                </a:ln>
                <a:solidFill>
                  <a:schemeClr val="tx1"/>
                </a:solidFill>
                <a:effectLst/>
                <a:uLnTx/>
                <a:uFillTx/>
                <a:latin typeface="+mn-lt"/>
                <a:ea typeface="黑体" pitchFamily="49" charset="-122"/>
                <a:cs typeface="+mn-cs"/>
              </a:rPr>
              <a:t>的存储器系统</a:t>
            </a:r>
            <a:endParaRPr kumimoji="0" lang="en-US" altLang="zh-CN" sz="3200" b="0" i="0" u="none" strike="noStrike" kern="0" cap="none" spc="0" normalizeH="0" baseline="0" noProof="0" dirty="0">
              <a:ln>
                <a:noFill/>
              </a:ln>
              <a:solidFill>
                <a:schemeClr val="tx1"/>
              </a:solidFill>
              <a:effectLst/>
              <a:uLnTx/>
              <a:uFillTx/>
              <a:latin typeface="+mn-lt"/>
              <a:ea typeface="黑体" pitchFamily="49" charset="-122"/>
              <a:cs typeface="+mn-cs"/>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a:pPr>
            <a:endParaRPr kumimoji="0" lang="en-US" altLang="zh-CN" sz="3200" b="0" i="0" u="none" strike="noStrike" kern="0" cap="none" spc="0" normalizeH="0" baseline="0" noProof="0" dirty="0">
              <a:ln>
                <a:noFill/>
              </a:ln>
              <a:solidFill>
                <a:schemeClr val="tx1"/>
              </a:solidFill>
              <a:effectLst/>
              <a:uLnTx/>
              <a:uFillTx/>
              <a:latin typeface="+mn-lt"/>
              <a:ea typeface="黑体"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24</a:t>
            </a:fld>
            <a:endParaRPr lang="en-AU" altLang="zh-CN" sz="1400" b="1" dirty="0">
              <a:ea typeface="宋体" pitchFamily="2" charset="-122"/>
            </a:endParaRPr>
          </a:p>
        </p:txBody>
      </p:sp>
      <p:sp>
        <p:nvSpPr>
          <p:cNvPr id="54275" name="Rectangle 2"/>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处理器（</a:t>
            </a:r>
            <a:r>
              <a:rPr lang="en-US" altLang="zh-CN" dirty="0">
                <a:ea typeface="宋体" pitchFamily="2" charset="-122"/>
              </a:rPr>
              <a:t>CPU</a:t>
            </a:r>
            <a:r>
              <a:rPr lang="zh-CN" altLang="en-US" dirty="0">
                <a:ea typeface="宋体" pitchFamily="2" charset="-122"/>
              </a:rPr>
              <a:t>）内部构成</a:t>
            </a:r>
            <a:endParaRPr lang="en-US" altLang="zh-CN" dirty="0">
              <a:ea typeface="宋体" pitchFamily="2" charset="-122"/>
            </a:endParaRPr>
          </a:p>
        </p:txBody>
      </p:sp>
      <p:sp>
        <p:nvSpPr>
          <p:cNvPr id="50180" name="Rectangle 3"/>
          <p:cNvSpPr>
            <a:spLocks noGrp="1"/>
          </p:cNvSpPr>
          <p:nvPr>
            <p:ph idx="1"/>
          </p:nvPr>
        </p:nvSpPr>
        <p:spPr>
          <a:ln/>
        </p:spPr>
        <p:txBody>
          <a:bodyPr vert="horz" wrap="square" lIns="91440" tIns="45720" rIns="91440" bIns="45720" anchor="t"/>
          <a:lstStyle/>
          <a:p>
            <a:pPr eaLnBrk="1" hangingPunct="1"/>
            <a:r>
              <a:rPr lang="zh-CN" altLang="en-US" dirty="0">
                <a:ea typeface="宋体" pitchFamily="2" charset="-122"/>
              </a:rPr>
              <a:t>数据通路</a:t>
            </a:r>
            <a:r>
              <a:rPr lang="en-US" altLang="zh-CN" dirty="0">
                <a:ea typeface="宋体" pitchFamily="2" charset="-122"/>
              </a:rPr>
              <a:t>: </a:t>
            </a:r>
            <a:r>
              <a:rPr lang="zh-CN" altLang="en-US" dirty="0">
                <a:ea typeface="宋体" pitchFamily="2" charset="-122"/>
              </a:rPr>
              <a:t>负责完成算术运算</a:t>
            </a:r>
            <a:endParaRPr lang="en-US" altLang="zh-CN" dirty="0">
              <a:ea typeface="宋体" pitchFamily="2" charset="-122"/>
            </a:endParaRPr>
          </a:p>
          <a:p>
            <a:pPr eaLnBrk="1" hangingPunct="1"/>
            <a:r>
              <a:rPr lang="zh-CN" altLang="en-US" dirty="0">
                <a:ea typeface="宋体" pitchFamily="2" charset="-122"/>
              </a:rPr>
              <a:t>控制器</a:t>
            </a:r>
            <a:r>
              <a:rPr lang="en-US" altLang="zh-CN" dirty="0">
                <a:ea typeface="宋体" pitchFamily="2" charset="-122"/>
              </a:rPr>
              <a:t>: </a:t>
            </a:r>
            <a:r>
              <a:rPr lang="zh-CN" altLang="en-US" dirty="0">
                <a:ea typeface="宋体" pitchFamily="2" charset="-122"/>
              </a:rPr>
              <a:t>负责指导数据通路、存储器和</a:t>
            </a:r>
            <a:r>
              <a:rPr lang="en-US" altLang="zh-CN" dirty="0">
                <a:ea typeface="宋体" pitchFamily="2" charset="-122"/>
              </a:rPr>
              <a:t>I/O</a:t>
            </a:r>
            <a:r>
              <a:rPr lang="zh-CN" altLang="en-US" dirty="0">
                <a:ea typeface="宋体" pitchFamily="2" charset="-122"/>
              </a:rPr>
              <a:t>设备按照程序的指令正确执行</a:t>
            </a:r>
            <a:endParaRPr lang="en-US" altLang="zh-CN" dirty="0">
              <a:ea typeface="宋体" pitchFamily="2" charset="-122"/>
            </a:endParaRPr>
          </a:p>
          <a:p>
            <a:pPr eaLnBrk="1" hangingPunct="1"/>
            <a:r>
              <a:rPr lang="zh-CN" altLang="en-US" dirty="0">
                <a:ea typeface="宋体" pitchFamily="2" charset="-122"/>
              </a:rPr>
              <a:t>高速缓冲存储器</a:t>
            </a:r>
            <a:r>
              <a:rPr lang="en-US" altLang="zh-CN" dirty="0">
                <a:ea typeface="宋体" pitchFamily="2" charset="-122"/>
              </a:rPr>
              <a:t>Cache</a:t>
            </a:r>
          </a:p>
          <a:p>
            <a:pPr lvl="1" eaLnBrk="1" hangingPunct="1"/>
            <a:r>
              <a:rPr lang="zh-CN" altLang="en-US" dirty="0">
                <a:solidFill>
                  <a:srgbClr val="FF0000"/>
                </a:solidFill>
                <a:ea typeface="宋体" pitchFamily="2" charset="-122"/>
              </a:rPr>
              <a:t>快速访问数据的</a:t>
            </a:r>
            <a:r>
              <a:rPr lang="zh-CN" altLang="en-US" dirty="0">
                <a:ea typeface="宋体" pitchFamily="2" charset="-122"/>
              </a:rPr>
              <a:t>小而快的</a:t>
            </a:r>
            <a:r>
              <a:rPr lang="en-US" altLang="zh-CN" dirty="0">
                <a:ea typeface="宋体" pitchFamily="2" charset="-122"/>
              </a:rPr>
              <a:t>SRAM</a:t>
            </a:r>
            <a:r>
              <a:rPr lang="zh-CN" altLang="en-US" dirty="0">
                <a:ea typeface="宋体" pitchFamily="2" charset="-122"/>
              </a:rPr>
              <a:t>存储器</a:t>
            </a:r>
            <a:endParaRPr lang="en-US" altLang="zh-CN" dirty="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8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8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build="p"/>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40014-FDD5-4F8E-80D5-8BA1E4F225B5}"/>
              </a:ext>
            </a:extLst>
          </p:cNvPr>
          <p:cNvSpPr>
            <a:spLocks noGrp="1"/>
          </p:cNvSpPr>
          <p:nvPr>
            <p:ph type="title"/>
          </p:nvPr>
        </p:nvSpPr>
        <p:spPr/>
        <p:txBody>
          <a:bodyPr/>
          <a:lstStyle/>
          <a:p>
            <a:r>
              <a:rPr lang="zh-CN" altLang="en-US" dirty="0"/>
              <a:t>虚拟内存</a:t>
            </a:r>
          </a:p>
        </p:txBody>
      </p:sp>
      <p:sp>
        <p:nvSpPr>
          <p:cNvPr id="9" name="内容占位符 8">
            <a:extLst>
              <a:ext uri="{FF2B5EF4-FFF2-40B4-BE49-F238E27FC236}">
                <a16:creationId xmlns:a16="http://schemas.microsoft.com/office/drawing/2014/main" id="{751B29E4-2AF3-410F-A18F-446C94EDCEE6}"/>
              </a:ext>
            </a:extLst>
          </p:cNvPr>
          <p:cNvSpPr>
            <a:spLocks noGrp="1"/>
          </p:cNvSpPr>
          <p:nvPr>
            <p:ph idx="1"/>
          </p:nvPr>
        </p:nvSpPr>
        <p:spPr/>
        <p:txBody>
          <a:bodyPr/>
          <a:lstStyle/>
          <a:p>
            <a:r>
              <a:rPr lang="en-US" altLang="zh-CN" sz="2400" b="1" dirty="0"/>
              <a:t>https://www.bilibili.com/video/BV18v411a7Vk</a:t>
            </a:r>
            <a:endParaRPr lang="zh-CN" altLang="en-US" sz="2400" b="1" dirty="0"/>
          </a:p>
        </p:txBody>
      </p:sp>
      <p:pic>
        <p:nvPicPr>
          <p:cNvPr id="12" name="图片 11">
            <a:extLst>
              <a:ext uri="{FF2B5EF4-FFF2-40B4-BE49-F238E27FC236}">
                <a16:creationId xmlns:a16="http://schemas.microsoft.com/office/drawing/2014/main" id="{8F11B0FE-0C86-4011-8F29-6B704A385419}"/>
              </a:ext>
            </a:extLst>
          </p:cNvPr>
          <p:cNvPicPr>
            <a:picLocks noChangeAspect="1"/>
          </p:cNvPicPr>
          <p:nvPr/>
        </p:nvPicPr>
        <p:blipFill>
          <a:blip r:embed="rId2"/>
          <a:stretch>
            <a:fillRect/>
          </a:stretch>
        </p:blipFill>
        <p:spPr>
          <a:xfrm>
            <a:off x="187091" y="1736830"/>
            <a:ext cx="8815888" cy="3889165"/>
          </a:xfrm>
          <a:prstGeom prst="rect">
            <a:avLst/>
          </a:prstGeom>
        </p:spPr>
      </p:pic>
      <p:sp>
        <p:nvSpPr>
          <p:cNvPr id="13" name="矩形: 圆角 12">
            <a:extLst>
              <a:ext uri="{FF2B5EF4-FFF2-40B4-BE49-F238E27FC236}">
                <a16:creationId xmlns:a16="http://schemas.microsoft.com/office/drawing/2014/main" id="{C57CC9C2-0D6E-4769-9C8E-36380A069C5C}"/>
              </a:ext>
            </a:extLst>
          </p:cNvPr>
          <p:cNvSpPr/>
          <p:nvPr/>
        </p:nvSpPr>
        <p:spPr bwMode="auto">
          <a:xfrm>
            <a:off x="1475656" y="3933056"/>
            <a:ext cx="6768752" cy="1692939"/>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6" name="文本框 15">
            <a:extLst>
              <a:ext uri="{FF2B5EF4-FFF2-40B4-BE49-F238E27FC236}">
                <a16:creationId xmlns:a16="http://schemas.microsoft.com/office/drawing/2014/main" id="{8B6ADFD8-E839-4FA0-8B62-1EE4AD513057}"/>
              </a:ext>
            </a:extLst>
          </p:cNvPr>
          <p:cNvSpPr txBox="1"/>
          <p:nvPr/>
        </p:nvSpPr>
        <p:spPr>
          <a:xfrm>
            <a:off x="459597" y="6173602"/>
            <a:ext cx="8270875" cy="369332"/>
          </a:xfrm>
          <a:prstGeom prst="rect">
            <a:avLst/>
          </a:prstGeom>
          <a:noFill/>
        </p:spPr>
        <p:txBody>
          <a:bodyPr wrap="square">
            <a:spAutoFit/>
          </a:bodyPr>
          <a:lstStyle/>
          <a:p>
            <a:r>
              <a:rPr lang="zh-CN" altLang="en-US" b="0" i="0" dirty="0">
                <a:solidFill>
                  <a:srgbClr val="4D4D4D"/>
                </a:solidFill>
                <a:effectLst/>
                <a:latin typeface="-apple-system"/>
              </a:rPr>
              <a:t>在虚拟存储器中，我们之前称呼的“块”，变成了“页”，“缺失”变成了“缺页”。 </a:t>
            </a:r>
            <a:endParaRPr lang="zh-CN" altLang="en-US" dirty="0"/>
          </a:p>
        </p:txBody>
      </p:sp>
    </p:spTree>
    <p:extLst>
      <p:ext uri="{BB962C8B-B14F-4D97-AF65-F5344CB8AC3E}">
        <p14:creationId xmlns:p14="http://schemas.microsoft.com/office/powerpoint/2010/main" val="380236753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42" name="Rectangle 2"/>
          <p:cNvSpPr>
            <a:spLocks noGrp="1"/>
          </p:cNvSpPr>
          <p:nvPr>
            <p:ph type="title"/>
          </p:nvPr>
        </p:nvSpPr>
        <p:spPr>
          <a:xfrm>
            <a:off x="558800" y="252413"/>
            <a:ext cx="8982075" cy="584200"/>
          </a:xfrm>
          <a:ln/>
        </p:spPr>
        <p:txBody>
          <a:bodyPr vert="horz" wrap="square" lIns="91440" tIns="45720" rIns="91440" bIns="45720" anchor="b">
            <a:spAutoFit/>
          </a:bodyPr>
          <a:lstStyle/>
          <a:p>
            <a:pPr eaLnBrk="1" hangingPunct="1"/>
            <a:r>
              <a:rPr lang="en-US" altLang="zh-CN" sz="3200" dirty="0">
                <a:ea typeface="宋体" pitchFamily="2" charset="-122"/>
              </a:rPr>
              <a:t>MIPS</a:t>
            </a:r>
            <a:r>
              <a:rPr lang="zh-CN" altLang="en-US" sz="3200" dirty="0">
                <a:ea typeface="宋体" pitchFamily="2" charset="-122"/>
              </a:rPr>
              <a:t>程序和数据的虚拟（逻辑）存储空间分配</a:t>
            </a:r>
          </a:p>
        </p:txBody>
      </p:sp>
      <p:graphicFrame>
        <p:nvGraphicFramePr>
          <p:cNvPr id="675843" name="Object 4"/>
          <p:cNvGraphicFramePr>
            <a:graphicFrameLocks noGrp="1" noChangeAspect="1"/>
          </p:cNvGraphicFramePr>
          <p:nvPr>
            <p:ph sz="half" idx="2"/>
          </p:nvPr>
        </p:nvGraphicFramePr>
        <p:xfrm>
          <a:off x="1555750" y="954088"/>
          <a:ext cx="6724650" cy="5318125"/>
        </p:xfrm>
        <a:graphic>
          <a:graphicData uri="http://schemas.openxmlformats.org/presentationml/2006/ole">
            <mc:AlternateContent xmlns:mc="http://schemas.openxmlformats.org/markup-compatibility/2006">
              <mc:Choice xmlns:v="urn:schemas-microsoft-com:vml" Requires="v">
                <p:oleObj r:id="rId3" imgW="3638550" imgH="2819400" progId="Paint.Picture">
                  <p:embed/>
                </p:oleObj>
              </mc:Choice>
              <mc:Fallback>
                <p:oleObj r:id="rId3" imgW="3638550" imgH="2819400" progId="Paint.Picture">
                  <p:embed/>
                  <p:pic>
                    <p:nvPicPr>
                      <p:cNvPr id="0" name="图片 3095"/>
                      <p:cNvPicPr/>
                      <p:nvPr/>
                    </p:nvPicPr>
                    <p:blipFill>
                      <a:blip r:embed="rId4"/>
                      <a:srcRect/>
                      <a:stretch>
                        <a:fillRect/>
                      </a:stretch>
                    </p:blipFill>
                    <p:spPr>
                      <a:xfrm>
                        <a:off x="1555750" y="954088"/>
                        <a:ext cx="6724650" cy="5318125"/>
                      </a:xfrm>
                      <a:prstGeom prst="rect">
                        <a:avLst/>
                      </a:prstGeom>
                      <a:noFill/>
                      <a:ln w="38100">
                        <a:miter/>
                      </a:ln>
                    </p:spPr>
                  </p:pic>
                </p:oleObj>
              </mc:Fallback>
            </mc:AlternateContent>
          </a:graphicData>
        </a:graphic>
      </p:graphicFrame>
      <p:sp>
        <p:nvSpPr>
          <p:cNvPr id="609290" name="Text Box 10"/>
          <p:cNvSpPr txBox="1"/>
          <p:nvPr/>
        </p:nvSpPr>
        <p:spPr>
          <a:xfrm>
            <a:off x="8070850" y="1628775"/>
            <a:ext cx="866775" cy="3375025"/>
          </a:xfrm>
          <a:prstGeom prst="rect">
            <a:avLst/>
          </a:prstGeom>
          <a:noFill/>
          <a:ln w="12700">
            <a:noFill/>
          </a:ln>
        </p:spPr>
        <p:txBody>
          <a:bodyPr vert="eaVert"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zh-CN" altLang="en-US" sz="2400" b="1" dirty="0">
                <a:solidFill>
                  <a:srgbClr val="B3110D"/>
                </a:solidFill>
                <a:ea typeface="黑体" pitchFamily="49" charset="-122"/>
              </a:rPr>
              <a:t>每个用户程序都有相同的虚拟地址空间！</a:t>
            </a:r>
          </a:p>
        </p:txBody>
      </p:sp>
      <p:sp>
        <p:nvSpPr>
          <p:cNvPr id="609291" name="Text Box 11"/>
          <p:cNvSpPr txBox="1"/>
          <p:nvPr/>
        </p:nvSpPr>
        <p:spPr>
          <a:xfrm>
            <a:off x="250825" y="1719263"/>
            <a:ext cx="3825875" cy="123190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000" b="1" dirty="0">
                <a:solidFill>
                  <a:srgbClr val="FF0066"/>
                </a:solidFill>
                <a:ea typeface="黑体" pitchFamily="49" charset="-122"/>
              </a:rPr>
              <a:t>问题：一个程序在</a:t>
            </a:r>
            <a:r>
              <a:rPr lang="zh-CN" altLang="en-US" sz="2000" b="1" dirty="0">
                <a:solidFill>
                  <a:srgbClr val="FF0066"/>
                </a:solidFill>
                <a:latin typeface="Times New Roman" panose="02020503050405090304" pitchFamily="18" charset="0"/>
                <a:ea typeface="黑体" pitchFamily="49" charset="-122"/>
              </a:rPr>
              <a:t>“</a:t>
            </a:r>
            <a:r>
              <a:rPr lang="zh-CN" altLang="en-US" sz="2000" b="1" dirty="0">
                <a:solidFill>
                  <a:srgbClr val="FF0066"/>
                </a:solidFill>
                <a:ea typeface="黑体" pitchFamily="49" charset="-122"/>
              </a:rPr>
              <a:t>编辑、编译、汇编、链接、装入（加载）</a:t>
            </a:r>
            <a:r>
              <a:rPr lang="zh-CN" altLang="en-US" sz="2000" b="1" dirty="0">
                <a:solidFill>
                  <a:srgbClr val="FF0066"/>
                </a:solidFill>
                <a:latin typeface="Times New Roman" panose="02020503050405090304" pitchFamily="18" charset="0"/>
                <a:ea typeface="黑体" pitchFamily="49" charset="-122"/>
              </a:rPr>
              <a:t>”</a:t>
            </a:r>
            <a:r>
              <a:rPr lang="zh-CN" altLang="en-US" sz="2000" b="1" dirty="0">
                <a:solidFill>
                  <a:srgbClr val="FF0066"/>
                </a:solidFill>
                <a:ea typeface="黑体" pitchFamily="49" charset="-122"/>
              </a:rPr>
              <a:t>过程中的哪个环节确定了每条指令及其操作数的虚拟地址？</a:t>
            </a:r>
          </a:p>
        </p:txBody>
      </p:sp>
      <p:sp>
        <p:nvSpPr>
          <p:cNvPr id="609292" name="Text Box 12"/>
          <p:cNvSpPr txBox="1"/>
          <p:nvPr/>
        </p:nvSpPr>
        <p:spPr>
          <a:xfrm>
            <a:off x="296863" y="3024188"/>
            <a:ext cx="3825875" cy="91440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000" b="1" dirty="0">
                <a:solidFill>
                  <a:srgbClr val="FF0000"/>
                </a:solidFill>
                <a:ea typeface="黑体" pitchFamily="49" charset="-122"/>
              </a:rPr>
              <a:t>链接时</a:t>
            </a:r>
            <a:r>
              <a:rPr lang="zh-CN" altLang="en-US" sz="2000" b="1" dirty="0">
                <a:solidFill>
                  <a:srgbClr val="0000FF"/>
                </a:solidFill>
                <a:ea typeface="黑体" pitchFamily="49" charset="-122"/>
              </a:rPr>
              <a:t>确定虚拟地址；</a:t>
            </a:r>
            <a:r>
              <a:rPr lang="zh-CN" altLang="en-US" sz="2000" b="1" dirty="0">
                <a:solidFill>
                  <a:srgbClr val="FF0000"/>
                </a:solidFill>
                <a:ea typeface="黑体" pitchFamily="49" charset="-122"/>
              </a:rPr>
              <a:t>装入时</a:t>
            </a:r>
            <a:r>
              <a:rPr lang="zh-CN" altLang="en-US" sz="2000" b="1" dirty="0">
                <a:solidFill>
                  <a:srgbClr val="0000FF"/>
                </a:solidFill>
                <a:ea typeface="黑体" pitchFamily="49" charset="-122"/>
              </a:rPr>
              <a:t>生成页表以建立虚拟地址与物理地址之间的映射！</a:t>
            </a:r>
          </a:p>
        </p:txBody>
      </p:sp>
      <p:sp>
        <p:nvSpPr>
          <p:cNvPr id="609293" name="Text Box 13"/>
          <p:cNvSpPr txBox="1"/>
          <p:nvPr/>
        </p:nvSpPr>
        <p:spPr>
          <a:xfrm>
            <a:off x="250825" y="4114800"/>
            <a:ext cx="1485900" cy="21542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000" b="1" dirty="0">
                <a:solidFill>
                  <a:srgbClr val="006600"/>
                </a:solidFill>
                <a:ea typeface="黑体" pitchFamily="49" charset="-122"/>
              </a:rPr>
              <a:t>请参考</a:t>
            </a:r>
            <a:r>
              <a:rPr lang="en-US" altLang="zh-CN" sz="2000" b="1" dirty="0">
                <a:solidFill>
                  <a:srgbClr val="006600"/>
                </a:solidFill>
                <a:ea typeface="黑体" pitchFamily="49" charset="-122"/>
              </a:rPr>
              <a:t>《</a:t>
            </a:r>
            <a:r>
              <a:rPr lang="zh-CN" altLang="en-US" sz="2000" b="1" dirty="0">
                <a:solidFill>
                  <a:srgbClr val="006600"/>
                </a:solidFill>
                <a:ea typeface="黑体" pitchFamily="49" charset="-122"/>
              </a:rPr>
              <a:t>深入理解计算机系统</a:t>
            </a:r>
            <a:r>
              <a:rPr lang="en-US" altLang="zh-CN" sz="2000" b="1" dirty="0">
                <a:solidFill>
                  <a:srgbClr val="006600"/>
                </a:solidFill>
                <a:ea typeface="黑体" pitchFamily="49" charset="-122"/>
              </a:rPr>
              <a:t>》</a:t>
            </a:r>
            <a:r>
              <a:rPr lang="zh-CN" altLang="en-US" sz="2000" b="1" dirty="0">
                <a:solidFill>
                  <a:srgbClr val="006600"/>
                </a:solidFill>
                <a:ea typeface="黑体" pitchFamily="49" charset="-122"/>
              </a:rPr>
              <a:t>和</a:t>
            </a:r>
            <a:r>
              <a:rPr lang="en-US" altLang="zh-CN" sz="2000" b="1" dirty="0">
                <a:solidFill>
                  <a:srgbClr val="006600"/>
                </a:solidFill>
                <a:ea typeface="黑体" pitchFamily="49" charset="-122"/>
              </a:rPr>
              <a:t>x86</a:t>
            </a:r>
            <a:r>
              <a:rPr lang="zh-CN" altLang="en-US" sz="2000" b="1" dirty="0">
                <a:solidFill>
                  <a:srgbClr val="006600"/>
                </a:solidFill>
                <a:ea typeface="黑体" pitchFamily="49" charset="-122"/>
              </a:rPr>
              <a:t>体系结构或有关</a:t>
            </a:r>
            <a:r>
              <a:rPr lang="en-US" altLang="zh-CN" sz="2000" b="1" dirty="0">
                <a:solidFill>
                  <a:srgbClr val="006600"/>
                </a:solidFill>
                <a:ea typeface="黑体" pitchFamily="49" charset="-122"/>
              </a:rPr>
              <a:t>Linux</a:t>
            </a:r>
            <a:r>
              <a:rPr lang="zh-CN" altLang="en-US" sz="2000" b="1" dirty="0">
                <a:solidFill>
                  <a:srgbClr val="006600"/>
                </a:solidFill>
                <a:ea typeface="黑体" pitchFamily="49" charset="-122"/>
              </a:rPr>
              <a:t>内核分析方面的资料。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9290"/>
                                        </p:tgtEl>
                                        <p:attrNameLst>
                                          <p:attrName>style.visibility</p:attrName>
                                        </p:attrNameLst>
                                      </p:cBhvr>
                                      <p:to>
                                        <p:strVal val="visible"/>
                                      </p:to>
                                    </p:set>
                                    <p:animEffect transition="in" filter="blinds(horizontal)">
                                      <p:cBhvr>
                                        <p:cTn id="7" dur="500"/>
                                        <p:tgtEl>
                                          <p:spTgt spid="6092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9291"/>
                                        </p:tgtEl>
                                        <p:attrNameLst>
                                          <p:attrName>style.visibility</p:attrName>
                                        </p:attrNameLst>
                                      </p:cBhvr>
                                      <p:to>
                                        <p:strVal val="visible"/>
                                      </p:to>
                                    </p:set>
                                    <p:animEffect transition="in" filter="blinds(horizontal)">
                                      <p:cBhvr>
                                        <p:cTn id="12" dur="500"/>
                                        <p:tgtEl>
                                          <p:spTgt spid="60929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9292"/>
                                        </p:tgtEl>
                                        <p:attrNameLst>
                                          <p:attrName>style.visibility</p:attrName>
                                        </p:attrNameLst>
                                      </p:cBhvr>
                                      <p:to>
                                        <p:strVal val="visible"/>
                                      </p:to>
                                    </p:set>
                                    <p:animEffect transition="in" filter="blinds(horizontal)">
                                      <p:cBhvr>
                                        <p:cTn id="17" dur="500"/>
                                        <p:tgtEl>
                                          <p:spTgt spid="60929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09293"/>
                                        </p:tgtEl>
                                        <p:attrNameLst>
                                          <p:attrName>style.visibility</p:attrName>
                                        </p:attrNameLst>
                                      </p:cBhvr>
                                      <p:to>
                                        <p:strVal val="visible"/>
                                      </p:to>
                                    </p:set>
                                    <p:animEffect transition="in" filter="blinds(horizontal)">
                                      <p:cBhvr>
                                        <p:cTn id="22" dur="500"/>
                                        <p:tgtEl>
                                          <p:spTgt spid="609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290" grpId="0"/>
      <p:bldP spid="609291" grpId="0"/>
      <p:bldP spid="609292" grpId="0"/>
      <p:bldP spid="609293"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217B2-140E-4EF7-98B0-AFECC6290822}"/>
              </a:ext>
            </a:extLst>
          </p:cNvPr>
          <p:cNvSpPr>
            <a:spLocks noGrp="1"/>
          </p:cNvSpPr>
          <p:nvPr>
            <p:ph type="title"/>
          </p:nvPr>
        </p:nvSpPr>
        <p:spPr/>
        <p:txBody>
          <a:bodyPr/>
          <a:lstStyle/>
          <a:p>
            <a:r>
              <a:rPr lang="zh-CN" altLang="en-US" dirty="0"/>
              <a:t>页表</a:t>
            </a:r>
          </a:p>
        </p:txBody>
      </p:sp>
      <p:sp>
        <p:nvSpPr>
          <p:cNvPr id="3" name="内容占位符 2">
            <a:extLst>
              <a:ext uri="{FF2B5EF4-FFF2-40B4-BE49-F238E27FC236}">
                <a16:creationId xmlns:a16="http://schemas.microsoft.com/office/drawing/2014/main" id="{5388E563-F144-4DCB-A90D-363F177740E2}"/>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FFE6AED5-3AC0-46EB-BBBE-FB32ABEA0AF6}"/>
              </a:ext>
            </a:extLst>
          </p:cNvPr>
          <p:cNvPicPr>
            <a:picLocks noChangeAspect="1"/>
          </p:cNvPicPr>
          <p:nvPr/>
        </p:nvPicPr>
        <p:blipFill>
          <a:blip r:embed="rId2"/>
          <a:stretch>
            <a:fillRect/>
          </a:stretch>
        </p:blipFill>
        <p:spPr>
          <a:xfrm>
            <a:off x="272660" y="1117634"/>
            <a:ext cx="8598679" cy="4628651"/>
          </a:xfrm>
          <a:prstGeom prst="rect">
            <a:avLst/>
          </a:prstGeom>
        </p:spPr>
      </p:pic>
      <p:cxnSp>
        <p:nvCxnSpPr>
          <p:cNvPr id="9" name="直接连接符 8">
            <a:extLst>
              <a:ext uri="{FF2B5EF4-FFF2-40B4-BE49-F238E27FC236}">
                <a16:creationId xmlns:a16="http://schemas.microsoft.com/office/drawing/2014/main" id="{E3F57767-F1C0-4990-B53F-82633A36F7D1}"/>
              </a:ext>
            </a:extLst>
          </p:cNvPr>
          <p:cNvCxnSpPr>
            <a:cxnSpLocks/>
          </p:cNvCxnSpPr>
          <p:nvPr/>
        </p:nvCxnSpPr>
        <p:spPr bwMode="auto">
          <a:xfrm>
            <a:off x="5508104" y="1196752"/>
            <a:ext cx="0" cy="2808312"/>
          </a:xfrm>
          <a:prstGeom prst="line">
            <a:avLst/>
          </a:prstGeom>
          <a:solidFill>
            <a:schemeClr val="accent1"/>
          </a:solidFill>
          <a:ln w="38100" cap="flat" cmpd="sng" algn="ctr">
            <a:solidFill>
              <a:srgbClr val="FF0000"/>
            </a:solidFill>
            <a:prstDash val="solid"/>
            <a:round/>
            <a:headEnd type="none" w="med" len="med"/>
            <a:tailEnd type="none" w="med" len="med"/>
          </a:ln>
        </p:spPr>
      </p:cxnSp>
      <p:sp>
        <p:nvSpPr>
          <p:cNvPr id="13" name="矩形 12">
            <a:extLst>
              <a:ext uri="{FF2B5EF4-FFF2-40B4-BE49-F238E27FC236}">
                <a16:creationId xmlns:a16="http://schemas.microsoft.com/office/drawing/2014/main" id="{0201997A-D8F2-445C-A124-07779EA0E639}"/>
              </a:ext>
            </a:extLst>
          </p:cNvPr>
          <p:cNvSpPr/>
          <p:nvPr/>
        </p:nvSpPr>
        <p:spPr bwMode="auto">
          <a:xfrm>
            <a:off x="4932040" y="1268760"/>
            <a:ext cx="1224134" cy="2807518"/>
          </a:xfrm>
          <a:prstGeom prst="rect">
            <a:avLst/>
          </a:prstGeom>
          <a:noFill/>
          <a:ln w="9525" cap="flat" cmpd="sng" algn="ctr">
            <a:solidFill>
              <a:srgbClr val="FF0000"/>
            </a:solidFill>
            <a:prstDash val="dash"/>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extLst>
      <p:ext uri="{BB962C8B-B14F-4D97-AF65-F5344CB8AC3E}">
        <p14:creationId xmlns:p14="http://schemas.microsoft.com/office/powerpoint/2010/main" val="40683987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79FC2-05E4-4359-A665-8F35CF4C6DB2}"/>
              </a:ext>
            </a:extLst>
          </p:cNvPr>
          <p:cNvSpPr>
            <a:spLocks noGrp="1"/>
          </p:cNvSpPr>
          <p:nvPr>
            <p:ph type="title"/>
          </p:nvPr>
        </p:nvSpPr>
        <p:spPr/>
        <p:txBody>
          <a:bodyPr/>
          <a:lstStyle/>
          <a:p>
            <a:r>
              <a:rPr lang="zh-CN" altLang="en-US" dirty="0"/>
              <a:t>页表：虚页号</a:t>
            </a:r>
            <a:r>
              <a:rPr lang="en-US" altLang="zh-CN" dirty="0"/>
              <a:t>-&gt;</a:t>
            </a:r>
            <a:r>
              <a:rPr lang="zh-CN" altLang="en-US" dirty="0"/>
              <a:t>物理页号</a:t>
            </a:r>
          </a:p>
        </p:txBody>
      </p:sp>
      <p:sp>
        <p:nvSpPr>
          <p:cNvPr id="3" name="内容占位符 2">
            <a:extLst>
              <a:ext uri="{FF2B5EF4-FFF2-40B4-BE49-F238E27FC236}">
                <a16:creationId xmlns:a16="http://schemas.microsoft.com/office/drawing/2014/main" id="{14A6C288-01AD-4F83-A290-6C3A4EF67301}"/>
              </a:ext>
            </a:extLst>
          </p:cNvPr>
          <p:cNvSpPr>
            <a:spLocks noGrp="1"/>
          </p:cNvSpPr>
          <p:nvPr>
            <p:ph idx="1"/>
          </p:nvPr>
        </p:nvSpPr>
        <p:spPr/>
        <p:txBody>
          <a:bodyPr/>
          <a:lstStyle/>
          <a:p>
            <a:endParaRPr lang="zh-CN" altLang="en-US" dirty="0"/>
          </a:p>
        </p:txBody>
      </p:sp>
      <p:pic>
        <p:nvPicPr>
          <p:cNvPr id="37890" name="Picture 2" descr="在这里插入图片描述">
            <a:extLst>
              <a:ext uri="{FF2B5EF4-FFF2-40B4-BE49-F238E27FC236}">
                <a16:creationId xmlns:a16="http://schemas.microsoft.com/office/drawing/2014/main" id="{1FBD5B74-AA6C-4DD9-87A3-622E7446B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196752"/>
            <a:ext cx="5334000" cy="40862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FE2ADCE-D8F2-4B1C-8D20-4BF2A9A30EB3}"/>
              </a:ext>
            </a:extLst>
          </p:cNvPr>
          <p:cNvSpPr/>
          <p:nvPr/>
        </p:nvSpPr>
        <p:spPr bwMode="auto">
          <a:xfrm>
            <a:off x="1331640" y="2060848"/>
            <a:ext cx="360040" cy="2376264"/>
          </a:xfrm>
          <a:prstGeom prst="rect">
            <a:avLst/>
          </a:prstGeom>
          <a:noFill/>
          <a:ln w="19050" cap="flat" cmpd="sng" algn="ctr">
            <a:solidFill>
              <a:srgbClr val="FF0000"/>
            </a:solidFill>
            <a:prstDash val="lgDash"/>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cxnSp>
        <p:nvCxnSpPr>
          <p:cNvPr id="6" name="直接箭头连接符 5">
            <a:extLst>
              <a:ext uri="{FF2B5EF4-FFF2-40B4-BE49-F238E27FC236}">
                <a16:creationId xmlns:a16="http://schemas.microsoft.com/office/drawing/2014/main" id="{31A09B1B-0F98-46DF-9E63-408BDCD415E6}"/>
              </a:ext>
            </a:extLst>
          </p:cNvPr>
          <p:cNvCxnSpPr/>
          <p:nvPr/>
        </p:nvCxnSpPr>
        <p:spPr bwMode="auto">
          <a:xfrm>
            <a:off x="1475656" y="4437112"/>
            <a:ext cx="0" cy="36004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7" name="文本框 6">
            <a:extLst>
              <a:ext uri="{FF2B5EF4-FFF2-40B4-BE49-F238E27FC236}">
                <a16:creationId xmlns:a16="http://schemas.microsoft.com/office/drawing/2014/main" id="{16015D72-F96E-47B9-B640-D748681FC295}"/>
              </a:ext>
            </a:extLst>
          </p:cNvPr>
          <p:cNvSpPr txBox="1"/>
          <p:nvPr/>
        </p:nvSpPr>
        <p:spPr>
          <a:xfrm>
            <a:off x="323528" y="4778141"/>
            <a:ext cx="2212465" cy="307777"/>
          </a:xfrm>
          <a:prstGeom prst="rect">
            <a:avLst/>
          </a:prstGeom>
          <a:noFill/>
        </p:spPr>
        <p:txBody>
          <a:bodyPr wrap="none" rtlCol="0">
            <a:spAutoFit/>
          </a:bodyPr>
          <a:lstStyle/>
          <a:p>
            <a:r>
              <a:rPr lang="zh-CN" altLang="en-US" sz="1400" dirty="0">
                <a:solidFill>
                  <a:srgbClr val="FF0000"/>
                </a:solidFill>
              </a:rPr>
              <a:t>地址用来索引所有的虚页</a:t>
            </a:r>
          </a:p>
        </p:txBody>
      </p:sp>
      <p:sp>
        <p:nvSpPr>
          <p:cNvPr id="9" name="文本框 8">
            <a:extLst>
              <a:ext uri="{FF2B5EF4-FFF2-40B4-BE49-F238E27FC236}">
                <a16:creationId xmlns:a16="http://schemas.microsoft.com/office/drawing/2014/main" id="{E07093E0-C953-4E09-B6FB-74DC1809DC4D}"/>
              </a:ext>
            </a:extLst>
          </p:cNvPr>
          <p:cNvSpPr txBox="1"/>
          <p:nvPr/>
        </p:nvSpPr>
        <p:spPr>
          <a:xfrm>
            <a:off x="2915816" y="1125538"/>
            <a:ext cx="2518638" cy="307777"/>
          </a:xfrm>
          <a:prstGeom prst="rect">
            <a:avLst/>
          </a:prstGeom>
          <a:noFill/>
        </p:spPr>
        <p:txBody>
          <a:bodyPr wrap="none" rtlCol="0">
            <a:spAutoFit/>
          </a:bodyPr>
          <a:lstStyle/>
          <a:p>
            <a:r>
              <a:rPr lang="zh-CN" altLang="en-US" sz="1400" dirty="0">
                <a:solidFill>
                  <a:srgbClr val="FF0000"/>
                </a:solidFill>
              </a:rPr>
              <a:t>每一个虚页号对应的物理页号</a:t>
            </a:r>
          </a:p>
        </p:txBody>
      </p:sp>
      <p:cxnSp>
        <p:nvCxnSpPr>
          <p:cNvPr id="10" name="直接箭头连接符 9">
            <a:extLst>
              <a:ext uri="{FF2B5EF4-FFF2-40B4-BE49-F238E27FC236}">
                <a16:creationId xmlns:a16="http://schemas.microsoft.com/office/drawing/2014/main" id="{7735891C-C911-41FE-A822-EF03C752F66C}"/>
              </a:ext>
            </a:extLst>
          </p:cNvPr>
          <p:cNvCxnSpPr/>
          <p:nvPr/>
        </p:nvCxnSpPr>
        <p:spPr bwMode="auto">
          <a:xfrm flipV="1">
            <a:off x="3203848" y="1412776"/>
            <a:ext cx="504056" cy="648072"/>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12" name="文本框 11">
            <a:extLst>
              <a:ext uri="{FF2B5EF4-FFF2-40B4-BE49-F238E27FC236}">
                <a16:creationId xmlns:a16="http://schemas.microsoft.com/office/drawing/2014/main" id="{C0420C97-B709-4C7C-AF71-0D41EEF9F4A0}"/>
              </a:ext>
            </a:extLst>
          </p:cNvPr>
          <p:cNvSpPr txBox="1"/>
          <p:nvPr/>
        </p:nvSpPr>
        <p:spPr>
          <a:xfrm>
            <a:off x="1656497" y="5470117"/>
            <a:ext cx="4891083" cy="523220"/>
          </a:xfrm>
          <a:prstGeom prst="rect">
            <a:avLst/>
          </a:prstGeom>
          <a:noFill/>
        </p:spPr>
        <p:txBody>
          <a:bodyPr wrap="none" rtlCol="0">
            <a:spAutoFit/>
          </a:bodyPr>
          <a:lstStyle/>
          <a:p>
            <a:r>
              <a:rPr lang="zh-CN" altLang="en-US" sz="1400" dirty="0">
                <a:solidFill>
                  <a:srgbClr val="FF0000"/>
                </a:solidFill>
              </a:rPr>
              <a:t>有效位：若在主存中能找到则置</a:t>
            </a:r>
            <a:r>
              <a:rPr lang="en-US" altLang="zh-CN" sz="1400" dirty="0">
                <a:solidFill>
                  <a:srgbClr val="FF0000"/>
                </a:solidFill>
              </a:rPr>
              <a:t>1</a:t>
            </a:r>
          </a:p>
          <a:p>
            <a:r>
              <a:rPr lang="en-US" altLang="zh-CN" sz="1400" dirty="0">
                <a:solidFill>
                  <a:srgbClr val="FF0000"/>
                </a:solidFill>
              </a:rPr>
              <a:t>               </a:t>
            </a:r>
            <a:r>
              <a:rPr lang="zh-CN" altLang="en-US" sz="1400" dirty="0">
                <a:solidFill>
                  <a:srgbClr val="FF0000"/>
                </a:solidFill>
              </a:rPr>
              <a:t>若找不到，则需要页必须从磁盘被取回来</a:t>
            </a:r>
            <a:r>
              <a:rPr lang="en-US" altLang="zh-CN" sz="1400" dirty="0">
                <a:solidFill>
                  <a:srgbClr val="FF0000"/>
                </a:solidFill>
              </a:rPr>
              <a:t>=&gt;</a:t>
            </a:r>
            <a:r>
              <a:rPr lang="zh-CN" altLang="en-US" sz="1400" dirty="0">
                <a:solidFill>
                  <a:srgbClr val="FF0000"/>
                </a:solidFill>
              </a:rPr>
              <a:t>缺页</a:t>
            </a:r>
          </a:p>
        </p:txBody>
      </p:sp>
      <p:cxnSp>
        <p:nvCxnSpPr>
          <p:cNvPr id="13" name="直接箭头连接符 12">
            <a:extLst>
              <a:ext uri="{FF2B5EF4-FFF2-40B4-BE49-F238E27FC236}">
                <a16:creationId xmlns:a16="http://schemas.microsoft.com/office/drawing/2014/main" id="{3F35B469-6855-4F69-8D25-C60E59DDB657}"/>
              </a:ext>
            </a:extLst>
          </p:cNvPr>
          <p:cNvCxnSpPr/>
          <p:nvPr/>
        </p:nvCxnSpPr>
        <p:spPr bwMode="auto">
          <a:xfrm>
            <a:off x="1835696" y="4437112"/>
            <a:ext cx="1584176" cy="1033005"/>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12302446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FF07D-25A3-4775-BE8B-E039EC6172E2}"/>
              </a:ext>
            </a:extLst>
          </p:cNvPr>
          <p:cNvSpPr>
            <a:spLocks noGrp="1"/>
          </p:cNvSpPr>
          <p:nvPr>
            <p:ph type="title"/>
          </p:nvPr>
        </p:nvSpPr>
        <p:spPr/>
        <p:txBody>
          <a:bodyPr/>
          <a:lstStyle/>
          <a:p>
            <a:r>
              <a:rPr lang="zh-CN" altLang="en-US" dirty="0"/>
              <a:t>虚拟地址</a:t>
            </a:r>
            <a:r>
              <a:rPr lang="en-US" altLang="zh-CN" dirty="0"/>
              <a:t>-&gt;</a:t>
            </a:r>
            <a:r>
              <a:rPr lang="zh-CN" altLang="en-US" dirty="0"/>
              <a:t>物理地址</a:t>
            </a:r>
          </a:p>
        </p:txBody>
      </p:sp>
      <p:sp>
        <p:nvSpPr>
          <p:cNvPr id="3" name="内容占位符 2">
            <a:extLst>
              <a:ext uri="{FF2B5EF4-FFF2-40B4-BE49-F238E27FC236}">
                <a16:creationId xmlns:a16="http://schemas.microsoft.com/office/drawing/2014/main" id="{39A6EB9D-15D0-4F00-97B8-A970BF7EAB49}"/>
              </a:ext>
            </a:extLst>
          </p:cNvPr>
          <p:cNvSpPr>
            <a:spLocks noGrp="1"/>
          </p:cNvSpPr>
          <p:nvPr>
            <p:ph idx="1"/>
          </p:nvPr>
        </p:nvSpPr>
        <p:spPr/>
        <p:txBody>
          <a:bodyPr/>
          <a:lstStyle/>
          <a:p>
            <a:endParaRPr lang="zh-CN" altLang="en-US"/>
          </a:p>
        </p:txBody>
      </p:sp>
      <p:pic>
        <p:nvPicPr>
          <p:cNvPr id="41986" name="Picture 2" descr="在这里插入图片描述">
            <a:extLst>
              <a:ext uri="{FF2B5EF4-FFF2-40B4-BE49-F238E27FC236}">
                <a16:creationId xmlns:a16="http://schemas.microsoft.com/office/drawing/2014/main" id="{FFCEEBFA-68E8-4F31-907C-EFE723DC3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2" y="1089720"/>
            <a:ext cx="6170510"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1673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1746" name="Rectangle 2"/>
          <p:cNvSpPr>
            <a:spLocks noGrp="1"/>
          </p:cNvSpPr>
          <p:nvPr>
            <p:ph type="title"/>
          </p:nvPr>
        </p:nvSpPr>
        <p:spPr>
          <a:ln/>
        </p:spPr>
        <p:txBody>
          <a:bodyPr vert="horz" wrap="square" lIns="91440" tIns="45720" rIns="91440" bIns="45720" anchor="b">
            <a:spAutoFit/>
          </a:bodyPr>
          <a:lstStyle/>
          <a:p>
            <a:pPr eaLnBrk="1" hangingPunct="1"/>
            <a:r>
              <a:rPr lang="zh-CN" altLang="en-US" sz="2800" dirty="0">
                <a:ea typeface="宋体" pitchFamily="2" charset="-122"/>
              </a:rPr>
              <a:t>虚拟存储系统的基本概念</a:t>
            </a:r>
          </a:p>
        </p:txBody>
      </p:sp>
      <p:sp>
        <p:nvSpPr>
          <p:cNvPr id="671747" name="Rectangle 3"/>
          <p:cNvSpPr>
            <a:spLocks noGrp="1"/>
          </p:cNvSpPr>
          <p:nvPr>
            <p:ph idx="1"/>
          </p:nvPr>
        </p:nvSpPr>
        <p:spPr>
          <a:xfrm>
            <a:off x="296863" y="1144588"/>
            <a:ext cx="8640762" cy="5524500"/>
          </a:xfrm>
          <a:ln/>
        </p:spPr>
        <p:txBody>
          <a:bodyPr vert="horz" wrap="square" lIns="91440" tIns="45720" rIns="91440" bIns="45720" anchor="t"/>
          <a:lstStyle/>
          <a:p>
            <a:pPr eaLnBrk="1" hangingPunct="1">
              <a:lnSpc>
                <a:spcPct val="110000"/>
              </a:lnSpc>
              <a:spcBef>
                <a:spcPct val="25000"/>
              </a:spcBef>
            </a:pPr>
            <a:r>
              <a:rPr lang="zh-CN" altLang="en-US" sz="2000" dirty="0">
                <a:ea typeface="黑体" pitchFamily="49" charset="-122"/>
              </a:rPr>
              <a:t>虚拟存储技术的引入用来解决一对矛盾</a:t>
            </a:r>
          </a:p>
          <a:p>
            <a:pPr lvl="1" eaLnBrk="1" hangingPunct="1">
              <a:lnSpc>
                <a:spcPct val="110000"/>
              </a:lnSpc>
              <a:spcBef>
                <a:spcPct val="25000"/>
              </a:spcBef>
            </a:pPr>
            <a:r>
              <a:rPr lang="zh-CN" altLang="en-US" sz="2000" dirty="0">
                <a:ea typeface="黑体" pitchFamily="49" charset="-122"/>
              </a:rPr>
              <a:t>一方面，由于技术和成本等原因，主存容量受到限制</a:t>
            </a:r>
          </a:p>
          <a:p>
            <a:pPr lvl="1" eaLnBrk="1" hangingPunct="1">
              <a:lnSpc>
                <a:spcPct val="110000"/>
              </a:lnSpc>
              <a:spcBef>
                <a:spcPct val="25000"/>
              </a:spcBef>
            </a:pPr>
            <a:r>
              <a:rPr lang="zh-CN" altLang="en-US" sz="2000" dirty="0">
                <a:ea typeface="黑体" pitchFamily="49" charset="-122"/>
              </a:rPr>
              <a:t>另一方面，系统程序和应用程序要求主存容量越来越大</a:t>
            </a:r>
          </a:p>
          <a:p>
            <a:pPr eaLnBrk="1" hangingPunct="1">
              <a:lnSpc>
                <a:spcPct val="110000"/>
              </a:lnSpc>
              <a:spcBef>
                <a:spcPct val="25000"/>
              </a:spcBef>
            </a:pPr>
            <a:r>
              <a:rPr lang="zh-CN" altLang="en-US" sz="2000" dirty="0">
                <a:ea typeface="黑体" pitchFamily="49" charset="-122"/>
              </a:rPr>
              <a:t>虚拟存储技术的实质</a:t>
            </a:r>
          </a:p>
          <a:p>
            <a:pPr lvl="1" eaLnBrk="1" hangingPunct="1">
              <a:lnSpc>
                <a:spcPct val="110000"/>
              </a:lnSpc>
              <a:spcBef>
                <a:spcPct val="25000"/>
              </a:spcBef>
            </a:pPr>
            <a:r>
              <a:rPr lang="zh-CN" altLang="en-US" sz="2000" dirty="0">
                <a:ea typeface="黑体" pitchFamily="49" charset="-122"/>
              </a:rPr>
              <a:t>程序员在比实际主存空间大得多的逻辑地址空间中编写程序</a:t>
            </a:r>
          </a:p>
          <a:p>
            <a:pPr lvl="1" eaLnBrk="1" hangingPunct="1">
              <a:lnSpc>
                <a:spcPct val="110000"/>
              </a:lnSpc>
              <a:spcBef>
                <a:spcPct val="25000"/>
              </a:spcBef>
            </a:pPr>
            <a:r>
              <a:rPr lang="zh-CN" altLang="en-US" sz="2000" dirty="0">
                <a:ea typeface="黑体" pitchFamily="49" charset="-122"/>
              </a:rPr>
              <a:t>每个程序“感觉”到自己“独占主存”（</a:t>
            </a:r>
            <a:r>
              <a:rPr lang="zh-CN" altLang="en-US" sz="2000" dirty="0">
                <a:solidFill>
                  <a:srgbClr val="FF33CC"/>
                </a:solidFill>
                <a:ea typeface="黑体" pitchFamily="49" charset="-122"/>
              </a:rPr>
              <a:t>逻辑空间对每个程序而言都相同</a:t>
            </a:r>
            <a:r>
              <a:rPr lang="zh-CN" altLang="en-US" sz="2000" dirty="0">
                <a:ea typeface="黑体" pitchFamily="49" charset="-122"/>
              </a:rPr>
              <a:t>）</a:t>
            </a:r>
          </a:p>
          <a:p>
            <a:pPr lvl="1" eaLnBrk="1" hangingPunct="1">
              <a:lnSpc>
                <a:spcPct val="110000"/>
              </a:lnSpc>
              <a:spcBef>
                <a:spcPct val="25000"/>
              </a:spcBef>
            </a:pPr>
            <a:r>
              <a:rPr lang="zh-CN" altLang="en-US" sz="2000" dirty="0">
                <a:ea typeface="黑体" pitchFamily="49" charset="-122"/>
              </a:rPr>
              <a:t>程序执行时，把当前需要的程序段和相应的数据块调入主存，其他暂不用的部分存放在磁盘上</a:t>
            </a:r>
          </a:p>
          <a:p>
            <a:pPr lvl="1" eaLnBrk="1" hangingPunct="1">
              <a:lnSpc>
                <a:spcPct val="110000"/>
              </a:lnSpc>
              <a:spcBef>
                <a:spcPct val="25000"/>
              </a:spcBef>
            </a:pPr>
            <a:r>
              <a:rPr lang="zh-CN" altLang="en-US" sz="2000" dirty="0">
                <a:ea typeface="黑体" pitchFamily="49" charset="-122"/>
              </a:rPr>
              <a:t>指令执行时，通过硬件将逻辑地址（也称虚拟地址或虚地址）转化为物理地址（也称主存地址或实地址）</a:t>
            </a:r>
          </a:p>
          <a:p>
            <a:pPr lvl="1" eaLnBrk="1" hangingPunct="1">
              <a:lnSpc>
                <a:spcPct val="110000"/>
              </a:lnSpc>
              <a:spcBef>
                <a:spcPct val="25000"/>
              </a:spcBef>
            </a:pPr>
            <a:r>
              <a:rPr lang="zh-CN" altLang="en-US" sz="2000" dirty="0">
                <a:ea typeface="黑体" pitchFamily="49" charset="-122"/>
              </a:rPr>
              <a:t>在发生程序或数据访问失效</a:t>
            </a:r>
            <a:r>
              <a:rPr lang="en-US" altLang="zh-CN" sz="2000" dirty="0">
                <a:ea typeface="黑体" pitchFamily="49" charset="-122"/>
              </a:rPr>
              <a:t>(</a:t>
            </a:r>
            <a:r>
              <a:rPr lang="zh-CN" altLang="en-US" sz="2000" dirty="0">
                <a:ea typeface="黑体" pitchFamily="49" charset="-122"/>
              </a:rPr>
              <a:t>缺页</a:t>
            </a:r>
            <a:r>
              <a:rPr lang="en-US" altLang="zh-CN" sz="2000" dirty="0">
                <a:ea typeface="黑体" pitchFamily="49" charset="-122"/>
              </a:rPr>
              <a:t>)</a:t>
            </a:r>
            <a:r>
              <a:rPr lang="zh-CN" altLang="en-US" sz="2000" dirty="0">
                <a:ea typeface="黑体" pitchFamily="49" charset="-122"/>
              </a:rPr>
              <a:t>时，由操作系统进行主存和磁盘之间的信息交换</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2770" name="Rectangle 2"/>
          <p:cNvSpPr>
            <a:spLocks noGrp="1"/>
          </p:cNvSpPr>
          <p:nvPr>
            <p:ph type="title"/>
          </p:nvPr>
        </p:nvSpPr>
        <p:spPr>
          <a:ln/>
        </p:spPr>
        <p:txBody>
          <a:bodyPr vert="horz" wrap="square" lIns="91440" tIns="45720" rIns="91440" bIns="45720" anchor="b">
            <a:spAutoFit/>
          </a:bodyPr>
          <a:lstStyle/>
          <a:p>
            <a:pPr eaLnBrk="1" hangingPunct="1"/>
            <a:r>
              <a:rPr lang="zh-CN" altLang="en-US" sz="2800" dirty="0">
                <a:ea typeface="宋体" pitchFamily="2" charset="-122"/>
              </a:rPr>
              <a:t>虚拟存储技术的实质</a:t>
            </a:r>
          </a:p>
        </p:txBody>
      </p:sp>
      <p:sp>
        <p:nvSpPr>
          <p:cNvPr id="672771" name="Rectangle 4"/>
          <p:cNvSpPr/>
          <p:nvPr/>
        </p:nvSpPr>
        <p:spPr>
          <a:xfrm>
            <a:off x="2543175" y="1476375"/>
            <a:ext cx="1352550" cy="4229100"/>
          </a:xfrm>
          <a:prstGeom prst="rect">
            <a:avLst/>
          </a:prstGeom>
          <a:solidFill>
            <a:srgbClr val="FFFFFF"/>
          </a:solidFill>
          <a:ln w="19050" cap="flat" cmpd="sng">
            <a:solidFill>
              <a:schemeClr val="tx1"/>
            </a:solidFill>
            <a:prstDash val="solid"/>
            <a:miter/>
            <a:headEnd type="none" w="med" len="med"/>
            <a:tailEnd type="none" w="med" len="med"/>
          </a:ln>
        </p:spPr>
        <p:txBody>
          <a:bodyPr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72772" name="Text Box 5"/>
          <p:cNvSpPr txBox="1"/>
          <p:nvPr/>
        </p:nvSpPr>
        <p:spPr>
          <a:xfrm>
            <a:off x="2695575" y="5810250"/>
            <a:ext cx="1066800"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ea typeface="黑体" pitchFamily="49" charset="-122"/>
              </a:rPr>
              <a:t>编程空间</a:t>
            </a:r>
          </a:p>
        </p:txBody>
      </p:sp>
      <p:sp>
        <p:nvSpPr>
          <p:cNvPr id="672773" name="Rectangle 10"/>
          <p:cNvSpPr/>
          <p:nvPr/>
        </p:nvSpPr>
        <p:spPr>
          <a:xfrm>
            <a:off x="160338" y="1484313"/>
            <a:ext cx="1295400" cy="4219575"/>
          </a:xfrm>
          <a:prstGeom prst="rect">
            <a:avLst/>
          </a:prstGeom>
          <a:solidFill>
            <a:srgbClr val="FFFFFF"/>
          </a:solidFill>
          <a:ln w="19050" cap="flat" cmpd="sng">
            <a:solidFill>
              <a:schemeClr val="tx1"/>
            </a:solidFill>
            <a:prstDash val="solid"/>
            <a:miter/>
            <a:headEnd type="none" w="med" len="med"/>
            <a:tailEnd type="none" w="med" len="med"/>
          </a:ln>
        </p:spPr>
        <p:txBody>
          <a:bodyPr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72774" name="Text Box 11"/>
          <p:cNvSpPr txBox="1"/>
          <p:nvPr/>
        </p:nvSpPr>
        <p:spPr>
          <a:xfrm>
            <a:off x="341313" y="5770563"/>
            <a:ext cx="1125537" cy="2746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ea typeface="黑体" pitchFamily="49" charset="-122"/>
              </a:rPr>
              <a:t>编程空间</a:t>
            </a:r>
          </a:p>
        </p:txBody>
      </p:sp>
      <p:sp>
        <p:nvSpPr>
          <p:cNvPr id="672775" name="Line 12"/>
          <p:cNvSpPr/>
          <p:nvPr/>
        </p:nvSpPr>
        <p:spPr>
          <a:xfrm flipV="1">
            <a:off x="152400" y="3857625"/>
            <a:ext cx="1285875" cy="0"/>
          </a:xfrm>
          <a:prstGeom prst="line">
            <a:avLst/>
          </a:prstGeom>
          <a:ln w="19050" cap="flat" cmpd="sng">
            <a:solidFill>
              <a:schemeClr val="tx1"/>
            </a:solidFill>
            <a:prstDash val="solid"/>
            <a:headEnd type="none" w="med" len="med"/>
            <a:tailEnd type="none" w="med" len="med"/>
          </a:ln>
        </p:spPr>
      </p:sp>
      <p:sp>
        <p:nvSpPr>
          <p:cNvPr id="672776" name="Text Box 13"/>
          <p:cNvSpPr txBox="1"/>
          <p:nvPr/>
        </p:nvSpPr>
        <p:spPr>
          <a:xfrm>
            <a:off x="238125" y="4495800"/>
            <a:ext cx="1066800"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黑体" pitchFamily="49" charset="-122"/>
              </a:rPr>
              <a:t>用户程序</a:t>
            </a:r>
            <a:r>
              <a:rPr lang="en-US" altLang="zh-CN" sz="1800" b="1" dirty="0">
                <a:solidFill>
                  <a:srgbClr val="CC0000"/>
                </a:solidFill>
                <a:ea typeface="黑体" pitchFamily="49" charset="-122"/>
              </a:rPr>
              <a:t>1</a:t>
            </a:r>
          </a:p>
        </p:txBody>
      </p:sp>
      <p:sp>
        <p:nvSpPr>
          <p:cNvPr id="672777" name="Text Box 14"/>
          <p:cNvSpPr txBox="1"/>
          <p:nvPr/>
        </p:nvSpPr>
        <p:spPr>
          <a:xfrm>
            <a:off x="2665413" y="3779838"/>
            <a:ext cx="1066800" cy="2746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黑体" pitchFamily="49" charset="-122"/>
              </a:rPr>
              <a:t>用户程序</a:t>
            </a:r>
            <a:r>
              <a:rPr lang="en-US" altLang="zh-CN" sz="1800" b="1" dirty="0">
                <a:solidFill>
                  <a:srgbClr val="CC0000"/>
                </a:solidFill>
                <a:ea typeface="黑体" pitchFamily="49" charset="-122"/>
              </a:rPr>
              <a:t>k</a:t>
            </a:r>
          </a:p>
        </p:txBody>
      </p:sp>
      <p:sp>
        <p:nvSpPr>
          <p:cNvPr id="672778" name="Line 15"/>
          <p:cNvSpPr/>
          <p:nvPr/>
        </p:nvSpPr>
        <p:spPr>
          <a:xfrm>
            <a:off x="2543175" y="2876550"/>
            <a:ext cx="1343025" cy="0"/>
          </a:xfrm>
          <a:prstGeom prst="line">
            <a:avLst/>
          </a:prstGeom>
          <a:ln w="19050" cap="flat" cmpd="sng">
            <a:solidFill>
              <a:schemeClr val="tx1"/>
            </a:solidFill>
            <a:prstDash val="solid"/>
            <a:headEnd type="none" w="med" len="med"/>
            <a:tailEnd type="none" w="med" len="med"/>
          </a:ln>
        </p:spPr>
      </p:sp>
      <p:sp>
        <p:nvSpPr>
          <p:cNvPr id="672779" name="Line 16"/>
          <p:cNvSpPr/>
          <p:nvPr/>
        </p:nvSpPr>
        <p:spPr>
          <a:xfrm flipV="1">
            <a:off x="1743075" y="3390900"/>
            <a:ext cx="485775" cy="0"/>
          </a:xfrm>
          <a:prstGeom prst="line">
            <a:avLst/>
          </a:prstGeom>
          <a:ln w="28575" cap="flat" cmpd="sng">
            <a:solidFill>
              <a:schemeClr val="tx1"/>
            </a:solidFill>
            <a:prstDash val="sysDot"/>
            <a:headEnd type="none" w="med" len="med"/>
            <a:tailEnd type="none" w="med" len="med"/>
          </a:ln>
        </p:spPr>
      </p:sp>
      <p:grpSp>
        <p:nvGrpSpPr>
          <p:cNvPr id="2" name="Group 50"/>
          <p:cNvGrpSpPr/>
          <p:nvPr/>
        </p:nvGrpSpPr>
        <p:grpSpPr>
          <a:xfrm>
            <a:off x="4686300" y="4333875"/>
            <a:ext cx="4191000" cy="2085975"/>
            <a:chOff x="2952" y="2730"/>
            <a:chExt cx="2640" cy="1314"/>
          </a:xfrm>
        </p:grpSpPr>
        <p:sp>
          <p:nvSpPr>
            <p:cNvPr id="672820" name="AutoShape 6"/>
            <p:cNvSpPr/>
            <p:nvPr/>
          </p:nvSpPr>
          <p:spPr>
            <a:xfrm>
              <a:off x="2952" y="2730"/>
              <a:ext cx="2640" cy="1314"/>
            </a:xfrm>
            <a:prstGeom prst="flowChartMagneticDisk">
              <a:avLst/>
            </a:prstGeom>
            <a:solidFill>
              <a:srgbClr val="FFFFFF"/>
            </a:solidFill>
            <a:ln w="9525" cap="flat" cmpd="sng">
              <a:solidFill>
                <a:schemeClr val="tx1"/>
              </a:solidFill>
              <a:prstDash val="solid"/>
              <a:headEnd type="none" w="med" len="med"/>
              <a:tailEnd type="none" w="med" len="med"/>
            </a:ln>
          </p:spPr>
          <p:txBody>
            <a:bodyPr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72821" name="Text Box 7"/>
            <p:cNvSpPr txBox="1"/>
            <p:nvPr/>
          </p:nvSpPr>
          <p:spPr>
            <a:xfrm>
              <a:off x="3834" y="2874"/>
              <a:ext cx="894" cy="17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0000FF"/>
                  </a:solidFill>
                  <a:ea typeface="黑体" pitchFamily="49" charset="-122"/>
                </a:rPr>
                <a:t>磁盘物理空间</a:t>
              </a:r>
            </a:p>
          </p:txBody>
        </p:sp>
        <p:sp>
          <p:nvSpPr>
            <p:cNvPr id="672822" name="Text Box 18"/>
            <p:cNvSpPr txBox="1"/>
            <p:nvPr/>
          </p:nvSpPr>
          <p:spPr>
            <a:xfrm>
              <a:off x="3059" y="3251"/>
              <a:ext cx="672" cy="17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黑体" pitchFamily="49" charset="-122"/>
                </a:rPr>
                <a:t>用户程序</a:t>
              </a:r>
              <a:r>
                <a:rPr lang="en-US" altLang="zh-CN" sz="1800" b="1" dirty="0">
                  <a:solidFill>
                    <a:srgbClr val="CC0000"/>
                  </a:solidFill>
                  <a:ea typeface="黑体" pitchFamily="49" charset="-122"/>
                </a:rPr>
                <a:t>1</a:t>
              </a:r>
            </a:p>
          </p:txBody>
        </p:sp>
        <p:sp>
          <p:nvSpPr>
            <p:cNvPr id="672823" name="Text Box 19"/>
            <p:cNvSpPr txBox="1"/>
            <p:nvPr/>
          </p:nvSpPr>
          <p:spPr>
            <a:xfrm>
              <a:off x="4318" y="3538"/>
              <a:ext cx="672" cy="17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黑体" pitchFamily="49" charset="-122"/>
                </a:rPr>
                <a:t>用户程序</a:t>
              </a:r>
              <a:r>
                <a:rPr lang="en-US" altLang="zh-CN" sz="1800" b="1" dirty="0">
                  <a:solidFill>
                    <a:srgbClr val="CC0000"/>
                  </a:solidFill>
                  <a:ea typeface="黑体" pitchFamily="49" charset="-122"/>
                </a:rPr>
                <a:t>k</a:t>
              </a:r>
            </a:p>
          </p:txBody>
        </p:sp>
        <p:sp>
          <p:nvSpPr>
            <p:cNvPr id="672824" name="Text Box 20"/>
            <p:cNvSpPr txBox="1"/>
            <p:nvPr/>
          </p:nvSpPr>
          <p:spPr>
            <a:xfrm>
              <a:off x="3514" y="3718"/>
              <a:ext cx="672" cy="17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黑体" pitchFamily="49" charset="-122"/>
                </a:rPr>
                <a:t>用户程序</a:t>
              </a:r>
              <a:r>
                <a:rPr lang="en-US" altLang="zh-CN" sz="1800" b="1" dirty="0">
                  <a:solidFill>
                    <a:srgbClr val="CC0000"/>
                  </a:solidFill>
                  <a:ea typeface="黑体" pitchFamily="49" charset="-122"/>
                </a:rPr>
                <a:t>2</a:t>
              </a:r>
            </a:p>
          </p:txBody>
        </p:sp>
      </p:grpSp>
      <p:grpSp>
        <p:nvGrpSpPr>
          <p:cNvPr id="3" name="Group 48"/>
          <p:cNvGrpSpPr/>
          <p:nvPr/>
        </p:nvGrpSpPr>
        <p:grpSpPr>
          <a:xfrm>
            <a:off x="6777038" y="1543050"/>
            <a:ext cx="2366962" cy="1990725"/>
            <a:chOff x="4518" y="972"/>
            <a:chExt cx="1098" cy="1254"/>
          </a:xfrm>
        </p:grpSpPr>
        <p:sp>
          <p:nvSpPr>
            <p:cNvPr id="672809" name="Text Box 8"/>
            <p:cNvSpPr txBox="1"/>
            <p:nvPr/>
          </p:nvSpPr>
          <p:spPr>
            <a:xfrm>
              <a:off x="4518" y="972"/>
              <a:ext cx="1098" cy="17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0000FF"/>
                  </a:solidFill>
                  <a:ea typeface="黑体" pitchFamily="49" charset="-122"/>
                </a:rPr>
                <a:t>主存物理空间</a:t>
              </a:r>
            </a:p>
          </p:txBody>
        </p:sp>
        <p:sp>
          <p:nvSpPr>
            <p:cNvPr id="672810" name="Rectangle 9"/>
            <p:cNvSpPr/>
            <p:nvPr/>
          </p:nvSpPr>
          <p:spPr>
            <a:xfrm>
              <a:off x="4656" y="1272"/>
              <a:ext cx="774" cy="954"/>
            </a:xfrm>
            <a:prstGeom prst="rect">
              <a:avLst/>
            </a:prstGeom>
            <a:solidFill>
              <a:srgbClr val="FFFFFF"/>
            </a:solidFill>
            <a:ln w="19050" cap="flat" cmpd="sng">
              <a:solidFill>
                <a:schemeClr val="tx1"/>
              </a:solidFill>
              <a:prstDash val="solid"/>
              <a:miter/>
              <a:headEnd type="none" w="med" len="med"/>
              <a:tailEnd type="none" w="med" len="med"/>
            </a:ln>
          </p:spPr>
          <p:txBody>
            <a:bodyPr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72811" name="Line 21"/>
            <p:cNvSpPr/>
            <p:nvPr/>
          </p:nvSpPr>
          <p:spPr>
            <a:xfrm>
              <a:off x="4662" y="1650"/>
              <a:ext cx="768" cy="0"/>
            </a:xfrm>
            <a:prstGeom prst="line">
              <a:avLst/>
            </a:prstGeom>
            <a:ln w="12700" cap="flat" cmpd="sng">
              <a:solidFill>
                <a:schemeClr val="tx1"/>
              </a:solidFill>
              <a:prstDash val="sysDot"/>
              <a:headEnd type="none" w="med" len="med"/>
              <a:tailEnd type="none" w="med" len="med"/>
            </a:ln>
          </p:spPr>
        </p:sp>
        <p:sp>
          <p:nvSpPr>
            <p:cNvPr id="672812" name="Line 22"/>
            <p:cNvSpPr/>
            <p:nvPr/>
          </p:nvSpPr>
          <p:spPr>
            <a:xfrm>
              <a:off x="4655" y="1433"/>
              <a:ext cx="768" cy="0"/>
            </a:xfrm>
            <a:prstGeom prst="line">
              <a:avLst/>
            </a:prstGeom>
            <a:ln w="12700" cap="flat" cmpd="sng">
              <a:solidFill>
                <a:schemeClr val="tx1"/>
              </a:solidFill>
              <a:prstDash val="sysDot"/>
              <a:headEnd type="none" w="med" len="med"/>
              <a:tailEnd type="none" w="med" len="med"/>
            </a:ln>
          </p:spPr>
        </p:sp>
        <p:sp>
          <p:nvSpPr>
            <p:cNvPr id="672813" name="Line 23"/>
            <p:cNvSpPr/>
            <p:nvPr/>
          </p:nvSpPr>
          <p:spPr>
            <a:xfrm>
              <a:off x="4654" y="1888"/>
              <a:ext cx="768" cy="0"/>
            </a:xfrm>
            <a:prstGeom prst="line">
              <a:avLst/>
            </a:prstGeom>
            <a:ln w="12700" cap="flat" cmpd="sng">
              <a:solidFill>
                <a:schemeClr val="tx1"/>
              </a:solidFill>
              <a:prstDash val="sysDot"/>
              <a:headEnd type="none" w="med" len="med"/>
              <a:tailEnd type="none" w="med" len="med"/>
            </a:ln>
          </p:spPr>
        </p:sp>
        <p:sp>
          <p:nvSpPr>
            <p:cNvPr id="672814" name="Line 24"/>
            <p:cNvSpPr/>
            <p:nvPr/>
          </p:nvSpPr>
          <p:spPr>
            <a:xfrm>
              <a:off x="4653" y="2055"/>
              <a:ext cx="768" cy="0"/>
            </a:xfrm>
            <a:prstGeom prst="line">
              <a:avLst/>
            </a:prstGeom>
            <a:ln w="12700" cap="flat" cmpd="sng">
              <a:solidFill>
                <a:schemeClr val="tx1"/>
              </a:solidFill>
              <a:prstDash val="sysDot"/>
              <a:headEnd type="none" w="med" len="med"/>
              <a:tailEnd type="none" w="med" len="med"/>
            </a:ln>
          </p:spPr>
        </p:sp>
        <p:sp>
          <p:nvSpPr>
            <p:cNvPr id="672815" name="Text Box 26"/>
            <p:cNvSpPr txBox="1"/>
            <p:nvPr/>
          </p:nvSpPr>
          <p:spPr>
            <a:xfrm>
              <a:off x="4673" y="1679"/>
              <a:ext cx="768" cy="17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黑体" pitchFamily="49" charset="-122"/>
                </a:rPr>
                <a:t>用户程序</a:t>
              </a:r>
              <a:r>
                <a:rPr lang="en-US" altLang="zh-CN" sz="1800" b="1" dirty="0">
                  <a:solidFill>
                    <a:srgbClr val="CC0000"/>
                  </a:solidFill>
                  <a:ea typeface="黑体" pitchFamily="49" charset="-122"/>
                </a:rPr>
                <a:t>1</a:t>
              </a:r>
              <a:r>
                <a:rPr lang="zh-CN" altLang="en-US" sz="1800" b="1" dirty="0">
                  <a:solidFill>
                    <a:srgbClr val="CC0000"/>
                  </a:solidFill>
                  <a:ea typeface="黑体" pitchFamily="49" charset="-122"/>
                </a:rPr>
                <a:t>片段</a:t>
              </a:r>
            </a:p>
          </p:txBody>
        </p:sp>
        <p:sp>
          <p:nvSpPr>
            <p:cNvPr id="672816" name="Text Box 27"/>
            <p:cNvSpPr txBox="1"/>
            <p:nvPr/>
          </p:nvSpPr>
          <p:spPr>
            <a:xfrm>
              <a:off x="4666" y="2050"/>
              <a:ext cx="768" cy="17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黑体" pitchFamily="49" charset="-122"/>
                </a:rPr>
                <a:t>用户程序</a:t>
              </a:r>
              <a:r>
                <a:rPr lang="en-US" altLang="zh-CN" sz="1800" b="1" dirty="0">
                  <a:solidFill>
                    <a:srgbClr val="CC0000"/>
                  </a:solidFill>
                  <a:ea typeface="黑体" pitchFamily="49" charset="-122"/>
                </a:rPr>
                <a:t>2</a:t>
              </a:r>
              <a:r>
                <a:rPr lang="zh-CN" altLang="en-US" sz="1800" b="1" dirty="0">
                  <a:solidFill>
                    <a:srgbClr val="CC0000"/>
                  </a:solidFill>
                  <a:ea typeface="黑体" pitchFamily="49" charset="-122"/>
                </a:rPr>
                <a:t>片段</a:t>
              </a:r>
            </a:p>
          </p:txBody>
        </p:sp>
        <p:sp>
          <p:nvSpPr>
            <p:cNvPr id="672817" name="Text Box 28"/>
            <p:cNvSpPr txBox="1"/>
            <p:nvPr/>
          </p:nvSpPr>
          <p:spPr>
            <a:xfrm>
              <a:off x="4678" y="1474"/>
              <a:ext cx="768" cy="17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黑体" pitchFamily="49" charset="-122"/>
                </a:rPr>
                <a:t>用户程序</a:t>
              </a:r>
              <a:r>
                <a:rPr lang="en-US" altLang="zh-CN" sz="1800" b="1" dirty="0">
                  <a:solidFill>
                    <a:srgbClr val="CC0000"/>
                  </a:solidFill>
                  <a:ea typeface="黑体" pitchFamily="49" charset="-122"/>
                </a:rPr>
                <a:t>k</a:t>
              </a:r>
              <a:r>
                <a:rPr lang="zh-CN" altLang="en-US" sz="1800" b="1" dirty="0">
                  <a:solidFill>
                    <a:srgbClr val="CC0000"/>
                  </a:solidFill>
                  <a:ea typeface="黑体" pitchFamily="49" charset="-122"/>
                </a:rPr>
                <a:t>片段</a:t>
              </a:r>
            </a:p>
          </p:txBody>
        </p:sp>
        <p:sp>
          <p:nvSpPr>
            <p:cNvPr id="672818" name="Text Box 29"/>
            <p:cNvSpPr txBox="1"/>
            <p:nvPr/>
          </p:nvSpPr>
          <p:spPr>
            <a:xfrm>
              <a:off x="4684" y="1282"/>
              <a:ext cx="768" cy="173"/>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黑体" pitchFamily="49" charset="-122"/>
                </a:rPr>
                <a:t>操作系统程序</a:t>
              </a:r>
            </a:p>
          </p:txBody>
        </p:sp>
        <p:sp>
          <p:nvSpPr>
            <p:cNvPr id="672819" name="Line 30"/>
            <p:cNvSpPr/>
            <p:nvPr/>
          </p:nvSpPr>
          <p:spPr>
            <a:xfrm flipV="1">
              <a:off x="4871" y="1961"/>
              <a:ext cx="306" cy="0"/>
            </a:xfrm>
            <a:prstGeom prst="line">
              <a:avLst/>
            </a:prstGeom>
            <a:ln w="28575" cap="flat" cmpd="sng">
              <a:solidFill>
                <a:srgbClr val="CC0000"/>
              </a:solidFill>
              <a:prstDash val="sysDot"/>
              <a:headEnd type="none" w="med" len="med"/>
              <a:tailEnd type="none" w="med" len="med"/>
            </a:ln>
          </p:spPr>
        </p:sp>
      </p:grpSp>
      <p:sp>
        <p:nvSpPr>
          <p:cNvPr id="167967" name="Text Box 33"/>
          <p:cNvSpPr txBox="1"/>
          <p:nvPr/>
        </p:nvSpPr>
        <p:spPr>
          <a:xfrm>
            <a:off x="6867525" y="279400"/>
            <a:ext cx="1979613" cy="830263"/>
          </a:xfrm>
          <a:prstGeom prst="rect">
            <a:avLst/>
          </a:prstGeom>
          <a:solidFill>
            <a:schemeClr val="bg1"/>
          </a:solid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ea typeface="黑体" pitchFamily="49" charset="-122"/>
              </a:rPr>
              <a:t>通过页表建立虚拟空间和物理空间之间的映射</a:t>
            </a:r>
            <a:r>
              <a:rPr lang="en-US" altLang="zh-CN" sz="1800" b="1" dirty="0">
                <a:ea typeface="黑体" pitchFamily="49" charset="-122"/>
              </a:rPr>
              <a:t>!</a:t>
            </a:r>
          </a:p>
        </p:txBody>
      </p:sp>
      <p:sp>
        <p:nvSpPr>
          <p:cNvPr id="672783" name="Text Box 34"/>
          <p:cNvSpPr txBox="1"/>
          <p:nvPr/>
        </p:nvSpPr>
        <p:spPr>
          <a:xfrm>
            <a:off x="57150" y="1112838"/>
            <a:ext cx="1743075" cy="2746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0000FF"/>
                </a:solidFill>
                <a:ea typeface="黑体" pitchFamily="49" charset="-122"/>
              </a:rPr>
              <a:t>虚拟</a:t>
            </a:r>
            <a:r>
              <a:rPr lang="en-US" altLang="zh-CN" sz="1800" b="1" dirty="0">
                <a:solidFill>
                  <a:srgbClr val="0000FF"/>
                </a:solidFill>
                <a:ea typeface="黑体" pitchFamily="49" charset="-122"/>
              </a:rPr>
              <a:t>(</a:t>
            </a:r>
            <a:r>
              <a:rPr lang="zh-CN" altLang="en-US" sz="1800" b="1" dirty="0">
                <a:solidFill>
                  <a:srgbClr val="0000FF"/>
                </a:solidFill>
                <a:ea typeface="黑体" pitchFamily="49" charset="-122"/>
              </a:rPr>
              <a:t>逻辑</a:t>
            </a:r>
            <a:r>
              <a:rPr lang="en-US" altLang="zh-CN" sz="1800" b="1" dirty="0">
                <a:solidFill>
                  <a:srgbClr val="0000FF"/>
                </a:solidFill>
                <a:ea typeface="黑体" pitchFamily="49" charset="-122"/>
              </a:rPr>
              <a:t>)</a:t>
            </a:r>
            <a:r>
              <a:rPr lang="zh-CN" altLang="en-US" sz="1800" b="1" dirty="0">
                <a:solidFill>
                  <a:srgbClr val="0000FF"/>
                </a:solidFill>
                <a:ea typeface="黑体" pitchFamily="49" charset="-122"/>
              </a:rPr>
              <a:t>空间</a:t>
            </a:r>
          </a:p>
        </p:txBody>
      </p:sp>
      <p:grpSp>
        <p:nvGrpSpPr>
          <p:cNvPr id="4" name="Group 45"/>
          <p:cNvGrpSpPr/>
          <p:nvPr/>
        </p:nvGrpSpPr>
        <p:grpSpPr>
          <a:xfrm>
            <a:off x="3914775" y="2971800"/>
            <a:ext cx="3429000" cy="1200150"/>
            <a:chOff x="2466" y="1872"/>
            <a:chExt cx="2160" cy="756"/>
          </a:xfrm>
        </p:grpSpPr>
        <p:sp>
          <p:nvSpPr>
            <p:cNvPr id="672807" name="Line 37"/>
            <p:cNvSpPr/>
            <p:nvPr/>
          </p:nvSpPr>
          <p:spPr>
            <a:xfrm flipV="1">
              <a:off x="2466" y="1872"/>
              <a:ext cx="2160" cy="756"/>
            </a:xfrm>
            <a:prstGeom prst="line">
              <a:avLst/>
            </a:prstGeom>
            <a:ln w="9525" cap="flat" cmpd="sng">
              <a:solidFill>
                <a:srgbClr val="CC0000"/>
              </a:solidFill>
              <a:prstDash val="solid"/>
              <a:headEnd type="none" w="med" len="med"/>
              <a:tailEnd type="triangle" w="med" len="med"/>
            </a:ln>
          </p:spPr>
        </p:sp>
        <p:sp>
          <p:nvSpPr>
            <p:cNvPr id="672808" name="Text Box 38"/>
            <p:cNvSpPr txBox="1"/>
            <p:nvPr/>
          </p:nvSpPr>
          <p:spPr>
            <a:xfrm rot="-1136569">
              <a:off x="2752" y="2049"/>
              <a:ext cx="1687" cy="154"/>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600" b="1" dirty="0">
                  <a:ea typeface="宋体" pitchFamily="2" charset="-122"/>
                </a:rPr>
                <a:t>仅装入当前所需的代码和数据</a:t>
              </a:r>
            </a:p>
          </p:txBody>
        </p:sp>
      </p:grpSp>
      <p:grpSp>
        <p:nvGrpSpPr>
          <p:cNvPr id="5" name="Group 46"/>
          <p:cNvGrpSpPr/>
          <p:nvPr/>
        </p:nvGrpSpPr>
        <p:grpSpPr>
          <a:xfrm>
            <a:off x="3910013" y="4338638"/>
            <a:ext cx="900112" cy="538162"/>
            <a:chOff x="2463" y="2733"/>
            <a:chExt cx="567" cy="339"/>
          </a:xfrm>
        </p:grpSpPr>
        <p:sp>
          <p:nvSpPr>
            <p:cNvPr id="672805" name="Line 35"/>
            <p:cNvSpPr/>
            <p:nvPr/>
          </p:nvSpPr>
          <p:spPr>
            <a:xfrm>
              <a:off x="2472" y="2772"/>
              <a:ext cx="462" cy="300"/>
            </a:xfrm>
            <a:prstGeom prst="line">
              <a:avLst/>
            </a:prstGeom>
            <a:ln w="9525" cap="flat" cmpd="sng">
              <a:solidFill>
                <a:srgbClr val="CC0000"/>
              </a:solidFill>
              <a:prstDash val="solid"/>
              <a:headEnd type="none" w="med" len="med"/>
              <a:tailEnd type="triangle" w="med" len="med"/>
            </a:ln>
          </p:spPr>
        </p:sp>
        <p:sp>
          <p:nvSpPr>
            <p:cNvPr id="672806" name="Text Box 39"/>
            <p:cNvSpPr txBox="1"/>
            <p:nvPr/>
          </p:nvSpPr>
          <p:spPr>
            <a:xfrm rot="1844339">
              <a:off x="2463" y="2733"/>
              <a:ext cx="567" cy="154"/>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600" b="1" dirty="0">
                  <a:ea typeface="宋体" pitchFamily="2" charset="-122"/>
                </a:rPr>
                <a:t>全部装入</a:t>
              </a:r>
            </a:p>
          </p:txBody>
        </p:sp>
      </p:grpSp>
      <p:sp>
        <p:nvSpPr>
          <p:cNvPr id="672786" name="Rectangle 40"/>
          <p:cNvSpPr/>
          <p:nvPr/>
        </p:nvSpPr>
        <p:spPr>
          <a:xfrm>
            <a:off x="161925" y="3833813"/>
            <a:ext cx="1295400" cy="1857375"/>
          </a:xfrm>
          <a:prstGeom prst="rect">
            <a:avLst/>
          </a:prstGeom>
          <a:solidFill>
            <a:srgbClr val="99CC00">
              <a:alpha val="30196"/>
            </a:srgbClr>
          </a:solidFill>
          <a:ln w="9525">
            <a:noFill/>
          </a:ln>
        </p:spPr>
        <p:txBody>
          <a:bodyPr wrap="none"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72787" name="Rectangle 41"/>
          <p:cNvSpPr/>
          <p:nvPr/>
        </p:nvSpPr>
        <p:spPr>
          <a:xfrm>
            <a:off x="2546350" y="2889250"/>
            <a:ext cx="1314450" cy="2819400"/>
          </a:xfrm>
          <a:prstGeom prst="rect">
            <a:avLst/>
          </a:prstGeom>
          <a:solidFill>
            <a:srgbClr val="99CC00">
              <a:alpha val="30196"/>
            </a:srgbClr>
          </a:solidFill>
          <a:ln w="9525">
            <a:noFill/>
          </a:ln>
        </p:spPr>
        <p:txBody>
          <a:bodyPr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grpSp>
        <p:nvGrpSpPr>
          <p:cNvPr id="6" name="Group 47"/>
          <p:cNvGrpSpPr/>
          <p:nvPr/>
        </p:nvGrpSpPr>
        <p:grpSpPr>
          <a:xfrm>
            <a:off x="7305675" y="3014663"/>
            <a:ext cx="1104900" cy="2678112"/>
            <a:chOff x="4602" y="1899"/>
            <a:chExt cx="696" cy="1687"/>
          </a:xfrm>
        </p:grpSpPr>
        <p:sp>
          <p:nvSpPr>
            <p:cNvPr id="672803" name="Line 42"/>
            <p:cNvSpPr/>
            <p:nvPr/>
          </p:nvSpPr>
          <p:spPr>
            <a:xfrm flipV="1">
              <a:off x="4602" y="2232"/>
              <a:ext cx="696" cy="1290"/>
            </a:xfrm>
            <a:prstGeom prst="line">
              <a:avLst/>
            </a:prstGeom>
            <a:ln w="9525" cap="flat" cmpd="sng">
              <a:solidFill>
                <a:schemeClr val="tx1"/>
              </a:solidFill>
              <a:prstDash val="solid"/>
              <a:headEnd type="none" w="med" len="med"/>
              <a:tailEnd type="triangle" w="med" len="med"/>
            </a:ln>
          </p:spPr>
        </p:sp>
        <p:sp>
          <p:nvSpPr>
            <p:cNvPr id="672804" name="Text Box 43"/>
            <p:cNvSpPr txBox="1"/>
            <p:nvPr/>
          </p:nvSpPr>
          <p:spPr>
            <a:xfrm rot="-3707124">
              <a:off x="4317" y="2665"/>
              <a:ext cx="1687" cy="154"/>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600" b="1" dirty="0">
                  <a:solidFill>
                    <a:srgbClr val="0000FF"/>
                  </a:solidFill>
                  <a:ea typeface="宋体" pitchFamily="2" charset="-122"/>
                </a:rPr>
                <a:t>发生缺页时，调入新页</a:t>
              </a:r>
            </a:p>
          </p:txBody>
        </p:sp>
      </p:grpSp>
      <p:sp>
        <p:nvSpPr>
          <p:cNvPr id="672789" name="Text Box 44"/>
          <p:cNvSpPr txBox="1"/>
          <p:nvPr/>
        </p:nvSpPr>
        <p:spPr>
          <a:xfrm>
            <a:off x="2389188" y="1158875"/>
            <a:ext cx="1743075"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0000FF"/>
                </a:solidFill>
                <a:ea typeface="黑体" pitchFamily="49" charset="-122"/>
              </a:rPr>
              <a:t>虚拟</a:t>
            </a:r>
            <a:r>
              <a:rPr lang="en-US" altLang="zh-CN" sz="1800" b="1" dirty="0">
                <a:solidFill>
                  <a:srgbClr val="0000FF"/>
                </a:solidFill>
                <a:ea typeface="黑体" pitchFamily="49" charset="-122"/>
              </a:rPr>
              <a:t>(</a:t>
            </a:r>
            <a:r>
              <a:rPr lang="zh-CN" altLang="en-US" sz="1800" b="1" dirty="0">
                <a:solidFill>
                  <a:srgbClr val="0000FF"/>
                </a:solidFill>
                <a:ea typeface="黑体" pitchFamily="49" charset="-122"/>
              </a:rPr>
              <a:t>逻辑</a:t>
            </a:r>
            <a:r>
              <a:rPr lang="en-US" altLang="zh-CN" sz="1800" b="1" dirty="0">
                <a:solidFill>
                  <a:srgbClr val="0000FF"/>
                </a:solidFill>
                <a:ea typeface="黑体" pitchFamily="49" charset="-122"/>
              </a:rPr>
              <a:t>)</a:t>
            </a:r>
            <a:r>
              <a:rPr lang="zh-CN" altLang="en-US" sz="1800" b="1" dirty="0">
                <a:solidFill>
                  <a:srgbClr val="0000FF"/>
                </a:solidFill>
                <a:ea typeface="黑体" pitchFamily="49" charset="-122"/>
              </a:rPr>
              <a:t>空间</a:t>
            </a:r>
          </a:p>
        </p:txBody>
      </p:sp>
      <p:grpSp>
        <p:nvGrpSpPr>
          <p:cNvPr id="7" name="组合 61"/>
          <p:cNvGrpSpPr/>
          <p:nvPr/>
        </p:nvGrpSpPr>
        <p:grpSpPr>
          <a:xfrm>
            <a:off x="1466850" y="1228725"/>
            <a:ext cx="5607050" cy="3143250"/>
            <a:chOff x="1466655" y="1228725"/>
            <a:chExt cx="5607870" cy="3143896"/>
          </a:xfrm>
        </p:grpSpPr>
        <p:sp>
          <p:nvSpPr>
            <p:cNvPr id="672798" name="Text Box 32"/>
            <p:cNvSpPr txBox="1"/>
            <p:nvPr/>
          </p:nvSpPr>
          <p:spPr>
            <a:xfrm>
              <a:off x="4838700" y="1228725"/>
              <a:ext cx="1114425"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eaLnBrk="1" hangingPunct="1">
                <a:spcBef>
                  <a:spcPct val="0"/>
                </a:spcBef>
                <a:buClrTx/>
                <a:buSzPct val="100000"/>
                <a:buNone/>
              </a:pPr>
              <a:r>
                <a:rPr lang="zh-CN" altLang="en-US" sz="1800" b="1" dirty="0">
                  <a:solidFill>
                    <a:srgbClr val="0000FF"/>
                  </a:solidFill>
                  <a:ea typeface="黑体" pitchFamily="49" charset="-122"/>
                </a:rPr>
                <a:t>页表</a:t>
              </a:r>
              <a:r>
                <a:rPr lang="en-US" altLang="zh-CN" sz="1800" b="1" dirty="0">
                  <a:solidFill>
                    <a:srgbClr val="0000FF"/>
                  </a:solidFill>
                  <a:ea typeface="黑体" pitchFamily="49" charset="-122"/>
                </a:rPr>
                <a:t>1</a:t>
              </a:r>
            </a:p>
          </p:txBody>
        </p:sp>
        <p:grpSp>
          <p:nvGrpSpPr>
            <p:cNvPr id="672799" name="组合 59"/>
            <p:cNvGrpSpPr/>
            <p:nvPr/>
          </p:nvGrpSpPr>
          <p:grpSpPr>
            <a:xfrm>
              <a:off x="1466655" y="1628800"/>
              <a:ext cx="5607870" cy="2743821"/>
              <a:chOff x="1466655" y="1628800"/>
              <a:chExt cx="5607870" cy="2743821"/>
            </a:xfrm>
          </p:grpSpPr>
          <p:sp>
            <p:nvSpPr>
              <p:cNvPr id="672800" name="Rectangle 31"/>
              <p:cNvSpPr/>
              <p:nvPr/>
            </p:nvSpPr>
            <p:spPr>
              <a:xfrm>
                <a:off x="4707015" y="1628800"/>
                <a:ext cx="1504950" cy="276999"/>
              </a:xfrm>
              <a:prstGeom prst="rect">
                <a:avLst/>
              </a:prstGeom>
              <a:solidFill>
                <a:srgbClr val="FFFFFF"/>
              </a:solidFill>
              <a:ln w="19050" cap="flat" cmpd="sng">
                <a:solidFill>
                  <a:srgbClr val="CC0000"/>
                </a:solidFill>
                <a:prstDash val="solid"/>
                <a:miter/>
                <a:headEnd type="none" w="med" len="med"/>
                <a:tailEnd type="none" w="med" len="med"/>
              </a:ln>
            </p:spPr>
            <p:txBody>
              <a:bodyPr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cxnSp>
            <p:nvCxnSpPr>
              <p:cNvPr id="672801" name="直接箭头连接符 50"/>
              <p:cNvCxnSpPr>
                <a:stCxn id="672800" idx="3"/>
                <a:endCxn id="672810" idx="1"/>
              </p:cNvCxnSpPr>
              <p:nvPr/>
            </p:nvCxnSpPr>
            <p:spPr>
              <a:xfrm>
                <a:off x="6211965" y="1767300"/>
                <a:ext cx="862560" cy="1009238"/>
              </a:xfrm>
              <a:prstGeom prst="straightConnector1">
                <a:avLst/>
              </a:prstGeom>
              <a:ln w="19050" cap="flat" cmpd="sng">
                <a:solidFill>
                  <a:schemeClr val="tx1"/>
                </a:solidFill>
                <a:prstDash val="solid"/>
                <a:headEnd type="none" w="med" len="med"/>
                <a:tailEnd type="arrow" w="med" len="med"/>
              </a:ln>
            </p:spPr>
          </p:cxnSp>
          <p:cxnSp>
            <p:nvCxnSpPr>
              <p:cNvPr id="672802" name="直接箭头连接符 55"/>
              <p:cNvCxnSpPr>
                <a:endCxn id="672800" idx="1"/>
              </p:cNvCxnSpPr>
              <p:nvPr/>
            </p:nvCxnSpPr>
            <p:spPr>
              <a:xfrm flipV="1">
                <a:off x="1466655" y="1767300"/>
                <a:ext cx="3240360" cy="2605321"/>
              </a:xfrm>
              <a:prstGeom prst="straightConnector1">
                <a:avLst/>
              </a:prstGeom>
              <a:ln w="19050" cap="flat" cmpd="sng">
                <a:solidFill>
                  <a:schemeClr val="tx1"/>
                </a:solidFill>
                <a:prstDash val="solid"/>
                <a:headEnd type="none" w="med" len="med"/>
                <a:tailEnd type="arrow" w="med" len="med"/>
              </a:ln>
            </p:spPr>
          </p:cxnSp>
        </p:grpSp>
      </p:grpSp>
      <p:grpSp>
        <p:nvGrpSpPr>
          <p:cNvPr id="9" name="组合 62"/>
          <p:cNvGrpSpPr/>
          <p:nvPr/>
        </p:nvGrpSpPr>
        <p:grpSpPr>
          <a:xfrm>
            <a:off x="3897313" y="2214563"/>
            <a:ext cx="3149600" cy="1257300"/>
            <a:chOff x="3896925" y="2213865"/>
            <a:chExt cx="3150350" cy="1258656"/>
          </a:xfrm>
        </p:grpSpPr>
        <p:sp>
          <p:nvSpPr>
            <p:cNvPr id="672793" name="Text Box 32"/>
            <p:cNvSpPr txBox="1"/>
            <p:nvPr/>
          </p:nvSpPr>
          <p:spPr>
            <a:xfrm>
              <a:off x="4613675" y="2213865"/>
              <a:ext cx="1114425"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eaLnBrk="1" hangingPunct="1">
                <a:spcBef>
                  <a:spcPct val="0"/>
                </a:spcBef>
                <a:buClrTx/>
                <a:buSzPct val="100000"/>
                <a:buNone/>
              </a:pPr>
              <a:r>
                <a:rPr lang="zh-CN" altLang="en-US" sz="1800" b="1" dirty="0">
                  <a:solidFill>
                    <a:srgbClr val="0000FF"/>
                  </a:solidFill>
                  <a:ea typeface="黑体" pitchFamily="49" charset="-122"/>
                </a:rPr>
                <a:t>页表</a:t>
              </a:r>
              <a:r>
                <a:rPr lang="en-US" altLang="zh-CN" sz="1800" b="1" dirty="0">
                  <a:solidFill>
                    <a:srgbClr val="0000FF"/>
                  </a:solidFill>
                  <a:ea typeface="黑体" pitchFamily="49" charset="-122"/>
                </a:rPr>
                <a:t>k</a:t>
              </a:r>
            </a:p>
          </p:txBody>
        </p:sp>
        <p:grpSp>
          <p:nvGrpSpPr>
            <p:cNvPr id="672794" name="组合 60"/>
            <p:cNvGrpSpPr/>
            <p:nvPr/>
          </p:nvGrpSpPr>
          <p:grpSpPr>
            <a:xfrm>
              <a:off x="3896925" y="2483895"/>
              <a:ext cx="3150350" cy="988626"/>
              <a:chOff x="3896925" y="2483895"/>
              <a:chExt cx="3150350" cy="988626"/>
            </a:xfrm>
          </p:grpSpPr>
          <p:sp>
            <p:nvSpPr>
              <p:cNvPr id="672795" name="Rectangle 31"/>
              <p:cNvSpPr/>
              <p:nvPr/>
            </p:nvSpPr>
            <p:spPr>
              <a:xfrm>
                <a:off x="4481990" y="2613940"/>
                <a:ext cx="1504950" cy="276999"/>
              </a:xfrm>
              <a:prstGeom prst="rect">
                <a:avLst/>
              </a:prstGeom>
              <a:solidFill>
                <a:srgbClr val="FFFFFF"/>
              </a:solidFill>
              <a:ln w="19050" cap="flat" cmpd="sng">
                <a:solidFill>
                  <a:srgbClr val="CC0000"/>
                </a:solidFill>
                <a:prstDash val="solid"/>
                <a:miter/>
                <a:headEnd type="none" w="med" len="med"/>
                <a:tailEnd type="none" w="med" len="med"/>
              </a:ln>
            </p:spPr>
            <p:txBody>
              <a:bodyPr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cxnSp>
            <p:nvCxnSpPr>
              <p:cNvPr id="672796" name="直接箭头连接符 51"/>
              <p:cNvCxnSpPr>
                <a:stCxn id="672795" idx="3"/>
              </p:cNvCxnSpPr>
              <p:nvPr/>
            </p:nvCxnSpPr>
            <p:spPr>
              <a:xfrm flipV="1">
                <a:off x="5986940" y="2483895"/>
                <a:ext cx="1060335" cy="268545"/>
              </a:xfrm>
              <a:prstGeom prst="straightConnector1">
                <a:avLst/>
              </a:prstGeom>
              <a:ln w="19050" cap="flat" cmpd="sng">
                <a:solidFill>
                  <a:schemeClr val="tx1"/>
                </a:solidFill>
                <a:prstDash val="solid"/>
                <a:headEnd type="none" w="med" len="med"/>
                <a:tailEnd type="arrow" w="med" len="med"/>
              </a:ln>
            </p:spPr>
          </p:cxnSp>
          <p:cxnSp>
            <p:nvCxnSpPr>
              <p:cNvPr id="672797" name="直接箭头连接符 57"/>
              <p:cNvCxnSpPr>
                <a:endCxn id="672795" idx="1"/>
              </p:cNvCxnSpPr>
              <p:nvPr/>
            </p:nvCxnSpPr>
            <p:spPr>
              <a:xfrm flipV="1">
                <a:off x="3896925" y="2752440"/>
                <a:ext cx="585065" cy="720081"/>
              </a:xfrm>
              <a:prstGeom prst="straightConnector1">
                <a:avLst/>
              </a:prstGeom>
              <a:ln w="19050" cap="flat" cmpd="sng">
                <a:solidFill>
                  <a:schemeClr val="tx1"/>
                </a:solidFill>
                <a:prstDash val="solid"/>
                <a:headEnd type="none" w="med" len="med"/>
                <a:tailEnd type="arrow" w="med" len="med"/>
              </a:ln>
            </p:spPr>
          </p:cxnSp>
        </p:grpSp>
      </p:grpSp>
      <p:sp>
        <p:nvSpPr>
          <p:cNvPr id="57" name="矩形 56"/>
          <p:cNvSpPr/>
          <p:nvPr/>
        </p:nvSpPr>
        <p:spPr>
          <a:xfrm>
            <a:off x="206375" y="1898650"/>
            <a:ext cx="4572000" cy="1311275"/>
          </a:xfrm>
          <a:prstGeom prst="rect">
            <a:avLst/>
          </a:prstGeom>
          <a:solidFill>
            <a:schemeClr val="bg1"/>
          </a:solidFill>
          <a:ln w="9525" cap="flat" cmpd="sng">
            <a:solidFill>
              <a:schemeClr val="bg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lnSpc>
                <a:spcPct val="110000"/>
              </a:lnSpc>
              <a:spcBef>
                <a:spcPct val="25000"/>
              </a:spcBef>
              <a:buClrTx/>
              <a:buSzPct val="100000"/>
              <a:buNone/>
            </a:pPr>
            <a:r>
              <a:rPr lang="zh-CN" altLang="en-US" sz="1800" b="1" i="1" dirty="0">
                <a:solidFill>
                  <a:srgbClr val="FF33CC"/>
                </a:solidFill>
                <a:ea typeface="黑体" pitchFamily="49" charset="-122"/>
              </a:rPr>
              <a:t>虚拟存储器机制由硬件与操作系统共同协作实现</a:t>
            </a:r>
            <a:r>
              <a:rPr lang="zh-CN" altLang="en-US" sz="1800" b="1" i="1" dirty="0">
                <a:solidFill>
                  <a:srgbClr val="666699"/>
                </a:solidFill>
                <a:ea typeface="黑体" pitchFamily="49" charset="-122"/>
              </a:rPr>
              <a:t>，涉及到操作系统中的许多概念，如进程、进程的上下文切换、存储器分配、虚拟地址空间、缺页处理等。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7967"/>
                                        </p:tgtEl>
                                        <p:attrNameLst>
                                          <p:attrName>style.visibility</p:attrName>
                                        </p:attrNameLst>
                                      </p:cBhvr>
                                      <p:to>
                                        <p:strVal val="visible"/>
                                      </p:to>
                                    </p:set>
                                    <p:animEffect transition="in" filter="blinds(horizontal)">
                                      <p:cBhvr>
                                        <p:cTn id="32" dur="500"/>
                                        <p:tgtEl>
                                          <p:spTgt spid="16796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linds(horizontal)">
                                      <p:cBhvr>
                                        <p:cTn id="4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67" grpId="0" animBg="1"/>
      <p:bldP spid="57" grpId="0" animBg="1"/>
    </p:bld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3794" name="Rectangle 2"/>
          <p:cNvSpPr>
            <a:spLocks noGrp="1"/>
          </p:cNvSpPr>
          <p:nvPr>
            <p:ph type="title"/>
          </p:nvPr>
        </p:nvSpPr>
        <p:spPr>
          <a:xfrm>
            <a:off x="107950" y="-12700"/>
            <a:ext cx="5629275" cy="769938"/>
          </a:xfrm>
          <a:ln/>
        </p:spPr>
        <p:txBody>
          <a:bodyPr vert="horz" wrap="square" lIns="91440" tIns="45720" rIns="91440" bIns="45720" anchor="b">
            <a:spAutoFit/>
          </a:bodyPr>
          <a:lstStyle/>
          <a:p>
            <a:pPr eaLnBrk="1" hangingPunct="1"/>
            <a:r>
              <a:rPr lang="zh-CN" altLang="en-US" dirty="0">
                <a:ea typeface="宋体" pitchFamily="2" charset="-122"/>
              </a:rPr>
              <a:t>虚拟地址空间</a:t>
            </a:r>
          </a:p>
        </p:txBody>
      </p:sp>
      <p:grpSp>
        <p:nvGrpSpPr>
          <p:cNvPr id="673795" name="Group 6"/>
          <p:cNvGrpSpPr/>
          <p:nvPr/>
        </p:nvGrpSpPr>
        <p:grpSpPr>
          <a:xfrm>
            <a:off x="3740150" y="228600"/>
            <a:ext cx="5403850" cy="6543675"/>
            <a:chOff x="2356" y="0"/>
            <a:chExt cx="3404" cy="4320"/>
          </a:xfrm>
        </p:grpSpPr>
        <p:pic>
          <p:nvPicPr>
            <p:cNvPr id="673806" name="Picture 3"/>
            <p:cNvPicPr>
              <a:picLocks noChangeAspect="1"/>
            </p:cNvPicPr>
            <p:nvPr/>
          </p:nvPicPr>
          <p:blipFill>
            <a:blip r:embed="rId3"/>
            <a:stretch>
              <a:fillRect/>
            </a:stretch>
          </p:blipFill>
          <p:spPr>
            <a:xfrm>
              <a:off x="2356" y="0"/>
              <a:ext cx="3404" cy="4320"/>
            </a:xfrm>
            <a:prstGeom prst="rect">
              <a:avLst/>
            </a:prstGeom>
            <a:noFill/>
            <a:ln w="9525">
              <a:noFill/>
            </a:ln>
          </p:spPr>
        </p:pic>
        <p:sp>
          <p:nvSpPr>
            <p:cNvPr id="673807" name="Rectangle 4"/>
            <p:cNvSpPr/>
            <p:nvPr/>
          </p:nvSpPr>
          <p:spPr>
            <a:xfrm>
              <a:off x="2944" y="183"/>
              <a:ext cx="1536" cy="4014"/>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grpSp>
      <p:sp>
        <p:nvSpPr>
          <p:cNvPr id="660485" name="Rectangle 5"/>
          <p:cNvSpPr>
            <a:spLocks noGrp="1"/>
          </p:cNvSpPr>
          <p:nvPr>
            <p:ph type="body" sz="half" idx="1"/>
          </p:nvPr>
        </p:nvSpPr>
        <p:spPr>
          <a:xfrm>
            <a:off x="114300" y="901700"/>
            <a:ext cx="3962400" cy="4327525"/>
          </a:xfrm>
          <a:ln/>
        </p:spPr>
        <p:txBody>
          <a:bodyPr vert="horz" wrap="square" lIns="91440" tIns="45720" rIns="91440" bIns="45720" anchor="t"/>
          <a:lstStyle/>
          <a:p>
            <a:pPr marL="203200" indent="-203200" eaLnBrk="1" hangingPunct="1">
              <a:lnSpc>
                <a:spcPct val="115000"/>
              </a:lnSpc>
              <a:spcBef>
                <a:spcPct val="25000"/>
              </a:spcBef>
            </a:pPr>
            <a:r>
              <a:rPr lang="en-US" altLang="zh-CN" sz="2000" dirty="0">
                <a:ea typeface="黑体" pitchFamily="49" charset="-122"/>
              </a:rPr>
              <a:t>Linux</a:t>
            </a:r>
            <a:r>
              <a:rPr lang="zh-CN" altLang="en-US" sz="2000" dirty="0">
                <a:ea typeface="黑体" pitchFamily="49" charset="-122"/>
              </a:rPr>
              <a:t>操作系统的虚拟地址空间</a:t>
            </a:r>
          </a:p>
          <a:p>
            <a:pPr marL="203200" indent="-203200" eaLnBrk="1" hangingPunct="1">
              <a:lnSpc>
                <a:spcPct val="115000"/>
              </a:lnSpc>
              <a:spcBef>
                <a:spcPct val="25000"/>
              </a:spcBef>
              <a:buNone/>
            </a:pPr>
            <a:r>
              <a:rPr lang="zh-CN" altLang="en-US" sz="2000" dirty="0">
                <a:ea typeface="黑体" pitchFamily="49" charset="-122"/>
              </a:rPr>
              <a:t>   （其他</a:t>
            </a:r>
            <a:r>
              <a:rPr lang="en-US" altLang="zh-CN" sz="2000" dirty="0">
                <a:ea typeface="黑体" pitchFamily="49" charset="-122"/>
              </a:rPr>
              <a:t>Unix</a:t>
            </a:r>
            <a:r>
              <a:rPr lang="zh-CN" altLang="en-US" sz="2000" dirty="0">
                <a:ea typeface="黑体" pitchFamily="49" charset="-122"/>
              </a:rPr>
              <a:t>系统的设计类此）</a:t>
            </a:r>
          </a:p>
          <a:p>
            <a:pPr marL="685800" lvl="1" indent="-190500" eaLnBrk="1" hangingPunct="1">
              <a:spcBef>
                <a:spcPct val="25000"/>
              </a:spcBef>
            </a:pPr>
            <a:r>
              <a:rPr lang="zh-CN" altLang="en-US" dirty="0">
                <a:ea typeface="黑体" pitchFamily="49" charset="-122"/>
              </a:rPr>
              <a:t>内核（</a:t>
            </a:r>
            <a:r>
              <a:rPr lang="en-US" altLang="zh-CN" dirty="0">
                <a:ea typeface="黑体" pitchFamily="49" charset="-122"/>
              </a:rPr>
              <a:t>Kernel</a:t>
            </a:r>
            <a:r>
              <a:rPr lang="zh-CN" altLang="en-US" dirty="0">
                <a:ea typeface="黑体" pitchFamily="49" charset="-122"/>
              </a:rPr>
              <a:t>）</a:t>
            </a:r>
          </a:p>
          <a:p>
            <a:pPr marL="685800" lvl="1" indent="-190500" eaLnBrk="1" hangingPunct="1">
              <a:spcBef>
                <a:spcPct val="25000"/>
              </a:spcBef>
            </a:pPr>
            <a:r>
              <a:rPr lang="zh-CN" altLang="en-US" dirty="0">
                <a:ea typeface="黑体" pitchFamily="49" charset="-122"/>
              </a:rPr>
              <a:t>用户栈（</a:t>
            </a:r>
            <a:r>
              <a:rPr lang="en-US" altLang="zh-CN" dirty="0">
                <a:ea typeface="黑体" pitchFamily="49" charset="-122"/>
              </a:rPr>
              <a:t>User Stack</a:t>
            </a:r>
            <a:r>
              <a:rPr lang="zh-CN" altLang="en-US" dirty="0">
                <a:ea typeface="黑体" pitchFamily="49" charset="-122"/>
              </a:rPr>
              <a:t>）</a:t>
            </a:r>
            <a:endParaRPr lang="en-US" altLang="zh-CN" dirty="0">
              <a:ea typeface="黑体" pitchFamily="49" charset="-122"/>
            </a:endParaRPr>
          </a:p>
          <a:p>
            <a:pPr marL="685800" lvl="1" indent="-190500" eaLnBrk="1" hangingPunct="1">
              <a:spcBef>
                <a:spcPct val="25000"/>
              </a:spcBef>
            </a:pPr>
            <a:r>
              <a:rPr lang="zh-CN" altLang="en-US" dirty="0">
                <a:ea typeface="黑体" pitchFamily="49" charset="-122"/>
              </a:rPr>
              <a:t>共享库（</a:t>
            </a:r>
            <a:r>
              <a:rPr lang="en-US" altLang="zh-CN" dirty="0">
                <a:ea typeface="黑体" pitchFamily="49" charset="-122"/>
              </a:rPr>
              <a:t>Shared Libraries</a:t>
            </a:r>
            <a:r>
              <a:rPr lang="zh-CN" altLang="en-US" dirty="0">
                <a:ea typeface="黑体" pitchFamily="49" charset="-122"/>
              </a:rPr>
              <a:t>）</a:t>
            </a:r>
          </a:p>
          <a:p>
            <a:pPr marL="685800" lvl="1" indent="-190500" eaLnBrk="1" hangingPunct="1">
              <a:spcBef>
                <a:spcPct val="25000"/>
              </a:spcBef>
            </a:pPr>
            <a:r>
              <a:rPr lang="zh-CN" altLang="en-US" dirty="0">
                <a:ea typeface="黑体" pitchFamily="49" charset="-122"/>
              </a:rPr>
              <a:t>堆（</a:t>
            </a:r>
            <a:r>
              <a:rPr lang="en-US" altLang="zh-CN" dirty="0">
                <a:ea typeface="黑体" pitchFamily="49" charset="-122"/>
              </a:rPr>
              <a:t>heap</a:t>
            </a:r>
            <a:r>
              <a:rPr lang="zh-CN" altLang="en-US" dirty="0">
                <a:ea typeface="黑体" pitchFamily="49" charset="-122"/>
              </a:rPr>
              <a:t>）</a:t>
            </a:r>
          </a:p>
          <a:p>
            <a:pPr marL="685800" lvl="1" indent="-190500" eaLnBrk="1" hangingPunct="1">
              <a:spcBef>
                <a:spcPct val="25000"/>
              </a:spcBef>
            </a:pPr>
            <a:r>
              <a:rPr lang="zh-CN" altLang="en-US" dirty="0">
                <a:ea typeface="黑体" pitchFamily="49" charset="-122"/>
              </a:rPr>
              <a:t>可读写数据（</a:t>
            </a:r>
            <a:r>
              <a:rPr lang="en-US" altLang="zh-CN" dirty="0">
                <a:ea typeface="黑体" pitchFamily="49" charset="-122"/>
              </a:rPr>
              <a:t>Read/Write Data</a:t>
            </a:r>
            <a:r>
              <a:rPr lang="zh-CN" altLang="en-US" dirty="0">
                <a:ea typeface="黑体" pitchFamily="49" charset="-122"/>
              </a:rPr>
              <a:t>）</a:t>
            </a:r>
          </a:p>
          <a:p>
            <a:pPr marL="685800" lvl="1" indent="-190500" eaLnBrk="1" hangingPunct="1">
              <a:spcBef>
                <a:spcPct val="25000"/>
              </a:spcBef>
            </a:pPr>
            <a:r>
              <a:rPr lang="zh-CN" altLang="en-US" dirty="0">
                <a:ea typeface="黑体" pitchFamily="49" charset="-122"/>
              </a:rPr>
              <a:t>只读数据（</a:t>
            </a:r>
            <a:r>
              <a:rPr lang="en-US" altLang="zh-CN" dirty="0">
                <a:ea typeface="黑体" pitchFamily="49" charset="-122"/>
              </a:rPr>
              <a:t>Read-only Data</a:t>
            </a:r>
            <a:r>
              <a:rPr lang="zh-CN" altLang="en-US" dirty="0">
                <a:ea typeface="黑体" pitchFamily="49" charset="-122"/>
              </a:rPr>
              <a:t>）</a:t>
            </a:r>
          </a:p>
          <a:p>
            <a:pPr marL="685800" lvl="1" indent="-190500" eaLnBrk="1" hangingPunct="1">
              <a:spcBef>
                <a:spcPct val="25000"/>
              </a:spcBef>
            </a:pPr>
            <a:r>
              <a:rPr lang="zh-CN" altLang="en-US" dirty="0">
                <a:ea typeface="黑体" pitchFamily="49" charset="-122"/>
              </a:rPr>
              <a:t>代码（</a:t>
            </a:r>
            <a:r>
              <a:rPr lang="en-US" altLang="zh-CN" dirty="0">
                <a:ea typeface="黑体" pitchFamily="49" charset="-122"/>
              </a:rPr>
              <a:t>Code</a:t>
            </a:r>
            <a:r>
              <a:rPr lang="zh-CN" altLang="en-US" dirty="0">
                <a:ea typeface="黑体" pitchFamily="49" charset="-122"/>
              </a:rPr>
              <a:t>）</a:t>
            </a:r>
          </a:p>
        </p:txBody>
      </p:sp>
      <p:sp>
        <p:nvSpPr>
          <p:cNvPr id="660487" name="Line 7"/>
          <p:cNvSpPr/>
          <p:nvPr/>
        </p:nvSpPr>
        <p:spPr>
          <a:xfrm>
            <a:off x="1871663" y="4373563"/>
            <a:ext cx="2709862" cy="1098550"/>
          </a:xfrm>
          <a:prstGeom prst="line">
            <a:avLst/>
          </a:prstGeom>
          <a:ln w="9525" cap="flat" cmpd="sng">
            <a:solidFill>
              <a:srgbClr val="CC0000"/>
            </a:solidFill>
            <a:prstDash val="solid"/>
            <a:headEnd type="none" w="med" len="med"/>
            <a:tailEnd type="triangle" w="med" len="med"/>
          </a:ln>
        </p:spPr>
      </p:sp>
      <p:sp>
        <p:nvSpPr>
          <p:cNvPr id="660488" name="Line 8"/>
          <p:cNvSpPr/>
          <p:nvPr/>
        </p:nvSpPr>
        <p:spPr>
          <a:xfrm>
            <a:off x="2411413" y="4914900"/>
            <a:ext cx="2185987" cy="614363"/>
          </a:xfrm>
          <a:prstGeom prst="line">
            <a:avLst/>
          </a:prstGeom>
          <a:ln w="9525" cap="flat" cmpd="sng">
            <a:solidFill>
              <a:srgbClr val="CC0000"/>
            </a:solidFill>
            <a:prstDash val="solid"/>
            <a:headEnd type="none" w="med" len="med"/>
            <a:tailEnd type="triangle" w="med" len="med"/>
          </a:ln>
        </p:spPr>
      </p:sp>
      <p:sp>
        <p:nvSpPr>
          <p:cNvPr id="660489" name="Line 9"/>
          <p:cNvSpPr/>
          <p:nvPr/>
        </p:nvSpPr>
        <p:spPr>
          <a:xfrm>
            <a:off x="2051050" y="3698875"/>
            <a:ext cx="2551113" cy="1258888"/>
          </a:xfrm>
          <a:prstGeom prst="line">
            <a:avLst/>
          </a:prstGeom>
          <a:ln w="9525" cap="flat" cmpd="sng">
            <a:solidFill>
              <a:srgbClr val="CC0000"/>
            </a:solidFill>
            <a:prstDash val="solid"/>
            <a:headEnd type="none" w="med" len="med"/>
            <a:tailEnd type="triangle" w="med" len="med"/>
          </a:ln>
        </p:spPr>
      </p:sp>
      <p:sp>
        <p:nvSpPr>
          <p:cNvPr id="660490" name="Line 10"/>
          <p:cNvSpPr/>
          <p:nvPr/>
        </p:nvSpPr>
        <p:spPr>
          <a:xfrm>
            <a:off x="2276475" y="3068638"/>
            <a:ext cx="2366963" cy="1206500"/>
          </a:xfrm>
          <a:prstGeom prst="line">
            <a:avLst/>
          </a:prstGeom>
          <a:ln w="9525" cap="flat" cmpd="sng">
            <a:solidFill>
              <a:srgbClr val="CC0000"/>
            </a:solidFill>
            <a:prstDash val="solid"/>
            <a:headEnd type="none" w="med" len="med"/>
            <a:tailEnd type="triangle" w="med" len="med"/>
          </a:ln>
        </p:spPr>
      </p:sp>
      <p:sp>
        <p:nvSpPr>
          <p:cNvPr id="660491" name="Line 11"/>
          <p:cNvSpPr/>
          <p:nvPr/>
        </p:nvSpPr>
        <p:spPr>
          <a:xfrm>
            <a:off x="4076700" y="2663825"/>
            <a:ext cx="655638" cy="153988"/>
          </a:xfrm>
          <a:prstGeom prst="line">
            <a:avLst/>
          </a:prstGeom>
          <a:ln w="9525" cap="flat" cmpd="sng">
            <a:solidFill>
              <a:srgbClr val="CC0000"/>
            </a:solidFill>
            <a:prstDash val="solid"/>
            <a:headEnd type="none" w="med" len="med"/>
            <a:tailEnd type="triangle" w="med" len="med"/>
          </a:ln>
        </p:spPr>
      </p:sp>
      <p:sp>
        <p:nvSpPr>
          <p:cNvPr id="660492" name="Line 12"/>
          <p:cNvSpPr/>
          <p:nvPr/>
        </p:nvSpPr>
        <p:spPr>
          <a:xfrm flipV="1">
            <a:off x="3267075" y="1358900"/>
            <a:ext cx="1320800" cy="900113"/>
          </a:xfrm>
          <a:prstGeom prst="line">
            <a:avLst/>
          </a:prstGeom>
          <a:ln w="9525" cap="flat" cmpd="sng">
            <a:solidFill>
              <a:srgbClr val="CC0000"/>
            </a:solidFill>
            <a:prstDash val="solid"/>
            <a:headEnd type="none" w="med" len="med"/>
            <a:tailEnd type="triangle" w="med" len="med"/>
          </a:ln>
        </p:spPr>
      </p:sp>
      <p:sp>
        <p:nvSpPr>
          <p:cNvPr id="660493" name="Line 13"/>
          <p:cNvSpPr/>
          <p:nvPr/>
        </p:nvSpPr>
        <p:spPr>
          <a:xfrm flipV="1">
            <a:off x="2592388" y="684213"/>
            <a:ext cx="2066925" cy="1169987"/>
          </a:xfrm>
          <a:prstGeom prst="line">
            <a:avLst/>
          </a:prstGeom>
          <a:ln w="9525" cap="flat" cmpd="sng">
            <a:solidFill>
              <a:srgbClr val="CC0000"/>
            </a:solidFill>
            <a:prstDash val="solid"/>
            <a:headEnd type="none" w="med" len="med"/>
            <a:tailEnd type="triangle" w="med" len="med"/>
          </a:ln>
        </p:spPr>
      </p:sp>
      <p:sp>
        <p:nvSpPr>
          <p:cNvPr id="673804" name="Text Box 15"/>
          <p:cNvSpPr txBox="1"/>
          <p:nvPr/>
        </p:nvSpPr>
        <p:spPr>
          <a:xfrm>
            <a:off x="4800600" y="190500"/>
            <a:ext cx="2181225"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60496" name="Text Box 16"/>
          <p:cNvSpPr txBox="1"/>
          <p:nvPr/>
        </p:nvSpPr>
        <p:spPr>
          <a:xfrm>
            <a:off x="385763" y="5184775"/>
            <a:ext cx="2881312" cy="138430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黑体" pitchFamily="49" charset="-122"/>
              </a:rPr>
              <a:t>加载是一个复杂的过程，通常不会在加载时从磁盘一次性调入信息到主存，而只是先建立起虚拟空间（右图）到物理内存的映射关系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0485">
                                            <p:txEl>
                                              <p:pRg st="2" end="2"/>
                                            </p:txEl>
                                          </p:spTgt>
                                        </p:tgtEl>
                                        <p:attrNameLst>
                                          <p:attrName>style.visibility</p:attrName>
                                        </p:attrNameLst>
                                      </p:cBhvr>
                                      <p:to>
                                        <p:strVal val="visible"/>
                                      </p:to>
                                    </p:set>
                                    <p:animEffect transition="in" filter="blinds(horizontal)">
                                      <p:cBhvr>
                                        <p:cTn id="7" dur="500"/>
                                        <p:tgtEl>
                                          <p:spTgt spid="66048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60493"/>
                                        </p:tgtEl>
                                        <p:attrNameLst>
                                          <p:attrName>style.visibility</p:attrName>
                                        </p:attrNameLst>
                                      </p:cBhvr>
                                      <p:to>
                                        <p:strVal val="visible"/>
                                      </p:to>
                                    </p:set>
                                    <p:animEffect transition="in" filter="blinds(horizontal)">
                                      <p:cBhvr>
                                        <p:cTn id="12" dur="500"/>
                                        <p:tgtEl>
                                          <p:spTgt spid="66049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60485">
                                            <p:txEl>
                                              <p:pRg st="3" end="3"/>
                                            </p:txEl>
                                          </p:spTgt>
                                        </p:tgtEl>
                                        <p:attrNameLst>
                                          <p:attrName>style.visibility</p:attrName>
                                        </p:attrNameLst>
                                      </p:cBhvr>
                                      <p:to>
                                        <p:strVal val="visible"/>
                                      </p:to>
                                    </p:set>
                                    <p:animEffect transition="in" filter="blinds(horizontal)">
                                      <p:cBhvr>
                                        <p:cTn id="17" dur="500"/>
                                        <p:tgtEl>
                                          <p:spTgt spid="66048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60492"/>
                                        </p:tgtEl>
                                        <p:attrNameLst>
                                          <p:attrName>style.visibility</p:attrName>
                                        </p:attrNameLst>
                                      </p:cBhvr>
                                      <p:to>
                                        <p:strVal val="visible"/>
                                      </p:to>
                                    </p:set>
                                    <p:animEffect transition="in" filter="blinds(horizontal)">
                                      <p:cBhvr>
                                        <p:cTn id="22" dur="500"/>
                                        <p:tgtEl>
                                          <p:spTgt spid="66049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60485">
                                            <p:txEl>
                                              <p:pRg st="4" end="4"/>
                                            </p:txEl>
                                          </p:spTgt>
                                        </p:tgtEl>
                                        <p:attrNameLst>
                                          <p:attrName>style.visibility</p:attrName>
                                        </p:attrNameLst>
                                      </p:cBhvr>
                                      <p:to>
                                        <p:strVal val="visible"/>
                                      </p:to>
                                    </p:set>
                                    <p:animEffect transition="in" filter="blinds(horizontal)">
                                      <p:cBhvr>
                                        <p:cTn id="27" dur="500"/>
                                        <p:tgtEl>
                                          <p:spTgt spid="6604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60491"/>
                                        </p:tgtEl>
                                        <p:attrNameLst>
                                          <p:attrName>style.visibility</p:attrName>
                                        </p:attrNameLst>
                                      </p:cBhvr>
                                      <p:to>
                                        <p:strVal val="visible"/>
                                      </p:to>
                                    </p:set>
                                    <p:animEffect transition="in" filter="blinds(horizontal)">
                                      <p:cBhvr>
                                        <p:cTn id="32" dur="500"/>
                                        <p:tgtEl>
                                          <p:spTgt spid="66049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60485">
                                            <p:txEl>
                                              <p:pRg st="5" end="5"/>
                                            </p:txEl>
                                          </p:spTgt>
                                        </p:tgtEl>
                                        <p:attrNameLst>
                                          <p:attrName>style.visibility</p:attrName>
                                        </p:attrNameLst>
                                      </p:cBhvr>
                                      <p:to>
                                        <p:strVal val="visible"/>
                                      </p:to>
                                    </p:set>
                                    <p:animEffect transition="in" filter="blinds(horizontal)">
                                      <p:cBhvr>
                                        <p:cTn id="37" dur="500"/>
                                        <p:tgtEl>
                                          <p:spTgt spid="66048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60490"/>
                                        </p:tgtEl>
                                        <p:attrNameLst>
                                          <p:attrName>style.visibility</p:attrName>
                                        </p:attrNameLst>
                                      </p:cBhvr>
                                      <p:to>
                                        <p:strVal val="visible"/>
                                      </p:to>
                                    </p:set>
                                    <p:animEffect transition="in" filter="blinds(horizontal)">
                                      <p:cBhvr>
                                        <p:cTn id="42" dur="500"/>
                                        <p:tgtEl>
                                          <p:spTgt spid="66049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60485">
                                            <p:txEl>
                                              <p:pRg st="6" end="6"/>
                                            </p:txEl>
                                          </p:spTgt>
                                        </p:tgtEl>
                                        <p:attrNameLst>
                                          <p:attrName>style.visibility</p:attrName>
                                        </p:attrNameLst>
                                      </p:cBhvr>
                                      <p:to>
                                        <p:strVal val="visible"/>
                                      </p:to>
                                    </p:set>
                                    <p:animEffect transition="in" filter="blinds(horizontal)">
                                      <p:cBhvr>
                                        <p:cTn id="47" dur="500"/>
                                        <p:tgtEl>
                                          <p:spTgt spid="660485">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60489"/>
                                        </p:tgtEl>
                                        <p:attrNameLst>
                                          <p:attrName>style.visibility</p:attrName>
                                        </p:attrNameLst>
                                      </p:cBhvr>
                                      <p:to>
                                        <p:strVal val="visible"/>
                                      </p:to>
                                    </p:set>
                                    <p:animEffect transition="in" filter="blinds(horizontal)">
                                      <p:cBhvr>
                                        <p:cTn id="52" dur="500"/>
                                        <p:tgtEl>
                                          <p:spTgt spid="66048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60485">
                                            <p:txEl>
                                              <p:pRg st="7" end="7"/>
                                            </p:txEl>
                                          </p:spTgt>
                                        </p:tgtEl>
                                        <p:attrNameLst>
                                          <p:attrName>style.visibility</p:attrName>
                                        </p:attrNameLst>
                                      </p:cBhvr>
                                      <p:to>
                                        <p:strVal val="visible"/>
                                      </p:to>
                                    </p:set>
                                    <p:animEffect transition="in" filter="blinds(horizontal)">
                                      <p:cBhvr>
                                        <p:cTn id="57" dur="500"/>
                                        <p:tgtEl>
                                          <p:spTgt spid="660485">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60485">
                                            <p:txEl>
                                              <p:pRg st="8" end="8"/>
                                            </p:txEl>
                                          </p:spTgt>
                                        </p:tgtEl>
                                        <p:attrNameLst>
                                          <p:attrName>style.visibility</p:attrName>
                                        </p:attrNameLst>
                                      </p:cBhvr>
                                      <p:to>
                                        <p:strVal val="visible"/>
                                      </p:to>
                                    </p:set>
                                    <p:animEffect transition="in" filter="blinds(horizontal)">
                                      <p:cBhvr>
                                        <p:cTn id="62" dur="500"/>
                                        <p:tgtEl>
                                          <p:spTgt spid="660485">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60487"/>
                                        </p:tgtEl>
                                        <p:attrNameLst>
                                          <p:attrName>style.visibility</p:attrName>
                                        </p:attrNameLst>
                                      </p:cBhvr>
                                      <p:to>
                                        <p:strVal val="visible"/>
                                      </p:to>
                                    </p:set>
                                    <p:animEffect transition="in" filter="blinds(horizontal)">
                                      <p:cBhvr>
                                        <p:cTn id="67" dur="500"/>
                                        <p:tgtEl>
                                          <p:spTgt spid="660487"/>
                                        </p:tgtEl>
                                      </p:cBhvr>
                                    </p:animEffect>
                                  </p:childTnLst>
                                </p:cTn>
                              </p:par>
                              <p:par>
                                <p:cTn id="68" presetID="3" presetClass="entr" presetSubtype="10" fill="hold" nodeType="withEffect">
                                  <p:stCondLst>
                                    <p:cond delay="0"/>
                                  </p:stCondLst>
                                  <p:childTnLst>
                                    <p:set>
                                      <p:cBhvr>
                                        <p:cTn id="69" dur="1" fill="hold">
                                          <p:stCondLst>
                                            <p:cond delay="0"/>
                                          </p:stCondLst>
                                        </p:cTn>
                                        <p:tgtEl>
                                          <p:spTgt spid="660488"/>
                                        </p:tgtEl>
                                        <p:attrNameLst>
                                          <p:attrName>style.visibility</p:attrName>
                                        </p:attrNameLst>
                                      </p:cBhvr>
                                      <p:to>
                                        <p:strVal val="visible"/>
                                      </p:to>
                                    </p:set>
                                    <p:animEffect transition="in" filter="blinds(horizontal)">
                                      <p:cBhvr>
                                        <p:cTn id="70" dur="500"/>
                                        <p:tgtEl>
                                          <p:spTgt spid="660488"/>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660496"/>
                                        </p:tgtEl>
                                        <p:attrNameLst>
                                          <p:attrName>style.visibility</p:attrName>
                                        </p:attrNameLst>
                                      </p:cBhvr>
                                      <p:to>
                                        <p:strVal val="visible"/>
                                      </p:to>
                                    </p:set>
                                    <p:animEffect transition="in" filter="blinds(horizontal)">
                                      <p:cBhvr>
                                        <p:cTn id="75" dur="500"/>
                                        <p:tgtEl>
                                          <p:spTgt spid="660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96" grpId="0"/>
    </p:bld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7890" name="Rectangle 2"/>
          <p:cNvSpPr>
            <a:spLocks noGrp="1"/>
          </p:cNvSpPr>
          <p:nvPr>
            <p:ph type="title"/>
          </p:nvPr>
        </p:nvSpPr>
        <p:spPr>
          <a:xfrm>
            <a:off x="684213" y="323850"/>
            <a:ext cx="8259762" cy="584200"/>
          </a:xfrm>
          <a:ln/>
        </p:spPr>
        <p:txBody>
          <a:bodyPr vert="horz" wrap="square" lIns="91440" tIns="45720" rIns="91440" bIns="45720" anchor="b">
            <a:spAutoFit/>
          </a:bodyPr>
          <a:lstStyle/>
          <a:p>
            <a:r>
              <a:rPr lang="zh-CN" altLang="en-US" sz="3200" dirty="0">
                <a:ea typeface="宋体" pitchFamily="2" charset="-122"/>
              </a:rPr>
              <a:t>注意：这些区都是在“虚拟”空间中划分的</a:t>
            </a:r>
          </a:p>
        </p:txBody>
      </p:sp>
      <p:sp>
        <p:nvSpPr>
          <p:cNvPr id="677891" name="Rectangle 3"/>
          <p:cNvSpPr>
            <a:spLocks noGrp="1"/>
          </p:cNvSpPr>
          <p:nvPr>
            <p:ph idx="1"/>
          </p:nvPr>
        </p:nvSpPr>
        <p:spPr>
          <a:xfrm>
            <a:off x="503238" y="1196975"/>
            <a:ext cx="8640762" cy="5091113"/>
          </a:xfrm>
          <a:ln/>
        </p:spPr>
        <p:txBody>
          <a:bodyPr vert="horz" wrap="square" lIns="91440" tIns="45720" rIns="91440" bIns="45720" anchor="t"/>
          <a:lstStyle/>
          <a:p>
            <a:r>
              <a:rPr lang="zh-CN" altLang="en-US" sz="2000" dirty="0">
                <a:solidFill>
                  <a:srgbClr val="0033CC"/>
                </a:solidFill>
                <a:ea typeface="宋体" pitchFamily="2" charset="-122"/>
              </a:rPr>
              <a:t>堆区：</a:t>
            </a:r>
            <a:r>
              <a:rPr lang="zh-CN" altLang="en-US" sz="2000" dirty="0">
                <a:ea typeface="宋体" pitchFamily="2" charset="-122"/>
              </a:rPr>
              <a:t>大（虚拟存储空间中的大部分），动态（</a:t>
            </a:r>
            <a:r>
              <a:rPr lang="en-US" altLang="zh-CN" sz="2000" dirty="0">
                <a:ea typeface="宋体" pitchFamily="2" charset="-122"/>
              </a:rPr>
              <a:t>new</a:t>
            </a:r>
            <a:r>
              <a:rPr lang="zh-CN" altLang="en-US" sz="2000" dirty="0">
                <a:ea typeface="宋体" pitchFamily="2" charset="-122"/>
              </a:rPr>
              <a:t>，</a:t>
            </a:r>
            <a:r>
              <a:rPr lang="en-US" altLang="zh-CN" sz="2000" dirty="0">
                <a:ea typeface="宋体" pitchFamily="2" charset="-122"/>
              </a:rPr>
              <a:t>malloc</a:t>
            </a:r>
            <a:r>
              <a:rPr lang="zh-CN" altLang="en-US" sz="2000" dirty="0">
                <a:ea typeface="宋体" pitchFamily="2" charset="-122"/>
              </a:rPr>
              <a:t>）申请内存的变量，程序自己负责释放</a:t>
            </a:r>
            <a:endParaRPr lang="en-US" altLang="zh-CN" sz="2000" dirty="0">
              <a:ea typeface="宋体" pitchFamily="2" charset="-122"/>
            </a:endParaRPr>
          </a:p>
          <a:p>
            <a:r>
              <a:rPr lang="zh-CN" altLang="en-US" sz="2000" dirty="0">
                <a:solidFill>
                  <a:srgbClr val="0033CC"/>
                </a:solidFill>
                <a:ea typeface="宋体" pitchFamily="2" charset="-122"/>
              </a:rPr>
              <a:t>栈区：</a:t>
            </a:r>
            <a:r>
              <a:rPr lang="zh-CN" altLang="en-US" sz="2000" dirty="0">
                <a:ea typeface="宋体" pitchFamily="2" charset="-122"/>
              </a:rPr>
              <a:t>小（</a:t>
            </a:r>
            <a:r>
              <a:rPr lang="en-US" altLang="zh-CN" sz="2000" dirty="0">
                <a:ea typeface="宋体" pitchFamily="2" charset="-122"/>
              </a:rPr>
              <a:t>1-4M</a:t>
            </a:r>
            <a:r>
              <a:rPr lang="zh-CN" altLang="en-US" sz="2000" dirty="0">
                <a:ea typeface="宋体" pitchFamily="2" charset="-122"/>
              </a:rPr>
              <a:t>），函数参数、返回值等，以及函数内部的局部变量等</a:t>
            </a:r>
            <a:endParaRPr lang="en-US" altLang="zh-CN" sz="2000" dirty="0">
              <a:ea typeface="宋体" pitchFamily="2" charset="-122"/>
            </a:endParaRPr>
          </a:p>
          <a:p>
            <a:r>
              <a:rPr lang="zh-CN" altLang="en-US" sz="2000" dirty="0">
                <a:solidFill>
                  <a:srgbClr val="0033CC"/>
                </a:solidFill>
                <a:ea typeface="宋体" pitchFamily="2" charset="-122"/>
              </a:rPr>
              <a:t>静态区：</a:t>
            </a:r>
            <a:r>
              <a:rPr lang="zh-CN" altLang="en-US" sz="2000" dirty="0">
                <a:ea typeface="宋体" pitchFamily="2" charset="-122"/>
              </a:rPr>
              <a:t>全局变量，静态变量等</a:t>
            </a:r>
            <a:endParaRPr lang="en-US" altLang="zh-CN" sz="2000" dirty="0">
              <a:ea typeface="宋体" pitchFamily="2" charset="-122"/>
            </a:endParaRPr>
          </a:p>
          <a:p>
            <a:pPr>
              <a:buNone/>
            </a:pPr>
            <a:endParaRPr lang="zh-CN" altLang="en-US" sz="2000" dirty="0">
              <a:ea typeface="宋体" pitchFamily="2" charset="-122"/>
            </a:endParaRPr>
          </a:p>
        </p:txBody>
      </p:sp>
      <p:pic>
        <p:nvPicPr>
          <p:cNvPr id="677892" name="Picture 4"/>
          <p:cNvPicPr>
            <a:picLocks noChangeAspect="1"/>
          </p:cNvPicPr>
          <p:nvPr/>
        </p:nvPicPr>
        <p:blipFill>
          <a:blip r:embed="rId2"/>
          <a:stretch>
            <a:fillRect/>
          </a:stretch>
        </p:blipFill>
        <p:spPr>
          <a:xfrm>
            <a:off x="2457450" y="2754313"/>
            <a:ext cx="6257925" cy="3790950"/>
          </a:xfrm>
          <a:prstGeom prst="rect">
            <a:avLst/>
          </a:prstGeom>
          <a:noFill/>
          <a:ln w="9525">
            <a:noFill/>
          </a:ln>
        </p:spPr>
      </p:pic>
      <p:sp>
        <p:nvSpPr>
          <p:cNvPr id="677893" name="Rectangle 5"/>
          <p:cNvSpPr/>
          <p:nvPr/>
        </p:nvSpPr>
        <p:spPr>
          <a:xfrm>
            <a:off x="2841625" y="4649788"/>
            <a:ext cx="854075" cy="179387"/>
          </a:xfrm>
          <a:prstGeom prst="rect">
            <a:avLst/>
          </a:prstGeom>
          <a:noFill/>
          <a:ln w="9525" cap="flat" cmpd="sng">
            <a:solidFill>
              <a:srgbClr val="FF0000"/>
            </a:solidFill>
            <a:prstDash val="solid"/>
            <a:miter/>
            <a:headEnd type="none" w="med" len="med"/>
            <a:tailEnd type="none" w="med" len="med"/>
          </a:ln>
        </p:spPr>
        <p:txBody>
          <a:bodyPr wrap="none"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77894" name="Rectangle 6"/>
          <p:cNvSpPr/>
          <p:nvPr/>
        </p:nvSpPr>
        <p:spPr>
          <a:xfrm>
            <a:off x="3111500" y="5594350"/>
            <a:ext cx="854075" cy="179388"/>
          </a:xfrm>
          <a:prstGeom prst="rect">
            <a:avLst/>
          </a:prstGeom>
          <a:noFill/>
          <a:ln w="9525" cap="flat" cmpd="sng">
            <a:solidFill>
              <a:srgbClr val="FF0000"/>
            </a:solidFill>
            <a:prstDash val="solid"/>
            <a:miter/>
            <a:headEnd type="none" w="med" len="med"/>
            <a:tailEnd type="none" w="med" len="med"/>
          </a:ln>
        </p:spPr>
        <p:txBody>
          <a:bodyPr wrap="none"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77895" name="Rectangle 7"/>
          <p:cNvSpPr/>
          <p:nvPr/>
        </p:nvSpPr>
        <p:spPr>
          <a:xfrm>
            <a:off x="4686300" y="3840163"/>
            <a:ext cx="809625" cy="719137"/>
          </a:xfrm>
          <a:prstGeom prst="rect">
            <a:avLst/>
          </a:prstGeom>
          <a:noFill/>
          <a:ln w="9525" cap="flat" cmpd="sng">
            <a:solidFill>
              <a:srgbClr val="FF0000"/>
            </a:solidFill>
            <a:prstDash val="solid"/>
            <a:miter/>
            <a:headEnd type="none" w="med" len="med"/>
            <a:tailEnd type="none" w="med" len="med"/>
          </a:ln>
        </p:spPr>
        <p:txBody>
          <a:bodyPr lIns="0" tIns="0" rIns="0" bIns="0"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8914" name="Rectangle 2"/>
          <p:cNvSpPr>
            <a:spLocks noGrp="1"/>
          </p:cNvSpPr>
          <p:nvPr>
            <p:ph type="title"/>
          </p:nvPr>
        </p:nvSpPr>
        <p:spPr>
          <a:xfrm>
            <a:off x="688975" y="163513"/>
            <a:ext cx="7772400" cy="609600"/>
          </a:xfrm>
          <a:ln/>
        </p:spPr>
        <p:txBody>
          <a:bodyPr vert="horz" wrap="square" lIns="91440" tIns="45720" rIns="91440" bIns="45720" anchor="b">
            <a:spAutoFit/>
          </a:bodyPr>
          <a:lstStyle/>
          <a:p>
            <a:pPr eaLnBrk="1" hangingPunct="1"/>
            <a:r>
              <a:rPr lang="zh-CN" altLang="en-US" dirty="0">
                <a:ea typeface="宋体" pitchFamily="2" charset="-122"/>
              </a:rPr>
              <a:t>                   虚拟存储器管理</a:t>
            </a:r>
          </a:p>
        </p:txBody>
      </p:sp>
      <p:sp>
        <p:nvSpPr>
          <p:cNvPr id="678915" name="Rectangle 3"/>
          <p:cNvSpPr/>
          <p:nvPr/>
        </p:nvSpPr>
        <p:spPr>
          <a:xfrm>
            <a:off x="688975" y="76200"/>
            <a:ext cx="8074025" cy="641350"/>
          </a:xfrm>
          <a:prstGeom prst="rect">
            <a:avLst/>
          </a:prstGeom>
          <a:noFill/>
          <a:ln w="9525">
            <a:noFill/>
          </a:ln>
        </p:spPr>
        <p:txBody>
          <a:bodyPr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b="1" dirty="0">
              <a:solidFill>
                <a:srgbClr val="CC3300"/>
              </a:solidFill>
              <a:latin typeface="Times New Roman" panose="02020503050405090304" pitchFamily="18" charset="0"/>
              <a:ea typeface="宋体" pitchFamily="2" charset="-122"/>
            </a:endParaRPr>
          </a:p>
        </p:txBody>
      </p:sp>
      <p:sp>
        <p:nvSpPr>
          <p:cNvPr id="678916" name="Rectangle 4"/>
          <p:cNvSpPr/>
          <p:nvPr/>
        </p:nvSpPr>
        <p:spPr>
          <a:xfrm>
            <a:off x="457200" y="990600"/>
            <a:ext cx="8458200" cy="48006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lnSpc>
                <a:spcPct val="115000"/>
              </a:lnSpc>
              <a:buClr>
                <a:schemeClr val="accent1"/>
              </a:buClr>
              <a:buSzPct val="80000"/>
              <a:buChar char="u"/>
            </a:pPr>
            <a:endParaRPr lang="zh-CN" altLang="en-US" sz="2000" b="1" dirty="0">
              <a:solidFill>
                <a:schemeClr val="hlink"/>
              </a:solidFill>
              <a:ea typeface="宋体" pitchFamily="2" charset="-122"/>
            </a:endParaRPr>
          </a:p>
        </p:txBody>
      </p:sp>
      <p:sp>
        <p:nvSpPr>
          <p:cNvPr id="21509" name="Rectangle 5"/>
          <p:cNvSpPr/>
          <p:nvPr/>
        </p:nvSpPr>
        <p:spPr>
          <a:xfrm>
            <a:off x="457200" y="1131888"/>
            <a:ext cx="8255000" cy="402590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
                <a:schemeClr val="accent1"/>
              </a:buClr>
              <a:buSzPct val="70000"/>
              <a:buNone/>
            </a:pPr>
            <a:r>
              <a:rPr lang="zh-CN" altLang="en-US" sz="2400" b="1" dirty="0">
                <a:latin typeface="黑体" pitchFamily="49" charset="-122"/>
                <a:ea typeface="黑体" pitchFamily="49" charset="-122"/>
              </a:rPr>
              <a:t> 实现虚拟存储器管理，需考虑：</a:t>
            </a:r>
          </a:p>
          <a:p>
            <a:pPr marL="457200" lvl="1" indent="0" eaLnBrk="1" hangingPunct="1">
              <a:buClr>
                <a:schemeClr val="accent1"/>
              </a:buClr>
              <a:buSzPct val="70000"/>
              <a:buFont typeface="Arial" panose="020B0604020202090204" pitchFamily="34" charset="0"/>
              <a:buNone/>
            </a:pPr>
            <a:r>
              <a:rPr lang="zh-CN" altLang="en-US" sz="2000" b="1" dirty="0">
                <a:solidFill>
                  <a:schemeClr val="hlink"/>
                </a:solidFill>
                <a:ea typeface="黑体" pitchFamily="49" charset="-122"/>
              </a:rPr>
              <a:t> </a:t>
            </a:r>
            <a:r>
              <a:rPr lang="zh-CN" altLang="en-US" sz="2200" b="1" dirty="0">
                <a:solidFill>
                  <a:srgbClr val="0000FF"/>
                </a:solidFill>
                <a:ea typeface="黑体" pitchFamily="49" charset="-122"/>
              </a:rPr>
              <a:t>块大小（在虚拟存储器中“块</a:t>
            </a:r>
            <a:r>
              <a:rPr lang="en-US" altLang="zh-CN" sz="2200" b="1" dirty="0">
                <a:solidFill>
                  <a:srgbClr val="0000FF"/>
                </a:solidFill>
                <a:ea typeface="黑体" pitchFamily="49" charset="-122"/>
              </a:rPr>
              <a:t>”</a:t>
            </a:r>
            <a:r>
              <a:rPr lang="zh-CN" altLang="en-US" sz="2200" b="1" dirty="0">
                <a:solidFill>
                  <a:srgbClr val="0000FF"/>
                </a:solidFill>
                <a:ea typeface="黑体" pitchFamily="49" charset="-122"/>
              </a:rPr>
              <a:t>被称为“页 </a:t>
            </a:r>
            <a:r>
              <a:rPr lang="en-US" altLang="zh-CN" sz="2200" b="1" dirty="0">
                <a:solidFill>
                  <a:srgbClr val="0000FF"/>
                </a:solidFill>
                <a:ea typeface="黑体" pitchFamily="49" charset="-122"/>
              </a:rPr>
              <a:t>/ Page”</a:t>
            </a:r>
            <a:r>
              <a:rPr lang="zh-CN" altLang="en-US" sz="2200" b="1" dirty="0">
                <a:solidFill>
                  <a:srgbClr val="0000FF"/>
                </a:solidFill>
                <a:ea typeface="黑体" pitchFamily="49" charset="-122"/>
              </a:rPr>
              <a:t>）应多大？</a:t>
            </a:r>
          </a:p>
          <a:p>
            <a:pPr marL="457200" lvl="1" indent="0" eaLnBrk="1" hangingPunct="1">
              <a:buClr>
                <a:schemeClr val="accent1"/>
              </a:buClr>
              <a:buSzPct val="70000"/>
              <a:buFont typeface="Arial" panose="020B0604020202090204" pitchFamily="34" charset="0"/>
              <a:buNone/>
            </a:pPr>
            <a:r>
              <a:rPr lang="zh-CN" altLang="en-US" sz="2200" b="1" dirty="0">
                <a:solidFill>
                  <a:srgbClr val="0000FF"/>
                </a:solidFill>
                <a:ea typeface="黑体" pitchFamily="49" charset="-122"/>
              </a:rPr>
              <a:t> 主存与辅存的空间如何分区管理</a:t>
            </a:r>
            <a:r>
              <a:rPr lang="en-US" altLang="zh-CN" sz="2200" b="1" dirty="0">
                <a:solidFill>
                  <a:srgbClr val="0000FF"/>
                </a:solidFill>
                <a:ea typeface="黑体" pitchFamily="49" charset="-122"/>
              </a:rPr>
              <a:t>?</a:t>
            </a:r>
          </a:p>
          <a:p>
            <a:pPr marL="457200" lvl="1" indent="0" eaLnBrk="1" hangingPunct="1">
              <a:buClr>
                <a:schemeClr val="accent1"/>
              </a:buClr>
              <a:buSzPct val="70000"/>
              <a:buFont typeface="Arial" panose="020B0604020202090204" pitchFamily="34" charset="0"/>
              <a:buNone/>
            </a:pPr>
            <a:r>
              <a:rPr lang="zh-CN" altLang="en-US" sz="2200" b="1" dirty="0">
                <a:solidFill>
                  <a:srgbClr val="0000FF"/>
                </a:solidFill>
                <a:ea typeface="黑体" pitchFamily="49" charset="-122"/>
              </a:rPr>
              <a:t> 程序块 </a:t>
            </a:r>
            <a:r>
              <a:rPr lang="en-US" altLang="zh-CN" sz="2200" b="1" dirty="0">
                <a:solidFill>
                  <a:srgbClr val="0000FF"/>
                </a:solidFill>
                <a:ea typeface="黑体" pitchFamily="49" charset="-122"/>
              </a:rPr>
              <a:t>/ </a:t>
            </a:r>
            <a:r>
              <a:rPr lang="zh-CN" altLang="en-US" sz="2200" b="1" dirty="0">
                <a:solidFill>
                  <a:srgbClr val="0000FF"/>
                </a:solidFill>
                <a:ea typeface="黑体" pitchFamily="49" charset="-122"/>
              </a:rPr>
              <a:t>存储块之间如何映像</a:t>
            </a:r>
            <a:r>
              <a:rPr lang="en-US" altLang="zh-CN" sz="2200" b="1" dirty="0">
                <a:solidFill>
                  <a:srgbClr val="0000FF"/>
                </a:solidFill>
                <a:ea typeface="黑体" pitchFamily="49" charset="-122"/>
              </a:rPr>
              <a:t>?</a:t>
            </a:r>
          </a:p>
          <a:p>
            <a:pPr marL="457200" lvl="1" indent="0" eaLnBrk="1" hangingPunct="1">
              <a:buClr>
                <a:schemeClr val="accent1"/>
              </a:buClr>
              <a:buSzPct val="70000"/>
              <a:buFont typeface="Arial" panose="020B0604020202090204" pitchFamily="34" charset="0"/>
              <a:buNone/>
            </a:pPr>
            <a:r>
              <a:rPr lang="zh-CN" altLang="en-US" sz="2200" b="1" dirty="0">
                <a:solidFill>
                  <a:srgbClr val="0000FF"/>
                </a:solidFill>
                <a:ea typeface="黑体" pitchFamily="49" charset="-122"/>
              </a:rPr>
              <a:t> </a:t>
            </a:r>
            <a:r>
              <a:rPr lang="zh-CN" altLang="en-US" sz="2200" b="1" dirty="0">
                <a:solidFill>
                  <a:srgbClr val="FF33CC"/>
                </a:solidFill>
                <a:ea typeface="黑体" pitchFamily="49" charset="-122"/>
              </a:rPr>
              <a:t>逻辑地址和物理地址如何转换，转换速度如何提高</a:t>
            </a:r>
            <a:r>
              <a:rPr lang="en-US" altLang="zh-CN" sz="2200" b="1" dirty="0">
                <a:solidFill>
                  <a:srgbClr val="FF33CC"/>
                </a:solidFill>
                <a:ea typeface="黑体" pitchFamily="49" charset="-122"/>
              </a:rPr>
              <a:t>?</a:t>
            </a:r>
          </a:p>
          <a:p>
            <a:pPr marL="457200" lvl="1" indent="0" eaLnBrk="1" hangingPunct="1">
              <a:buClr>
                <a:schemeClr val="accent1"/>
              </a:buClr>
              <a:buSzPct val="70000"/>
              <a:buFont typeface="Arial" panose="020B0604020202090204" pitchFamily="34" charset="0"/>
              <a:buNone/>
            </a:pPr>
            <a:r>
              <a:rPr lang="zh-CN" altLang="en-US" sz="2200" b="1" dirty="0">
                <a:solidFill>
                  <a:srgbClr val="0000FF"/>
                </a:solidFill>
                <a:ea typeface="黑体" pitchFamily="49" charset="-122"/>
              </a:rPr>
              <a:t> 主存与辅存之间如何进行替换（与</a:t>
            </a:r>
            <a:r>
              <a:rPr lang="en-US" altLang="zh-CN" sz="2200" b="1" dirty="0">
                <a:solidFill>
                  <a:srgbClr val="0000FF"/>
                </a:solidFill>
                <a:ea typeface="黑体" pitchFamily="49" charset="-122"/>
              </a:rPr>
              <a:t>Cache</a:t>
            </a:r>
            <a:r>
              <a:rPr lang="zh-CN" altLang="en-US" sz="2200" b="1" dirty="0">
                <a:solidFill>
                  <a:srgbClr val="0000FF"/>
                </a:solidFill>
                <a:ea typeface="黑体" pitchFamily="49" charset="-122"/>
              </a:rPr>
              <a:t>所用策略相似）</a:t>
            </a:r>
            <a:r>
              <a:rPr lang="en-US" altLang="zh-CN" sz="2200" b="1" dirty="0">
                <a:solidFill>
                  <a:srgbClr val="0000FF"/>
                </a:solidFill>
                <a:ea typeface="黑体" pitchFamily="49" charset="-122"/>
              </a:rPr>
              <a:t>?</a:t>
            </a:r>
          </a:p>
          <a:p>
            <a:pPr marL="457200" lvl="1" indent="0" eaLnBrk="1" hangingPunct="1">
              <a:buClr>
                <a:schemeClr val="accent1"/>
              </a:buClr>
              <a:buSzPct val="70000"/>
              <a:buFont typeface="Arial" panose="020B0604020202090204" pitchFamily="34" charset="0"/>
              <a:buNone/>
            </a:pPr>
            <a:r>
              <a:rPr lang="zh-CN" altLang="en-US" sz="2200" b="1" dirty="0">
                <a:solidFill>
                  <a:srgbClr val="0000FF"/>
                </a:solidFill>
                <a:ea typeface="黑体" pitchFamily="49" charset="-122"/>
              </a:rPr>
              <a:t> 页表如何实现，页表项中要记录哪些信息</a:t>
            </a:r>
            <a:r>
              <a:rPr lang="en-US" altLang="zh-CN" sz="2200" b="1" dirty="0">
                <a:solidFill>
                  <a:srgbClr val="0000FF"/>
                </a:solidFill>
                <a:ea typeface="黑体" pitchFamily="49" charset="-122"/>
              </a:rPr>
              <a:t>?</a:t>
            </a:r>
          </a:p>
          <a:p>
            <a:pPr marL="457200" lvl="1" indent="0" eaLnBrk="1" hangingPunct="1">
              <a:buClr>
                <a:schemeClr val="accent1"/>
              </a:buClr>
              <a:buSzPct val="70000"/>
              <a:buFont typeface="Arial" panose="020B0604020202090204" pitchFamily="34" charset="0"/>
              <a:buNone/>
            </a:pPr>
            <a:r>
              <a:rPr lang="zh-CN" altLang="en-US" sz="2200" b="1" dirty="0">
                <a:solidFill>
                  <a:srgbClr val="0000FF"/>
                </a:solidFill>
                <a:ea typeface="黑体" pitchFamily="49" charset="-122"/>
              </a:rPr>
              <a:t> 如何加快访问页表的速度</a:t>
            </a:r>
            <a:r>
              <a:rPr lang="en-US" altLang="zh-CN" sz="2200" b="1" dirty="0">
                <a:solidFill>
                  <a:srgbClr val="0000FF"/>
                </a:solidFill>
                <a:ea typeface="黑体" pitchFamily="49" charset="-122"/>
              </a:rPr>
              <a:t>?</a:t>
            </a:r>
          </a:p>
          <a:p>
            <a:pPr marL="457200" lvl="1" indent="0" eaLnBrk="1" hangingPunct="1">
              <a:buClr>
                <a:schemeClr val="accent1"/>
              </a:buClr>
              <a:buSzPct val="70000"/>
              <a:buFont typeface="Arial" panose="020B0604020202090204" pitchFamily="34" charset="0"/>
              <a:buNone/>
            </a:pPr>
            <a:r>
              <a:rPr lang="zh-CN" altLang="en-US" sz="2200" b="1" dirty="0">
                <a:solidFill>
                  <a:srgbClr val="0000FF"/>
                </a:solidFill>
                <a:ea typeface="黑体" pitchFamily="49" charset="-122"/>
              </a:rPr>
              <a:t> 如果要找的内容不在主存，怎么办</a:t>
            </a:r>
            <a:r>
              <a:rPr lang="en-US" altLang="zh-CN" sz="2200" b="1" dirty="0">
                <a:solidFill>
                  <a:srgbClr val="0000FF"/>
                </a:solidFill>
                <a:ea typeface="黑体" pitchFamily="49" charset="-122"/>
              </a:rPr>
              <a:t>?</a:t>
            </a:r>
          </a:p>
          <a:p>
            <a:pPr marL="457200" lvl="1" indent="0" eaLnBrk="1" hangingPunct="1">
              <a:buClr>
                <a:schemeClr val="accent1"/>
              </a:buClr>
              <a:buSzPct val="70000"/>
              <a:buFont typeface="Arial" panose="020B0604020202090204" pitchFamily="34" charset="0"/>
              <a:buNone/>
            </a:pPr>
            <a:r>
              <a:rPr lang="zh-CN" altLang="en-US" sz="2200" b="1" dirty="0">
                <a:solidFill>
                  <a:srgbClr val="0000FF"/>
                </a:solidFill>
                <a:ea typeface="黑体" pitchFamily="49" charset="-122"/>
              </a:rPr>
              <a:t> 如何保护进程各自的存储区不被其他进程访问</a:t>
            </a:r>
            <a:r>
              <a:rPr lang="en-US" altLang="zh-CN" sz="2200" b="1" dirty="0">
                <a:solidFill>
                  <a:srgbClr val="0000FF"/>
                </a:solidFill>
                <a:ea typeface="黑体" pitchFamily="49" charset="-122"/>
              </a:rPr>
              <a:t>?</a:t>
            </a:r>
          </a:p>
        </p:txBody>
      </p:sp>
      <p:sp>
        <p:nvSpPr>
          <p:cNvPr id="499720" name="Rectangle 8"/>
          <p:cNvSpPr/>
          <p:nvPr/>
        </p:nvSpPr>
        <p:spPr>
          <a:xfrm>
            <a:off x="461963" y="5372100"/>
            <a:ext cx="4572000" cy="67627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457200" lvl="1" indent="0" eaLnBrk="1" hangingPunct="1">
              <a:spcBef>
                <a:spcPct val="0"/>
              </a:spcBef>
              <a:buClr>
                <a:schemeClr val="accent1"/>
              </a:buClr>
              <a:buSzPct val="80000"/>
              <a:buNone/>
            </a:pPr>
            <a:r>
              <a:rPr lang="zh-CN" altLang="en-US" sz="1800" b="1" dirty="0">
                <a:solidFill>
                  <a:srgbClr val="000099"/>
                </a:solidFill>
                <a:ea typeface="宋体" pitchFamily="2" charset="-122"/>
              </a:rPr>
              <a:t> </a:t>
            </a:r>
            <a:r>
              <a:rPr lang="zh-CN" altLang="en-US" sz="2200" b="1" dirty="0">
                <a:ea typeface="黑体" pitchFamily="49" charset="-122"/>
              </a:rPr>
              <a:t>有三种虚拟储器实现方式：</a:t>
            </a:r>
          </a:p>
          <a:p>
            <a:pPr marL="457200" lvl="1" indent="0" eaLnBrk="1" hangingPunct="1">
              <a:spcBef>
                <a:spcPct val="0"/>
              </a:spcBef>
              <a:buClr>
                <a:schemeClr val="accent1"/>
              </a:buClr>
              <a:buSzPct val="100000"/>
              <a:buNone/>
            </a:pPr>
            <a:r>
              <a:rPr lang="zh-CN" altLang="en-US" sz="2200" b="1" dirty="0">
                <a:solidFill>
                  <a:srgbClr val="CC3300"/>
                </a:solidFill>
                <a:ea typeface="黑体" pitchFamily="49" charset="-122"/>
              </a:rPr>
              <a:t>     分页式、分段式、段页式</a:t>
            </a:r>
          </a:p>
        </p:txBody>
      </p:sp>
      <p:sp>
        <p:nvSpPr>
          <p:cNvPr id="499721" name="Text Box 9"/>
          <p:cNvSpPr txBox="1"/>
          <p:nvPr/>
        </p:nvSpPr>
        <p:spPr>
          <a:xfrm>
            <a:off x="5189538" y="5211763"/>
            <a:ext cx="3330575" cy="73025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400" b="1" dirty="0">
                <a:solidFill>
                  <a:srgbClr val="FF0000"/>
                </a:solidFill>
                <a:latin typeface="Times New Roman" panose="02020503050405090304" pitchFamily="18" charset="0"/>
                <a:ea typeface="黑体" pitchFamily="49" charset="-122"/>
              </a:rPr>
              <a:t>这些问题是由硬件和</a:t>
            </a:r>
            <a:r>
              <a:rPr lang="en-US" altLang="zh-CN" sz="2400" b="1" dirty="0">
                <a:solidFill>
                  <a:srgbClr val="FF0000"/>
                </a:solidFill>
                <a:latin typeface="Times New Roman" panose="02020503050405090304" pitchFamily="18" charset="0"/>
                <a:ea typeface="黑体" pitchFamily="49" charset="-122"/>
              </a:rPr>
              <a:t>OS</a:t>
            </a:r>
            <a:r>
              <a:rPr lang="zh-CN" altLang="en-US" sz="2400" b="1" dirty="0">
                <a:solidFill>
                  <a:srgbClr val="FF0000"/>
                </a:solidFill>
                <a:latin typeface="Times New Roman" panose="02020503050405090304" pitchFamily="18" charset="0"/>
                <a:ea typeface="黑体" pitchFamily="49" charset="-122"/>
              </a:rPr>
              <a:t>共同协调解决的！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0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0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0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50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50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99720"/>
                                        </p:tgtEl>
                                        <p:attrNameLst>
                                          <p:attrName>style.visibility</p:attrName>
                                        </p:attrNameLst>
                                      </p:cBhvr>
                                      <p:to>
                                        <p:strVal val="visible"/>
                                      </p:to>
                                    </p:set>
                                    <p:animEffect transition="in" filter="blinds(horizontal)">
                                      <p:cBhvr>
                                        <p:cTn id="43" dur="500"/>
                                        <p:tgtEl>
                                          <p:spTgt spid="49972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99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20" grpId="0"/>
      <p:bldP spid="4997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25</a:t>
            </a:fld>
            <a:endParaRPr lang="en-AU" altLang="zh-CN" sz="1400" b="1" dirty="0">
              <a:ea typeface="宋体" pitchFamily="2" charset="-122"/>
            </a:endParaRPr>
          </a:p>
        </p:txBody>
      </p:sp>
      <p:sp>
        <p:nvSpPr>
          <p:cNvPr id="56323" name="Rectangle 2"/>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处理器内部构成</a:t>
            </a:r>
            <a:endParaRPr lang="en-AU" altLang="zh-CN" dirty="0">
              <a:ea typeface="宋体" pitchFamily="2" charset="-122"/>
            </a:endParaRPr>
          </a:p>
        </p:txBody>
      </p:sp>
      <p:sp>
        <p:nvSpPr>
          <p:cNvPr id="56324" name="Rectangle 19"/>
          <p:cNvSpPr>
            <a:spLocks noGrp="1"/>
          </p:cNvSpPr>
          <p:nvPr>
            <p:ph idx="1"/>
          </p:nvPr>
        </p:nvSpPr>
        <p:spPr>
          <a:xfrm>
            <a:off x="684213" y="1125538"/>
            <a:ext cx="8270875" cy="719137"/>
          </a:xfrm>
          <a:ln/>
        </p:spPr>
        <p:txBody>
          <a:bodyPr vert="horz" wrap="square" lIns="91440" tIns="45720" rIns="91440" bIns="45720" anchor="t"/>
          <a:lstStyle/>
          <a:p>
            <a:pPr eaLnBrk="1" hangingPunct="1"/>
            <a:r>
              <a:rPr lang="en-US" altLang="zh-CN" dirty="0">
                <a:ea typeface="宋体" pitchFamily="2" charset="-122"/>
              </a:rPr>
              <a:t>AMD Barcelona: 4 </a:t>
            </a:r>
            <a:r>
              <a:rPr lang="zh-CN" altLang="en-US" dirty="0">
                <a:ea typeface="宋体" pitchFamily="2" charset="-122"/>
              </a:rPr>
              <a:t>核处理器</a:t>
            </a:r>
            <a:endParaRPr lang="en-US" altLang="zh-CN" dirty="0">
              <a:ea typeface="宋体" pitchFamily="2" charset="-122"/>
            </a:endParaRPr>
          </a:p>
        </p:txBody>
      </p:sp>
      <p:pic>
        <p:nvPicPr>
          <p:cNvPr id="56325" name="Picture 20" descr="f01-09-P374493"/>
          <p:cNvPicPr>
            <a:picLocks noChangeAspect="1"/>
          </p:cNvPicPr>
          <p:nvPr/>
        </p:nvPicPr>
        <p:blipFill>
          <a:blip r:embed="rId3"/>
          <a:stretch>
            <a:fillRect/>
          </a:stretch>
        </p:blipFill>
        <p:spPr>
          <a:xfrm>
            <a:off x="900113" y="1844675"/>
            <a:ext cx="7704137" cy="3960813"/>
          </a:xfrm>
          <a:prstGeom prst="rect">
            <a:avLst/>
          </a:prstGeom>
          <a:noFill/>
          <a:ln w="9525">
            <a:noFill/>
          </a:ln>
        </p:spPr>
      </p:pic>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2" name="Rectangle 2"/>
          <p:cNvSpPr>
            <a:spLocks noGrp="1"/>
          </p:cNvSpPr>
          <p:nvPr>
            <p:ph type="title"/>
          </p:nvPr>
        </p:nvSpPr>
        <p:spPr>
          <a:xfrm>
            <a:off x="685800" y="23813"/>
            <a:ext cx="7772400" cy="769937"/>
          </a:xfrm>
          <a:ln/>
        </p:spPr>
        <p:txBody>
          <a:bodyPr vert="horz" wrap="square" lIns="91440" tIns="45720" rIns="91440" bIns="45720" anchor="b">
            <a:spAutoFit/>
          </a:bodyPr>
          <a:lstStyle/>
          <a:p>
            <a:pPr eaLnBrk="1" hangingPunct="1"/>
            <a:r>
              <a:rPr lang="zh-CN" altLang="en-US" dirty="0">
                <a:ea typeface="宋体" pitchFamily="2" charset="-122"/>
              </a:rPr>
              <a:t>               分页式虚拟存储系统</a:t>
            </a:r>
          </a:p>
        </p:txBody>
      </p:sp>
      <p:sp>
        <p:nvSpPr>
          <p:cNvPr id="780291" name="Rectangle 3"/>
          <p:cNvSpPr>
            <a:spLocks noGrp="1"/>
          </p:cNvSpPr>
          <p:nvPr>
            <p:ph idx="1"/>
          </p:nvPr>
        </p:nvSpPr>
        <p:spPr>
          <a:xfrm>
            <a:off x="-46037" y="3338513"/>
            <a:ext cx="3268662" cy="3465512"/>
          </a:xfrm>
          <a:ln/>
        </p:spPr>
        <p:txBody>
          <a:bodyPr vert="horz" wrap="square" lIns="91440" tIns="45720" rIns="91440" bIns="45720" anchor="t"/>
          <a:lstStyle/>
          <a:p>
            <a:pPr eaLnBrk="1" hangingPunct="1">
              <a:lnSpc>
                <a:spcPct val="105000"/>
              </a:lnSpc>
            </a:pPr>
            <a:endParaRPr lang="zh-CN" altLang="en-US" sz="1300" dirty="0">
              <a:ea typeface="宋体" pitchFamily="2" charset="-122"/>
            </a:endParaRPr>
          </a:p>
          <a:p>
            <a:pPr eaLnBrk="1" hangingPunct="1">
              <a:lnSpc>
                <a:spcPct val="105000"/>
              </a:lnSpc>
            </a:pPr>
            <a:r>
              <a:rPr lang="zh-CN" altLang="en-US" sz="2000" dirty="0">
                <a:ea typeface="黑体" pitchFamily="49" charset="-122"/>
              </a:rPr>
              <a:t>虚拟地址（对应于划分好的虚拟空间）由虚页号和页内偏移量组成。</a:t>
            </a:r>
          </a:p>
          <a:p>
            <a:pPr eaLnBrk="1" hangingPunct="1">
              <a:lnSpc>
                <a:spcPct val="105000"/>
              </a:lnSpc>
            </a:pPr>
            <a:r>
              <a:rPr lang="zh-CN" altLang="en-US" sz="2000" dirty="0">
                <a:ea typeface="黑体" pitchFamily="49" charset="-122"/>
              </a:rPr>
              <a:t>每个页表项记录对应虚页的各种情况，</a:t>
            </a:r>
            <a:r>
              <a:rPr lang="en-US" altLang="zh-CN" sz="2000" dirty="0">
                <a:ea typeface="黑体" pitchFamily="49" charset="-122"/>
              </a:rPr>
              <a:t>Valid</a:t>
            </a:r>
            <a:r>
              <a:rPr lang="zh-CN" altLang="en-US" sz="2000" dirty="0">
                <a:ea typeface="黑体" pitchFamily="49" charset="-122"/>
              </a:rPr>
              <a:t>为“</a:t>
            </a:r>
            <a:r>
              <a:rPr lang="en-US" altLang="zh-CN" sz="2000" dirty="0">
                <a:ea typeface="黑体" pitchFamily="49" charset="-122"/>
              </a:rPr>
              <a:t>0”</a:t>
            </a:r>
            <a:r>
              <a:rPr lang="zh-CN" altLang="en-US" sz="2000" dirty="0">
                <a:ea typeface="黑体" pitchFamily="49" charset="-122"/>
              </a:rPr>
              <a:t>说明缺页（</a:t>
            </a:r>
            <a:r>
              <a:rPr lang="en-US" altLang="zh-CN" sz="2000" dirty="0">
                <a:ea typeface="黑体" pitchFamily="49" charset="-122"/>
              </a:rPr>
              <a:t>page fault </a:t>
            </a:r>
            <a:r>
              <a:rPr lang="zh-CN" altLang="en-US" sz="2000" dirty="0">
                <a:ea typeface="黑体" pitchFamily="49" charset="-122"/>
              </a:rPr>
              <a:t>）。</a:t>
            </a:r>
          </a:p>
          <a:p>
            <a:pPr eaLnBrk="1" hangingPunct="1">
              <a:lnSpc>
                <a:spcPct val="105000"/>
              </a:lnSpc>
            </a:pPr>
            <a:r>
              <a:rPr lang="zh-CN" altLang="en-US" sz="2000" dirty="0">
                <a:ea typeface="黑体" pitchFamily="49" charset="-122"/>
              </a:rPr>
              <a:t>地址转换由</a:t>
            </a:r>
            <a:r>
              <a:rPr lang="en-US" altLang="zh-CN" sz="2000" dirty="0">
                <a:ea typeface="黑体" pitchFamily="49" charset="-122"/>
              </a:rPr>
              <a:t>CPU</a:t>
            </a:r>
            <a:r>
              <a:rPr lang="zh-CN" altLang="en-US" sz="2000" dirty="0">
                <a:ea typeface="黑体" pitchFamily="49" charset="-122"/>
              </a:rPr>
              <a:t>中的</a:t>
            </a:r>
            <a:r>
              <a:rPr lang="en-US" altLang="zh-CN" sz="2000" dirty="0">
                <a:ea typeface="黑体" pitchFamily="49" charset="-122"/>
              </a:rPr>
              <a:t>MMU</a:t>
            </a:r>
            <a:r>
              <a:rPr lang="zh-CN" altLang="en-US" sz="2000" dirty="0">
                <a:ea typeface="黑体" pitchFamily="49" charset="-122"/>
              </a:rPr>
              <a:t>实现</a:t>
            </a:r>
          </a:p>
        </p:txBody>
      </p:sp>
      <p:sp>
        <p:nvSpPr>
          <p:cNvPr id="680964" name="Freeform 5"/>
          <p:cNvSpPr/>
          <p:nvPr/>
        </p:nvSpPr>
        <p:spPr>
          <a:xfrm>
            <a:off x="3346450" y="2243138"/>
            <a:ext cx="1754188" cy="203200"/>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lnTo>
                  <a:pt x="942" y="115"/>
                </a:lnTo>
                <a:close/>
              </a:path>
            </a:pathLst>
          </a:custGeom>
          <a:solidFill>
            <a:srgbClr val="FFFFFF">
              <a:alpha val="100000"/>
            </a:srgbClr>
          </a:solidFill>
          <a:ln w="9525">
            <a:noFill/>
          </a:ln>
        </p:spPr>
        <p:txBody>
          <a:bodyPr/>
          <a:lstStyle/>
          <a:p>
            <a:endParaRPr lang="zh-CN" altLang="en-US"/>
          </a:p>
        </p:txBody>
      </p:sp>
      <p:sp>
        <p:nvSpPr>
          <p:cNvPr id="680965" name="Freeform 6"/>
          <p:cNvSpPr/>
          <p:nvPr/>
        </p:nvSpPr>
        <p:spPr>
          <a:xfrm>
            <a:off x="3346450" y="2243138"/>
            <a:ext cx="1754188" cy="203200"/>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66" name="Freeform 7"/>
          <p:cNvSpPr/>
          <p:nvPr/>
        </p:nvSpPr>
        <p:spPr>
          <a:xfrm>
            <a:off x="3167063" y="2243138"/>
            <a:ext cx="179387" cy="203200"/>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close/>
              </a:path>
            </a:pathLst>
          </a:custGeom>
          <a:solidFill>
            <a:srgbClr val="FFFFFF">
              <a:alpha val="100000"/>
            </a:srgbClr>
          </a:solidFill>
          <a:ln w="9525">
            <a:noFill/>
          </a:ln>
        </p:spPr>
        <p:txBody>
          <a:bodyPr/>
          <a:lstStyle/>
          <a:p>
            <a:endParaRPr lang="zh-CN" altLang="en-US"/>
          </a:p>
        </p:txBody>
      </p:sp>
      <p:sp>
        <p:nvSpPr>
          <p:cNvPr id="680967" name="Freeform 8"/>
          <p:cNvSpPr/>
          <p:nvPr/>
        </p:nvSpPr>
        <p:spPr>
          <a:xfrm>
            <a:off x="3167063" y="2243138"/>
            <a:ext cx="179387" cy="203200"/>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68" name="Freeform 9"/>
          <p:cNvSpPr/>
          <p:nvPr/>
        </p:nvSpPr>
        <p:spPr>
          <a:xfrm>
            <a:off x="3346450" y="2647950"/>
            <a:ext cx="1754188" cy="203200"/>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lnTo>
                  <a:pt x="942" y="115"/>
                </a:lnTo>
                <a:close/>
              </a:path>
            </a:pathLst>
          </a:custGeom>
          <a:solidFill>
            <a:srgbClr val="FFFFFF">
              <a:alpha val="100000"/>
            </a:srgbClr>
          </a:solidFill>
          <a:ln w="9525">
            <a:noFill/>
          </a:ln>
        </p:spPr>
        <p:txBody>
          <a:bodyPr/>
          <a:lstStyle/>
          <a:p>
            <a:endParaRPr lang="zh-CN" altLang="en-US"/>
          </a:p>
        </p:txBody>
      </p:sp>
      <p:sp>
        <p:nvSpPr>
          <p:cNvPr id="680969" name="Freeform 10"/>
          <p:cNvSpPr/>
          <p:nvPr/>
        </p:nvSpPr>
        <p:spPr>
          <a:xfrm>
            <a:off x="3346450" y="2647950"/>
            <a:ext cx="1754188" cy="203200"/>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70" name="Freeform 11"/>
          <p:cNvSpPr/>
          <p:nvPr/>
        </p:nvSpPr>
        <p:spPr>
          <a:xfrm>
            <a:off x="3167063" y="2647950"/>
            <a:ext cx="179387" cy="203200"/>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close/>
              </a:path>
            </a:pathLst>
          </a:custGeom>
          <a:solidFill>
            <a:srgbClr val="FFFFFF">
              <a:alpha val="100000"/>
            </a:srgbClr>
          </a:solidFill>
          <a:ln w="9525">
            <a:noFill/>
          </a:ln>
        </p:spPr>
        <p:txBody>
          <a:bodyPr/>
          <a:lstStyle/>
          <a:p>
            <a:endParaRPr lang="zh-CN" altLang="en-US"/>
          </a:p>
        </p:txBody>
      </p:sp>
      <p:sp>
        <p:nvSpPr>
          <p:cNvPr id="680971" name="Freeform 12"/>
          <p:cNvSpPr/>
          <p:nvPr/>
        </p:nvSpPr>
        <p:spPr>
          <a:xfrm>
            <a:off x="3167063" y="2647950"/>
            <a:ext cx="179387" cy="203200"/>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72" name="Freeform 13"/>
          <p:cNvSpPr/>
          <p:nvPr/>
        </p:nvSpPr>
        <p:spPr>
          <a:xfrm>
            <a:off x="3346450" y="3052763"/>
            <a:ext cx="1754188" cy="204787"/>
          </a:xfrm>
          <a:custGeom>
            <a:avLst/>
            <a:gdLst>
              <a:gd name="txL" fmla="*/ 0 w 944"/>
              <a:gd name="txT" fmla="*/ 0 h 116"/>
              <a:gd name="txR" fmla="*/ 944 w 944"/>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6">
                <a:moveTo>
                  <a:pt x="942" y="116"/>
                </a:moveTo>
                <a:lnTo>
                  <a:pt x="944" y="0"/>
                </a:lnTo>
                <a:lnTo>
                  <a:pt x="0" y="0"/>
                </a:lnTo>
                <a:lnTo>
                  <a:pt x="0" y="116"/>
                </a:lnTo>
                <a:lnTo>
                  <a:pt x="944" y="116"/>
                </a:lnTo>
                <a:lnTo>
                  <a:pt x="942" y="116"/>
                </a:lnTo>
                <a:close/>
              </a:path>
            </a:pathLst>
          </a:custGeom>
          <a:solidFill>
            <a:srgbClr val="FFFFFF">
              <a:alpha val="100000"/>
            </a:srgbClr>
          </a:solidFill>
          <a:ln w="9525">
            <a:noFill/>
          </a:ln>
        </p:spPr>
        <p:txBody>
          <a:bodyPr/>
          <a:lstStyle/>
          <a:p>
            <a:endParaRPr lang="zh-CN" altLang="en-US"/>
          </a:p>
        </p:txBody>
      </p:sp>
      <p:sp>
        <p:nvSpPr>
          <p:cNvPr id="680973" name="Freeform 14"/>
          <p:cNvSpPr/>
          <p:nvPr/>
        </p:nvSpPr>
        <p:spPr>
          <a:xfrm>
            <a:off x="3346450" y="3052763"/>
            <a:ext cx="1754188" cy="204787"/>
          </a:xfrm>
          <a:custGeom>
            <a:avLst/>
            <a:gdLst>
              <a:gd name="txL" fmla="*/ 0 w 944"/>
              <a:gd name="txT" fmla="*/ 0 h 116"/>
              <a:gd name="txR" fmla="*/ 944 w 944"/>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6">
                <a:moveTo>
                  <a:pt x="942" y="116"/>
                </a:moveTo>
                <a:lnTo>
                  <a:pt x="944" y="0"/>
                </a:lnTo>
                <a:lnTo>
                  <a:pt x="0" y="0"/>
                </a:lnTo>
                <a:lnTo>
                  <a:pt x="0" y="116"/>
                </a:lnTo>
                <a:lnTo>
                  <a:pt x="944" y="116"/>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74" name="Freeform 15"/>
          <p:cNvSpPr/>
          <p:nvPr/>
        </p:nvSpPr>
        <p:spPr>
          <a:xfrm>
            <a:off x="3167063" y="3052763"/>
            <a:ext cx="179387" cy="204787"/>
          </a:xfrm>
          <a:custGeom>
            <a:avLst/>
            <a:gdLst>
              <a:gd name="txL" fmla="*/ 0 w 97"/>
              <a:gd name="txT" fmla="*/ 0 h 116"/>
              <a:gd name="txR" fmla="*/ 97 w 97"/>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6">
                <a:moveTo>
                  <a:pt x="97" y="116"/>
                </a:moveTo>
                <a:lnTo>
                  <a:pt x="97" y="0"/>
                </a:lnTo>
                <a:lnTo>
                  <a:pt x="0" y="0"/>
                </a:lnTo>
                <a:lnTo>
                  <a:pt x="0" y="116"/>
                </a:lnTo>
                <a:lnTo>
                  <a:pt x="97" y="116"/>
                </a:lnTo>
                <a:close/>
              </a:path>
            </a:pathLst>
          </a:custGeom>
          <a:solidFill>
            <a:srgbClr val="FFFFFF">
              <a:alpha val="100000"/>
            </a:srgbClr>
          </a:solidFill>
          <a:ln w="9525">
            <a:noFill/>
          </a:ln>
        </p:spPr>
        <p:txBody>
          <a:bodyPr/>
          <a:lstStyle/>
          <a:p>
            <a:endParaRPr lang="zh-CN" altLang="en-US"/>
          </a:p>
        </p:txBody>
      </p:sp>
      <p:sp>
        <p:nvSpPr>
          <p:cNvPr id="680975" name="Freeform 16"/>
          <p:cNvSpPr/>
          <p:nvPr/>
        </p:nvSpPr>
        <p:spPr>
          <a:xfrm>
            <a:off x="3167063" y="3052763"/>
            <a:ext cx="179387" cy="204787"/>
          </a:xfrm>
          <a:custGeom>
            <a:avLst/>
            <a:gdLst>
              <a:gd name="txL" fmla="*/ 0 w 97"/>
              <a:gd name="txT" fmla="*/ 0 h 116"/>
              <a:gd name="txR" fmla="*/ 97 w 97"/>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6">
                <a:moveTo>
                  <a:pt x="97" y="116"/>
                </a:moveTo>
                <a:lnTo>
                  <a:pt x="97" y="0"/>
                </a:lnTo>
                <a:lnTo>
                  <a:pt x="0" y="0"/>
                </a:lnTo>
                <a:lnTo>
                  <a:pt x="0" y="116"/>
                </a:lnTo>
                <a:lnTo>
                  <a:pt x="97" y="116"/>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76" name="Freeform 17"/>
          <p:cNvSpPr/>
          <p:nvPr/>
        </p:nvSpPr>
        <p:spPr>
          <a:xfrm>
            <a:off x="3346450" y="3460750"/>
            <a:ext cx="1754188" cy="201613"/>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lnTo>
                  <a:pt x="942" y="115"/>
                </a:lnTo>
                <a:close/>
              </a:path>
            </a:pathLst>
          </a:custGeom>
          <a:solidFill>
            <a:srgbClr val="CCCCCC">
              <a:alpha val="100000"/>
            </a:srgbClr>
          </a:solidFill>
          <a:ln w="9525">
            <a:noFill/>
          </a:ln>
        </p:spPr>
        <p:txBody>
          <a:bodyPr/>
          <a:lstStyle/>
          <a:p>
            <a:endParaRPr lang="zh-CN" altLang="en-US"/>
          </a:p>
        </p:txBody>
      </p:sp>
      <p:sp>
        <p:nvSpPr>
          <p:cNvPr id="680977" name="Freeform 18"/>
          <p:cNvSpPr/>
          <p:nvPr/>
        </p:nvSpPr>
        <p:spPr>
          <a:xfrm>
            <a:off x="3346450" y="3460750"/>
            <a:ext cx="1754188" cy="201613"/>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78" name="Freeform 19"/>
          <p:cNvSpPr/>
          <p:nvPr/>
        </p:nvSpPr>
        <p:spPr>
          <a:xfrm>
            <a:off x="3167063" y="3460750"/>
            <a:ext cx="179387" cy="201613"/>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close/>
              </a:path>
            </a:pathLst>
          </a:custGeom>
          <a:solidFill>
            <a:srgbClr val="CCCCCC">
              <a:alpha val="100000"/>
            </a:srgbClr>
          </a:solidFill>
          <a:ln w="9525">
            <a:noFill/>
          </a:ln>
        </p:spPr>
        <p:txBody>
          <a:bodyPr/>
          <a:lstStyle/>
          <a:p>
            <a:endParaRPr lang="zh-CN" altLang="en-US"/>
          </a:p>
        </p:txBody>
      </p:sp>
      <p:sp>
        <p:nvSpPr>
          <p:cNvPr id="680979" name="Freeform 20"/>
          <p:cNvSpPr/>
          <p:nvPr/>
        </p:nvSpPr>
        <p:spPr>
          <a:xfrm>
            <a:off x="3167063" y="3460750"/>
            <a:ext cx="179387" cy="201613"/>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80" name="Freeform 21"/>
          <p:cNvSpPr/>
          <p:nvPr/>
        </p:nvSpPr>
        <p:spPr>
          <a:xfrm>
            <a:off x="3346450" y="3865563"/>
            <a:ext cx="1754188" cy="201612"/>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lnTo>
                  <a:pt x="942" y="115"/>
                </a:lnTo>
                <a:close/>
              </a:path>
            </a:pathLst>
          </a:custGeom>
          <a:solidFill>
            <a:srgbClr val="FFFFFF">
              <a:alpha val="100000"/>
            </a:srgbClr>
          </a:solidFill>
          <a:ln w="9525">
            <a:noFill/>
          </a:ln>
        </p:spPr>
        <p:txBody>
          <a:bodyPr/>
          <a:lstStyle/>
          <a:p>
            <a:endParaRPr lang="zh-CN" altLang="en-US"/>
          </a:p>
        </p:txBody>
      </p:sp>
      <p:sp>
        <p:nvSpPr>
          <p:cNvPr id="680981" name="Freeform 22"/>
          <p:cNvSpPr/>
          <p:nvPr/>
        </p:nvSpPr>
        <p:spPr>
          <a:xfrm>
            <a:off x="3346450" y="3865563"/>
            <a:ext cx="1754188" cy="201612"/>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82" name="Freeform 23"/>
          <p:cNvSpPr/>
          <p:nvPr/>
        </p:nvSpPr>
        <p:spPr>
          <a:xfrm>
            <a:off x="3167063" y="3865563"/>
            <a:ext cx="179387" cy="201612"/>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close/>
              </a:path>
            </a:pathLst>
          </a:custGeom>
          <a:solidFill>
            <a:srgbClr val="FFFFFF">
              <a:alpha val="100000"/>
            </a:srgbClr>
          </a:solidFill>
          <a:ln w="9525">
            <a:noFill/>
          </a:ln>
        </p:spPr>
        <p:txBody>
          <a:bodyPr/>
          <a:lstStyle/>
          <a:p>
            <a:endParaRPr lang="zh-CN" altLang="en-US"/>
          </a:p>
        </p:txBody>
      </p:sp>
      <p:sp>
        <p:nvSpPr>
          <p:cNvPr id="680983" name="Freeform 24"/>
          <p:cNvSpPr/>
          <p:nvPr/>
        </p:nvSpPr>
        <p:spPr>
          <a:xfrm>
            <a:off x="3167063" y="3865563"/>
            <a:ext cx="179387" cy="201612"/>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84" name="Freeform 25"/>
          <p:cNvSpPr/>
          <p:nvPr/>
        </p:nvSpPr>
        <p:spPr>
          <a:xfrm>
            <a:off x="3346450" y="4271963"/>
            <a:ext cx="1754188" cy="203200"/>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lnTo>
                  <a:pt x="942" y="115"/>
                </a:lnTo>
                <a:close/>
              </a:path>
            </a:pathLst>
          </a:custGeom>
          <a:solidFill>
            <a:srgbClr val="FFFFFF">
              <a:alpha val="100000"/>
            </a:srgbClr>
          </a:solidFill>
          <a:ln w="9525">
            <a:noFill/>
          </a:ln>
        </p:spPr>
        <p:txBody>
          <a:bodyPr/>
          <a:lstStyle/>
          <a:p>
            <a:endParaRPr lang="zh-CN" altLang="en-US"/>
          </a:p>
        </p:txBody>
      </p:sp>
      <p:sp>
        <p:nvSpPr>
          <p:cNvPr id="680985" name="Freeform 26"/>
          <p:cNvSpPr/>
          <p:nvPr/>
        </p:nvSpPr>
        <p:spPr>
          <a:xfrm>
            <a:off x="3346450" y="4271963"/>
            <a:ext cx="1754188" cy="203200"/>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86" name="Freeform 27"/>
          <p:cNvSpPr/>
          <p:nvPr/>
        </p:nvSpPr>
        <p:spPr>
          <a:xfrm>
            <a:off x="3167063" y="4271963"/>
            <a:ext cx="179387" cy="203200"/>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close/>
              </a:path>
            </a:pathLst>
          </a:custGeom>
          <a:solidFill>
            <a:srgbClr val="FFFFFF">
              <a:alpha val="100000"/>
            </a:srgbClr>
          </a:solidFill>
          <a:ln w="9525">
            <a:noFill/>
          </a:ln>
        </p:spPr>
        <p:txBody>
          <a:bodyPr/>
          <a:lstStyle/>
          <a:p>
            <a:endParaRPr lang="zh-CN" altLang="en-US"/>
          </a:p>
        </p:txBody>
      </p:sp>
      <p:sp>
        <p:nvSpPr>
          <p:cNvPr id="680987" name="Freeform 28"/>
          <p:cNvSpPr/>
          <p:nvPr/>
        </p:nvSpPr>
        <p:spPr>
          <a:xfrm>
            <a:off x="3167063" y="4271963"/>
            <a:ext cx="179387" cy="203200"/>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88" name="Freeform 29"/>
          <p:cNvSpPr/>
          <p:nvPr/>
        </p:nvSpPr>
        <p:spPr>
          <a:xfrm>
            <a:off x="3346450" y="2038350"/>
            <a:ext cx="1754188" cy="204788"/>
          </a:xfrm>
          <a:custGeom>
            <a:avLst/>
            <a:gdLst>
              <a:gd name="txL" fmla="*/ 0 w 944"/>
              <a:gd name="txT" fmla="*/ 0 h 116"/>
              <a:gd name="txR" fmla="*/ 944 w 944"/>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6">
                <a:moveTo>
                  <a:pt x="942" y="116"/>
                </a:moveTo>
                <a:lnTo>
                  <a:pt x="944" y="0"/>
                </a:lnTo>
                <a:lnTo>
                  <a:pt x="0" y="0"/>
                </a:lnTo>
                <a:lnTo>
                  <a:pt x="0" y="116"/>
                </a:lnTo>
                <a:lnTo>
                  <a:pt x="944" y="116"/>
                </a:lnTo>
                <a:lnTo>
                  <a:pt x="942" y="116"/>
                </a:lnTo>
                <a:close/>
              </a:path>
            </a:pathLst>
          </a:custGeom>
          <a:solidFill>
            <a:srgbClr val="FFFFFF">
              <a:alpha val="100000"/>
            </a:srgbClr>
          </a:solidFill>
          <a:ln w="9525">
            <a:noFill/>
          </a:ln>
        </p:spPr>
        <p:txBody>
          <a:bodyPr/>
          <a:lstStyle/>
          <a:p>
            <a:endParaRPr lang="zh-CN" altLang="en-US"/>
          </a:p>
        </p:txBody>
      </p:sp>
      <p:sp>
        <p:nvSpPr>
          <p:cNvPr id="680989" name="Freeform 30"/>
          <p:cNvSpPr/>
          <p:nvPr/>
        </p:nvSpPr>
        <p:spPr>
          <a:xfrm>
            <a:off x="3346450" y="2038350"/>
            <a:ext cx="1754188" cy="204788"/>
          </a:xfrm>
          <a:custGeom>
            <a:avLst/>
            <a:gdLst>
              <a:gd name="txL" fmla="*/ 0 w 944"/>
              <a:gd name="txT" fmla="*/ 0 h 116"/>
              <a:gd name="txR" fmla="*/ 944 w 944"/>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6">
                <a:moveTo>
                  <a:pt x="942" y="116"/>
                </a:moveTo>
                <a:lnTo>
                  <a:pt x="944" y="0"/>
                </a:lnTo>
                <a:lnTo>
                  <a:pt x="0" y="0"/>
                </a:lnTo>
                <a:lnTo>
                  <a:pt x="0" y="116"/>
                </a:lnTo>
                <a:lnTo>
                  <a:pt x="944" y="116"/>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90" name="Freeform 31"/>
          <p:cNvSpPr/>
          <p:nvPr/>
        </p:nvSpPr>
        <p:spPr>
          <a:xfrm>
            <a:off x="3167063" y="2038350"/>
            <a:ext cx="179387" cy="204788"/>
          </a:xfrm>
          <a:custGeom>
            <a:avLst/>
            <a:gdLst>
              <a:gd name="txL" fmla="*/ 0 w 97"/>
              <a:gd name="txT" fmla="*/ 0 h 116"/>
              <a:gd name="txR" fmla="*/ 97 w 97"/>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6">
                <a:moveTo>
                  <a:pt x="97" y="116"/>
                </a:moveTo>
                <a:lnTo>
                  <a:pt x="97" y="0"/>
                </a:lnTo>
                <a:lnTo>
                  <a:pt x="0" y="0"/>
                </a:lnTo>
                <a:lnTo>
                  <a:pt x="0" y="116"/>
                </a:lnTo>
                <a:lnTo>
                  <a:pt x="97" y="116"/>
                </a:lnTo>
                <a:close/>
              </a:path>
            </a:pathLst>
          </a:custGeom>
          <a:solidFill>
            <a:srgbClr val="FFFFFF">
              <a:alpha val="100000"/>
            </a:srgbClr>
          </a:solidFill>
          <a:ln w="9525">
            <a:noFill/>
          </a:ln>
        </p:spPr>
        <p:txBody>
          <a:bodyPr/>
          <a:lstStyle/>
          <a:p>
            <a:endParaRPr lang="zh-CN" altLang="en-US"/>
          </a:p>
        </p:txBody>
      </p:sp>
      <p:sp>
        <p:nvSpPr>
          <p:cNvPr id="680991" name="Freeform 32"/>
          <p:cNvSpPr/>
          <p:nvPr/>
        </p:nvSpPr>
        <p:spPr>
          <a:xfrm>
            <a:off x="3167063" y="2038350"/>
            <a:ext cx="179387" cy="204788"/>
          </a:xfrm>
          <a:custGeom>
            <a:avLst/>
            <a:gdLst>
              <a:gd name="txL" fmla="*/ 0 w 97"/>
              <a:gd name="txT" fmla="*/ 0 h 116"/>
              <a:gd name="txR" fmla="*/ 97 w 97"/>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6">
                <a:moveTo>
                  <a:pt x="97" y="116"/>
                </a:moveTo>
                <a:lnTo>
                  <a:pt x="97" y="0"/>
                </a:lnTo>
                <a:lnTo>
                  <a:pt x="0" y="0"/>
                </a:lnTo>
                <a:lnTo>
                  <a:pt x="0" y="116"/>
                </a:lnTo>
                <a:lnTo>
                  <a:pt x="97" y="116"/>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92" name="Freeform 33"/>
          <p:cNvSpPr/>
          <p:nvPr/>
        </p:nvSpPr>
        <p:spPr>
          <a:xfrm>
            <a:off x="3346450" y="2446338"/>
            <a:ext cx="1754188" cy="201612"/>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lnTo>
                  <a:pt x="942" y="115"/>
                </a:lnTo>
                <a:close/>
              </a:path>
            </a:pathLst>
          </a:custGeom>
          <a:solidFill>
            <a:srgbClr val="FFFFFF">
              <a:alpha val="100000"/>
            </a:srgbClr>
          </a:solidFill>
          <a:ln w="9525">
            <a:noFill/>
          </a:ln>
        </p:spPr>
        <p:txBody>
          <a:bodyPr/>
          <a:lstStyle/>
          <a:p>
            <a:endParaRPr lang="zh-CN" altLang="en-US"/>
          </a:p>
        </p:txBody>
      </p:sp>
      <p:sp>
        <p:nvSpPr>
          <p:cNvPr id="680993" name="Freeform 34"/>
          <p:cNvSpPr/>
          <p:nvPr/>
        </p:nvSpPr>
        <p:spPr>
          <a:xfrm>
            <a:off x="3346450" y="2446338"/>
            <a:ext cx="1754188" cy="201612"/>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94" name="Freeform 35"/>
          <p:cNvSpPr/>
          <p:nvPr/>
        </p:nvSpPr>
        <p:spPr>
          <a:xfrm>
            <a:off x="3167063" y="2446338"/>
            <a:ext cx="179387" cy="201612"/>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close/>
              </a:path>
            </a:pathLst>
          </a:custGeom>
          <a:solidFill>
            <a:srgbClr val="FFFFFF">
              <a:alpha val="100000"/>
            </a:srgbClr>
          </a:solidFill>
          <a:ln w="9525">
            <a:noFill/>
          </a:ln>
        </p:spPr>
        <p:txBody>
          <a:bodyPr/>
          <a:lstStyle/>
          <a:p>
            <a:endParaRPr lang="zh-CN" altLang="en-US"/>
          </a:p>
        </p:txBody>
      </p:sp>
      <p:sp>
        <p:nvSpPr>
          <p:cNvPr id="680995" name="Freeform 36"/>
          <p:cNvSpPr/>
          <p:nvPr/>
        </p:nvSpPr>
        <p:spPr>
          <a:xfrm>
            <a:off x="3167063" y="2446338"/>
            <a:ext cx="179387" cy="201612"/>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96" name="Freeform 37"/>
          <p:cNvSpPr/>
          <p:nvPr/>
        </p:nvSpPr>
        <p:spPr>
          <a:xfrm>
            <a:off x="3346450" y="2851150"/>
            <a:ext cx="1754188" cy="201613"/>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lnTo>
                  <a:pt x="942" y="115"/>
                </a:lnTo>
                <a:close/>
              </a:path>
            </a:pathLst>
          </a:custGeom>
          <a:solidFill>
            <a:srgbClr val="CCCCCC">
              <a:alpha val="100000"/>
            </a:srgbClr>
          </a:solidFill>
          <a:ln w="9525">
            <a:noFill/>
          </a:ln>
        </p:spPr>
        <p:txBody>
          <a:bodyPr/>
          <a:lstStyle/>
          <a:p>
            <a:endParaRPr lang="zh-CN" altLang="en-US"/>
          </a:p>
        </p:txBody>
      </p:sp>
      <p:sp>
        <p:nvSpPr>
          <p:cNvPr id="680997" name="Freeform 38"/>
          <p:cNvSpPr/>
          <p:nvPr/>
        </p:nvSpPr>
        <p:spPr>
          <a:xfrm>
            <a:off x="3346450" y="2851150"/>
            <a:ext cx="1754188" cy="201613"/>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0998" name="Freeform 39"/>
          <p:cNvSpPr/>
          <p:nvPr/>
        </p:nvSpPr>
        <p:spPr>
          <a:xfrm>
            <a:off x="3167063" y="2851150"/>
            <a:ext cx="179387" cy="201613"/>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close/>
              </a:path>
            </a:pathLst>
          </a:custGeom>
          <a:solidFill>
            <a:srgbClr val="CCCCCC">
              <a:alpha val="100000"/>
            </a:srgbClr>
          </a:solidFill>
          <a:ln w="9525">
            <a:noFill/>
          </a:ln>
        </p:spPr>
        <p:txBody>
          <a:bodyPr/>
          <a:lstStyle/>
          <a:p>
            <a:endParaRPr lang="zh-CN" altLang="en-US"/>
          </a:p>
        </p:txBody>
      </p:sp>
      <p:sp>
        <p:nvSpPr>
          <p:cNvPr id="680999" name="Freeform 40"/>
          <p:cNvSpPr/>
          <p:nvPr/>
        </p:nvSpPr>
        <p:spPr>
          <a:xfrm>
            <a:off x="3167063" y="2851150"/>
            <a:ext cx="179387" cy="201613"/>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00" name="Freeform 41"/>
          <p:cNvSpPr/>
          <p:nvPr/>
        </p:nvSpPr>
        <p:spPr>
          <a:xfrm>
            <a:off x="3346450" y="3257550"/>
            <a:ext cx="1754188" cy="203200"/>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lnTo>
                  <a:pt x="942" y="115"/>
                </a:lnTo>
                <a:close/>
              </a:path>
            </a:pathLst>
          </a:custGeom>
          <a:solidFill>
            <a:srgbClr val="FFFFFF">
              <a:alpha val="100000"/>
            </a:srgbClr>
          </a:solidFill>
          <a:ln w="9525">
            <a:noFill/>
          </a:ln>
        </p:spPr>
        <p:txBody>
          <a:bodyPr/>
          <a:lstStyle/>
          <a:p>
            <a:endParaRPr lang="zh-CN" altLang="en-US"/>
          </a:p>
        </p:txBody>
      </p:sp>
      <p:sp>
        <p:nvSpPr>
          <p:cNvPr id="681001" name="Freeform 42"/>
          <p:cNvSpPr/>
          <p:nvPr/>
        </p:nvSpPr>
        <p:spPr>
          <a:xfrm>
            <a:off x="3346450" y="3257550"/>
            <a:ext cx="1754188" cy="203200"/>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02" name="Freeform 43"/>
          <p:cNvSpPr/>
          <p:nvPr/>
        </p:nvSpPr>
        <p:spPr>
          <a:xfrm>
            <a:off x="3167063" y="3257550"/>
            <a:ext cx="179387" cy="203200"/>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close/>
              </a:path>
            </a:pathLst>
          </a:custGeom>
          <a:solidFill>
            <a:srgbClr val="FFFFFF">
              <a:alpha val="100000"/>
            </a:srgbClr>
          </a:solidFill>
          <a:ln w="9525">
            <a:noFill/>
          </a:ln>
        </p:spPr>
        <p:txBody>
          <a:bodyPr/>
          <a:lstStyle/>
          <a:p>
            <a:endParaRPr lang="zh-CN" altLang="en-US"/>
          </a:p>
        </p:txBody>
      </p:sp>
      <p:sp>
        <p:nvSpPr>
          <p:cNvPr id="681003" name="Freeform 44"/>
          <p:cNvSpPr/>
          <p:nvPr/>
        </p:nvSpPr>
        <p:spPr>
          <a:xfrm>
            <a:off x="3167063" y="3257550"/>
            <a:ext cx="179387" cy="203200"/>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04" name="Freeform 45"/>
          <p:cNvSpPr/>
          <p:nvPr/>
        </p:nvSpPr>
        <p:spPr>
          <a:xfrm>
            <a:off x="3346450" y="3662363"/>
            <a:ext cx="1754188" cy="203200"/>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lnTo>
                  <a:pt x="942" y="115"/>
                </a:lnTo>
                <a:close/>
              </a:path>
            </a:pathLst>
          </a:custGeom>
          <a:solidFill>
            <a:srgbClr val="FFFFFF">
              <a:alpha val="100000"/>
            </a:srgbClr>
          </a:solidFill>
          <a:ln w="9525">
            <a:noFill/>
          </a:ln>
        </p:spPr>
        <p:txBody>
          <a:bodyPr/>
          <a:lstStyle/>
          <a:p>
            <a:endParaRPr lang="zh-CN" altLang="en-US"/>
          </a:p>
        </p:txBody>
      </p:sp>
      <p:sp>
        <p:nvSpPr>
          <p:cNvPr id="681005" name="Freeform 46"/>
          <p:cNvSpPr/>
          <p:nvPr/>
        </p:nvSpPr>
        <p:spPr>
          <a:xfrm>
            <a:off x="3346450" y="3662363"/>
            <a:ext cx="1754188" cy="203200"/>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06" name="Freeform 47"/>
          <p:cNvSpPr/>
          <p:nvPr/>
        </p:nvSpPr>
        <p:spPr>
          <a:xfrm>
            <a:off x="3167063" y="3662363"/>
            <a:ext cx="179387" cy="203200"/>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close/>
              </a:path>
            </a:pathLst>
          </a:custGeom>
          <a:solidFill>
            <a:srgbClr val="FFFFFF">
              <a:alpha val="100000"/>
            </a:srgbClr>
          </a:solidFill>
          <a:ln w="9525">
            <a:noFill/>
          </a:ln>
        </p:spPr>
        <p:txBody>
          <a:bodyPr/>
          <a:lstStyle/>
          <a:p>
            <a:endParaRPr lang="zh-CN" altLang="en-US"/>
          </a:p>
        </p:txBody>
      </p:sp>
      <p:sp>
        <p:nvSpPr>
          <p:cNvPr id="681007" name="Freeform 48"/>
          <p:cNvSpPr/>
          <p:nvPr/>
        </p:nvSpPr>
        <p:spPr>
          <a:xfrm>
            <a:off x="3167063" y="3662363"/>
            <a:ext cx="179387" cy="203200"/>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08" name="Freeform 49"/>
          <p:cNvSpPr/>
          <p:nvPr/>
        </p:nvSpPr>
        <p:spPr>
          <a:xfrm>
            <a:off x="3346450" y="4067175"/>
            <a:ext cx="1754188" cy="204788"/>
          </a:xfrm>
          <a:custGeom>
            <a:avLst/>
            <a:gdLst>
              <a:gd name="txL" fmla="*/ 0 w 944"/>
              <a:gd name="txT" fmla="*/ 0 h 116"/>
              <a:gd name="txR" fmla="*/ 944 w 944"/>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944" h="116">
                <a:moveTo>
                  <a:pt x="942" y="116"/>
                </a:moveTo>
                <a:lnTo>
                  <a:pt x="944" y="0"/>
                </a:lnTo>
                <a:lnTo>
                  <a:pt x="0" y="0"/>
                </a:lnTo>
                <a:lnTo>
                  <a:pt x="0" y="116"/>
                </a:lnTo>
                <a:lnTo>
                  <a:pt x="944" y="116"/>
                </a:lnTo>
                <a:lnTo>
                  <a:pt x="942" y="116"/>
                </a:lnTo>
                <a:close/>
              </a:path>
            </a:pathLst>
          </a:custGeom>
          <a:solidFill>
            <a:srgbClr val="CCCCCC">
              <a:alpha val="100000"/>
            </a:srgbClr>
          </a:solidFill>
          <a:ln w="9525">
            <a:noFill/>
          </a:ln>
        </p:spPr>
        <p:txBody>
          <a:bodyPr/>
          <a:lstStyle/>
          <a:p>
            <a:endParaRPr lang="zh-CN" altLang="en-US"/>
          </a:p>
        </p:txBody>
      </p:sp>
      <p:sp>
        <p:nvSpPr>
          <p:cNvPr id="681009" name="Freeform 50"/>
          <p:cNvSpPr/>
          <p:nvPr/>
        </p:nvSpPr>
        <p:spPr>
          <a:xfrm>
            <a:off x="3346450" y="4067175"/>
            <a:ext cx="1754188" cy="204788"/>
          </a:xfrm>
          <a:custGeom>
            <a:avLst/>
            <a:gdLst>
              <a:gd name="txL" fmla="*/ 0 w 944"/>
              <a:gd name="txT" fmla="*/ 0 h 116"/>
              <a:gd name="txR" fmla="*/ 944 w 944"/>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6">
                <a:moveTo>
                  <a:pt x="942" y="116"/>
                </a:moveTo>
                <a:lnTo>
                  <a:pt x="944" y="0"/>
                </a:lnTo>
                <a:lnTo>
                  <a:pt x="0" y="0"/>
                </a:lnTo>
                <a:lnTo>
                  <a:pt x="0" y="116"/>
                </a:lnTo>
                <a:lnTo>
                  <a:pt x="944" y="116"/>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10" name="Freeform 51"/>
          <p:cNvSpPr/>
          <p:nvPr/>
        </p:nvSpPr>
        <p:spPr>
          <a:xfrm>
            <a:off x="3167063" y="4067175"/>
            <a:ext cx="179387" cy="204788"/>
          </a:xfrm>
          <a:custGeom>
            <a:avLst/>
            <a:gdLst>
              <a:gd name="txL" fmla="*/ 0 w 97"/>
              <a:gd name="txT" fmla="*/ 0 h 116"/>
              <a:gd name="txR" fmla="*/ 97 w 97"/>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6">
                <a:moveTo>
                  <a:pt x="97" y="116"/>
                </a:moveTo>
                <a:lnTo>
                  <a:pt x="97" y="0"/>
                </a:lnTo>
                <a:lnTo>
                  <a:pt x="0" y="0"/>
                </a:lnTo>
                <a:lnTo>
                  <a:pt x="0" y="116"/>
                </a:lnTo>
                <a:lnTo>
                  <a:pt x="97" y="116"/>
                </a:lnTo>
                <a:close/>
              </a:path>
            </a:pathLst>
          </a:custGeom>
          <a:solidFill>
            <a:srgbClr val="CCCCCC">
              <a:alpha val="100000"/>
            </a:srgbClr>
          </a:solidFill>
          <a:ln w="9525">
            <a:noFill/>
          </a:ln>
        </p:spPr>
        <p:txBody>
          <a:bodyPr/>
          <a:lstStyle/>
          <a:p>
            <a:endParaRPr lang="zh-CN" altLang="en-US"/>
          </a:p>
        </p:txBody>
      </p:sp>
      <p:sp>
        <p:nvSpPr>
          <p:cNvPr id="681011" name="Freeform 52"/>
          <p:cNvSpPr/>
          <p:nvPr/>
        </p:nvSpPr>
        <p:spPr>
          <a:xfrm>
            <a:off x="3167063" y="4067175"/>
            <a:ext cx="179387" cy="204788"/>
          </a:xfrm>
          <a:custGeom>
            <a:avLst/>
            <a:gdLst>
              <a:gd name="txL" fmla="*/ 0 w 97"/>
              <a:gd name="txT" fmla="*/ 0 h 116"/>
              <a:gd name="txR" fmla="*/ 97 w 97"/>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6">
                <a:moveTo>
                  <a:pt x="97" y="116"/>
                </a:moveTo>
                <a:lnTo>
                  <a:pt x="97" y="0"/>
                </a:lnTo>
                <a:lnTo>
                  <a:pt x="0" y="0"/>
                </a:lnTo>
                <a:lnTo>
                  <a:pt x="0" y="116"/>
                </a:lnTo>
                <a:lnTo>
                  <a:pt x="97" y="116"/>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12" name="Freeform 53"/>
          <p:cNvSpPr/>
          <p:nvPr/>
        </p:nvSpPr>
        <p:spPr>
          <a:xfrm>
            <a:off x="6450013" y="3917950"/>
            <a:ext cx="2578100" cy="1895475"/>
          </a:xfrm>
          <a:custGeom>
            <a:avLst/>
            <a:gdLst>
              <a:gd name="txL" fmla="*/ 0 w 1300"/>
              <a:gd name="txT" fmla="*/ 0 h 772"/>
              <a:gd name="txR" fmla="*/ 1300 w 1300"/>
              <a:gd name="txB" fmla="*/ 772 h 772"/>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300" h="772">
                <a:moveTo>
                  <a:pt x="1297" y="97"/>
                </a:moveTo>
                <a:lnTo>
                  <a:pt x="1289" y="83"/>
                </a:lnTo>
                <a:lnTo>
                  <a:pt x="1266" y="67"/>
                </a:lnTo>
                <a:lnTo>
                  <a:pt x="1226" y="53"/>
                </a:lnTo>
                <a:lnTo>
                  <a:pt x="1174" y="42"/>
                </a:lnTo>
                <a:lnTo>
                  <a:pt x="1108" y="30"/>
                </a:lnTo>
                <a:lnTo>
                  <a:pt x="1032" y="19"/>
                </a:lnTo>
                <a:lnTo>
                  <a:pt x="948" y="12"/>
                </a:lnTo>
                <a:lnTo>
                  <a:pt x="853" y="5"/>
                </a:lnTo>
                <a:lnTo>
                  <a:pt x="754" y="2"/>
                </a:lnTo>
                <a:lnTo>
                  <a:pt x="649" y="0"/>
                </a:lnTo>
                <a:lnTo>
                  <a:pt x="544" y="2"/>
                </a:lnTo>
                <a:lnTo>
                  <a:pt x="444" y="5"/>
                </a:lnTo>
                <a:lnTo>
                  <a:pt x="350" y="12"/>
                </a:lnTo>
                <a:lnTo>
                  <a:pt x="266" y="19"/>
                </a:lnTo>
                <a:lnTo>
                  <a:pt x="189" y="30"/>
                </a:lnTo>
                <a:lnTo>
                  <a:pt x="124" y="42"/>
                </a:lnTo>
                <a:lnTo>
                  <a:pt x="71" y="53"/>
                </a:lnTo>
                <a:lnTo>
                  <a:pt x="32" y="67"/>
                </a:lnTo>
                <a:lnTo>
                  <a:pt x="8" y="83"/>
                </a:lnTo>
                <a:lnTo>
                  <a:pt x="0" y="99"/>
                </a:lnTo>
                <a:lnTo>
                  <a:pt x="0" y="675"/>
                </a:lnTo>
                <a:lnTo>
                  <a:pt x="8" y="691"/>
                </a:lnTo>
                <a:lnTo>
                  <a:pt x="32" y="705"/>
                </a:lnTo>
                <a:lnTo>
                  <a:pt x="71" y="719"/>
                </a:lnTo>
                <a:lnTo>
                  <a:pt x="124" y="733"/>
                </a:lnTo>
                <a:lnTo>
                  <a:pt x="189" y="744"/>
                </a:lnTo>
                <a:lnTo>
                  <a:pt x="266" y="754"/>
                </a:lnTo>
                <a:lnTo>
                  <a:pt x="350" y="763"/>
                </a:lnTo>
                <a:lnTo>
                  <a:pt x="444" y="767"/>
                </a:lnTo>
                <a:lnTo>
                  <a:pt x="544" y="772"/>
                </a:lnTo>
                <a:lnTo>
                  <a:pt x="649" y="772"/>
                </a:lnTo>
                <a:lnTo>
                  <a:pt x="754" y="772"/>
                </a:lnTo>
                <a:lnTo>
                  <a:pt x="853" y="767"/>
                </a:lnTo>
                <a:lnTo>
                  <a:pt x="948" y="763"/>
                </a:lnTo>
                <a:lnTo>
                  <a:pt x="1032" y="754"/>
                </a:lnTo>
                <a:lnTo>
                  <a:pt x="1108" y="744"/>
                </a:lnTo>
                <a:lnTo>
                  <a:pt x="1174" y="733"/>
                </a:lnTo>
                <a:lnTo>
                  <a:pt x="1226" y="719"/>
                </a:lnTo>
                <a:lnTo>
                  <a:pt x="1266" y="705"/>
                </a:lnTo>
                <a:lnTo>
                  <a:pt x="1289" y="691"/>
                </a:lnTo>
                <a:lnTo>
                  <a:pt x="1300" y="675"/>
                </a:lnTo>
                <a:lnTo>
                  <a:pt x="1300" y="99"/>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13" name="Freeform 54"/>
          <p:cNvSpPr/>
          <p:nvPr/>
        </p:nvSpPr>
        <p:spPr>
          <a:xfrm>
            <a:off x="6723063" y="1604963"/>
            <a:ext cx="1854200" cy="203200"/>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5">
                <a:moveTo>
                  <a:pt x="1163" y="115"/>
                </a:moveTo>
                <a:lnTo>
                  <a:pt x="1163" y="0"/>
                </a:lnTo>
                <a:lnTo>
                  <a:pt x="0" y="0"/>
                </a:lnTo>
                <a:lnTo>
                  <a:pt x="0" y="115"/>
                </a:lnTo>
                <a:lnTo>
                  <a:pt x="1163"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14" name="Freeform 55"/>
          <p:cNvSpPr/>
          <p:nvPr/>
        </p:nvSpPr>
        <p:spPr>
          <a:xfrm>
            <a:off x="6723063" y="1806575"/>
            <a:ext cx="1854200" cy="204788"/>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5">
                <a:moveTo>
                  <a:pt x="1163" y="115"/>
                </a:moveTo>
                <a:lnTo>
                  <a:pt x="1163" y="0"/>
                </a:lnTo>
                <a:lnTo>
                  <a:pt x="0" y="0"/>
                </a:lnTo>
                <a:lnTo>
                  <a:pt x="0" y="115"/>
                </a:lnTo>
                <a:lnTo>
                  <a:pt x="1163"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15" name="Freeform 56"/>
          <p:cNvSpPr/>
          <p:nvPr/>
        </p:nvSpPr>
        <p:spPr>
          <a:xfrm>
            <a:off x="6723063" y="2009775"/>
            <a:ext cx="1854200" cy="203200"/>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5">
                <a:moveTo>
                  <a:pt x="1163" y="115"/>
                </a:moveTo>
                <a:lnTo>
                  <a:pt x="1163" y="0"/>
                </a:lnTo>
                <a:lnTo>
                  <a:pt x="0" y="0"/>
                </a:lnTo>
                <a:lnTo>
                  <a:pt x="0" y="115"/>
                </a:lnTo>
                <a:lnTo>
                  <a:pt x="1163"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16" name="Freeform 57"/>
          <p:cNvSpPr/>
          <p:nvPr/>
        </p:nvSpPr>
        <p:spPr>
          <a:xfrm>
            <a:off x="6723063" y="2211388"/>
            <a:ext cx="1854200" cy="206375"/>
          </a:xfrm>
          <a:custGeom>
            <a:avLst/>
            <a:gdLst>
              <a:gd name="txL" fmla="*/ 0 w 1163"/>
              <a:gd name="txT" fmla="*/ 0 h 116"/>
              <a:gd name="txR" fmla="*/ 1163 w 1163"/>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6">
                <a:moveTo>
                  <a:pt x="1163" y="116"/>
                </a:moveTo>
                <a:lnTo>
                  <a:pt x="1163" y="0"/>
                </a:lnTo>
                <a:lnTo>
                  <a:pt x="0" y="0"/>
                </a:lnTo>
                <a:lnTo>
                  <a:pt x="0" y="116"/>
                </a:lnTo>
                <a:lnTo>
                  <a:pt x="1163" y="116"/>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17" name="Freeform 58"/>
          <p:cNvSpPr/>
          <p:nvPr/>
        </p:nvSpPr>
        <p:spPr>
          <a:xfrm>
            <a:off x="6723063" y="2416175"/>
            <a:ext cx="1854200" cy="203200"/>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5">
                <a:moveTo>
                  <a:pt x="1163" y="115"/>
                </a:moveTo>
                <a:lnTo>
                  <a:pt x="1163" y="0"/>
                </a:lnTo>
                <a:lnTo>
                  <a:pt x="0" y="0"/>
                </a:lnTo>
                <a:lnTo>
                  <a:pt x="0" y="115"/>
                </a:lnTo>
                <a:lnTo>
                  <a:pt x="1163"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18" name="Freeform 59"/>
          <p:cNvSpPr/>
          <p:nvPr/>
        </p:nvSpPr>
        <p:spPr>
          <a:xfrm>
            <a:off x="6723063" y="2619375"/>
            <a:ext cx="1854200" cy="203200"/>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5">
                <a:moveTo>
                  <a:pt x="1163" y="115"/>
                </a:moveTo>
                <a:lnTo>
                  <a:pt x="1163" y="0"/>
                </a:lnTo>
                <a:lnTo>
                  <a:pt x="0" y="0"/>
                </a:lnTo>
                <a:lnTo>
                  <a:pt x="0" y="115"/>
                </a:lnTo>
                <a:lnTo>
                  <a:pt x="1163"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19" name="Freeform 60"/>
          <p:cNvSpPr/>
          <p:nvPr/>
        </p:nvSpPr>
        <p:spPr>
          <a:xfrm>
            <a:off x="6723063" y="2820988"/>
            <a:ext cx="1854200" cy="204787"/>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5">
                <a:moveTo>
                  <a:pt x="1163" y="115"/>
                </a:moveTo>
                <a:lnTo>
                  <a:pt x="1163" y="0"/>
                </a:lnTo>
                <a:lnTo>
                  <a:pt x="0" y="0"/>
                </a:lnTo>
                <a:lnTo>
                  <a:pt x="0" y="115"/>
                </a:lnTo>
                <a:lnTo>
                  <a:pt x="1163"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20" name="Freeform 61"/>
          <p:cNvSpPr/>
          <p:nvPr/>
        </p:nvSpPr>
        <p:spPr>
          <a:xfrm>
            <a:off x="6723063" y="3024188"/>
            <a:ext cx="1854200" cy="203200"/>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5">
                <a:moveTo>
                  <a:pt x="1163" y="115"/>
                </a:moveTo>
                <a:lnTo>
                  <a:pt x="1163" y="0"/>
                </a:lnTo>
                <a:lnTo>
                  <a:pt x="0" y="0"/>
                </a:lnTo>
                <a:lnTo>
                  <a:pt x="0" y="115"/>
                </a:lnTo>
                <a:lnTo>
                  <a:pt x="1163"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21" name="Freeform 62"/>
          <p:cNvSpPr/>
          <p:nvPr/>
        </p:nvSpPr>
        <p:spPr>
          <a:xfrm>
            <a:off x="6723063" y="3225800"/>
            <a:ext cx="1854200" cy="206375"/>
          </a:xfrm>
          <a:custGeom>
            <a:avLst/>
            <a:gdLst>
              <a:gd name="txL" fmla="*/ 0 w 1163"/>
              <a:gd name="txT" fmla="*/ 0 h 116"/>
              <a:gd name="txR" fmla="*/ 1163 w 1163"/>
              <a:gd name="txB" fmla="*/ 116 h 116"/>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6">
                <a:moveTo>
                  <a:pt x="1163" y="116"/>
                </a:moveTo>
                <a:lnTo>
                  <a:pt x="1163" y="0"/>
                </a:lnTo>
                <a:lnTo>
                  <a:pt x="0" y="0"/>
                </a:lnTo>
                <a:lnTo>
                  <a:pt x="0" y="116"/>
                </a:lnTo>
                <a:lnTo>
                  <a:pt x="1163" y="116"/>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22" name="Freeform 63"/>
          <p:cNvSpPr/>
          <p:nvPr/>
        </p:nvSpPr>
        <p:spPr>
          <a:xfrm>
            <a:off x="6611938" y="4352925"/>
            <a:ext cx="2160587" cy="203200"/>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1163" h="115">
                <a:moveTo>
                  <a:pt x="1163" y="113"/>
                </a:moveTo>
                <a:lnTo>
                  <a:pt x="1163" y="0"/>
                </a:lnTo>
                <a:lnTo>
                  <a:pt x="0" y="0"/>
                </a:lnTo>
                <a:lnTo>
                  <a:pt x="0" y="115"/>
                </a:lnTo>
                <a:lnTo>
                  <a:pt x="1163" y="115"/>
                </a:lnTo>
                <a:lnTo>
                  <a:pt x="1163" y="113"/>
                </a:lnTo>
                <a:close/>
              </a:path>
            </a:pathLst>
          </a:custGeom>
          <a:solidFill>
            <a:srgbClr val="CCCCCC">
              <a:alpha val="100000"/>
            </a:srgbClr>
          </a:solidFill>
          <a:ln w="9525">
            <a:noFill/>
          </a:ln>
        </p:spPr>
        <p:txBody>
          <a:bodyPr/>
          <a:lstStyle/>
          <a:p>
            <a:endParaRPr lang="zh-CN" altLang="en-US"/>
          </a:p>
        </p:txBody>
      </p:sp>
      <p:sp>
        <p:nvSpPr>
          <p:cNvPr id="681023" name="Freeform 64"/>
          <p:cNvSpPr/>
          <p:nvPr/>
        </p:nvSpPr>
        <p:spPr>
          <a:xfrm>
            <a:off x="6611938" y="4352925"/>
            <a:ext cx="2160587" cy="203200"/>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5">
                <a:moveTo>
                  <a:pt x="1163" y="113"/>
                </a:moveTo>
                <a:lnTo>
                  <a:pt x="1163" y="0"/>
                </a:lnTo>
                <a:lnTo>
                  <a:pt x="0" y="0"/>
                </a:lnTo>
                <a:lnTo>
                  <a:pt x="0" y="115"/>
                </a:lnTo>
                <a:lnTo>
                  <a:pt x="1163"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24" name="Freeform 65"/>
          <p:cNvSpPr/>
          <p:nvPr/>
        </p:nvSpPr>
        <p:spPr>
          <a:xfrm>
            <a:off x="6611938" y="4621213"/>
            <a:ext cx="2160587" cy="201612"/>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5">
                <a:moveTo>
                  <a:pt x="1163" y="115"/>
                </a:moveTo>
                <a:lnTo>
                  <a:pt x="1163" y="0"/>
                </a:lnTo>
                <a:lnTo>
                  <a:pt x="0" y="0"/>
                </a:lnTo>
                <a:lnTo>
                  <a:pt x="0" y="115"/>
                </a:lnTo>
                <a:lnTo>
                  <a:pt x="1163" y="115"/>
                </a:lnTo>
                <a:close/>
              </a:path>
            </a:pathLst>
          </a:custGeom>
          <a:solidFill>
            <a:srgbClr val="CCCCCC">
              <a:alpha val="100000"/>
            </a:srgbClr>
          </a:solidFill>
          <a:ln w="9525">
            <a:noFill/>
          </a:ln>
        </p:spPr>
        <p:txBody>
          <a:bodyPr/>
          <a:lstStyle/>
          <a:p>
            <a:endParaRPr lang="zh-CN" altLang="en-US"/>
          </a:p>
        </p:txBody>
      </p:sp>
      <p:sp>
        <p:nvSpPr>
          <p:cNvPr id="681025" name="Freeform 66"/>
          <p:cNvSpPr/>
          <p:nvPr/>
        </p:nvSpPr>
        <p:spPr>
          <a:xfrm>
            <a:off x="6611938" y="4621213"/>
            <a:ext cx="2160587" cy="201612"/>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5">
                <a:moveTo>
                  <a:pt x="1163" y="115"/>
                </a:moveTo>
                <a:lnTo>
                  <a:pt x="1163" y="0"/>
                </a:lnTo>
                <a:lnTo>
                  <a:pt x="0" y="0"/>
                </a:lnTo>
                <a:lnTo>
                  <a:pt x="0" y="115"/>
                </a:lnTo>
                <a:lnTo>
                  <a:pt x="1163"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26" name="Freeform 67"/>
          <p:cNvSpPr/>
          <p:nvPr/>
        </p:nvSpPr>
        <p:spPr>
          <a:xfrm>
            <a:off x="6611938" y="4892675"/>
            <a:ext cx="2160587" cy="201613"/>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Lst>
            <a:rect l="txL" t="txT" r="txR" b="txB"/>
            <a:pathLst>
              <a:path w="1163" h="115">
                <a:moveTo>
                  <a:pt x="1163" y="113"/>
                </a:moveTo>
                <a:lnTo>
                  <a:pt x="1163" y="0"/>
                </a:lnTo>
                <a:lnTo>
                  <a:pt x="0" y="0"/>
                </a:lnTo>
                <a:lnTo>
                  <a:pt x="0" y="115"/>
                </a:lnTo>
                <a:lnTo>
                  <a:pt x="1163" y="115"/>
                </a:lnTo>
                <a:lnTo>
                  <a:pt x="1163" y="113"/>
                </a:lnTo>
                <a:close/>
              </a:path>
            </a:pathLst>
          </a:custGeom>
          <a:solidFill>
            <a:srgbClr val="CCCCCC">
              <a:alpha val="100000"/>
            </a:srgbClr>
          </a:solidFill>
          <a:ln w="9525">
            <a:noFill/>
          </a:ln>
        </p:spPr>
        <p:txBody>
          <a:bodyPr/>
          <a:lstStyle/>
          <a:p>
            <a:endParaRPr lang="zh-CN" altLang="en-US"/>
          </a:p>
        </p:txBody>
      </p:sp>
      <p:sp>
        <p:nvSpPr>
          <p:cNvPr id="681027" name="Freeform 68"/>
          <p:cNvSpPr/>
          <p:nvPr/>
        </p:nvSpPr>
        <p:spPr>
          <a:xfrm>
            <a:off x="6611938" y="4892675"/>
            <a:ext cx="2160587" cy="201613"/>
          </a:xfrm>
          <a:custGeom>
            <a:avLst/>
            <a:gdLst>
              <a:gd name="txL" fmla="*/ 0 w 1163"/>
              <a:gd name="txT" fmla="*/ 0 h 115"/>
              <a:gd name="txR" fmla="*/ 1163 w 1163"/>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1163" h="115">
                <a:moveTo>
                  <a:pt x="1163" y="113"/>
                </a:moveTo>
                <a:lnTo>
                  <a:pt x="1163" y="0"/>
                </a:lnTo>
                <a:lnTo>
                  <a:pt x="0" y="0"/>
                </a:lnTo>
                <a:lnTo>
                  <a:pt x="0" y="115"/>
                </a:lnTo>
                <a:lnTo>
                  <a:pt x="1163"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28" name="Freeform 69"/>
          <p:cNvSpPr/>
          <p:nvPr/>
        </p:nvSpPr>
        <p:spPr>
          <a:xfrm>
            <a:off x="6477000" y="4173538"/>
            <a:ext cx="2506663" cy="122237"/>
          </a:xfrm>
          <a:custGeom>
            <a:avLst/>
            <a:gdLst>
              <a:gd name="txL" fmla="*/ 0 w 1302"/>
              <a:gd name="txT" fmla="*/ 0 h 101"/>
              <a:gd name="txR" fmla="*/ 1302 w 1302"/>
              <a:gd name="txB" fmla="*/ 101 h 101"/>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302" h="101">
                <a:moveTo>
                  <a:pt x="0" y="0"/>
                </a:moveTo>
                <a:lnTo>
                  <a:pt x="10" y="18"/>
                </a:lnTo>
                <a:lnTo>
                  <a:pt x="34" y="32"/>
                </a:lnTo>
                <a:lnTo>
                  <a:pt x="73" y="48"/>
                </a:lnTo>
                <a:lnTo>
                  <a:pt x="126" y="60"/>
                </a:lnTo>
                <a:lnTo>
                  <a:pt x="191" y="71"/>
                </a:lnTo>
                <a:lnTo>
                  <a:pt x="268" y="81"/>
                </a:lnTo>
                <a:lnTo>
                  <a:pt x="352" y="90"/>
                </a:lnTo>
                <a:lnTo>
                  <a:pt x="446" y="97"/>
                </a:lnTo>
                <a:lnTo>
                  <a:pt x="546" y="99"/>
                </a:lnTo>
                <a:lnTo>
                  <a:pt x="651" y="101"/>
                </a:lnTo>
                <a:lnTo>
                  <a:pt x="756" y="99"/>
                </a:lnTo>
                <a:lnTo>
                  <a:pt x="855" y="97"/>
                </a:lnTo>
                <a:lnTo>
                  <a:pt x="950" y="90"/>
                </a:lnTo>
                <a:lnTo>
                  <a:pt x="1034" y="81"/>
                </a:lnTo>
                <a:lnTo>
                  <a:pt x="1110" y="71"/>
                </a:lnTo>
                <a:lnTo>
                  <a:pt x="1176" y="60"/>
                </a:lnTo>
                <a:lnTo>
                  <a:pt x="1228" y="48"/>
                </a:lnTo>
                <a:lnTo>
                  <a:pt x="1268" y="32"/>
                </a:lnTo>
                <a:lnTo>
                  <a:pt x="1291" y="18"/>
                </a:lnTo>
                <a:lnTo>
                  <a:pt x="1302" y="2"/>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29" name="Freeform 70"/>
          <p:cNvSpPr/>
          <p:nvPr/>
        </p:nvSpPr>
        <p:spPr>
          <a:xfrm>
            <a:off x="3346450" y="1836738"/>
            <a:ext cx="1754188" cy="201612"/>
          </a:xfrm>
          <a:custGeom>
            <a:avLst/>
            <a:gdLst>
              <a:gd name="txL" fmla="*/ 0 w 944"/>
              <a:gd name="txT" fmla="*/ 0 h 115"/>
              <a:gd name="txR" fmla="*/ 944 w 944"/>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44" h="115">
                <a:moveTo>
                  <a:pt x="942" y="115"/>
                </a:moveTo>
                <a:lnTo>
                  <a:pt x="944" y="0"/>
                </a:lnTo>
                <a:lnTo>
                  <a:pt x="0" y="0"/>
                </a:lnTo>
                <a:lnTo>
                  <a:pt x="0" y="115"/>
                </a:lnTo>
                <a:lnTo>
                  <a:pt x="944"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30" name="Freeform 71"/>
          <p:cNvSpPr/>
          <p:nvPr/>
        </p:nvSpPr>
        <p:spPr>
          <a:xfrm>
            <a:off x="3167063" y="1836738"/>
            <a:ext cx="179387" cy="201612"/>
          </a:xfrm>
          <a:custGeom>
            <a:avLst/>
            <a:gdLst>
              <a:gd name="txL" fmla="*/ 0 w 97"/>
              <a:gd name="txT" fmla="*/ 0 h 115"/>
              <a:gd name="txR" fmla="*/ 97 w 97"/>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97" h="115">
                <a:moveTo>
                  <a:pt x="97" y="115"/>
                </a:moveTo>
                <a:lnTo>
                  <a:pt x="97" y="0"/>
                </a:lnTo>
                <a:lnTo>
                  <a:pt x="0" y="0"/>
                </a:lnTo>
                <a:lnTo>
                  <a:pt x="0" y="115"/>
                </a:lnTo>
                <a:lnTo>
                  <a:pt x="97"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31" name="Rectangle 72"/>
          <p:cNvSpPr/>
          <p:nvPr/>
        </p:nvSpPr>
        <p:spPr>
          <a:xfrm>
            <a:off x="3209925" y="2060575"/>
            <a:ext cx="85725" cy="18256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1</a:t>
            </a:r>
            <a:endParaRPr lang="en-US" altLang="zh-CN" sz="1200" b="1" dirty="0">
              <a:latin typeface="Times New Roman" panose="02020503050405090304" pitchFamily="18" charset="0"/>
              <a:ea typeface="宋体" pitchFamily="2" charset="-122"/>
            </a:endParaRPr>
          </a:p>
        </p:txBody>
      </p:sp>
      <p:sp>
        <p:nvSpPr>
          <p:cNvPr id="681032" name="Rectangle 73"/>
          <p:cNvSpPr/>
          <p:nvPr/>
        </p:nvSpPr>
        <p:spPr>
          <a:xfrm>
            <a:off x="3209925" y="2262188"/>
            <a:ext cx="85725" cy="18097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1</a:t>
            </a:r>
          </a:p>
        </p:txBody>
      </p:sp>
      <p:sp>
        <p:nvSpPr>
          <p:cNvPr id="681033" name="Rectangle 74"/>
          <p:cNvSpPr/>
          <p:nvPr/>
        </p:nvSpPr>
        <p:spPr>
          <a:xfrm>
            <a:off x="3209925" y="2466975"/>
            <a:ext cx="85725" cy="18256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1</a:t>
            </a:r>
          </a:p>
        </p:txBody>
      </p:sp>
      <p:sp>
        <p:nvSpPr>
          <p:cNvPr id="681034" name="Rectangle 75"/>
          <p:cNvSpPr/>
          <p:nvPr/>
        </p:nvSpPr>
        <p:spPr>
          <a:xfrm>
            <a:off x="3209925" y="2670175"/>
            <a:ext cx="85725" cy="18256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1</a:t>
            </a:r>
          </a:p>
        </p:txBody>
      </p:sp>
      <p:sp>
        <p:nvSpPr>
          <p:cNvPr id="681035" name="Rectangle 76"/>
          <p:cNvSpPr/>
          <p:nvPr/>
        </p:nvSpPr>
        <p:spPr>
          <a:xfrm>
            <a:off x="3209925" y="2871788"/>
            <a:ext cx="85725" cy="18256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0</a:t>
            </a:r>
          </a:p>
        </p:txBody>
      </p:sp>
      <p:sp>
        <p:nvSpPr>
          <p:cNvPr id="681036" name="Rectangle 77"/>
          <p:cNvSpPr/>
          <p:nvPr/>
        </p:nvSpPr>
        <p:spPr>
          <a:xfrm>
            <a:off x="3209925" y="3074988"/>
            <a:ext cx="85725" cy="18256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1</a:t>
            </a:r>
          </a:p>
        </p:txBody>
      </p:sp>
      <p:sp>
        <p:nvSpPr>
          <p:cNvPr id="681037" name="Rectangle 78"/>
          <p:cNvSpPr/>
          <p:nvPr/>
        </p:nvSpPr>
        <p:spPr>
          <a:xfrm>
            <a:off x="3209925" y="3278188"/>
            <a:ext cx="85725" cy="18256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1</a:t>
            </a:r>
          </a:p>
        </p:txBody>
      </p:sp>
      <p:sp>
        <p:nvSpPr>
          <p:cNvPr id="681038" name="Rectangle 79"/>
          <p:cNvSpPr/>
          <p:nvPr/>
        </p:nvSpPr>
        <p:spPr>
          <a:xfrm>
            <a:off x="3209925" y="3481388"/>
            <a:ext cx="85725" cy="18256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0</a:t>
            </a:r>
          </a:p>
        </p:txBody>
      </p:sp>
      <p:sp>
        <p:nvSpPr>
          <p:cNvPr id="681039" name="Rectangle 80"/>
          <p:cNvSpPr/>
          <p:nvPr/>
        </p:nvSpPr>
        <p:spPr>
          <a:xfrm>
            <a:off x="3209925" y="3684588"/>
            <a:ext cx="85725" cy="182562"/>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1</a:t>
            </a:r>
          </a:p>
        </p:txBody>
      </p:sp>
      <p:sp>
        <p:nvSpPr>
          <p:cNvPr id="681040" name="Rectangle 81"/>
          <p:cNvSpPr/>
          <p:nvPr/>
        </p:nvSpPr>
        <p:spPr>
          <a:xfrm>
            <a:off x="3209925" y="3886200"/>
            <a:ext cx="85725" cy="180975"/>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1</a:t>
            </a:r>
          </a:p>
        </p:txBody>
      </p:sp>
      <p:sp>
        <p:nvSpPr>
          <p:cNvPr id="681041" name="Rectangle 82"/>
          <p:cNvSpPr/>
          <p:nvPr/>
        </p:nvSpPr>
        <p:spPr>
          <a:xfrm>
            <a:off x="3209925" y="4089400"/>
            <a:ext cx="85725" cy="18256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0</a:t>
            </a:r>
          </a:p>
        </p:txBody>
      </p:sp>
      <p:sp>
        <p:nvSpPr>
          <p:cNvPr id="681042" name="Rectangle 83"/>
          <p:cNvSpPr/>
          <p:nvPr/>
        </p:nvSpPr>
        <p:spPr>
          <a:xfrm>
            <a:off x="3209925" y="4292600"/>
            <a:ext cx="85725" cy="182563"/>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200" b="1" dirty="0">
                <a:solidFill>
                  <a:srgbClr val="000000"/>
                </a:solidFill>
                <a:ea typeface="宋体" pitchFamily="2" charset="-122"/>
              </a:rPr>
              <a:t>1</a:t>
            </a:r>
          </a:p>
        </p:txBody>
      </p:sp>
      <p:sp>
        <p:nvSpPr>
          <p:cNvPr id="681043" name="Freeform 84"/>
          <p:cNvSpPr/>
          <p:nvPr/>
        </p:nvSpPr>
        <p:spPr>
          <a:xfrm>
            <a:off x="4062413" y="2108200"/>
            <a:ext cx="82550" cy="65088"/>
          </a:xfrm>
          <a:custGeom>
            <a:avLst/>
            <a:gdLst>
              <a:gd name="txL" fmla="*/ 0 w 45"/>
              <a:gd name="txT" fmla="*/ 0 h 37"/>
              <a:gd name="txR" fmla="*/ 45 w 45"/>
              <a:gd name="txB" fmla="*/ 37 h 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7">
                <a:moveTo>
                  <a:pt x="21" y="37"/>
                </a:moveTo>
                <a:lnTo>
                  <a:pt x="27" y="37"/>
                </a:lnTo>
                <a:lnTo>
                  <a:pt x="29" y="37"/>
                </a:lnTo>
                <a:lnTo>
                  <a:pt x="32" y="35"/>
                </a:lnTo>
                <a:lnTo>
                  <a:pt x="35" y="35"/>
                </a:lnTo>
                <a:lnTo>
                  <a:pt x="37" y="33"/>
                </a:lnTo>
                <a:lnTo>
                  <a:pt x="40" y="30"/>
                </a:lnTo>
                <a:lnTo>
                  <a:pt x="42" y="28"/>
                </a:lnTo>
                <a:lnTo>
                  <a:pt x="42" y="26"/>
                </a:lnTo>
                <a:lnTo>
                  <a:pt x="45" y="21"/>
                </a:lnTo>
                <a:lnTo>
                  <a:pt x="45" y="19"/>
                </a:lnTo>
                <a:lnTo>
                  <a:pt x="45" y="17"/>
                </a:lnTo>
                <a:lnTo>
                  <a:pt x="42" y="12"/>
                </a:lnTo>
                <a:lnTo>
                  <a:pt x="42" y="10"/>
                </a:lnTo>
                <a:lnTo>
                  <a:pt x="40" y="7"/>
                </a:lnTo>
                <a:lnTo>
                  <a:pt x="37" y="5"/>
                </a:lnTo>
                <a:lnTo>
                  <a:pt x="35" y="3"/>
                </a:lnTo>
                <a:lnTo>
                  <a:pt x="32" y="3"/>
                </a:lnTo>
                <a:lnTo>
                  <a:pt x="29" y="0"/>
                </a:lnTo>
                <a:lnTo>
                  <a:pt x="27" y="0"/>
                </a:lnTo>
                <a:lnTo>
                  <a:pt x="24" y="0"/>
                </a:lnTo>
                <a:lnTo>
                  <a:pt x="19" y="0"/>
                </a:lnTo>
                <a:lnTo>
                  <a:pt x="16" y="0"/>
                </a:lnTo>
                <a:lnTo>
                  <a:pt x="14" y="3"/>
                </a:lnTo>
                <a:lnTo>
                  <a:pt x="11" y="3"/>
                </a:lnTo>
                <a:lnTo>
                  <a:pt x="8" y="5"/>
                </a:lnTo>
                <a:lnTo>
                  <a:pt x="6" y="7"/>
                </a:lnTo>
                <a:lnTo>
                  <a:pt x="3" y="10"/>
                </a:lnTo>
                <a:lnTo>
                  <a:pt x="3" y="12"/>
                </a:lnTo>
                <a:lnTo>
                  <a:pt x="0" y="17"/>
                </a:lnTo>
                <a:lnTo>
                  <a:pt x="0" y="19"/>
                </a:lnTo>
                <a:lnTo>
                  <a:pt x="0" y="21"/>
                </a:lnTo>
                <a:lnTo>
                  <a:pt x="3" y="26"/>
                </a:lnTo>
                <a:lnTo>
                  <a:pt x="3" y="28"/>
                </a:lnTo>
                <a:lnTo>
                  <a:pt x="6" y="30"/>
                </a:lnTo>
                <a:lnTo>
                  <a:pt x="8" y="33"/>
                </a:lnTo>
                <a:lnTo>
                  <a:pt x="11" y="35"/>
                </a:lnTo>
                <a:lnTo>
                  <a:pt x="14" y="35"/>
                </a:lnTo>
                <a:lnTo>
                  <a:pt x="16" y="37"/>
                </a:lnTo>
                <a:lnTo>
                  <a:pt x="19" y="37"/>
                </a:lnTo>
                <a:lnTo>
                  <a:pt x="24" y="37"/>
                </a:lnTo>
                <a:lnTo>
                  <a:pt x="21" y="37"/>
                </a:lnTo>
                <a:close/>
              </a:path>
            </a:pathLst>
          </a:custGeom>
          <a:solidFill>
            <a:srgbClr val="000000">
              <a:alpha val="100000"/>
            </a:srgbClr>
          </a:solidFill>
          <a:ln w="9525">
            <a:noFill/>
          </a:ln>
        </p:spPr>
        <p:txBody>
          <a:bodyPr/>
          <a:lstStyle/>
          <a:p>
            <a:endParaRPr lang="zh-CN" altLang="en-US"/>
          </a:p>
        </p:txBody>
      </p:sp>
      <p:sp>
        <p:nvSpPr>
          <p:cNvPr id="681044" name="Freeform 85"/>
          <p:cNvSpPr/>
          <p:nvPr/>
        </p:nvSpPr>
        <p:spPr>
          <a:xfrm>
            <a:off x="4062413" y="2311400"/>
            <a:ext cx="82550" cy="65088"/>
          </a:xfrm>
          <a:custGeom>
            <a:avLst/>
            <a:gdLst>
              <a:gd name="txL" fmla="*/ 0 w 45"/>
              <a:gd name="txT" fmla="*/ 0 h 37"/>
              <a:gd name="txR" fmla="*/ 45 w 45"/>
              <a:gd name="txB" fmla="*/ 37 h 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7">
                <a:moveTo>
                  <a:pt x="21" y="37"/>
                </a:moveTo>
                <a:lnTo>
                  <a:pt x="27" y="37"/>
                </a:lnTo>
                <a:lnTo>
                  <a:pt x="29" y="37"/>
                </a:lnTo>
                <a:lnTo>
                  <a:pt x="32" y="34"/>
                </a:lnTo>
                <a:lnTo>
                  <a:pt x="35" y="34"/>
                </a:lnTo>
                <a:lnTo>
                  <a:pt x="37" y="32"/>
                </a:lnTo>
                <a:lnTo>
                  <a:pt x="40" y="30"/>
                </a:lnTo>
                <a:lnTo>
                  <a:pt x="42" y="27"/>
                </a:lnTo>
                <a:lnTo>
                  <a:pt x="42" y="25"/>
                </a:lnTo>
                <a:lnTo>
                  <a:pt x="45" y="20"/>
                </a:lnTo>
                <a:lnTo>
                  <a:pt x="45" y="18"/>
                </a:lnTo>
                <a:lnTo>
                  <a:pt x="45" y="16"/>
                </a:lnTo>
                <a:lnTo>
                  <a:pt x="42" y="11"/>
                </a:lnTo>
                <a:lnTo>
                  <a:pt x="42" y="9"/>
                </a:lnTo>
                <a:lnTo>
                  <a:pt x="40" y="7"/>
                </a:lnTo>
                <a:lnTo>
                  <a:pt x="37" y="4"/>
                </a:lnTo>
                <a:lnTo>
                  <a:pt x="35" y="2"/>
                </a:lnTo>
                <a:lnTo>
                  <a:pt x="32" y="2"/>
                </a:lnTo>
                <a:lnTo>
                  <a:pt x="29" y="0"/>
                </a:lnTo>
                <a:lnTo>
                  <a:pt x="27" y="0"/>
                </a:lnTo>
                <a:lnTo>
                  <a:pt x="24" y="0"/>
                </a:lnTo>
                <a:lnTo>
                  <a:pt x="19" y="0"/>
                </a:lnTo>
                <a:lnTo>
                  <a:pt x="16" y="0"/>
                </a:lnTo>
                <a:lnTo>
                  <a:pt x="14" y="2"/>
                </a:lnTo>
                <a:lnTo>
                  <a:pt x="11" y="2"/>
                </a:lnTo>
                <a:lnTo>
                  <a:pt x="8" y="4"/>
                </a:lnTo>
                <a:lnTo>
                  <a:pt x="6" y="7"/>
                </a:lnTo>
                <a:lnTo>
                  <a:pt x="3" y="9"/>
                </a:lnTo>
                <a:lnTo>
                  <a:pt x="3" y="11"/>
                </a:lnTo>
                <a:lnTo>
                  <a:pt x="0" y="16"/>
                </a:lnTo>
                <a:lnTo>
                  <a:pt x="0" y="18"/>
                </a:lnTo>
                <a:lnTo>
                  <a:pt x="0" y="20"/>
                </a:lnTo>
                <a:lnTo>
                  <a:pt x="3" y="25"/>
                </a:lnTo>
                <a:lnTo>
                  <a:pt x="3" y="27"/>
                </a:lnTo>
                <a:lnTo>
                  <a:pt x="6" y="30"/>
                </a:lnTo>
                <a:lnTo>
                  <a:pt x="8" y="32"/>
                </a:lnTo>
                <a:lnTo>
                  <a:pt x="11" y="34"/>
                </a:lnTo>
                <a:lnTo>
                  <a:pt x="14" y="34"/>
                </a:lnTo>
                <a:lnTo>
                  <a:pt x="16" y="37"/>
                </a:lnTo>
                <a:lnTo>
                  <a:pt x="19" y="37"/>
                </a:lnTo>
                <a:lnTo>
                  <a:pt x="24" y="37"/>
                </a:lnTo>
                <a:lnTo>
                  <a:pt x="21" y="37"/>
                </a:lnTo>
                <a:close/>
              </a:path>
            </a:pathLst>
          </a:custGeom>
          <a:solidFill>
            <a:srgbClr val="000000">
              <a:alpha val="100000"/>
            </a:srgbClr>
          </a:solidFill>
          <a:ln w="9525">
            <a:noFill/>
          </a:ln>
        </p:spPr>
        <p:txBody>
          <a:bodyPr/>
          <a:lstStyle/>
          <a:p>
            <a:endParaRPr lang="zh-CN" altLang="en-US"/>
          </a:p>
        </p:txBody>
      </p:sp>
      <p:sp>
        <p:nvSpPr>
          <p:cNvPr id="681045" name="Freeform 86"/>
          <p:cNvSpPr/>
          <p:nvPr/>
        </p:nvSpPr>
        <p:spPr>
          <a:xfrm>
            <a:off x="4062413" y="2514600"/>
            <a:ext cx="82550" cy="65088"/>
          </a:xfrm>
          <a:custGeom>
            <a:avLst/>
            <a:gdLst>
              <a:gd name="txL" fmla="*/ 0 w 45"/>
              <a:gd name="txT" fmla="*/ 0 h 37"/>
              <a:gd name="txR" fmla="*/ 45 w 45"/>
              <a:gd name="txB" fmla="*/ 37 h 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7">
                <a:moveTo>
                  <a:pt x="21" y="37"/>
                </a:moveTo>
                <a:lnTo>
                  <a:pt x="27" y="37"/>
                </a:lnTo>
                <a:lnTo>
                  <a:pt x="29" y="37"/>
                </a:lnTo>
                <a:lnTo>
                  <a:pt x="32" y="34"/>
                </a:lnTo>
                <a:lnTo>
                  <a:pt x="35" y="34"/>
                </a:lnTo>
                <a:lnTo>
                  <a:pt x="37" y="32"/>
                </a:lnTo>
                <a:lnTo>
                  <a:pt x="40" y="30"/>
                </a:lnTo>
                <a:lnTo>
                  <a:pt x="42" y="28"/>
                </a:lnTo>
                <a:lnTo>
                  <a:pt x="42" y="25"/>
                </a:lnTo>
                <a:lnTo>
                  <a:pt x="45" y="21"/>
                </a:lnTo>
                <a:lnTo>
                  <a:pt x="45" y="18"/>
                </a:lnTo>
                <a:lnTo>
                  <a:pt x="45" y="16"/>
                </a:lnTo>
                <a:lnTo>
                  <a:pt x="42" y="11"/>
                </a:lnTo>
                <a:lnTo>
                  <a:pt x="42" y="9"/>
                </a:lnTo>
                <a:lnTo>
                  <a:pt x="40" y="7"/>
                </a:lnTo>
                <a:lnTo>
                  <a:pt x="37" y="5"/>
                </a:lnTo>
                <a:lnTo>
                  <a:pt x="35" y="2"/>
                </a:lnTo>
                <a:lnTo>
                  <a:pt x="32" y="2"/>
                </a:lnTo>
                <a:lnTo>
                  <a:pt x="29" y="0"/>
                </a:lnTo>
                <a:lnTo>
                  <a:pt x="27" y="0"/>
                </a:lnTo>
                <a:lnTo>
                  <a:pt x="24" y="0"/>
                </a:lnTo>
                <a:lnTo>
                  <a:pt x="19" y="0"/>
                </a:lnTo>
                <a:lnTo>
                  <a:pt x="16" y="0"/>
                </a:lnTo>
                <a:lnTo>
                  <a:pt x="14" y="2"/>
                </a:lnTo>
                <a:lnTo>
                  <a:pt x="11" y="2"/>
                </a:lnTo>
                <a:lnTo>
                  <a:pt x="8" y="5"/>
                </a:lnTo>
                <a:lnTo>
                  <a:pt x="6" y="7"/>
                </a:lnTo>
                <a:lnTo>
                  <a:pt x="3" y="9"/>
                </a:lnTo>
                <a:lnTo>
                  <a:pt x="3" y="11"/>
                </a:lnTo>
                <a:lnTo>
                  <a:pt x="0" y="16"/>
                </a:lnTo>
                <a:lnTo>
                  <a:pt x="0" y="18"/>
                </a:lnTo>
                <a:lnTo>
                  <a:pt x="0" y="21"/>
                </a:lnTo>
                <a:lnTo>
                  <a:pt x="3" y="25"/>
                </a:lnTo>
                <a:lnTo>
                  <a:pt x="3" y="28"/>
                </a:lnTo>
                <a:lnTo>
                  <a:pt x="6" y="30"/>
                </a:lnTo>
                <a:lnTo>
                  <a:pt x="8" y="32"/>
                </a:lnTo>
                <a:lnTo>
                  <a:pt x="11" y="34"/>
                </a:lnTo>
                <a:lnTo>
                  <a:pt x="14" y="34"/>
                </a:lnTo>
                <a:lnTo>
                  <a:pt x="16" y="37"/>
                </a:lnTo>
                <a:lnTo>
                  <a:pt x="19" y="37"/>
                </a:lnTo>
                <a:lnTo>
                  <a:pt x="24" y="37"/>
                </a:lnTo>
                <a:lnTo>
                  <a:pt x="21" y="37"/>
                </a:lnTo>
                <a:close/>
              </a:path>
            </a:pathLst>
          </a:custGeom>
          <a:solidFill>
            <a:srgbClr val="000000">
              <a:alpha val="100000"/>
            </a:srgbClr>
          </a:solidFill>
          <a:ln w="9525">
            <a:noFill/>
          </a:ln>
        </p:spPr>
        <p:txBody>
          <a:bodyPr/>
          <a:lstStyle/>
          <a:p>
            <a:endParaRPr lang="zh-CN" altLang="en-US"/>
          </a:p>
        </p:txBody>
      </p:sp>
      <p:sp>
        <p:nvSpPr>
          <p:cNvPr id="681046" name="Freeform 87"/>
          <p:cNvSpPr/>
          <p:nvPr/>
        </p:nvSpPr>
        <p:spPr>
          <a:xfrm>
            <a:off x="4062413" y="2716213"/>
            <a:ext cx="82550" cy="66675"/>
          </a:xfrm>
          <a:custGeom>
            <a:avLst/>
            <a:gdLst>
              <a:gd name="txL" fmla="*/ 0 w 45"/>
              <a:gd name="txT" fmla="*/ 0 h 37"/>
              <a:gd name="txR" fmla="*/ 45 w 45"/>
              <a:gd name="txB" fmla="*/ 37 h 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7">
                <a:moveTo>
                  <a:pt x="21" y="37"/>
                </a:moveTo>
                <a:lnTo>
                  <a:pt x="27" y="37"/>
                </a:lnTo>
                <a:lnTo>
                  <a:pt x="29" y="37"/>
                </a:lnTo>
                <a:lnTo>
                  <a:pt x="32" y="35"/>
                </a:lnTo>
                <a:lnTo>
                  <a:pt x="35" y="35"/>
                </a:lnTo>
                <a:lnTo>
                  <a:pt x="37" y="32"/>
                </a:lnTo>
                <a:lnTo>
                  <a:pt x="40" y="30"/>
                </a:lnTo>
                <a:lnTo>
                  <a:pt x="42" y="28"/>
                </a:lnTo>
                <a:lnTo>
                  <a:pt x="42" y="25"/>
                </a:lnTo>
                <a:lnTo>
                  <a:pt x="45" y="21"/>
                </a:lnTo>
                <a:lnTo>
                  <a:pt x="45" y="19"/>
                </a:lnTo>
                <a:lnTo>
                  <a:pt x="45" y="16"/>
                </a:lnTo>
                <a:lnTo>
                  <a:pt x="42" y="12"/>
                </a:lnTo>
                <a:lnTo>
                  <a:pt x="42" y="9"/>
                </a:lnTo>
                <a:lnTo>
                  <a:pt x="40" y="7"/>
                </a:lnTo>
                <a:lnTo>
                  <a:pt x="37" y="5"/>
                </a:lnTo>
                <a:lnTo>
                  <a:pt x="35" y="2"/>
                </a:lnTo>
                <a:lnTo>
                  <a:pt x="32" y="2"/>
                </a:lnTo>
                <a:lnTo>
                  <a:pt x="29" y="0"/>
                </a:lnTo>
                <a:lnTo>
                  <a:pt x="27" y="0"/>
                </a:lnTo>
                <a:lnTo>
                  <a:pt x="24" y="0"/>
                </a:lnTo>
                <a:lnTo>
                  <a:pt x="19" y="0"/>
                </a:lnTo>
                <a:lnTo>
                  <a:pt x="16" y="0"/>
                </a:lnTo>
                <a:lnTo>
                  <a:pt x="14" y="2"/>
                </a:lnTo>
                <a:lnTo>
                  <a:pt x="11" y="2"/>
                </a:lnTo>
                <a:lnTo>
                  <a:pt x="8" y="5"/>
                </a:lnTo>
                <a:lnTo>
                  <a:pt x="6" y="7"/>
                </a:lnTo>
                <a:lnTo>
                  <a:pt x="3" y="9"/>
                </a:lnTo>
                <a:lnTo>
                  <a:pt x="3" y="12"/>
                </a:lnTo>
                <a:lnTo>
                  <a:pt x="0" y="16"/>
                </a:lnTo>
                <a:lnTo>
                  <a:pt x="0" y="19"/>
                </a:lnTo>
                <a:lnTo>
                  <a:pt x="0" y="21"/>
                </a:lnTo>
                <a:lnTo>
                  <a:pt x="3" y="25"/>
                </a:lnTo>
                <a:lnTo>
                  <a:pt x="3" y="28"/>
                </a:lnTo>
                <a:lnTo>
                  <a:pt x="6" y="30"/>
                </a:lnTo>
                <a:lnTo>
                  <a:pt x="8" y="32"/>
                </a:lnTo>
                <a:lnTo>
                  <a:pt x="11" y="35"/>
                </a:lnTo>
                <a:lnTo>
                  <a:pt x="14" y="35"/>
                </a:lnTo>
                <a:lnTo>
                  <a:pt x="16" y="37"/>
                </a:lnTo>
                <a:lnTo>
                  <a:pt x="19" y="37"/>
                </a:lnTo>
                <a:lnTo>
                  <a:pt x="24" y="37"/>
                </a:lnTo>
                <a:lnTo>
                  <a:pt x="21" y="37"/>
                </a:lnTo>
                <a:close/>
              </a:path>
            </a:pathLst>
          </a:custGeom>
          <a:solidFill>
            <a:srgbClr val="000000">
              <a:alpha val="100000"/>
            </a:srgbClr>
          </a:solidFill>
          <a:ln w="9525">
            <a:noFill/>
          </a:ln>
        </p:spPr>
        <p:txBody>
          <a:bodyPr/>
          <a:lstStyle/>
          <a:p>
            <a:endParaRPr lang="zh-CN" altLang="en-US"/>
          </a:p>
        </p:txBody>
      </p:sp>
      <p:sp>
        <p:nvSpPr>
          <p:cNvPr id="681047" name="Freeform 88"/>
          <p:cNvSpPr/>
          <p:nvPr/>
        </p:nvSpPr>
        <p:spPr>
          <a:xfrm>
            <a:off x="4062413" y="2919413"/>
            <a:ext cx="82550" cy="65087"/>
          </a:xfrm>
          <a:custGeom>
            <a:avLst/>
            <a:gdLst>
              <a:gd name="txL" fmla="*/ 0 w 45"/>
              <a:gd name="txT" fmla="*/ 0 h 37"/>
              <a:gd name="txR" fmla="*/ 45 w 45"/>
              <a:gd name="txB" fmla="*/ 37 h 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7">
                <a:moveTo>
                  <a:pt x="21" y="37"/>
                </a:moveTo>
                <a:lnTo>
                  <a:pt x="27" y="37"/>
                </a:lnTo>
                <a:lnTo>
                  <a:pt x="29" y="37"/>
                </a:lnTo>
                <a:lnTo>
                  <a:pt x="32" y="35"/>
                </a:lnTo>
                <a:lnTo>
                  <a:pt x="35" y="35"/>
                </a:lnTo>
                <a:lnTo>
                  <a:pt x="37" y="33"/>
                </a:lnTo>
                <a:lnTo>
                  <a:pt x="40" y="30"/>
                </a:lnTo>
                <a:lnTo>
                  <a:pt x="42" y="28"/>
                </a:lnTo>
                <a:lnTo>
                  <a:pt x="42" y="26"/>
                </a:lnTo>
                <a:lnTo>
                  <a:pt x="45" y="21"/>
                </a:lnTo>
                <a:lnTo>
                  <a:pt x="45" y="19"/>
                </a:lnTo>
                <a:lnTo>
                  <a:pt x="45" y="16"/>
                </a:lnTo>
                <a:lnTo>
                  <a:pt x="42" y="12"/>
                </a:lnTo>
                <a:lnTo>
                  <a:pt x="42" y="10"/>
                </a:lnTo>
                <a:lnTo>
                  <a:pt x="40" y="7"/>
                </a:lnTo>
                <a:lnTo>
                  <a:pt x="37" y="5"/>
                </a:lnTo>
                <a:lnTo>
                  <a:pt x="35" y="3"/>
                </a:lnTo>
                <a:lnTo>
                  <a:pt x="32" y="3"/>
                </a:lnTo>
                <a:lnTo>
                  <a:pt x="29" y="0"/>
                </a:lnTo>
                <a:lnTo>
                  <a:pt x="27" y="0"/>
                </a:lnTo>
                <a:lnTo>
                  <a:pt x="24" y="0"/>
                </a:lnTo>
                <a:lnTo>
                  <a:pt x="19" y="0"/>
                </a:lnTo>
                <a:lnTo>
                  <a:pt x="16" y="0"/>
                </a:lnTo>
                <a:lnTo>
                  <a:pt x="14" y="3"/>
                </a:lnTo>
                <a:lnTo>
                  <a:pt x="11" y="3"/>
                </a:lnTo>
                <a:lnTo>
                  <a:pt x="8" y="5"/>
                </a:lnTo>
                <a:lnTo>
                  <a:pt x="6" y="7"/>
                </a:lnTo>
                <a:lnTo>
                  <a:pt x="3" y="10"/>
                </a:lnTo>
                <a:lnTo>
                  <a:pt x="3" y="12"/>
                </a:lnTo>
                <a:lnTo>
                  <a:pt x="0" y="16"/>
                </a:lnTo>
                <a:lnTo>
                  <a:pt x="0" y="19"/>
                </a:lnTo>
                <a:lnTo>
                  <a:pt x="0" y="21"/>
                </a:lnTo>
                <a:lnTo>
                  <a:pt x="3" y="26"/>
                </a:lnTo>
                <a:lnTo>
                  <a:pt x="3" y="28"/>
                </a:lnTo>
                <a:lnTo>
                  <a:pt x="6" y="30"/>
                </a:lnTo>
                <a:lnTo>
                  <a:pt x="8" y="33"/>
                </a:lnTo>
                <a:lnTo>
                  <a:pt x="11" y="35"/>
                </a:lnTo>
                <a:lnTo>
                  <a:pt x="14" y="35"/>
                </a:lnTo>
                <a:lnTo>
                  <a:pt x="16" y="37"/>
                </a:lnTo>
                <a:lnTo>
                  <a:pt x="19" y="37"/>
                </a:lnTo>
                <a:lnTo>
                  <a:pt x="24" y="37"/>
                </a:lnTo>
                <a:lnTo>
                  <a:pt x="21" y="37"/>
                </a:lnTo>
                <a:close/>
              </a:path>
            </a:pathLst>
          </a:custGeom>
          <a:solidFill>
            <a:srgbClr val="000000">
              <a:alpha val="100000"/>
            </a:srgbClr>
          </a:solidFill>
          <a:ln w="9525">
            <a:noFill/>
          </a:ln>
        </p:spPr>
        <p:txBody>
          <a:bodyPr/>
          <a:lstStyle/>
          <a:p>
            <a:endParaRPr lang="zh-CN" altLang="en-US"/>
          </a:p>
        </p:txBody>
      </p:sp>
      <p:sp>
        <p:nvSpPr>
          <p:cNvPr id="681048" name="Freeform 89"/>
          <p:cNvSpPr/>
          <p:nvPr/>
        </p:nvSpPr>
        <p:spPr>
          <a:xfrm>
            <a:off x="4062413" y="3124200"/>
            <a:ext cx="82550" cy="63500"/>
          </a:xfrm>
          <a:custGeom>
            <a:avLst/>
            <a:gdLst>
              <a:gd name="txL" fmla="*/ 0 w 45"/>
              <a:gd name="txT" fmla="*/ 0 h 36"/>
              <a:gd name="txR" fmla="*/ 45 w 45"/>
              <a:gd name="txB" fmla="*/ 36 h 3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6">
                <a:moveTo>
                  <a:pt x="21" y="36"/>
                </a:moveTo>
                <a:lnTo>
                  <a:pt x="27" y="36"/>
                </a:lnTo>
                <a:lnTo>
                  <a:pt x="29" y="36"/>
                </a:lnTo>
                <a:lnTo>
                  <a:pt x="32" y="34"/>
                </a:lnTo>
                <a:lnTo>
                  <a:pt x="35" y="34"/>
                </a:lnTo>
                <a:lnTo>
                  <a:pt x="37" y="32"/>
                </a:lnTo>
                <a:lnTo>
                  <a:pt x="40" y="30"/>
                </a:lnTo>
                <a:lnTo>
                  <a:pt x="42" y="27"/>
                </a:lnTo>
                <a:lnTo>
                  <a:pt x="42" y="25"/>
                </a:lnTo>
                <a:lnTo>
                  <a:pt x="45" y="20"/>
                </a:lnTo>
                <a:lnTo>
                  <a:pt x="45" y="18"/>
                </a:lnTo>
                <a:lnTo>
                  <a:pt x="45" y="16"/>
                </a:lnTo>
                <a:lnTo>
                  <a:pt x="42" y="11"/>
                </a:lnTo>
                <a:lnTo>
                  <a:pt x="42" y="9"/>
                </a:lnTo>
                <a:lnTo>
                  <a:pt x="40" y="6"/>
                </a:lnTo>
                <a:lnTo>
                  <a:pt x="37" y="4"/>
                </a:lnTo>
                <a:lnTo>
                  <a:pt x="35" y="2"/>
                </a:lnTo>
                <a:lnTo>
                  <a:pt x="32" y="2"/>
                </a:lnTo>
                <a:lnTo>
                  <a:pt x="29" y="0"/>
                </a:lnTo>
                <a:lnTo>
                  <a:pt x="27" y="0"/>
                </a:lnTo>
                <a:lnTo>
                  <a:pt x="24" y="0"/>
                </a:lnTo>
                <a:lnTo>
                  <a:pt x="19" y="0"/>
                </a:lnTo>
                <a:lnTo>
                  <a:pt x="16" y="0"/>
                </a:lnTo>
                <a:lnTo>
                  <a:pt x="14" y="2"/>
                </a:lnTo>
                <a:lnTo>
                  <a:pt x="11" y="2"/>
                </a:lnTo>
                <a:lnTo>
                  <a:pt x="8" y="4"/>
                </a:lnTo>
                <a:lnTo>
                  <a:pt x="6" y="6"/>
                </a:lnTo>
                <a:lnTo>
                  <a:pt x="3" y="9"/>
                </a:lnTo>
                <a:lnTo>
                  <a:pt x="3" y="11"/>
                </a:lnTo>
                <a:lnTo>
                  <a:pt x="0" y="16"/>
                </a:lnTo>
                <a:lnTo>
                  <a:pt x="0" y="18"/>
                </a:lnTo>
                <a:lnTo>
                  <a:pt x="0" y="20"/>
                </a:lnTo>
                <a:lnTo>
                  <a:pt x="3" y="25"/>
                </a:lnTo>
                <a:lnTo>
                  <a:pt x="3" y="27"/>
                </a:lnTo>
                <a:lnTo>
                  <a:pt x="6" y="30"/>
                </a:lnTo>
                <a:lnTo>
                  <a:pt x="8" y="32"/>
                </a:lnTo>
                <a:lnTo>
                  <a:pt x="11" y="34"/>
                </a:lnTo>
                <a:lnTo>
                  <a:pt x="14" y="34"/>
                </a:lnTo>
                <a:lnTo>
                  <a:pt x="16" y="36"/>
                </a:lnTo>
                <a:lnTo>
                  <a:pt x="19" y="36"/>
                </a:lnTo>
                <a:lnTo>
                  <a:pt x="24" y="36"/>
                </a:lnTo>
                <a:lnTo>
                  <a:pt x="21" y="36"/>
                </a:lnTo>
                <a:close/>
              </a:path>
            </a:pathLst>
          </a:custGeom>
          <a:solidFill>
            <a:srgbClr val="000000">
              <a:alpha val="100000"/>
            </a:srgbClr>
          </a:solidFill>
          <a:ln w="9525">
            <a:noFill/>
          </a:ln>
        </p:spPr>
        <p:txBody>
          <a:bodyPr/>
          <a:lstStyle/>
          <a:p>
            <a:endParaRPr lang="zh-CN" altLang="en-US"/>
          </a:p>
        </p:txBody>
      </p:sp>
      <p:sp>
        <p:nvSpPr>
          <p:cNvPr id="681049" name="Freeform 90"/>
          <p:cNvSpPr/>
          <p:nvPr/>
        </p:nvSpPr>
        <p:spPr>
          <a:xfrm>
            <a:off x="4062413" y="3325813"/>
            <a:ext cx="82550" cy="65087"/>
          </a:xfrm>
          <a:custGeom>
            <a:avLst/>
            <a:gdLst>
              <a:gd name="txL" fmla="*/ 0 w 45"/>
              <a:gd name="txT" fmla="*/ 0 h 37"/>
              <a:gd name="txR" fmla="*/ 45 w 45"/>
              <a:gd name="txB" fmla="*/ 37 h 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7">
                <a:moveTo>
                  <a:pt x="21" y="37"/>
                </a:moveTo>
                <a:lnTo>
                  <a:pt x="27" y="37"/>
                </a:lnTo>
                <a:lnTo>
                  <a:pt x="29" y="37"/>
                </a:lnTo>
                <a:lnTo>
                  <a:pt x="32" y="34"/>
                </a:lnTo>
                <a:lnTo>
                  <a:pt x="35" y="34"/>
                </a:lnTo>
                <a:lnTo>
                  <a:pt x="37" y="32"/>
                </a:lnTo>
                <a:lnTo>
                  <a:pt x="40" y="30"/>
                </a:lnTo>
                <a:lnTo>
                  <a:pt x="42" y="27"/>
                </a:lnTo>
                <a:lnTo>
                  <a:pt x="42" y="25"/>
                </a:lnTo>
                <a:lnTo>
                  <a:pt x="45" y="20"/>
                </a:lnTo>
                <a:lnTo>
                  <a:pt x="45" y="18"/>
                </a:lnTo>
                <a:lnTo>
                  <a:pt x="45" y="16"/>
                </a:lnTo>
                <a:lnTo>
                  <a:pt x="42" y="11"/>
                </a:lnTo>
                <a:lnTo>
                  <a:pt x="42" y="9"/>
                </a:lnTo>
                <a:lnTo>
                  <a:pt x="40" y="7"/>
                </a:lnTo>
                <a:lnTo>
                  <a:pt x="37" y="4"/>
                </a:lnTo>
                <a:lnTo>
                  <a:pt x="35" y="2"/>
                </a:lnTo>
                <a:lnTo>
                  <a:pt x="32" y="2"/>
                </a:lnTo>
                <a:lnTo>
                  <a:pt x="29" y="0"/>
                </a:lnTo>
                <a:lnTo>
                  <a:pt x="27" y="0"/>
                </a:lnTo>
                <a:lnTo>
                  <a:pt x="24" y="0"/>
                </a:lnTo>
                <a:lnTo>
                  <a:pt x="19" y="0"/>
                </a:lnTo>
                <a:lnTo>
                  <a:pt x="16" y="0"/>
                </a:lnTo>
                <a:lnTo>
                  <a:pt x="14" y="2"/>
                </a:lnTo>
                <a:lnTo>
                  <a:pt x="11" y="2"/>
                </a:lnTo>
                <a:lnTo>
                  <a:pt x="8" y="4"/>
                </a:lnTo>
                <a:lnTo>
                  <a:pt x="6" y="7"/>
                </a:lnTo>
                <a:lnTo>
                  <a:pt x="3" y="9"/>
                </a:lnTo>
                <a:lnTo>
                  <a:pt x="3" y="11"/>
                </a:lnTo>
                <a:lnTo>
                  <a:pt x="0" y="16"/>
                </a:lnTo>
                <a:lnTo>
                  <a:pt x="0" y="18"/>
                </a:lnTo>
                <a:lnTo>
                  <a:pt x="0" y="20"/>
                </a:lnTo>
                <a:lnTo>
                  <a:pt x="3" y="25"/>
                </a:lnTo>
                <a:lnTo>
                  <a:pt x="3" y="27"/>
                </a:lnTo>
                <a:lnTo>
                  <a:pt x="6" y="30"/>
                </a:lnTo>
                <a:lnTo>
                  <a:pt x="8" y="32"/>
                </a:lnTo>
                <a:lnTo>
                  <a:pt x="11" y="34"/>
                </a:lnTo>
                <a:lnTo>
                  <a:pt x="14" y="34"/>
                </a:lnTo>
                <a:lnTo>
                  <a:pt x="16" y="37"/>
                </a:lnTo>
                <a:lnTo>
                  <a:pt x="19" y="37"/>
                </a:lnTo>
                <a:lnTo>
                  <a:pt x="24" y="37"/>
                </a:lnTo>
                <a:lnTo>
                  <a:pt x="21" y="37"/>
                </a:lnTo>
                <a:close/>
              </a:path>
            </a:pathLst>
          </a:custGeom>
          <a:solidFill>
            <a:srgbClr val="000000">
              <a:alpha val="100000"/>
            </a:srgbClr>
          </a:solidFill>
          <a:ln w="9525">
            <a:noFill/>
          </a:ln>
        </p:spPr>
        <p:txBody>
          <a:bodyPr/>
          <a:lstStyle/>
          <a:p>
            <a:endParaRPr lang="zh-CN" altLang="en-US"/>
          </a:p>
        </p:txBody>
      </p:sp>
      <p:sp>
        <p:nvSpPr>
          <p:cNvPr id="681050" name="Freeform 91"/>
          <p:cNvSpPr/>
          <p:nvPr/>
        </p:nvSpPr>
        <p:spPr>
          <a:xfrm>
            <a:off x="4062413" y="3529013"/>
            <a:ext cx="82550" cy="65087"/>
          </a:xfrm>
          <a:custGeom>
            <a:avLst/>
            <a:gdLst>
              <a:gd name="txL" fmla="*/ 0 w 45"/>
              <a:gd name="txT" fmla="*/ 0 h 37"/>
              <a:gd name="txR" fmla="*/ 45 w 45"/>
              <a:gd name="txB" fmla="*/ 37 h 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7">
                <a:moveTo>
                  <a:pt x="21" y="37"/>
                </a:moveTo>
                <a:lnTo>
                  <a:pt x="27" y="37"/>
                </a:lnTo>
                <a:lnTo>
                  <a:pt x="29" y="37"/>
                </a:lnTo>
                <a:lnTo>
                  <a:pt x="32" y="35"/>
                </a:lnTo>
                <a:lnTo>
                  <a:pt x="35" y="35"/>
                </a:lnTo>
                <a:lnTo>
                  <a:pt x="37" y="32"/>
                </a:lnTo>
                <a:lnTo>
                  <a:pt x="40" y="30"/>
                </a:lnTo>
                <a:lnTo>
                  <a:pt x="42" y="28"/>
                </a:lnTo>
                <a:lnTo>
                  <a:pt x="42" y="25"/>
                </a:lnTo>
                <a:lnTo>
                  <a:pt x="45" y="21"/>
                </a:lnTo>
                <a:lnTo>
                  <a:pt x="45" y="18"/>
                </a:lnTo>
                <a:lnTo>
                  <a:pt x="45" y="16"/>
                </a:lnTo>
                <a:lnTo>
                  <a:pt x="42" y="11"/>
                </a:lnTo>
                <a:lnTo>
                  <a:pt x="42" y="9"/>
                </a:lnTo>
                <a:lnTo>
                  <a:pt x="40" y="7"/>
                </a:lnTo>
                <a:lnTo>
                  <a:pt x="37" y="5"/>
                </a:lnTo>
                <a:lnTo>
                  <a:pt x="35" y="2"/>
                </a:lnTo>
                <a:lnTo>
                  <a:pt x="32" y="2"/>
                </a:lnTo>
                <a:lnTo>
                  <a:pt x="29" y="0"/>
                </a:lnTo>
                <a:lnTo>
                  <a:pt x="27" y="0"/>
                </a:lnTo>
                <a:lnTo>
                  <a:pt x="24" y="0"/>
                </a:lnTo>
                <a:lnTo>
                  <a:pt x="19" y="0"/>
                </a:lnTo>
                <a:lnTo>
                  <a:pt x="16" y="0"/>
                </a:lnTo>
                <a:lnTo>
                  <a:pt x="14" y="2"/>
                </a:lnTo>
                <a:lnTo>
                  <a:pt x="11" y="2"/>
                </a:lnTo>
                <a:lnTo>
                  <a:pt x="8" y="5"/>
                </a:lnTo>
                <a:lnTo>
                  <a:pt x="6" y="7"/>
                </a:lnTo>
                <a:lnTo>
                  <a:pt x="3" y="9"/>
                </a:lnTo>
                <a:lnTo>
                  <a:pt x="3" y="11"/>
                </a:lnTo>
                <a:lnTo>
                  <a:pt x="0" y="16"/>
                </a:lnTo>
                <a:lnTo>
                  <a:pt x="0" y="18"/>
                </a:lnTo>
                <a:lnTo>
                  <a:pt x="0" y="21"/>
                </a:lnTo>
                <a:lnTo>
                  <a:pt x="3" y="25"/>
                </a:lnTo>
                <a:lnTo>
                  <a:pt x="3" y="28"/>
                </a:lnTo>
                <a:lnTo>
                  <a:pt x="6" y="30"/>
                </a:lnTo>
                <a:lnTo>
                  <a:pt x="8" y="32"/>
                </a:lnTo>
                <a:lnTo>
                  <a:pt x="11" y="35"/>
                </a:lnTo>
                <a:lnTo>
                  <a:pt x="14" y="35"/>
                </a:lnTo>
                <a:lnTo>
                  <a:pt x="16" y="37"/>
                </a:lnTo>
                <a:lnTo>
                  <a:pt x="19" y="37"/>
                </a:lnTo>
                <a:lnTo>
                  <a:pt x="24" y="37"/>
                </a:lnTo>
                <a:lnTo>
                  <a:pt x="21" y="37"/>
                </a:lnTo>
                <a:close/>
              </a:path>
            </a:pathLst>
          </a:custGeom>
          <a:solidFill>
            <a:srgbClr val="000000">
              <a:alpha val="100000"/>
            </a:srgbClr>
          </a:solidFill>
          <a:ln w="9525">
            <a:noFill/>
          </a:ln>
        </p:spPr>
        <p:txBody>
          <a:bodyPr/>
          <a:lstStyle/>
          <a:p>
            <a:endParaRPr lang="zh-CN" altLang="en-US"/>
          </a:p>
        </p:txBody>
      </p:sp>
      <p:sp>
        <p:nvSpPr>
          <p:cNvPr id="681051" name="Freeform 92"/>
          <p:cNvSpPr/>
          <p:nvPr/>
        </p:nvSpPr>
        <p:spPr>
          <a:xfrm>
            <a:off x="4062413" y="3732213"/>
            <a:ext cx="82550" cy="65087"/>
          </a:xfrm>
          <a:custGeom>
            <a:avLst/>
            <a:gdLst>
              <a:gd name="txL" fmla="*/ 0 w 45"/>
              <a:gd name="txT" fmla="*/ 0 h 37"/>
              <a:gd name="txR" fmla="*/ 45 w 45"/>
              <a:gd name="txB" fmla="*/ 37 h 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7">
                <a:moveTo>
                  <a:pt x="21" y="37"/>
                </a:moveTo>
                <a:lnTo>
                  <a:pt x="27" y="37"/>
                </a:lnTo>
                <a:lnTo>
                  <a:pt x="29" y="37"/>
                </a:lnTo>
                <a:lnTo>
                  <a:pt x="32" y="35"/>
                </a:lnTo>
                <a:lnTo>
                  <a:pt x="35" y="35"/>
                </a:lnTo>
                <a:lnTo>
                  <a:pt x="37" y="32"/>
                </a:lnTo>
                <a:lnTo>
                  <a:pt x="40" y="30"/>
                </a:lnTo>
                <a:lnTo>
                  <a:pt x="42" y="28"/>
                </a:lnTo>
                <a:lnTo>
                  <a:pt x="42" y="26"/>
                </a:lnTo>
                <a:lnTo>
                  <a:pt x="45" y="21"/>
                </a:lnTo>
                <a:lnTo>
                  <a:pt x="45" y="19"/>
                </a:lnTo>
                <a:lnTo>
                  <a:pt x="45" y="16"/>
                </a:lnTo>
                <a:lnTo>
                  <a:pt x="42" y="12"/>
                </a:lnTo>
                <a:lnTo>
                  <a:pt x="42" y="9"/>
                </a:lnTo>
                <a:lnTo>
                  <a:pt x="40" y="7"/>
                </a:lnTo>
                <a:lnTo>
                  <a:pt x="37" y="5"/>
                </a:lnTo>
                <a:lnTo>
                  <a:pt x="35" y="2"/>
                </a:lnTo>
                <a:lnTo>
                  <a:pt x="32" y="2"/>
                </a:lnTo>
                <a:lnTo>
                  <a:pt x="29" y="0"/>
                </a:lnTo>
                <a:lnTo>
                  <a:pt x="27" y="0"/>
                </a:lnTo>
                <a:lnTo>
                  <a:pt x="24" y="0"/>
                </a:lnTo>
                <a:lnTo>
                  <a:pt x="19" y="0"/>
                </a:lnTo>
                <a:lnTo>
                  <a:pt x="16" y="0"/>
                </a:lnTo>
                <a:lnTo>
                  <a:pt x="14" y="2"/>
                </a:lnTo>
                <a:lnTo>
                  <a:pt x="11" y="2"/>
                </a:lnTo>
                <a:lnTo>
                  <a:pt x="8" y="5"/>
                </a:lnTo>
                <a:lnTo>
                  <a:pt x="6" y="7"/>
                </a:lnTo>
                <a:lnTo>
                  <a:pt x="3" y="9"/>
                </a:lnTo>
                <a:lnTo>
                  <a:pt x="3" y="12"/>
                </a:lnTo>
                <a:lnTo>
                  <a:pt x="0" y="16"/>
                </a:lnTo>
                <a:lnTo>
                  <a:pt x="0" y="19"/>
                </a:lnTo>
                <a:lnTo>
                  <a:pt x="0" y="21"/>
                </a:lnTo>
                <a:lnTo>
                  <a:pt x="3" y="26"/>
                </a:lnTo>
                <a:lnTo>
                  <a:pt x="3" y="28"/>
                </a:lnTo>
                <a:lnTo>
                  <a:pt x="6" y="30"/>
                </a:lnTo>
                <a:lnTo>
                  <a:pt x="8" y="32"/>
                </a:lnTo>
                <a:lnTo>
                  <a:pt x="11" y="35"/>
                </a:lnTo>
                <a:lnTo>
                  <a:pt x="14" y="35"/>
                </a:lnTo>
                <a:lnTo>
                  <a:pt x="16" y="37"/>
                </a:lnTo>
                <a:lnTo>
                  <a:pt x="19" y="37"/>
                </a:lnTo>
                <a:lnTo>
                  <a:pt x="24" y="37"/>
                </a:lnTo>
                <a:lnTo>
                  <a:pt x="21" y="37"/>
                </a:lnTo>
                <a:close/>
              </a:path>
            </a:pathLst>
          </a:custGeom>
          <a:solidFill>
            <a:srgbClr val="000000">
              <a:alpha val="100000"/>
            </a:srgbClr>
          </a:solidFill>
          <a:ln w="9525">
            <a:noFill/>
          </a:ln>
        </p:spPr>
        <p:txBody>
          <a:bodyPr/>
          <a:lstStyle/>
          <a:p>
            <a:endParaRPr lang="zh-CN" altLang="en-US"/>
          </a:p>
        </p:txBody>
      </p:sp>
      <p:sp>
        <p:nvSpPr>
          <p:cNvPr id="681052" name="Freeform 93"/>
          <p:cNvSpPr/>
          <p:nvPr/>
        </p:nvSpPr>
        <p:spPr>
          <a:xfrm>
            <a:off x="4062413" y="3933825"/>
            <a:ext cx="82550" cy="65088"/>
          </a:xfrm>
          <a:custGeom>
            <a:avLst/>
            <a:gdLst>
              <a:gd name="txL" fmla="*/ 0 w 45"/>
              <a:gd name="txT" fmla="*/ 0 h 37"/>
              <a:gd name="txR" fmla="*/ 45 w 45"/>
              <a:gd name="txB" fmla="*/ 37 h 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7">
                <a:moveTo>
                  <a:pt x="21" y="37"/>
                </a:moveTo>
                <a:lnTo>
                  <a:pt x="27" y="37"/>
                </a:lnTo>
                <a:lnTo>
                  <a:pt x="29" y="37"/>
                </a:lnTo>
                <a:lnTo>
                  <a:pt x="32" y="35"/>
                </a:lnTo>
                <a:lnTo>
                  <a:pt x="35" y="35"/>
                </a:lnTo>
                <a:lnTo>
                  <a:pt x="37" y="33"/>
                </a:lnTo>
                <a:lnTo>
                  <a:pt x="40" y="30"/>
                </a:lnTo>
                <a:lnTo>
                  <a:pt x="42" y="28"/>
                </a:lnTo>
                <a:lnTo>
                  <a:pt x="42" y="26"/>
                </a:lnTo>
                <a:lnTo>
                  <a:pt x="45" y="21"/>
                </a:lnTo>
                <a:lnTo>
                  <a:pt x="45" y="19"/>
                </a:lnTo>
                <a:lnTo>
                  <a:pt x="45" y="17"/>
                </a:lnTo>
                <a:lnTo>
                  <a:pt x="42" y="12"/>
                </a:lnTo>
                <a:lnTo>
                  <a:pt x="42" y="10"/>
                </a:lnTo>
                <a:lnTo>
                  <a:pt x="40" y="7"/>
                </a:lnTo>
                <a:lnTo>
                  <a:pt x="37" y="5"/>
                </a:lnTo>
                <a:lnTo>
                  <a:pt x="35" y="3"/>
                </a:lnTo>
                <a:lnTo>
                  <a:pt x="32" y="3"/>
                </a:lnTo>
                <a:lnTo>
                  <a:pt x="29" y="0"/>
                </a:lnTo>
                <a:lnTo>
                  <a:pt x="27" y="0"/>
                </a:lnTo>
                <a:lnTo>
                  <a:pt x="24" y="0"/>
                </a:lnTo>
                <a:lnTo>
                  <a:pt x="19" y="0"/>
                </a:lnTo>
                <a:lnTo>
                  <a:pt x="16" y="0"/>
                </a:lnTo>
                <a:lnTo>
                  <a:pt x="14" y="3"/>
                </a:lnTo>
                <a:lnTo>
                  <a:pt x="11" y="3"/>
                </a:lnTo>
                <a:lnTo>
                  <a:pt x="8" y="5"/>
                </a:lnTo>
                <a:lnTo>
                  <a:pt x="6" y="7"/>
                </a:lnTo>
                <a:lnTo>
                  <a:pt x="3" y="10"/>
                </a:lnTo>
                <a:lnTo>
                  <a:pt x="3" y="12"/>
                </a:lnTo>
                <a:lnTo>
                  <a:pt x="0" y="17"/>
                </a:lnTo>
                <a:lnTo>
                  <a:pt x="0" y="19"/>
                </a:lnTo>
                <a:lnTo>
                  <a:pt x="0" y="21"/>
                </a:lnTo>
                <a:lnTo>
                  <a:pt x="3" y="26"/>
                </a:lnTo>
                <a:lnTo>
                  <a:pt x="3" y="28"/>
                </a:lnTo>
                <a:lnTo>
                  <a:pt x="6" y="30"/>
                </a:lnTo>
                <a:lnTo>
                  <a:pt x="8" y="33"/>
                </a:lnTo>
                <a:lnTo>
                  <a:pt x="11" y="35"/>
                </a:lnTo>
                <a:lnTo>
                  <a:pt x="14" y="35"/>
                </a:lnTo>
                <a:lnTo>
                  <a:pt x="16" y="37"/>
                </a:lnTo>
                <a:lnTo>
                  <a:pt x="19" y="37"/>
                </a:lnTo>
                <a:lnTo>
                  <a:pt x="24" y="37"/>
                </a:lnTo>
                <a:lnTo>
                  <a:pt x="21" y="37"/>
                </a:lnTo>
                <a:close/>
              </a:path>
            </a:pathLst>
          </a:custGeom>
          <a:solidFill>
            <a:srgbClr val="000000">
              <a:alpha val="100000"/>
            </a:srgbClr>
          </a:solidFill>
          <a:ln w="9525">
            <a:noFill/>
          </a:ln>
        </p:spPr>
        <p:txBody>
          <a:bodyPr/>
          <a:lstStyle/>
          <a:p>
            <a:endParaRPr lang="zh-CN" altLang="en-US"/>
          </a:p>
        </p:txBody>
      </p:sp>
      <p:sp>
        <p:nvSpPr>
          <p:cNvPr id="681053" name="Freeform 94"/>
          <p:cNvSpPr/>
          <p:nvPr/>
        </p:nvSpPr>
        <p:spPr>
          <a:xfrm>
            <a:off x="4062413" y="4138613"/>
            <a:ext cx="82550" cy="63500"/>
          </a:xfrm>
          <a:custGeom>
            <a:avLst/>
            <a:gdLst>
              <a:gd name="txL" fmla="*/ 0 w 45"/>
              <a:gd name="txT" fmla="*/ 0 h 36"/>
              <a:gd name="txR" fmla="*/ 45 w 45"/>
              <a:gd name="txB" fmla="*/ 36 h 3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6">
                <a:moveTo>
                  <a:pt x="21" y="36"/>
                </a:moveTo>
                <a:lnTo>
                  <a:pt x="27" y="36"/>
                </a:lnTo>
                <a:lnTo>
                  <a:pt x="29" y="36"/>
                </a:lnTo>
                <a:lnTo>
                  <a:pt x="32" y="34"/>
                </a:lnTo>
                <a:lnTo>
                  <a:pt x="35" y="34"/>
                </a:lnTo>
                <a:lnTo>
                  <a:pt x="37" y="32"/>
                </a:lnTo>
                <a:lnTo>
                  <a:pt x="40" y="30"/>
                </a:lnTo>
                <a:lnTo>
                  <a:pt x="42" y="27"/>
                </a:lnTo>
                <a:lnTo>
                  <a:pt x="42" y="25"/>
                </a:lnTo>
                <a:lnTo>
                  <a:pt x="45" y="20"/>
                </a:lnTo>
                <a:lnTo>
                  <a:pt x="45" y="18"/>
                </a:lnTo>
                <a:lnTo>
                  <a:pt x="45" y="16"/>
                </a:lnTo>
                <a:lnTo>
                  <a:pt x="42" y="11"/>
                </a:lnTo>
                <a:lnTo>
                  <a:pt x="42" y="9"/>
                </a:lnTo>
                <a:lnTo>
                  <a:pt x="40" y="7"/>
                </a:lnTo>
                <a:lnTo>
                  <a:pt x="37" y="4"/>
                </a:lnTo>
                <a:lnTo>
                  <a:pt x="35" y="2"/>
                </a:lnTo>
                <a:lnTo>
                  <a:pt x="32" y="2"/>
                </a:lnTo>
                <a:lnTo>
                  <a:pt x="29" y="0"/>
                </a:lnTo>
                <a:lnTo>
                  <a:pt x="27" y="0"/>
                </a:lnTo>
                <a:lnTo>
                  <a:pt x="24" y="0"/>
                </a:lnTo>
                <a:lnTo>
                  <a:pt x="19" y="0"/>
                </a:lnTo>
                <a:lnTo>
                  <a:pt x="16" y="0"/>
                </a:lnTo>
                <a:lnTo>
                  <a:pt x="14" y="2"/>
                </a:lnTo>
                <a:lnTo>
                  <a:pt x="11" y="2"/>
                </a:lnTo>
                <a:lnTo>
                  <a:pt x="8" y="4"/>
                </a:lnTo>
                <a:lnTo>
                  <a:pt x="6" y="7"/>
                </a:lnTo>
                <a:lnTo>
                  <a:pt x="3" y="9"/>
                </a:lnTo>
                <a:lnTo>
                  <a:pt x="3" y="11"/>
                </a:lnTo>
                <a:lnTo>
                  <a:pt x="0" y="16"/>
                </a:lnTo>
                <a:lnTo>
                  <a:pt x="0" y="18"/>
                </a:lnTo>
                <a:lnTo>
                  <a:pt x="0" y="20"/>
                </a:lnTo>
                <a:lnTo>
                  <a:pt x="3" y="25"/>
                </a:lnTo>
                <a:lnTo>
                  <a:pt x="3" y="27"/>
                </a:lnTo>
                <a:lnTo>
                  <a:pt x="6" y="30"/>
                </a:lnTo>
                <a:lnTo>
                  <a:pt x="8" y="32"/>
                </a:lnTo>
                <a:lnTo>
                  <a:pt x="11" y="34"/>
                </a:lnTo>
                <a:lnTo>
                  <a:pt x="14" y="34"/>
                </a:lnTo>
                <a:lnTo>
                  <a:pt x="16" y="36"/>
                </a:lnTo>
                <a:lnTo>
                  <a:pt x="19" y="36"/>
                </a:lnTo>
                <a:lnTo>
                  <a:pt x="24" y="36"/>
                </a:lnTo>
                <a:lnTo>
                  <a:pt x="21" y="36"/>
                </a:lnTo>
                <a:close/>
              </a:path>
            </a:pathLst>
          </a:custGeom>
          <a:solidFill>
            <a:srgbClr val="000000">
              <a:alpha val="100000"/>
            </a:srgbClr>
          </a:solidFill>
          <a:ln w="9525">
            <a:noFill/>
          </a:ln>
        </p:spPr>
        <p:txBody>
          <a:bodyPr/>
          <a:lstStyle/>
          <a:p>
            <a:endParaRPr lang="zh-CN" altLang="en-US"/>
          </a:p>
        </p:txBody>
      </p:sp>
      <p:sp>
        <p:nvSpPr>
          <p:cNvPr id="681054" name="Freeform 95"/>
          <p:cNvSpPr/>
          <p:nvPr/>
        </p:nvSpPr>
        <p:spPr>
          <a:xfrm>
            <a:off x="4062413" y="4340225"/>
            <a:ext cx="82550" cy="65088"/>
          </a:xfrm>
          <a:custGeom>
            <a:avLst/>
            <a:gdLst>
              <a:gd name="txL" fmla="*/ 0 w 45"/>
              <a:gd name="txT" fmla="*/ 0 h 37"/>
              <a:gd name="txR" fmla="*/ 45 w 45"/>
              <a:gd name="txB" fmla="*/ 37 h 3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5" h="37">
                <a:moveTo>
                  <a:pt x="21" y="37"/>
                </a:moveTo>
                <a:lnTo>
                  <a:pt x="27" y="37"/>
                </a:lnTo>
                <a:lnTo>
                  <a:pt x="29" y="37"/>
                </a:lnTo>
                <a:lnTo>
                  <a:pt x="32" y="34"/>
                </a:lnTo>
                <a:lnTo>
                  <a:pt x="35" y="34"/>
                </a:lnTo>
                <a:lnTo>
                  <a:pt x="37" y="32"/>
                </a:lnTo>
                <a:lnTo>
                  <a:pt x="40" y="30"/>
                </a:lnTo>
                <a:lnTo>
                  <a:pt x="42" y="27"/>
                </a:lnTo>
                <a:lnTo>
                  <a:pt x="42" y="25"/>
                </a:lnTo>
                <a:lnTo>
                  <a:pt x="45" y="21"/>
                </a:lnTo>
                <a:lnTo>
                  <a:pt x="45" y="18"/>
                </a:lnTo>
                <a:lnTo>
                  <a:pt x="45" y="16"/>
                </a:lnTo>
                <a:lnTo>
                  <a:pt x="42" y="11"/>
                </a:lnTo>
                <a:lnTo>
                  <a:pt x="42" y="9"/>
                </a:lnTo>
                <a:lnTo>
                  <a:pt x="40" y="7"/>
                </a:lnTo>
                <a:lnTo>
                  <a:pt x="37" y="4"/>
                </a:lnTo>
                <a:lnTo>
                  <a:pt x="35" y="2"/>
                </a:lnTo>
                <a:lnTo>
                  <a:pt x="32" y="2"/>
                </a:lnTo>
                <a:lnTo>
                  <a:pt x="29" y="0"/>
                </a:lnTo>
                <a:lnTo>
                  <a:pt x="27" y="0"/>
                </a:lnTo>
                <a:lnTo>
                  <a:pt x="24" y="0"/>
                </a:lnTo>
                <a:lnTo>
                  <a:pt x="19" y="0"/>
                </a:lnTo>
                <a:lnTo>
                  <a:pt x="16" y="0"/>
                </a:lnTo>
                <a:lnTo>
                  <a:pt x="14" y="2"/>
                </a:lnTo>
                <a:lnTo>
                  <a:pt x="11" y="2"/>
                </a:lnTo>
                <a:lnTo>
                  <a:pt x="8" y="4"/>
                </a:lnTo>
                <a:lnTo>
                  <a:pt x="6" y="7"/>
                </a:lnTo>
                <a:lnTo>
                  <a:pt x="3" y="9"/>
                </a:lnTo>
                <a:lnTo>
                  <a:pt x="3" y="11"/>
                </a:lnTo>
                <a:lnTo>
                  <a:pt x="0" y="16"/>
                </a:lnTo>
                <a:lnTo>
                  <a:pt x="0" y="18"/>
                </a:lnTo>
                <a:lnTo>
                  <a:pt x="0" y="21"/>
                </a:lnTo>
                <a:lnTo>
                  <a:pt x="3" y="25"/>
                </a:lnTo>
                <a:lnTo>
                  <a:pt x="3" y="27"/>
                </a:lnTo>
                <a:lnTo>
                  <a:pt x="6" y="30"/>
                </a:lnTo>
                <a:lnTo>
                  <a:pt x="8" y="32"/>
                </a:lnTo>
                <a:lnTo>
                  <a:pt x="11" y="34"/>
                </a:lnTo>
                <a:lnTo>
                  <a:pt x="14" y="34"/>
                </a:lnTo>
                <a:lnTo>
                  <a:pt x="16" y="37"/>
                </a:lnTo>
                <a:lnTo>
                  <a:pt x="19" y="37"/>
                </a:lnTo>
                <a:lnTo>
                  <a:pt x="24" y="37"/>
                </a:lnTo>
                <a:lnTo>
                  <a:pt x="21" y="37"/>
                </a:lnTo>
                <a:close/>
              </a:path>
            </a:pathLst>
          </a:custGeom>
          <a:solidFill>
            <a:srgbClr val="000000">
              <a:alpha val="100000"/>
            </a:srgbClr>
          </a:solidFill>
          <a:ln w="9525">
            <a:noFill/>
          </a:ln>
        </p:spPr>
        <p:txBody>
          <a:bodyPr/>
          <a:lstStyle/>
          <a:p>
            <a:endParaRPr lang="zh-CN" altLang="en-US"/>
          </a:p>
        </p:txBody>
      </p:sp>
      <p:sp>
        <p:nvSpPr>
          <p:cNvPr id="681055" name="Freeform 96"/>
          <p:cNvSpPr/>
          <p:nvPr/>
        </p:nvSpPr>
        <p:spPr>
          <a:xfrm>
            <a:off x="1550988" y="1328738"/>
            <a:ext cx="974725" cy="203200"/>
          </a:xfrm>
          <a:custGeom>
            <a:avLst/>
            <a:gdLst>
              <a:gd name="txL" fmla="*/ 0 w 525"/>
              <a:gd name="txT" fmla="*/ 0 h 115"/>
              <a:gd name="txR" fmla="*/ 525 w 525"/>
              <a:gd name="txB" fmla="*/ 115 h 115"/>
            </a:gdLst>
            <a:ahLst/>
            <a:cxnLst>
              <a:cxn ang="0">
                <a:pos x="2147483646" y="2147483646"/>
              </a:cxn>
              <a:cxn ang="0">
                <a:pos x="2147483646" y="0"/>
              </a:cxn>
              <a:cxn ang="0">
                <a:pos x="0" y="0"/>
              </a:cxn>
              <a:cxn ang="0">
                <a:pos x="0" y="2147483646"/>
              </a:cxn>
              <a:cxn ang="0">
                <a:pos x="2147483646" y="2147483646"/>
              </a:cxn>
              <a:cxn ang="0">
                <a:pos x="2147483646" y="2147483646"/>
              </a:cxn>
            </a:cxnLst>
            <a:rect l="txL" t="txT" r="txR" b="txB"/>
            <a:pathLst>
              <a:path w="525" h="115">
                <a:moveTo>
                  <a:pt x="525" y="115"/>
                </a:moveTo>
                <a:lnTo>
                  <a:pt x="525" y="0"/>
                </a:lnTo>
                <a:lnTo>
                  <a:pt x="0" y="0"/>
                </a:lnTo>
                <a:lnTo>
                  <a:pt x="0" y="115"/>
                </a:lnTo>
                <a:lnTo>
                  <a:pt x="525" y="115"/>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56" name="Freeform 97"/>
          <p:cNvSpPr/>
          <p:nvPr/>
        </p:nvSpPr>
        <p:spPr>
          <a:xfrm>
            <a:off x="2008188" y="1546225"/>
            <a:ext cx="1069975" cy="1609725"/>
          </a:xfrm>
          <a:custGeom>
            <a:avLst/>
            <a:gdLst>
              <a:gd name="txL" fmla="*/ 0 w 344"/>
              <a:gd name="txT" fmla="*/ 0 h 922"/>
              <a:gd name="txR" fmla="*/ 344 w 344"/>
              <a:gd name="txB" fmla="*/ 922 h 922"/>
            </a:gdLst>
            <a:ahLst/>
            <a:cxnLst>
              <a:cxn ang="0">
                <a:pos x="0" y="0"/>
              </a:cxn>
              <a:cxn ang="0">
                <a:pos x="0" y="2147483646"/>
              </a:cxn>
              <a:cxn ang="0">
                <a:pos x="2147483646" y="2147483646"/>
              </a:cxn>
            </a:cxnLst>
            <a:rect l="txL" t="txT" r="txR" b="txB"/>
            <a:pathLst>
              <a:path w="344" h="922">
                <a:moveTo>
                  <a:pt x="0" y="0"/>
                </a:moveTo>
                <a:lnTo>
                  <a:pt x="0" y="922"/>
                </a:lnTo>
                <a:lnTo>
                  <a:pt x="344" y="922"/>
                </a:lnTo>
              </a:path>
            </a:pathLst>
          </a:custGeom>
          <a:noFill/>
          <a:ln w="158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81057" name="Freeform 98"/>
          <p:cNvSpPr/>
          <p:nvPr/>
        </p:nvSpPr>
        <p:spPr>
          <a:xfrm>
            <a:off x="6621463" y="1617663"/>
            <a:ext cx="76200" cy="73025"/>
          </a:xfrm>
          <a:custGeom>
            <a:avLst/>
            <a:gdLst>
              <a:gd name="txL" fmla="*/ 0 w 48"/>
              <a:gd name="txT" fmla="*/ 0 h 41"/>
              <a:gd name="txR" fmla="*/ 48 w 48"/>
              <a:gd name="txB" fmla="*/ 41 h 41"/>
            </a:gdLst>
            <a:ahLst/>
            <a:cxnLst>
              <a:cxn ang="0">
                <a:pos x="0" y="2147483646"/>
              </a:cxn>
              <a:cxn ang="0">
                <a:pos x="2147483646" y="2147483646"/>
              </a:cxn>
              <a:cxn ang="0">
                <a:pos x="2147483646" y="0"/>
              </a:cxn>
              <a:cxn ang="0">
                <a:pos x="0" y="2147483646"/>
              </a:cxn>
              <a:cxn ang="0">
                <a:pos x="0" y="2147483646"/>
              </a:cxn>
            </a:cxnLst>
            <a:rect l="txL" t="txT" r="txR" b="txB"/>
            <a:pathLst>
              <a:path w="48" h="41">
                <a:moveTo>
                  <a:pt x="0" y="14"/>
                </a:moveTo>
                <a:lnTo>
                  <a:pt x="32" y="41"/>
                </a:lnTo>
                <a:lnTo>
                  <a:pt x="48" y="0"/>
                </a:lnTo>
                <a:lnTo>
                  <a:pt x="0" y="14"/>
                </a:lnTo>
                <a:close/>
              </a:path>
            </a:pathLst>
          </a:custGeom>
          <a:solidFill>
            <a:srgbClr val="000000">
              <a:alpha val="100000"/>
            </a:srgbClr>
          </a:solidFill>
          <a:ln w="9525">
            <a:noFill/>
          </a:ln>
        </p:spPr>
        <p:txBody>
          <a:bodyPr/>
          <a:lstStyle/>
          <a:p>
            <a:endParaRPr lang="zh-CN" altLang="en-US"/>
          </a:p>
        </p:txBody>
      </p:sp>
      <p:sp>
        <p:nvSpPr>
          <p:cNvPr id="681058" name="Freeform 99"/>
          <p:cNvSpPr/>
          <p:nvPr/>
        </p:nvSpPr>
        <p:spPr>
          <a:xfrm>
            <a:off x="6518275" y="4287838"/>
            <a:ext cx="87313" cy="65087"/>
          </a:xfrm>
          <a:custGeom>
            <a:avLst/>
            <a:gdLst>
              <a:gd name="txL" fmla="*/ 0 w 47"/>
              <a:gd name="txT" fmla="*/ 0 h 37"/>
              <a:gd name="txR" fmla="*/ 47 w 47"/>
              <a:gd name="txB" fmla="*/ 37 h 37"/>
            </a:gdLst>
            <a:ahLst/>
            <a:cxnLst>
              <a:cxn ang="0">
                <a:pos x="2147483646" y="0"/>
              </a:cxn>
              <a:cxn ang="0">
                <a:pos x="0" y="2147483646"/>
              </a:cxn>
              <a:cxn ang="0">
                <a:pos x="2147483646" y="2147483646"/>
              </a:cxn>
              <a:cxn ang="0">
                <a:pos x="2147483646" y="2147483646"/>
              </a:cxn>
              <a:cxn ang="0">
                <a:pos x="2147483646" y="2147483646"/>
              </a:cxn>
              <a:cxn ang="0">
                <a:pos x="2147483646" y="0"/>
              </a:cxn>
            </a:cxnLst>
            <a:rect l="txL" t="txT" r="txR" b="txB"/>
            <a:pathLst>
              <a:path w="47" h="37">
                <a:moveTo>
                  <a:pt x="21" y="0"/>
                </a:moveTo>
                <a:lnTo>
                  <a:pt x="0" y="34"/>
                </a:lnTo>
                <a:lnTo>
                  <a:pt x="47" y="37"/>
                </a:lnTo>
                <a:lnTo>
                  <a:pt x="21" y="2"/>
                </a:lnTo>
                <a:lnTo>
                  <a:pt x="21" y="0"/>
                </a:lnTo>
                <a:close/>
              </a:path>
            </a:pathLst>
          </a:custGeom>
          <a:solidFill>
            <a:srgbClr val="000000">
              <a:alpha val="100000"/>
            </a:srgbClr>
          </a:solidFill>
          <a:ln w="9525">
            <a:noFill/>
          </a:ln>
        </p:spPr>
        <p:txBody>
          <a:bodyPr/>
          <a:lstStyle/>
          <a:p>
            <a:endParaRPr lang="zh-CN" altLang="en-US"/>
          </a:p>
        </p:txBody>
      </p:sp>
      <p:sp>
        <p:nvSpPr>
          <p:cNvPr id="681059" name="Freeform 100"/>
          <p:cNvSpPr/>
          <p:nvPr/>
        </p:nvSpPr>
        <p:spPr>
          <a:xfrm>
            <a:off x="3068638" y="3117850"/>
            <a:ext cx="82550" cy="69850"/>
          </a:xfrm>
          <a:custGeom>
            <a:avLst/>
            <a:gdLst>
              <a:gd name="txL" fmla="*/ 0 w 45"/>
              <a:gd name="txT" fmla="*/ 0 h 39"/>
              <a:gd name="txR" fmla="*/ 45 w 45"/>
              <a:gd name="txB" fmla="*/ 39 h 39"/>
            </a:gdLst>
            <a:ahLst/>
            <a:cxnLst>
              <a:cxn ang="0">
                <a:pos x="0" y="0"/>
              </a:cxn>
              <a:cxn ang="0">
                <a:pos x="2147483646" y="2147483646"/>
              </a:cxn>
              <a:cxn ang="0">
                <a:pos x="2147483646" y="2147483646"/>
              </a:cxn>
              <a:cxn ang="0">
                <a:pos x="2147483646" y="2147483646"/>
              </a:cxn>
              <a:cxn ang="0">
                <a:pos x="2147483646" y="2147483646"/>
              </a:cxn>
              <a:cxn ang="0">
                <a:pos x="0" y="0"/>
              </a:cxn>
            </a:cxnLst>
            <a:rect l="txL" t="txT" r="txR" b="txB"/>
            <a:pathLst>
              <a:path w="45" h="39">
                <a:moveTo>
                  <a:pt x="0" y="0"/>
                </a:moveTo>
                <a:lnTo>
                  <a:pt x="3" y="39"/>
                </a:lnTo>
                <a:lnTo>
                  <a:pt x="45" y="21"/>
                </a:lnTo>
                <a:lnTo>
                  <a:pt x="3" y="3"/>
                </a:lnTo>
                <a:lnTo>
                  <a:pt x="0" y="0"/>
                </a:lnTo>
                <a:close/>
              </a:path>
            </a:pathLst>
          </a:custGeom>
          <a:solidFill>
            <a:srgbClr val="000000">
              <a:alpha val="100000"/>
            </a:srgbClr>
          </a:solidFill>
          <a:ln w="9525">
            <a:noFill/>
          </a:ln>
        </p:spPr>
        <p:txBody>
          <a:bodyPr/>
          <a:lstStyle/>
          <a:p>
            <a:endParaRPr lang="zh-CN" altLang="en-US"/>
          </a:p>
        </p:txBody>
      </p:sp>
      <p:sp>
        <p:nvSpPr>
          <p:cNvPr id="681060" name="Line 101"/>
          <p:cNvSpPr/>
          <p:nvPr/>
        </p:nvSpPr>
        <p:spPr>
          <a:xfrm>
            <a:off x="4100513" y="2952750"/>
            <a:ext cx="2463800" cy="1379538"/>
          </a:xfrm>
          <a:prstGeom prst="line">
            <a:avLst/>
          </a:prstGeom>
          <a:ln w="15875" cap="flat" cmpd="sng">
            <a:solidFill>
              <a:srgbClr val="000000"/>
            </a:solidFill>
            <a:prstDash val="solid"/>
            <a:headEnd type="none" w="med" len="med"/>
            <a:tailEnd type="none" w="med" len="med"/>
          </a:ln>
        </p:spPr>
      </p:sp>
      <p:sp>
        <p:nvSpPr>
          <p:cNvPr id="681061" name="Freeform 102"/>
          <p:cNvSpPr/>
          <p:nvPr/>
        </p:nvSpPr>
        <p:spPr>
          <a:xfrm>
            <a:off x="6524625" y="4848225"/>
            <a:ext cx="80963" cy="68263"/>
          </a:xfrm>
          <a:custGeom>
            <a:avLst/>
            <a:gdLst>
              <a:gd name="txL" fmla="*/ 0 w 44"/>
              <a:gd name="txT" fmla="*/ 0 h 39"/>
              <a:gd name="txR" fmla="*/ 44 w 44"/>
              <a:gd name="txB" fmla="*/ 39 h 39"/>
            </a:gdLst>
            <a:ahLst/>
            <a:cxnLst>
              <a:cxn ang="0">
                <a:pos x="2147483646" y="0"/>
              </a:cxn>
              <a:cxn ang="0">
                <a:pos x="0" y="2147483646"/>
              </a:cxn>
              <a:cxn ang="0">
                <a:pos x="2147483646" y="2147483646"/>
              </a:cxn>
              <a:cxn ang="0">
                <a:pos x="2147483646" y="2147483646"/>
              </a:cxn>
              <a:cxn ang="0">
                <a:pos x="2147483646" y="2147483646"/>
              </a:cxn>
              <a:cxn ang="0">
                <a:pos x="2147483646" y="0"/>
              </a:cxn>
            </a:cxnLst>
            <a:rect l="txL" t="txT" r="txR" b="txB"/>
            <a:pathLst>
              <a:path w="44" h="39">
                <a:moveTo>
                  <a:pt x="2" y="0"/>
                </a:moveTo>
                <a:lnTo>
                  <a:pt x="0" y="39"/>
                </a:lnTo>
                <a:lnTo>
                  <a:pt x="44" y="25"/>
                </a:lnTo>
                <a:lnTo>
                  <a:pt x="2" y="2"/>
                </a:lnTo>
                <a:lnTo>
                  <a:pt x="2" y="0"/>
                </a:lnTo>
                <a:close/>
              </a:path>
            </a:pathLst>
          </a:custGeom>
          <a:solidFill>
            <a:srgbClr val="000000">
              <a:alpha val="100000"/>
            </a:srgbClr>
          </a:solidFill>
          <a:ln w="9525">
            <a:noFill/>
          </a:ln>
        </p:spPr>
        <p:txBody>
          <a:bodyPr/>
          <a:lstStyle/>
          <a:p>
            <a:endParaRPr lang="zh-CN" altLang="en-US"/>
          </a:p>
        </p:txBody>
      </p:sp>
      <p:sp>
        <p:nvSpPr>
          <p:cNvPr id="681062" name="Line 103"/>
          <p:cNvSpPr/>
          <p:nvPr/>
        </p:nvSpPr>
        <p:spPr>
          <a:xfrm>
            <a:off x="4100513" y="4170363"/>
            <a:ext cx="2424112" cy="714375"/>
          </a:xfrm>
          <a:prstGeom prst="line">
            <a:avLst/>
          </a:prstGeom>
          <a:ln w="15875" cap="flat" cmpd="sng">
            <a:solidFill>
              <a:srgbClr val="000000"/>
            </a:solidFill>
            <a:prstDash val="solid"/>
            <a:headEnd type="none" w="med" len="med"/>
            <a:tailEnd type="none" w="med" len="med"/>
          </a:ln>
        </p:spPr>
      </p:sp>
      <p:sp>
        <p:nvSpPr>
          <p:cNvPr id="681063" name="Freeform 104"/>
          <p:cNvSpPr/>
          <p:nvPr/>
        </p:nvSpPr>
        <p:spPr>
          <a:xfrm>
            <a:off x="6515100" y="4568825"/>
            <a:ext cx="90488" cy="65088"/>
          </a:xfrm>
          <a:custGeom>
            <a:avLst/>
            <a:gdLst>
              <a:gd name="txL" fmla="*/ 0 w 49"/>
              <a:gd name="txT" fmla="*/ 0 h 37"/>
              <a:gd name="txR" fmla="*/ 49 w 49"/>
              <a:gd name="txB" fmla="*/ 37 h 37"/>
            </a:gdLst>
            <a:ahLst/>
            <a:cxnLst>
              <a:cxn ang="0">
                <a:pos x="2147483646" y="0"/>
              </a:cxn>
              <a:cxn ang="0">
                <a:pos x="0" y="2147483646"/>
              </a:cxn>
              <a:cxn ang="0">
                <a:pos x="2147483646" y="2147483646"/>
              </a:cxn>
              <a:cxn ang="0">
                <a:pos x="2147483646" y="0"/>
              </a:cxn>
              <a:cxn ang="0">
                <a:pos x="2147483646" y="0"/>
              </a:cxn>
            </a:cxnLst>
            <a:rect l="txL" t="txT" r="txR" b="txB"/>
            <a:pathLst>
              <a:path w="49" h="37">
                <a:moveTo>
                  <a:pt x="13" y="0"/>
                </a:moveTo>
                <a:lnTo>
                  <a:pt x="0" y="37"/>
                </a:lnTo>
                <a:lnTo>
                  <a:pt x="49" y="30"/>
                </a:lnTo>
                <a:lnTo>
                  <a:pt x="13" y="0"/>
                </a:lnTo>
                <a:close/>
              </a:path>
            </a:pathLst>
          </a:custGeom>
          <a:solidFill>
            <a:srgbClr val="000000">
              <a:alpha val="100000"/>
            </a:srgbClr>
          </a:solidFill>
          <a:ln w="9525">
            <a:noFill/>
          </a:ln>
        </p:spPr>
        <p:txBody>
          <a:bodyPr/>
          <a:lstStyle/>
          <a:p>
            <a:endParaRPr lang="zh-CN" altLang="en-US"/>
          </a:p>
        </p:txBody>
      </p:sp>
      <p:sp>
        <p:nvSpPr>
          <p:cNvPr id="681064" name="Line 105"/>
          <p:cNvSpPr/>
          <p:nvPr/>
        </p:nvSpPr>
        <p:spPr>
          <a:xfrm>
            <a:off x="4100513" y="3560763"/>
            <a:ext cx="2443162" cy="1047750"/>
          </a:xfrm>
          <a:prstGeom prst="line">
            <a:avLst/>
          </a:prstGeom>
          <a:ln w="15875" cap="flat" cmpd="sng">
            <a:solidFill>
              <a:srgbClr val="000000"/>
            </a:solidFill>
            <a:prstDash val="solid"/>
            <a:headEnd type="none" w="med" len="med"/>
            <a:tailEnd type="none" w="med" len="med"/>
          </a:ln>
        </p:spPr>
      </p:sp>
      <p:sp>
        <p:nvSpPr>
          <p:cNvPr id="681065" name="Line 106"/>
          <p:cNvSpPr/>
          <p:nvPr/>
        </p:nvSpPr>
        <p:spPr>
          <a:xfrm flipV="1">
            <a:off x="4100513" y="1652588"/>
            <a:ext cx="2565400" cy="2112962"/>
          </a:xfrm>
          <a:prstGeom prst="line">
            <a:avLst/>
          </a:prstGeom>
          <a:ln w="15875" cap="flat" cmpd="sng">
            <a:solidFill>
              <a:srgbClr val="000000"/>
            </a:solidFill>
            <a:prstDash val="solid"/>
            <a:headEnd type="none" w="med" len="med"/>
            <a:tailEnd type="none" w="med" len="med"/>
          </a:ln>
        </p:spPr>
      </p:sp>
      <p:sp>
        <p:nvSpPr>
          <p:cNvPr id="681066" name="Freeform 107"/>
          <p:cNvSpPr/>
          <p:nvPr/>
        </p:nvSpPr>
        <p:spPr>
          <a:xfrm>
            <a:off x="6621463" y="1824038"/>
            <a:ext cx="76200" cy="74612"/>
          </a:xfrm>
          <a:custGeom>
            <a:avLst/>
            <a:gdLst>
              <a:gd name="txL" fmla="*/ 0 w 48"/>
              <a:gd name="txT" fmla="*/ 0 h 42"/>
              <a:gd name="txR" fmla="*/ 48 w 48"/>
              <a:gd name="txB" fmla="*/ 42 h 42"/>
            </a:gdLst>
            <a:ahLst/>
            <a:cxnLst>
              <a:cxn ang="0">
                <a:pos x="0" y="2147483646"/>
              </a:cxn>
              <a:cxn ang="0">
                <a:pos x="2147483646" y="2147483646"/>
              </a:cxn>
              <a:cxn ang="0">
                <a:pos x="2147483646" y="0"/>
              </a:cxn>
              <a:cxn ang="0">
                <a:pos x="0" y="2147483646"/>
              </a:cxn>
              <a:cxn ang="0">
                <a:pos x="0" y="2147483646"/>
              </a:cxn>
            </a:cxnLst>
            <a:rect l="txL" t="txT" r="txR" b="txB"/>
            <a:pathLst>
              <a:path w="48" h="42">
                <a:moveTo>
                  <a:pt x="0" y="16"/>
                </a:moveTo>
                <a:lnTo>
                  <a:pt x="34" y="42"/>
                </a:lnTo>
                <a:lnTo>
                  <a:pt x="48" y="0"/>
                </a:lnTo>
                <a:lnTo>
                  <a:pt x="0" y="16"/>
                </a:lnTo>
                <a:close/>
              </a:path>
            </a:pathLst>
          </a:custGeom>
          <a:solidFill>
            <a:srgbClr val="000000">
              <a:alpha val="100000"/>
            </a:srgbClr>
          </a:solidFill>
          <a:ln w="9525">
            <a:noFill/>
          </a:ln>
        </p:spPr>
        <p:txBody>
          <a:bodyPr/>
          <a:lstStyle/>
          <a:p>
            <a:endParaRPr lang="zh-CN" altLang="en-US"/>
          </a:p>
        </p:txBody>
      </p:sp>
      <p:sp>
        <p:nvSpPr>
          <p:cNvPr id="681067" name="Line 108"/>
          <p:cNvSpPr/>
          <p:nvPr/>
        </p:nvSpPr>
        <p:spPr>
          <a:xfrm flipV="1">
            <a:off x="4100513" y="1860550"/>
            <a:ext cx="2570162" cy="2511425"/>
          </a:xfrm>
          <a:prstGeom prst="line">
            <a:avLst/>
          </a:prstGeom>
          <a:ln w="15875" cap="flat" cmpd="sng">
            <a:solidFill>
              <a:srgbClr val="000000"/>
            </a:solidFill>
            <a:prstDash val="solid"/>
            <a:headEnd type="none" w="med" len="med"/>
            <a:tailEnd type="none" w="med" len="med"/>
          </a:ln>
        </p:spPr>
      </p:sp>
      <p:sp>
        <p:nvSpPr>
          <p:cNvPr id="681068" name="Freeform 109"/>
          <p:cNvSpPr/>
          <p:nvPr/>
        </p:nvSpPr>
        <p:spPr>
          <a:xfrm>
            <a:off x="6621463" y="1990725"/>
            <a:ext cx="76200" cy="65088"/>
          </a:xfrm>
          <a:custGeom>
            <a:avLst/>
            <a:gdLst>
              <a:gd name="txL" fmla="*/ 0 w 48"/>
              <a:gd name="txT" fmla="*/ 0 h 37"/>
              <a:gd name="txR" fmla="*/ 48 w 48"/>
              <a:gd name="txB" fmla="*/ 37 h 37"/>
            </a:gdLst>
            <a:ahLst/>
            <a:cxnLst>
              <a:cxn ang="0">
                <a:pos x="0" y="0"/>
              </a:cxn>
              <a:cxn ang="0">
                <a:pos x="2147483646" y="2147483646"/>
              </a:cxn>
              <a:cxn ang="0">
                <a:pos x="2147483646" y="2147483646"/>
              </a:cxn>
              <a:cxn ang="0">
                <a:pos x="0" y="0"/>
              </a:cxn>
              <a:cxn ang="0">
                <a:pos x="0" y="0"/>
              </a:cxn>
            </a:cxnLst>
            <a:rect l="txL" t="txT" r="txR" b="txB"/>
            <a:pathLst>
              <a:path w="48" h="37">
                <a:moveTo>
                  <a:pt x="0" y="0"/>
                </a:moveTo>
                <a:lnTo>
                  <a:pt x="6" y="37"/>
                </a:lnTo>
                <a:lnTo>
                  <a:pt x="48" y="13"/>
                </a:lnTo>
                <a:lnTo>
                  <a:pt x="0" y="0"/>
                </a:lnTo>
                <a:close/>
              </a:path>
            </a:pathLst>
          </a:custGeom>
          <a:solidFill>
            <a:srgbClr val="000000">
              <a:alpha val="100000"/>
            </a:srgbClr>
          </a:solidFill>
          <a:ln w="9525">
            <a:noFill/>
          </a:ln>
        </p:spPr>
        <p:txBody>
          <a:bodyPr/>
          <a:lstStyle/>
          <a:p>
            <a:endParaRPr lang="zh-CN" altLang="en-US"/>
          </a:p>
        </p:txBody>
      </p:sp>
      <p:sp>
        <p:nvSpPr>
          <p:cNvPr id="681069" name="Line 110"/>
          <p:cNvSpPr/>
          <p:nvPr/>
        </p:nvSpPr>
        <p:spPr>
          <a:xfrm flipV="1">
            <a:off x="4100513" y="2019300"/>
            <a:ext cx="2551112" cy="323850"/>
          </a:xfrm>
          <a:prstGeom prst="line">
            <a:avLst/>
          </a:prstGeom>
          <a:ln w="15875" cap="flat" cmpd="sng">
            <a:solidFill>
              <a:srgbClr val="000000"/>
            </a:solidFill>
            <a:prstDash val="solid"/>
            <a:headEnd type="none" w="med" len="med"/>
            <a:tailEnd type="none" w="med" len="med"/>
          </a:ln>
        </p:spPr>
      </p:sp>
      <p:sp>
        <p:nvSpPr>
          <p:cNvPr id="681070" name="Freeform 111"/>
          <p:cNvSpPr/>
          <p:nvPr/>
        </p:nvSpPr>
        <p:spPr>
          <a:xfrm>
            <a:off x="6616700" y="2212975"/>
            <a:ext cx="80963" cy="65088"/>
          </a:xfrm>
          <a:custGeom>
            <a:avLst/>
            <a:gdLst>
              <a:gd name="txL" fmla="*/ 0 w 50"/>
              <a:gd name="txT" fmla="*/ 0 h 37"/>
              <a:gd name="txR" fmla="*/ 50 w 50"/>
              <a:gd name="txB" fmla="*/ 37 h 37"/>
            </a:gdLst>
            <a:ahLst/>
            <a:cxnLst>
              <a:cxn ang="0">
                <a:pos x="0" y="0"/>
              </a:cxn>
              <a:cxn ang="0">
                <a:pos x="2147483646" y="2147483646"/>
              </a:cxn>
              <a:cxn ang="0">
                <a:pos x="2147483646" y="2147483646"/>
              </a:cxn>
              <a:cxn ang="0">
                <a:pos x="0" y="2147483646"/>
              </a:cxn>
              <a:cxn ang="0">
                <a:pos x="0" y="2147483646"/>
              </a:cxn>
              <a:cxn ang="0">
                <a:pos x="0" y="0"/>
              </a:cxn>
            </a:cxnLst>
            <a:rect l="txL" t="txT" r="txR" b="txB"/>
            <a:pathLst>
              <a:path w="50" h="37">
                <a:moveTo>
                  <a:pt x="0" y="0"/>
                </a:moveTo>
                <a:lnTo>
                  <a:pt x="18" y="37"/>
                </a:lnTo>
                <a:lnTo>
                  <a:pt x="50" y="3"/>
                </a:lnTo>
                <a:lnTo>
                  <a:pt x="0" y="3"/>
                </a:lnTo>
                <a:lnTo>
                  <a:pt x="0" y="0"/>
                </a:lnTo>
                <a:close/>
              </a:path>
            </a:pathLst>
          </a:custGeom>
          <a:solidFill>
            <a:srgbClr val="000000">
              <a:alpha val="100000"/>
            </a:srgbClr>
          </a:solidFill>
          <a:ln w="9525">
            <a:noFill/>
          </a:ln>
        </p:spPr>
        <p:txBody>
          <a:bodyPr/>
          <a:lstStyle/>
          <a:p>
            <a:endParaRPr lang="zh-CN" altLang="en-US"/>
          </a:p>
        </p:txBody>
      </p:sp>
      <p:sp>
        <p:nvSpPr>
          <p:cNvPr id="681071" name="Line 112"/>
          <p:cNvSpPr/>
          <p:nvPr/>
        </p:nvSpPr>
        <p:spPr>
          <a:xfrm flipV="1">
            <a:off x="4100513" y="2238375"/>
            <a:ext cx="2555875" cy="917575"/>
          </a:xfrm>
          <a:prstGeom prst="line">
            <a:avLst/>
          </a:prstGeom>
          <a:ln w="15875" cap="flat" cmpd="sng">
            <a:solidFill>
              <a:srgbClr val="000000"/>
            </a:solidFill>
            <a:prstDash val="solid"/>
            <a:headEnd type="none" w="med" len="med"/>
            <a:tailEnd type="none" w="med" len="med"/>
          </a:ln>
        </p:spPr>
      </p:sp>
      <p:sp>
        <p:nvSpPr>
          <p:cNvPr id="681072" name="Freeform 113"/>
          <p:cNvSpPr/>
          <p:nvPr/>
        </p:nvSpPr>
        <p:spPr>
          <a:xfrm>
            <a:off x="6616700" y="2428875"/>
            <a:ext cx="80963" cy="65088"/>
          </a:xfrm>
          <a:custGeom>
            <a:avLst/>
            <a:gdLst>
              <a:gd name="txL" fmla="*/ 0 w 50"/>
              <a:gd name="txT" fmla="*/ 0 h 36"/>
              <a:gd name="txR" fmla="*/ 50 w 50"/>
              <a:gd name="txB" fmla="*/ 36 h 36"/>
            </a:gdLst>
            <a:ahLst/>
            <a:cxnLst>
              <a:cxn ang="0">
                <a:pos x="0" y="2147483646"/>
              </a:cxn>
              <a:cxn ang="0">
                <a:pos x="2147483646" y="2147483646"/>
              </a:cxn>
              <a:cxn ang="0">
                <a:pos x="2147483646" y="0"/>
              </a:cxn>
              <a:cxn ang="0">
                <a:pos x="0" y="2147483646"/>
              </a:cxn>
              <a:cxn ang="0">
                <a:pos x="0" y="2147483646"/>
              </a:cxn>
              <a:cxn ang="0">
                <a:pos x="0" y="2147483646"/>
              </a:cxn>
            </a:cxnLst>
            <a:rect l="txL" t="txT" r="txR" b="txB"/>
            <a:pathLst>
              <a:path w="50" h="36">
                <a:moveTo>
                  <a:pt x="0" y="4"/>
                </a:moveTo>
                <a:lnTo>
                  <a:pt x="26" y="36"/>
                </a:lnTo>
                <a:lnTo>
                  <a:pt x="50" y="0"/>
                </a:lnTo>
                <a:lnTo>
                  <a:pt x="0" y="6"/>
                </a:lnTo>
                <a:lnTo>
                  <a:pt x="0" y="4"/>
                </a:lnTo>
                <a:close/>
              </a:path>
            </a:pathLst>
          </a:custGeom>
          <a:solidFill>
            <a:srgbClr val="000000">
              <a:alpha val="100000"/>
            </a:srgbClr>
          </a:solidFill>
          <a:ln w="9525">
            <a:noFill/>
          </a:ln>
        </p:spPr>
        <p:txBody>
          <a:bodyPr/>
          <a:lstStyle/>
          <a:p>
            <a:endParaRPr lang="zh-CN" altLang="en-US"/>
          </a:p>
        </p:txBody>
      </p:sp>
      <p:sp>
        <p:nvSpPr>
          <p:cNvPr id="681073" name="Line 114"/>
          <p:cNvSpPr/>
          <p:nvPr/>
        </p:nvSpPr>
        <p:spPr>
          <a:xfrm flipV="1">
            <a:off x="4100513" y="2452688"/>
            <a:ext cx="2559050" cy="1514475"/>
          </a:xfrm>
          <a:prstGeom prst="line">
            <a:avLst/>
          </a:prstGeom>
          <a:ln w="15875" cap="flat" cmpd="sng">
            <a:solidFill>
              <a:srgbClr val="000000"/>
            </a:solidFill>
            <a:prstDash val="solid"/>
            <a:headEnd type="none" w="med" len="med"/>
            <a:tailEnd type="none" w="med" len="med"/>
          </a:ln>
        </p:spPr>
      </p:sp>
      <p:sp>
        <p:nvSpPr>
          <p:cNvPr id="681074" name="Freeform 115"/>
          <p:cNvSpPr/>
          <p:nvPr/>
        </p:nvSpPr>
        <p:spPr>
          <a:xfrm>
            <a:off x="6621463" y="2566988"/>
            <a:ext cx="76200" cy="68262"/>
          </a:xfrm>
          <a:custGeom>
            <a:avLst/>
            <a:gdLst>
              <a:gd name="txL" fmla="*/ 0 w 48"/>
              <a:gd name="txT" fmla="*/ 0 h 39"/>
              <a:gd name="txR" fmla="*/ 48 w 48"/>
              <a:gd name="txB" fmla="*/ 39 h 39"/>
            </a:gdLst>
            <a:ahLst/>
            <a:cxnLst>
              <a:cxn ang="0">
                <a:pos x="2147483646" y="0"/>
              </a:cxn>
              <a:cxn ang="0">
                <a:pos x="0" y="2147483646"/>
              </a:cxn>
              <a:cxn ang="0">
                <a:pos x="2147483646" y="2147483646"/>
              </a:cxn>
              <a:cxn ang="0">
                <a:pos x="2147483646" y="2147483646"/>
              </a:cxn>
              <a:cxn ang="0">
                <a:pos x="2147483646" y="2147483646"/>
              </a:cxn>
              <a:cxn ang="0">
                <a:pos x="2147483646" y="0"/>
              </a:cxn>
            </a:cxnLst>
            <a:rect l="txL" t="txT" r="txR" b="txB"/>
            <a:pathLst>
              <a:path w="48" h="39">
                <a:moveTo>
                  <a:pt x="8" y="0"/>
                </a:moveTo>
                <a:lnTo>
                  <a:pt x="0" y="39"/>
                </a:lnTo>
                <a:lnTo>
                  <a:pt x="48" y="28"/>
                </a:lnTo>
                <a:lnTo>
                  <a:pt x="8" y="2"/>
                </a:lnTo>
                <a:lnTo>
                  <a:pt x="8" y="0"/>
                </a:lnTo>
                <a:close/>
              </a:path>
            </a:pathLst>
          </a:custGeom>
          <a:solidFill>
            <a:srgbClr val="000000">
              <a:alpha val="100000"/>
            </a:srgbClr>
          </a:solidFill>
          <a:ln w="9525">
            <a:noFill/>
          </a:ln>
        </p:spPr>
        <p:txBody>
          <a:bodyPr/>
          <a:lstStyle/>
          <a:p>
            <a:endParaRPr lang="zh-CN" altLang="en-US"/>
          </a:p>
        </p:txBody>
      </p:sp>
      <p:sp>
        <p:nvSpPr>
          <p:cNvPr id="681075" name="Line 116"/>
          <p:cNvSpPr/>
          <p:nvPr/>
        </p:nvSpPr>
        <p:spPr>
          <a:xfrm>
            <a:off x="4100513" y="2141538"/>
            <a:ext cx="2544762" cy="466725"/>
          </a:xfrm>
          <a:prstGeom prst="line">
            <a:avLst/>
          </a:prstGeom>
          <a:ln w="15875" cap="flat" cmpd="sng">
            <a:solidFill>
              <a:srgbClr val="000000"/>
            </a:solidFill>
            <a:prstDash val="solid"/>
            <a:headEnd type="none" w="med" len="med"/>
            <a:tailEnd type="none" w="med" len="med"/>
          </a:ln>
        </p:spPr>
      </p:sp>
      <p:sp>
        <p:nvSpPr>
          <p:cNvPr id="681076" name="Freeform 117"/>
          <p:cNvSpPr/>
          <p:nvPr/>
        </p:nvSpPr>
        <p:spPr>
          <a:xfrm>
            <a:off x="6621463" y="2778125"/>
            <a:ext cx="76200" cy="69850"/>
          </a:xfrm>
          <a:custGeom>
            <a:avLst/>
            <a:gdLst>
              <a:gd name="txL" fmla="*/ 0 w 48"/>
              <a:gd name="txT" fmla="*/ 0 h 39"/>
              <a:gd name="txR" fmla="*/ 48 w 48"/>
              <a:gd name="txB" fmla="*/ 39 h 39"/>
            </a:gdLst>
            <a:ahLst/>
            <a:cxnLst>
              <a:cxn ang="0">
                <a:pos x="2147483646" y="0"/>
              </a:cxn>
              <a:cxn ang="0">
                <a:pos x="0" y="2147483646"/>
              </a:cxn>
              <a:cxn ang="0">
                <a:pos x="2147483646" y="2147483646"/>
              </a:cxn>
              <a:cxn ang="0">
                <a:pos x="2147483646" y="0"/>
              </a:cxn>
              <a:cxn ang="0">
                <a:pos x="2147483646" y="0"/>
              </a:cxn>
            </a:cxnLst>
            <a:rect l="txL" t="txT" r="txR" b="txB"/>
            <a:pathLst>
              <a:path w="48" h="39">
                <a:moveTo>
                  <a:pt x="6" y="0"/>
                </a:moveTo>
                <a:lnTo>
                  <a:pt x="0" y="39"/>
                </a:lnTo>
                <a:lnTo>
                  <a:pt x="48" y="25"/>
                </a:lnTo>
                <a:lnTo>
                  <a:pt x="6" y="0"/>
                </a:lnTo>
                <a:close/>
              </a:path>
            </a:pathLst>
          </a:custGeom>
          <a:solidFill>
            <a:srgbClr val="000000">
              <a:alpha val="100000"/>
            </a:srgbClr>
          </a:solidFill>
          <a:ln w="9525">
            <a:noFill/>
          </a:ln>
        </p:spPr>
        <p:txBody>
          <a:bodyPr/>
          <a:lstStyle/>
          <a:p>
            <a:endParaRPr lang="zh-CN" altLang="en-US"/>
          </a:p>
        </p:txBody>
      </p:sp>
      <p:sp>
        <p:nvSpPr>
          <p:cNvPr id="681077" name="Line 118"/>
          <p:cNvSpPr/>
          <p:nvPr/>
        </p:nvSpPr>
        <p:spPr>
          <a:xfrm>
            <a:off x="4100513" y="2546350"/>
            <a:ext cx="2544762" cy="266700"/>
          </a:xfrm>
          <a:prstGeom prst="line">
            <a:avLst/>
          </a:prstGeom>
          <a:ln w="15875" cap="flat" cmpd="sng">
            <a:solidFill>
              <a:srgbClr val="000000"/>
            </a:solidFill>
            <a:prstDash val="solid"/>
            <a:headEnd type="none" w="med" len="med"/>
            <a:tailEnd type="none" w="med" len="med"/>
          </a:ln>
        </p:spPr>
      </p:sp>
      <p:sp>
        <p:nvSpPr>
          <p:cNvPr id="681078" name="Freeform 119"/>
          <p:cNvSpPr/>
          <p:nvPr/>
        </p:nvSpPr>
        <p:spPr>
          <a:xfrm>
            <a:off x="6621463" y="2981325"/>
            <a:ext cx="76200" cy="68263"/>
          </a:xfrm>
          <a:custGeom>
            <a:avLst/>
            <a:gdLst>
              <a:gd name="txL" fmla="*/ 0 w 48"/>
              <a:gd name="txT" fmla="*/ 0 h 39"/>
              <a:gd name="txR" fmla="*/ 48 w 48"/>
              <a:gd name="txB" fmla="*/ 39 h 39"/>
            </a:gdLst>
            <a:ahLst/>
            <a:cxnLst>
              <a:cxn ang="0">
                <a:pos x="2147483646" y="0"/>
              </a:cxn>
              <a:cxn ang="0">
                <a:pos x="0" y="2147483646"/>
              </a:cxn>
              <a:cxn ang="0">
                <a:pos x="2147483646" y="2147483646"/>
              </a:cxn>
              <a:cxn ang="0">
                <a:pos x="2147483646" y="0"/>
              </a:cxn>
              <a:cxn ang="0">
                <a:pos x="2147483646" y="0"/>
              </a:cxn>
            </a:cxnLst>
            <a:rect l="txL" t="txT" r="txR" b="txB"/>
            <a:pathLst>
              <a:path w="48" h="39">
                <a:moveTo>
                  <a:pt x="6" y="0"/>
                </a:moveTo>
                <a:lnTo>
                  <a:pt x="0" y="39"/>
                </a:lnTo>
                <a:lnTo>
                  <a:pt x="48" y="25"/>
                </a:lnTo>
                <a:lnTo>
                  <a:pt x="6" y="0"/>
                </a:lnTo>
                <a:close/>
              </a:path>
            </a:pathLst>
          </a:custGeom>
          <a:solidFill>
            <a:srgbClr val="000000">
              <a:alpha val="100000"/>
            </a:srgbClr>
          </a:solidFill>
          <a:ln w="9525">
            <a:noFill/>
          </a:ln>
        </p:spPr>
        <p:txBody>
          <a:bodyPr/>
          <a:lstStyle/>
          <a:p>
            <a:endParaRPr lang="zh-CN" altLang="en-US"/>
          </a:p>
        </p:txBody>
      </p:sp>
      <p:sp>
        <p:nvSpPr>
          <p:cNvPr id="681079" name="Line 120"/>
          <p:cNvSpPr/>
          <p:nvPr/>
        </p:nvSpPr>
        <p:spPr>
          <a:xfrm>
            <a:off x="4100513" y="2751138"/>
            <a:ext cx="2551112" cy="266700"/>
          </a:xfrm>
          <a:prstGeom prst="line">
            <a:avLst/>
          </a:prstGeom>
          <a:ln w="15875" cap="flat" cmpd="sng">
            <a:solidFill>
              <a:srgbClr val="000000"/>
            </a:solidFill>
            <a:prstDash val="solid"/>
            <a:headEnd type="none" w="med" len="med"/>
            <a:tailEnd type="none" w="med" len="med"/>
          </a:ln>
        </p:spPr>
      </p:sp>
      <p:sp>
        <p:nvSpPr>
          <p:cNvPr id="681080" name="Freeform 121"/>
          <p:cNvSpPr/>
          <p:nvPr/>
        </p:nvSpPr>
        <p:spPr>
          <a:xfrm>
            <a:off x="6621463" y="3195638"/>
            <a:ext cx="76200" cy="69850"/>
          </a:xfrm>
          <a:custGeom>
            <a:avLst/>
            <a:gdLst>
              <a:gd name="txL" fmla="*/ 0 w 48"/>
              <a:gd name="txT" fmla="*/ 0 h 39"/>
              <a:gd name="txR" fmla="*/ 48 w 48"/>
              <a:gd name="txB" fmla="*/ 39 h 39"/>
            </a:gdLst>
            <a:ahLst/>
            <a:cxnLst>
              <a:cxn ang="0">
                <a:pos x="0" y="0"/>
              </a:cxn>
              <a:cxn ang="0">
                <a:pos x="2147483646" y="2147483646"/>
              </a:cxn>
              <a:cxn ang="0">
                <a:pos x="2147483646" y="2147483646"/>
              </a:cxn>
              <a:cxn ang="0">
                <a:pos x="2147483646" y="2147483646"/>
              </a:cxn>
              <a:cxn ang="0">
                <a:pos x="2147483646" y="2147483646"/>
              </a:cxn>
              <a:cxn ang="0">
                <a:pos x="0" y="0"/>
              </a:cxn>
            </a:cxnLst>
            <a:rect l="txL" t="txT" r="txR" b="txB"/>
            <a:pathLst>
              <a:path w="48" h="39">
                <a:moveTo>
                  <a:pt x="0" y="0"/>
                </a:moveTo>
                <a:lnTo>
                  <a:pt x="3" y="39"/>
                </a:lnTo>
                <a:lnTo>
                  <a:pt x="48" y="18"/>
                </a:lnTo>
                <a:lnTo>
                  <a:pt x="3" y="2"/>
                </a:lnTo>
                <a:lnTo>
                  <a:pt x="0" y="0"/>
                </a:lnTo>
                <a:close/>
              </a:path>
            </a:pathLst>
          </a:custGeom>
          <a:solidFill>
            <a:srgbClr val="000000">
              <a:alpha val="100000"/>
            </a:srgbClr>
          </a:solidFill>
          <a:ln w="9525">
            <a:noFill/>
          </a:ln>
        </p:spPr>
        <p:txBody>
          <a:bodyPr/>
          <a:lstStyle/>
          <a:p>
            <a:endParaRPr lang="zh-CN" altLang="en-US"/>
          </a:p>
        </p:txBody>
      </p:sp>
      <p:sp>
        <p:nvSpPr>
          <p:cNvPr id="681081" name="Line 122"/>
          <p:cNvSpPr/>
          <p:nvPr/>
        </p:nvSpPr>
        <p:spPr>
          <a:xfrm flipV="1">
            <a:off x="4100513" y="3233738"/>
            <a:ext cx="2544762" cy="123825"/>
          </a:xfrm>
          <a:prstGeom prst="line">
            <a:avLst/>
          </a:prstGeom>
          <a:ln w="15875" cap="flat" cmpd="sng">
            <a:solidFill>
              <a:srgbClr val="000000"/>
            </a:solidFill>
            <a:prstDash val="solid"/>
            <a:headEnd type="none" w="med" len="med"/>
            <a:tailEnd type="none" w="med" len="med"/>
          </a:ln>
        </p:spPr>
      </p:sp>
      <p:sp>
        <p:nvSpPr>
          <p:cNvPr id="681082" name="Line 123"/>
          <p:cNvSpPr/>
          <p:nvPr/>
        </p:nvSpPr>
        <p:spPr>
          <a:xfrm>
            <a:off x="7712075" y="5227638"/>
            <a:ext cx="0" cy="428625"/>
          </a:xfrm>
          <a:prstGeom prst="line">
            <a:avLst/>
          </a:prstGeom>
          <a:ln w="12700" cap="flat" cmpd="sng">
            <a:solidFill>
              <a:schemeClr val="tx1"/>
            </a:solidFill>
            <a:prstDash val="dash"/>
            <a:headEnd type="none" w="med" len="med"/>
            <a:tailEnd type="none" w="med" len="med"/>
          </a:ln>
        </p:spPr>
      </p:sp>
      <p:sp>
        <p:nvSpPr>
          <p:cNvPr id="681083" name="Text Box 124"/>
          <p:cNvSpPr txBox="1"/>
          <p:nvPr/>
        </p:nvSpPr>
        <p:spPr>
          <a:xfrm>
            <a:off x="971550" y="908050"/>
            <a:ext cx="2195513"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800" b="1" dirty="0">
                <a:ea typeface="宋体" pitchFamily="2" charset="-122"/>
              </a:rPr>
              <a:t>Virtual page No.</a:t>
            </a:r>
          </a:p>
        </p:txBody>
      </p:sp>
      <p:sp>
        <p:nvSpPr>
          <p:cNvPr id="681084" name="Text Box 125"/>
          <p:cNvSpPr txBox="1"/>
          <p:nvPr/>
        </p:nvSpPr>
        <p:spPr>
          <a:xfrm>
            <a:off x="3522663" y="920750"/>
            <a:ext cx="1971675" cy="9159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800" b="1" dirty="0">
                <a:ea typeface="宋体" pitchFamily="2" charset="-122"/>
              </a:rPr>
              <a:t>Page table</a:t>
            </a:r>
          </a:p>
          <a:p>
            <a:pPr marL="0" lvl="0" indent="0" eaLnBrk="1" hangingPunct="1">
              <a:spcBef>
                <a:spcPct val="0"/>
              </a:spcBef>
              <a:buClrTx/>
              <a:buSzPct val="100000"/>
              <a:buNone/>
            </a:pPr>
            <a:r>
              <a:rPr lang="en-US" altLang="zh-CN" sz="1800" b="1" dirty="0">
                <a:ea typeface="宋体" pitchFamily="2" charset="-122"/>
              </a:rPr>
              <a:t>Phy. page or</a:t>
            </a:r>
          </a:p>
          <a:p>
            <a:pPr marL="0" lvl="0" indent="0" eaLnBrk="1" hangingPunct="1">
              <a:spcBef>
                <a:spcPct val="0"/>
              </a:spcBef>
              <a:buClrTx/>
              <a:buSzPct val="100000"/>
              <a:buNone/>
            </a:pPr>
            <a:r>
              <a:rPr lang="en-US" altLang="zh-CN" sz="1800" b="1" dirty="0">
                <a:ea typeface="宋体" pitchFamily="2" charset="-122"/>
              </a:rPr>
              <a:t>Disk address</a:t>
            </a:r>
          </a:p>
        </p:txBody>
      </p:sp>
      <p:sp>
        <p:nvSpPr>
          <p:cNvPr id="681085" name="Text Box 126"/>
          <p:cNvSpPr txBox="1"/>
          <p:nvPr/>
        </p:nvSpPr>
        <p:spPr>
          <a:xfrm>
            <a:off x="2811463" y="1485900"/>
            <a:ext cx="781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800" b="1" dirty="0">
                <a:ea typeface="宋体" pitchFamily="2" charset="-122"/>
              </a:rPr>
              <a:t>Valid</a:t>
            </a:r>
          </a:p>
        </p:txBody>
      </p:sp>
      <p:sp>
        <p:nvSpPr>
          <p:cNvPr id="681086" name="Text Box 127"/>
          <p:cNvSpPr txBox="1"/>
          <p:nvPr/>
        </p:nvSpPr>
        <p:spPr>
          <a:xfrm>
            <a:off x="6732588" y="1211263"/>
            <a:ext cx="2005012"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800" b="1" dirty="0">
                <a:ea typeface="宋体" pitchFamily="2" charset="-122"/>
              </a:rPr>
              <a:t>Phy. memory</a:t>
            </a:r>
          </a:p>
        </p:txBody>
      </p:sp>
      <p:sp>
        <p:nvSpPr>
          <p:cNvPr id="681087" name="Text Box 128"/>
          <p:cNvSpPr txBox="1"/>
          <p:nvPr/>
        </p:nvSpPr>
        <p:spPr>
          <a:xfrm>
            <a:off x="6972300" y="3560763"/>
            <a:ext cx="15430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800" b="1" dirty="0">
                <a:ea typeface="宋体" pitchFamily="2" charset="-122"/>
              </a:rPr>
              <a:t>Disk</a:t>
            </a:r>
            <a:r>
              <a:rPr lang="en-US" altLang="zh-CN" sz="1600" b="1" dirty="0">
                <a:latin typeface="Times New Roman" panose="02020503050405090304" pitchFamily="18" charset="0"/>
                <a:ea typeface="宋体" pitchFamily="2" charset="-122"/>
              </a:rPr>
              <a:t> </a:t>
            </a:r>
            <a:r>
              <a:rPr lang="en-US" altLang="zh-CN" sz="1800" b="1" dirty="0">
                <a:ea typeface="宋体" pitchFamily="2" charset="-122"/>
              </a:rPr>
              <a:t>storage</a:t>
            </a:r>
          </a:p>
        </p:txBody>
      </p:sp>
      <p:sp>
        <p:nvSpPr>
          <p:cNvPr id="780418" name="Text Box 130"/>
          <p:cNvSpPr txBox="1"/>
          <p:nvPr/>
        </p:nvSpPr>
        <p:spPr>
          <a:xfrm>
            <a:off x="341313" y="1649413"/>
            <a:ext cx="1439862" cy="174148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buClrTx/>
              <a:buSzPct val="100000"/>
              <a:buNone/>
            </a:pPr>
            <a:r>
              <a:rPr lang="zh-CN" altLang="en-US" sz="2200" b="1" dirty="0">
                <a:solidFill>
                  <a:srgbClr val="CC0000"/>
                </a:solidFill>
                <a:ea typeface="黑体" pitchFamily="49" charset="-122"/>
              </a:rPr>
              <a:t>缺页的代价是什么？</a:t>
            </a:r>
          </a:p>
          <a:p>
            <a:pPr marL="0" lvl="0" indent="0" eaLnBrk="1" hangingPunct="1">
              <a:buClrTx/>
              <a:buSzPct val="100000"/>
              <a:buNone/>
            </a:pPr>
            <a:r>
              <a:rPr lang="zh-CN" altLang="en-US" sz="2200" b="1" dirty="0">
                <a:solidFill>
                  <a:srgbClr val="0000FF"/>
                </a:solidFill>
                <a:ea typeface="黑体" pitchFamily="49" charset="-122"/>
              </a:rPr>
              <a:t>读磁盘（需花几百万个时钟周期！）</a:t>
            </a:r>
          </a:p>
        </p:txBody>
      </p:sp>
      <p:sp>
        <p:nvSpPr>
          <p:cNvPr id="780419" name="Rectangle 131"/>
          <p:cNvSpPr/>
          <p:nvPr/>
        </p:nvSpPr>
        <p:spPr>
          <a:xfrm>
            <a:off x="3402013" y="5949950"/>
            <a:ext cx="4770437" cy="669925"/>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200" b="1" dirty="0">
                <a:solidFill>
                  <a:srgbClr val="0000FF"/>
                </a:solidFill>
                <a:ea typeface="黑体" pitchFamily="49" charset="-122"/>
              </a:rPr>
              <a:t>有些系统采用双表结构：物理地址和磁盘地址分开存放在不同的页表中</a:t>
            </a:r>
          </a:p>
        </p:txBody>
      </p:sp>
      <p:sp>
        <p:nvSpPr>
          <p:cNvPr id="131" name="TextBox 130"/>
          <p:cNvSpPr txBox="1"/>
          <p:nvPr/>
        </p:nvSpPr>
        <p:spPr>
          <a:xfrm>
            <a:off x="657225" y="279400"/>
            <a:ext cx="2070100" cy="762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200" b="1" dirty="0">
                <a:solidFill>
                  <a:srgbClr val="FF0000"/>
                </a:solidFill>
                <a:latin typeface="黑体" pitchFamily="49" charset="-122"/>
                <a:ea typeface="黑体" pitchFamily="49" charset="-122"/>
              </a:rPr>
              <a:t>虚页号是页表项的索引！</a:t>
            </a:r>
          </a:p>
        </p:txBody>
      </p:sp>
      <p:sp>
        <p:nvSpPr>
          <p:cNvPr id="681091" name="TextBox 131"/>
          <p:cNvSpPr txBox="1"/>
          <p:nvPr/>
        </p:nvSpPr>
        <p:spPr>
          <a:xfrm>
            <a:off x="2951163" y="2005013"/>
            <a:ext cx="134937" cy="25495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0</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1</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2</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3</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4</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5</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6</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7</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a:t>
            </a:r>
          </a:p>
          <a:p>
            <a:pPr marL="0" lvl="0" indent="0" eaLnBrk="1" hangingPunct="1">
              <a:lnSpc>
                <a:spcPct val="95000"/>
              </a:lnSpc>
              <a:spcBef>
                <a:spcPct val="0"/>
              </a:spcBef>
              <a:buClrTx/>
              <a:buSzPct val="100000"/>
              <a:buNone/>
            </a:pPr>
            <a:endParaRPr lang="zh-CN" altLang="en-US" sz="1400" b="1" dirty="0">
              <a:solidFill>
                <a:srgbClr val="FF0000"/>
              </a:solidFill>
              <a:ea typeface="华文新魏" pitchFamily="2" charset="-122"/>
            </a:endParaRPr>
          </a:p>
        </p:txBody>
      </p:sp>
      <p:sp>
        <p:nvSpPr>
          <p:cNvPr id="681092" name="TextBox 132"/>
          <p:cNvSpPr txBox="1"/>
          <p:nvPr/>
        </p:nvSpPr>
        <p:spPr>
          <a:xfrm>
            <a:off x="8532813" y="1576388"/>
            <a:ext cx="539750" cy="2752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0</a:t>
            </a:r>
            <a:r>
              <a:rPr lang="zh-CN" altLang="en-US" sz="1400" b="1" dirty="0">
                <a:solidFill>
                  <a:srgbClr val="FF0000"/>
                </a:solidFill>
                <a:ea typeface="华文新魏" pitchFamily="2" charset="-122"/>
              </a:rPr>
              <a:t>页</a:t>
            </a:r>
            <a:endParaRPr lang="en-US" altLang="zh-CN" sz="1400" b="1" dirty="0">
              <a:solidFill>
                <a:srgbClr val="FF0000"/>
              </a:solidFill>
              <a:ea typeface="华文新魏" pitchFamily="2" charset="-122"/>
            </a:endParaRP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1</a:t>
            </a:r>
            <a:r>
              <a:rPr lang="zh-CN" altLang="en-US" sz="1400" b="1" dirty="0">
                <a:solidFill>
                  <a:srgbClr val="FF0000"/>
                </a:solidFill>
                <a:ea typeface="华文新魏" pitchFamily="2" charset="-122"/>
              </a:rPr>
              <a:t>页</a:t>
            </a:r>
            <a:endParaRPr lang="en-US" altLang="zh-CN" sz="1400" b="1" dirty="0">
              <a:solidFill>
                <a:srgbClr val="FF0000"/>
              </a:solidFill>
              <a:ea typeface="华文新魏" pitchFamily="2" charset="-122"/>
            </a:endParaRP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2</a:t>
            </a:r>
            <a:r>
              <a:rPr lang="zh-CN" altLang="en-US" sz="1400" b="1" dirty="0">
                <a:solidFill>
                  <a:srgbClr val="FF0000"/>
                </a:solidFill>
                <a:ea typeface="华文新魏" pitchFamily="2" charset="-122"/>
              </a:rPr>
              <a:t>页</a:t>
            </a:r>
            <a:endParaRPr lang="en-US" altLang="zh-CN" sz="1400" b="1" dirty="0">
              <a:solidFill>
                <a:srgbClr val="FF0000"/>
              </a:solidFill>
              <a:ea typeface="华文新魏" pitchFamily="2" charset="-122"/>
            </a:endParaRP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3</a:t>
            </a:r>
            <a:r>
              <a:rPr lang="zh-CN" altLang="en-US" sz="1400" b="1" dirty="0">
                <a:solidFill>
                  <a:srgbClr val="FF0000"/>
                </a:solidFill>
                <a:ea typeface="华文新魏" pitchFamily="2" charset="-122"/>
              </a:rPr>
              <a:t>页</a:t>
            </a:r>
            <a:endParaRPr lang="en-US" altLang="zh-CN" sz="1400" b="1" dirty="0">
              <a:solidFill>
                <a:srgbClr val="FF0000"/>
              </a:solidFill>
              <a:ea typeface="华文新魏" pitchFamily="2" charset="-122"/>
            </a:endParaRP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4</a:t>
            </a:r>
            <a:r>
              <a:rPr lang="zh-CN" altLang="en-US" sz="1400" b="1" dirty="0">
                <a:solidFill>
                  <a:srgbClr val="FF0000"/>
                </a:solidFill>
                <a:ea typeface="华文新魏" pitchFamily="2" charset="-122"/>
              </a:rPr>
              <a:t>页</a:t>
            </a:r>
            <a:endParaRPr lang="en-US" altLang="zh-CN" sz="1400" b="1" dirty="0">
              <a:solidFill>
                <a:srgbClr val="FF0000"/>
              </a:solidFill>
              <a:ea typeface="华文新魏" pitchFamily="2" charset="-122"/>
            </a:endParaRP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5</a:t>
            </a:r>
            <a:r>
              <a:rPr lang="zh-CN" altLang="en-US" sz="1400" b="1" dirty="0">
                <a:solidFill>
                  <a:srgbClr val="FF0000"/>
                </a:solidFill>
                <a:ea typeface="华文新魏" pitchFamily="2" charset="-122"/>
              </a:rPr>
              <a:t>页</a:t>
            </a:r>
            <a:endParaRPr lang="en-US" altLang="zh-CN" sz="1400" b="1" dirty="0">
              <a:solidFill>
                <a:srgbClr val="FF0000"/>
              </a:solidFill>
              <a:ea typeface="华文新魏" pitchFamily="2" charset="-122"/>
            </a:endParaRP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6</a:t>
            </a:r>
            <a:r>
              <a:rPr lang="zh-CN" altLang="en-US" sz="1400" b="1" dirty="0">
                <a:solidFill>
                  <a:srgbClr val="FF0000"/>
                </a:solidFill>
                <a:ea typeface="华文新魏" pitchFamily="2" charset="-122"/>
              </a:rPr>
              <a:t>页</a:t>
            </a:r>
            <a:endParaRPr lang="en-US" altLang="zh-CN" sz="1400" b="1" dirty="0">
              <a:solidFill>
                <a:srgbClr val="FF0000"/>
              </a:solidFill>
              <a:ea typeface="华文新魏" pitchFamily="2" charset="-122"/>
            </a:endParaRP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7</a:t>
            </a:r>
            <a:r>
              <a:rPr lang="zh-CN" altLang="en-US" sz="1400" b="1" dirty="0">
                <a:solidFill>
                  <a:srgbClr val="FF0000"/>
                </a:solidFill>
                <a:ea typeface="华文新魏" pitchFamily="2" charset="-122"/>
              </a:rPr>
              <a:t>页</a:t>
            </a:r>
            <a:endParaRPr lang="en-US" altLang="zh-CN" sz="1400" b="1" dirty="0">
              <a:solidFill>
                <a:srgbClr val="FF0000"/>
              </a:solidFill>
              <a:ea typeface="华文新魏" pitchFamily="2" charset="-122"/>
            </a:endParaRP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8</a:t>
            </a:r>
            <a:r>
              <a:rPr lang="zh-CN" altLang="en-US" sz="1400" b="1" dirty="0">
                <a:solidFill>
                  <a:srgbClr val="FF0000"/>
                </a:solidFill>
                <a:ea typeface="华文新魏" pitchFamily="2" charset="-122"/>
              </a:rPr>
              <a:t>页</a:t>
            </a:r>
            <a:endParaRPr lang="en-US" altLang="zh-CN" sz="1400" b="1" dirty="0">
              <a:solidFill>
                <a:srgbClr val="FF0000"/>
              </a:solidFill>
              <a:ea typeface="华文新魏" pitchFamily="2" charset="-122"/>
            </a:endParaRP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a:t>
            </a:r>
          </a:p>
          <a:p>
            <a:pPr marL="0" lvl="0" indent="0" eaLnBrk="1" hangingPunct="1">
              <a:lnSpc>
                <a:spcPct val="95000"/>
              </a:lnSpc>
              <a:spcBef>
                <a:spcPct val="0"/>
              </a:spcBef>
              <a:buClrTx/>
              <a:buSzPct val="100000"/>
              <a:buNone/>
            </a:pPr>
            <a:r>
              <a:rPr lang="en-US" altLang="zh-CN" sz="1400" b="1" dirty="0">
                <a:solidFill>
                  <a:srgbClr val="FF0000"/>
                </a:solidFill>
                <a:ea typeface="华文新魏" pitchFamily="2" charset="-122"/>
              </a:rPr>
              <a:t>.</a:t>
            </a:r>
          </a:p>
          <a:p>
            <a:pPr marL="0" lvl="0" indent="0" eaLnBrk="1" hangingPunct="1">
              <a:lnSpc>
                <a:spcPct val="95000"/>
              </a:lnSpc>
              <a:spcBef>
                <a:spcPct val="0"/>
              </a:spcBef>
              <a:buClrTx/>
              <a:buSzPct val="100000"/>
              <a:buNone/>
            </a:pPr>
            <a:endParaRPr lang="zh-CN" altLang="en-US" sz="1400" b="1" dirty="0">
              <a:solidFill>
                <a:srgbClr val="FF0000"/>
              </a:solidFill>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blinds(horizontal)">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0291">
                                            <p:txEl>
                                              <p:pRg st="1" end="1"/>
                                            </p:txEl>
                                          </p:spTgt>
                                        </p:tgtEl>
                                        <p:attrNameLst>
                                          <p:attrName>style.visibility</p:attrName>
                                        </p:attrNameLst>
                                      </p:cBhvr>
                                      <p:to>
                                        <p:strVal val="visible"/>
                                      </p:to>
                                    </p:set>
                                    <p:animEffect transition="in" filter="blinds(horizontal)">
                                      <p:cBhvr>
                                        <p:cTn id="12" dur="500"/>
                                        <p:tgtEl>
                                          <p:spTgt spid="78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80291">
                                            <p:txEl>
                                              <p:pRg st="2" end="2"/>
                                            </p:txEl>
                                          </p:spTgt>
                                        </p:tgtEl>
                                        <p:attrNameLst>
                                          <p:attrName>style.visibility</p:attrName>
                                        </p:attrNameLst>
                                      </p:cBhvr>
                                      <p:to>
                                        <p:strVal val="visible"/>
                                      </p:to>
                                    </p:set>
                                    <p:animEffect transition="in" filter="blinds(horizontal)">
                                      <p:cBhvr>
                                        <p:cTn id="17" dur="500"/>
                                        <p:tgtEl>
                                          <p:spTgt spid="78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80291">
                                            <p:txEl>
                                              <p:pRg st="3" end="3"/>
                                            </p:txEl>
                                          </p:spTgt>
                                        </p:tgtEl>
                                        <p:attrNameLst>
                                          <p:attrName>style.visibility</p:attrName>
                                        </p:attrNameLst>
                                      </p:cBhvr>
                                      <p:to>
                                        <p:strVal val="visible"/>
                                      </p:to>
                                    </p:set>
                                    <p:animEffect transition="in" filter="blinds(horizontal)">
                                      <p:cBhvr>
                                        <p:cTn id="22" dur="500"/>
                                        <p:tgtEl>
                                          <p:spTgt spid="78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80419"/>
                                        </p:tgtEl>
                                        <p:attrNameLst>
                                          <p:attrName>style.visibility</p:attrName>
                                        </p:attrNameLst>
                                      </p:cBhvr>
                                      <p:to>
                                        <p:strVal val="visible"/>
                                      </p:to>
                                    </p:set>
                                    <p:animEffect transition="in" filter="blinds(horizontal)">
                                      <p:cBhvr>
                                        <p:cTn id="27" dur="500"/>
                                        <p:tgtEl>
                                          <p:spTgt spid="78041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80418">
                                            <p:txEl>
                                              <p:pRg st="0" end="0"/>
                                            </p:txEl>
                                          </p:spTgt>
                                        </p:tgtEl>
                                        <p:attrNameLst>
                                          <p:attrName>style.visibility</p:attrName>
                                        </p:attrNameLst>
                                      </p:cBhvr>
                                      <p:to>
                                        <p:strVal val="visible"/>
                                      </p:to>
                                    </p:set>
                                    <p:animEffect transition="in" filter="blinds(horizontal)">
                                      <p:cBhvr>
                                        <p:cTn id="32" dur="500"/>
                                        <p:tgtEl>
                                          <p:spTgt spid="78041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80418">
                                            <p:txEl>
                                              <p:pRg st="1" end="1"/>
                                            </p:txEl>
                                          </p:spTgt>
                                        </p:tgtEl>
                                        <p:attrNameLst>
                                          <p:attrName>style.visibility</p:attrName>
                                        </p:attrNameLst>
                                      </p:cBhvr>
                                      <p:to>
                                        <p:strVal val="visible"/>
                                      </p:to>
                                    </p:set>
                                    <p:animEffect transition="in" filter="blinds(horizontal)">
                                      <p:cBhvr>
                                        <p:cTn id="37" dur="500"/>
                                        <p:tgtEl>
                                          <p:spTgt spid="7804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419" grpId="0"/>
      <p:bldP spid="131" grpId="0"/>
    </p:bld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3010" name="Rectangle 2"/>
          <p:cNvSpPr>
            <a:spLocks noGrp="1"/>
          </p:cNvSpPr>
          <p:nvPr>
            <p:ph type="title"/>
          </p:nvPr>
        </p:nvSpPr>
        <p:spPr>
          <a:xfrm>
            <a:off x="611188" y="190500"/>
            <a:ext cx="5838825" cy="538163"/>
          </a:xfrm>
          <a:ln/>
        </p:spPr>
        <p:txBody>
          <a:bodyPr vert="horz" wrap="none" lIns="63500" tIns="25400" rIns="63500" bIns="25400" anchor="t">
            <a:spAutoFit/>
          </a:bodyPr>
          <a:lstStyle/>
          <a:p>
            <a:pPr eaLnBrk="1" hangingPunct="1"/>
            <a:r>
              <a:rPr lang="zh-CN" altLang="en-US" dirty="0">
                <a:solidFill>
                  <a:srgbClr val="CC0000"/>
                </a:solidFill>
                <a:ea typeface="宋体" pitchFamily="2" charset="-122"/>
              </a:rPr>
              <a:t>逻辑地址转换为物理地址的过程</a:t>
            </a:r>
          </a:p>
        </p:txBody>
      </p:sp>
      <p:sp>
        <p:nvSpPr>
          <p:cNvPr id="683011" name="Rectangle 3"/>
          <p:cNvSpPr/>
          <p:nvPr/>
        </p:nvSpPr>
        <p:spPr>
          <a:xfrm>
            <a:off x="976313" y="1535113"/>
            <a:ext cx="1244600" cy="1770062"/>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83012" name="Line 4"/>
          <p:cNvSpPr/>
          <p:nvPr/>
        </p:nvSpPr>
        <p:spPr>
          <a:xfrm>
            <a:off x="976313" y="2419350"/>
            <a:ext cx="1244600" cy="0"/>
          </a:xfrm>
          <a:prstGeom prst="line">
            <a:avLst/>
          </a:prstGeom>
          <a:ln w="12700" cap="flat" cmpd="sng">
            <a:solidFill>
              <a:schemeClr val="tx1"/>
            </a:solidFill>
            <a:prstDash val="solid"/>
            <a:headEnd type="none" w="med" len="med"/>
            <a:tailEnd type="none" w="med" len="med"/>
          </a:ln>
        </p:spPr>
      </p:sp>
      <p:sp>
        <p:nvSpPr>
          <p:cNvPr id="683013" name="Line 5"/>
          <p:cNvSpPr/>
          <p:nvPr/>
        </p:nvSpPr>
        <p:spPr>
          <a:xfrm>
            <a:off x="976313" y="1963738"/>
            <a:ext cx="1244600" cy="0"/>
          </a:xfrm>
          <a:prstGeom prst="line">
            <a:avLst/>
          </a:prstGeom>
          <a:ln w="12700" cap="flat" cmpd="sng">
            <a:solidFill>
              <a:schemeClr val="tx1"/>
            </a:solidFill>
            <a:prstDash val="solid"/>
            <a:headEnd type="none" w="med" len="med"/>
            <a:tailEnd type="none" w="med" len="med"/>
          </a:ln>
        </p:spPr>
      </p:sp>
      <p:sp>
        <p:nvSpPr>
          <p:cNvPr id="683014" name="Line 6"/>
          <p:cNvSpPr/>
          <p:nvPr/>
        </p:nvSpPr>
        <p:spPr>
          <a:xfrm>
            <a:off x="976313" y="2857500"/>
            <a:ext cx="1244600" cy="0"/>
          </a:xfrm>
          <a:prstGeom prst="line">
            <a:avLst/>
          </a:prstGeom>
          <a:ln w="12700" cap="flat" cmpd="sng">
            <a:solidFill>
              <a:schemeClr val="tx1"/>
            </a:solidFill>
            <a:prstDash val="solid"/>
            <a:headEnd type="none" w="med" len="med"/>
            <a:tailEnd type="none" w="med" len="med"/>
          </a:ln>
        </p:spPr>
      </p:sp>
      <p:sp>
        <p:nvSpPr>
          <p:cNvPr id="683015" name="Rectangle 7"/>
          <p:cNvSpPr/>
          <p:nvPr/>
        </p:nvSpPr>
        <p:spPr>
          <a:xfrm>
            <a:off x="1135063" y="1544638"/>
            <a:ext cx="939800" cy="282575"/>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frame 0</a:t>
            </a:r>
          </a:p>
        </p:txBody>
      </p:sp>
      <p:sp>
        <p:nvSpPr>
          <p:cNvPr id="683016" name="Rectangle 8"/>
          <p:cNvSpPr/>
          <p:nvPr/>
        </p:nvSpPr>
        <p:spPr>
          <a:xfrm>
            <a:off x="1833563" y="2001838"/>
            <a:ext cx="254000" cy="284162"/>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a:t>
            </a:r>
          </a:p>
        </p:txBody>
      </p:sp>
      <p:sp>
        <p:nvSpPr>
          <p:cNvPr id="683017" name="Rectangle 9"/>
          <p:cNvSpPr/>
          <p:nvPr/>
        </p:nvSpPr>
        <p:spPr>
          <a:xfrm>
            <a:off x="1833563" y="2914650"/>
            <a:ext cx="254000" cy="285750"/>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7</a:t>
            </a:r>
          </a:p>
        </p:txBody>
      </p:sp>
      <p:sp>
        <p:nvSpPr>
          <p:cNvPr id="683018" name="Rectangle 10"/>
          <p:cNvSpPr/>
          <p:nvPr/>
        </p:nvSpPr>
        <p:spPr>
          <a:xfrm>
            <a:off x="677863" y="1544638"/>
            <a:ext cx="254000" cy="282575"/>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0</a:t>
            </a:r>
          </a:p>
        </p:txBody>
      </p:sp>
      <p:sp>
        <p:nvSpPr>
          <p:cNvPr id="683019" name="Rectangle 11"/>
          <p:cNvSpPr/>
          <p:nvPr/>
        </p:nvSpPr>
        <p:spPr>
          <a:xfrm>
            <a:off x="296863" y="2001838"/>
            <a:ext cx="635000" cy="284162"/>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1024</a:t>
            </a:r>
          </a:p>
        </p:txBody>
      </p:sp>
      <p:sp>
        <p:nvSpPr>
          <p:cNvPr id="683020" name="Rectangle 12"/>
          <p:cNvSpPr/>
          <p:nvPr/>
        </p:nvSpPr>
        <p:spPr>
          <a:xfrm>
            <a:off x="309563" y="2952750"/>
            <a:ext cx="635000" cy="285750"/>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7168</a:t>
            </a:r>
          </a:p>
        </p:txBody>
      </p:sp>
      <p:sp>
        <p:nvSpPr>
          <p:cNvPr id="683021" name="Rectangle 13"/>
          <p:cNvSpPr/>
          <p:nvPr/>
        </p:nvSpPr>
        <p:spPr>
          <a:xfrm>
            <a:off x="385763" y="1062038"/>
            <a:ext cx="444500" cy="285750"/>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solidFill>
                  <a:srgbClr val="0000FF"/>
                </a:solidFill>
                <a:ea typeface="宋体" pitchFamily="2" charset="-122"/>
              </a:rPr>
              <a:t>PA</a:t>
            </a:r>
          </a:p>
        </p:txBody>
      </p:sp>
      <p:sp>
        <p:nvSpPr>
          <p:cNvPr id="683022" name="Rectangle 14"/>
          <p:cNvSpPr/>
          <p:nvPr/>
        </p:nvSpPr>
        <p:spPr>
          <a:xfrm>
            <a:off x="657225" y="1042988"/>
            <a:ext cx="2295525" cy="287337"/>
          </a:xfrm>
          <a:prstGeom prst="rect">
            <a:avLst/>
          </a:prstGeom>
          <a:noFill/>
          <a:ln w="12700">
            <a:noFill/>
          </a:ln>
        </p:spPr>
        <p:txBody>
          <a:bodyPr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lnSpc>
                <a:spcPct val="85000"/>
              </a:lnSpc>
              <a:spcBef>
                <a:spcPct val="0"/>
              </a:spcBef>
              <a:buClrTx/>
              <a:buSzPct val="100000"/>
              <a:buNone/>
            </a:pPr>
            <a:r>
              <a:rPr lang="en-US" altLang="zh-CN" sz="1800" b="1" i="1" dirty="0">
                <a:solidFill>
                  <a:srgbClr val="CC0000"/>
                </a:solidFill>
                <a:ea typeface="宋体" pitchFamily="2" charset="-122"/>
              </a:rPr>
              <a:t>Physical Memory</a:t>
            </a:r>
          </a:p>
        </p:txBody>
      </p:sp>
      <p:sp>
        <p:nvSpPr>
          <p:cNvPr id="683023" name="Rectangle 15"/>
          <p:cNvSpPr/>
          <p:nvPr/>
        </p:nvSpPr>
        <p:spPr>
          <a:xfrm>
            <a:off x="2252663" y="1544638"/>
            <a:ext cx="419100" cy="282575"/>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1K</a:t>
            </a:r>
          </a:p>
        </p:txBody>
      </p:sp>
      <p:sp>
        <p:nvSpPr>
          <p:cNvPr id="683024" name="Rectangle 16"/>
          <p:cNvSpPr/>
          <p:nvPr/>
        </p:nvSpPr>
        <p:spPr>
          <a:xfrm>
            <a:off x="2278063" y="2001838"/>
            <a:ext cx="419100" cy="284162"/>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1K</a:t>
            </a:r>
          </a:p>
        </p:txBody>
      </p:sp>
      <p:sp>
        <p:nvSpPr>
          <p:cNvPr id="683025" name="Rectangle 17"/>
          <p:cNvSpPr/>
          <p:nvPr/>
        </p:nvSpPr>
        <p:spPr>
          <a:xfrm>
            <a:off x="2278063" y="2914650"/>
            <a:ext cx="419100" cy="285750"/>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1K</a:t>
            </a:r>
          </a:p>
        </p:txBody>
      </p:sp>
      <p:sp>
        <p:nvSpPr>
          <p:cNvPr id="683026" name="Rectangle 19"/>
          <p:cNvSpPr/>
          <p:nvPr/>
        </p:nvSpPr>
        <p:spPr>
          <a:xfrm>
            <a:off x="5187950" y="1633538"/>
            <a:ext cx="1587500" cy="2947987"/>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83027" name="Line 20"/>
          <p:cNvSpPr/>
          <p:nvPr/>
        </p:nvSpPr>
        <p:spPr>
          <a:xfrm>
            <a:off x="5187950" y="2041525"/>
            <a:ext cx="1587500" cy="0"/>
          </a:xfrm>
          <a:prstGeom prst="line">
            <a:avLst/>
          </a:prstGeom>
          <a:ln w="12700" cap="flat" cmpd="sng">
            <a:solidFill>
              <a:schemeClr val="tx1"/>
            </a:solidFill>
            <a:prstDash val="solid"/>
            <a:headEnd type="none" w="med" len="med"/>
            <a:tailEnd type="none" w="med" len="med"/>
          </a:ln>
        </p:spPr>
      </p:sp>
      <p:sp>
        <p:nvSpPr>
          <p:cNvPr id="683028" name="Line 21"/>
          <p:cNvSpPr/>
          <p:nvPr/>
        </p:nvSpPr>
        <p:spPr>
          <a:xfrm>
            <a:off x="5187950" y="2479675"/>
            <a:ext cx="1587500" cy="0"/>
          </a:xfrm>
          <a:prstGeom prst="line">
            <a:avLst/>
          </a:prstGeom>
          <a:ln w="12700" cap="flat" cmpd="sng">
            <a:solidFill>
              <a:schemeClr val="tx1"/>
            </a:solidFill>
            <a:prstDash val="solid"/>
            <a:headEnd type="none" w="med" len="med"/>
            <a:tailEnd type="none" w="med" len="med"/>
          </a:ln>
        </p:spPr>
      </p:sp>
      <p:sp>
        <p:nvSpPr>
          <p:cNvPr id="683029" name="Line 22"/>
          <p:cNvSpPr/>
          <p:nvPr/>
        </p:nvSpPr>
        <p:spPr>
          <a:xfrm>
            <a:off x="5187950" y="4152900"/>
            <a:ext cx="1587500" cy="0"/>
          </a:xfrm>
          <a:prstGeom prst="line">
            <a:avLst/>
          </a:prstGeom>
          <a:ln w="12700" cap="flat" cmpd="sng">
            <a:solidFill>
              <a:schemeClr val="tx1"/>
            </a:solidFill>
            <a:prstDash val="solid"/>
            <a:headEnd type="none" w="med" len="med"/>
            <a:tailEnd type="none" w="med" len="med"/>
          </a:ln>
        </p:spPr>
      </p:sp>
      <p:sp>
        <p:nvSpPr>
          <p:cNvPr id="683030" name="Rectangle 23"/>
          <p:cNvSpPr/>
          <p:nvPr/>
        </p:nvSpPr>
        <p:spPr>
          <a:xfrm>
            <a:off x="5499100" y="1679575"/>
            <a:ext cx="850900" cy="284163"/>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page 0</a:t>
            </a:r>
          </a:p>
        </p:txBody>
      </p:sp>
      <p:sp>
        <p:nvSpPr>
          <p:cNvPr id="683031" name="Rectangle 24"/>
          <p:cNvSpPr/>
          <p:nvPr/>
        </p:nvSpPr>
        <p:spPr>
          <a:xfrm>
            <a:off x="6108700" y="2098675"/>
            <a:ext cx="254000" cy="282575"/>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a:t>
            </a:r>
          </a:p>
        </p:txBody>
      </p:sp>
      <p:sp>
        <p:nvSpPr>
          <p:cNvPr id="683032" name="Rectangle 25"/>
          <p:cNvSpPr/>
          <p:nvPr/>
        </p:nvSpPr>
        <p:spPr>
          <a:xfrm>
            <a:off x="6045200" y="4210050"/>
            <a:ext cx="381000" cy="284163"/>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31</a:t>
            </a:r>
          </a:p>
        </p:txBody>
      </p:sp>
      <p:sp>
        <p:nvSpPr>
          <p:cNvPr id="683033" name="Rectangle 26"/>
          <p:cNvSpPr/>
          <p:nvPr/>
        </p:nvSpPr>
        <p:spPr>
          <a:xfrm>
            <a:off x="6807200" y="1660525"/>
            <a:ext cx="419100" cy="284163"/>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1K</a:t>
            </a:r>
          </a:p>
        </p:txBody>
      </p:sp>
      <p:sp>
        <p:nvSpPr>
          <p:cNvPr id="683034" name="Rectangle 27"/>
          <p:cNvSpPr/>
          <p:nvPr/>
        </p:nvSpPr>
        <p:spPr>
          <a:xfrm>
            <a:off x="6832600" y="2117725"/>
            <a:ext cx="419100" cy="282575"/>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1K</a:t>
            </a:r>
          </a:p>
        </p:txBody>
      </p:sp>
      <p:sp>
        <p:nvSpPr>
          <p:cNvPr id="683035" name="Rectangle 28"/>
          <p:cNvSpPr/>
          <p:nvPr/>
        </p:nvSpPr>
        <p:spPr>
          <a:xfrm>
            <a:off x="6832600" y="4210050"/>
            <a:ext cx="419100" cy="284163"/>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1K</a:t>
            </a:r>
          </a:p>
        </p:txBody>
      </p:sp>
      <p:grpSp>
        <p:nvGrpSpPr>
          <p:cNvPr id="683036" name="Group 81"/>
          <p:cNvGrpSpPr/>
          <p:nvPr/>
        </p:nvGrpSpPr>
        <p:grpSpPr>
          <a:xfrm>
            <a:off x="2671763" y="1458913"/>
            <a:ext cx="2160587" cy="2492375"/>
            <a:chOff x="1683" y="739"/>
            <a:chExt cx="1361" cy="1048"/>
          </a:xfrm>
        </p:grpSpPr>
        <p:sp>
          <p:nvSpPr>
            <p:cNvPr id="683081" name="Rectangle 18"/>
            <p:cNvSpPr/>
            <p:nvPr/>
          </p:nvSpPr>
          <p:spPr>
            <a:xfrm>
              <a:off x="2058" y="739"/>
              <a:ext cx="567" cy="736"/>
            </a:xfrm>
            <a:prstGeom prst="rect">
              <a:avLst/>
            </a:prstGeom>
            <a:noFill/>
            <a:ln w="12700" cap="flat" cmpd="sng">
              <a:solidFill>
                <a:schemeClr val="tx1"/>
              </a:solidFill>
              <a:prstDash val="solid"/>
              <a:miter/>
              <a:headEnd type="none" w="med" len="med"/>
              <a:tailEnd type="none" w="med" len="med"/>
            </a:ln>
          </p:spPr>
          <p:txBody>
            <a:bodyPr wrap="none" lIns="90488" tIns="44450" rIns="90488" bIns="44450"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b="1" dirty="0">
                  <a:ea typeface="宋体" pitchFamily="2" charset="-122"/>
                </a:rPr>
                <a:t>Addr</a:t>
              </a:r>
            </a:p>
            <a:p>
              <a:pPr marL="0" lvl="0" indent="0" algn="ctr">
                <a:spcBef>
                  <a:spcPct val="0"/>
                </a:spcBef>
                <a:buClrTx/>
                <a:buSzPct val="100000"/>
                <a:buNone/>
              </a:pPr>
              <a:r>
                <a:rPr lang="en-US" altLang="zh-CN" sz="1800" b="1" dirty="0">
                  <a:ea typeface="宋体" pitchFamily="2" charset="-122"/>
                </a:rPr>
                <a:t>Trans</a:t>
              </a:r>
            </a:p>
            <a:p>
              <a:pPr marL="0" lvl="0" indent="0" algn="ctr">
                <a:spcBef>
                  <a:spcPct val="0"/>
                </a:spcBef>
                <a:buClrTx/>
                <a:buSzPct val="100000"/>
                <a:buNone/>
              </a:pPr>
              <a:r>
                <a:rPr lang="en-US" altLang="zh-CN" sz="1800" b="1" dirty="0">
                  <a:ea typeface="宋体" pitchFamily="2" charset="-122"/>
                </a:rPr>
                <a:t>MAP</a:t>
              </a:r>
            </a:p>
          </p:txBody>
        </p:sp>
        <p:sp>
          <p:nvSpPr>
            <p:cNvPr id="683082" name="Line 29"/>
            <p:cNvSpPr/>
            <p:nvPr/>
          </p:nvSpPr>
          <p:spPr>
            <a:xfrm>
              <a:off x="1716" y="832"/>
              <a:ext cx="344" cy="43"/>
            </a:xfrm>
            <a:prstGeom prst="line">
              <a:avLst/>
            </a:prstGeom>
            <a:ln w="12700" cap="flat" cmpd="sng">
              <a:solidFill>
                <a:schemeClr val="tx1"/>
              </a:solidFill>
              <a:prstDash val="solid"/>
              <a:headEnd type="none" w="med" len="med"/>
              <a:tailEnd type="none" w="med" len="med"/>
            </a:ln>
          </p:spPr>
        </p:sp>
        <p:sp>
          <p:nvSpPr>
            <p:cNvPr id="683083" name="Line 30"/>
            <p:cNvSpPr/>
            <p:nvPr/>
          </p:nvSpPr>
          <p:spPr>
            <a:xfrm flipV="1">
              <a:off x="1683" y="1155"/>
              <a:ext cx="316" cy="184"/>
            </a:xfrm>
            <a:prstGeom prst="line">
              <a:avLst/>
            </a:prstGeom>
            <a:ln w="12700" cap="flat" cmpd="sng">
              <a:solidFill>
                <a:schemeClr val="tx1"/>
              </a:solidFill>
              <a:prstDash val="solid"/>
              <a:headEnd type="none" w="med" len="med"/>
              <a:tailEnd type="none" w="med" len="med"/>
            </a:ln>
          </p:spPr>
        </p:sp>
        <p:sp>
          <p:nvSpPr>
            <p:cNvPr id="683084" name="Line 31"/>
            <p:cNvSpPr/>
            <p:nvPr/>
          </p:nvSpPr>
          <p:spPr>
            <a:xfrm flipV="1">
              <a:off x="2596" y="803"/>
              <a:ext cx="448" cy="128"/>
            </a:xfrm>
            <a:prstGeom prst="line">
              <a:avLst/>
            </a:prstGeom>
            <a:ln w="12700" cap="flat" cmpd="sng">
              <a:solidFill>
                <a:schemeClr val="tx1"/>
              </a:solidFill>
              <a:prstDash val="solid"/>
              <a:headEnd type="none" w="med" len="med"/>
              <a:tailEnd type="none" w="med" len="med"/>
            </a:ln>
          </p:spPr>
        </p:sp>
        <p:sp>
          <p:nvSpPr>
            <p:cNvPr id="683085" name="Line 32"/>
            <p:cNvSpPr/>
            <p:nvPr/>
          </p:nvSpPr>
          <p:spPr>
            <a:xfrm>
              <a:off x="2580" y="1339"/>
              <a:ext cx="248" cy="448"/>
            </a:xfrm>
            <a:prstGeom prst="line">
              <a:avLst/>
            </a:prstGeom>
            <a:ln w="12700" cap="flat" cmpd="sng">
              <a:solidFill>
                <a:schemeClr val="tx1"/>
              </a:solidFill>
              <a:prstDash val="solid"/>
              <a:headEnd type="none" w="med" len="med"/>
              <a:tailEnd type="none" w="med" len="med"/>
            </a:ln>
          </p:spPr>
        </p:sp>
      </p:grpSp>
      <p:sp>
        <p:nvSpPr>
          <p:cNvPr id="683037" name="Rectangle 33"/>
          <p:cNvSpPr/>
          <p:nvPr/>
        </p:nvSpPr>
        <p:spPr>
          <a:xfrm>
            <a:off x="4914900" y="1641475"/>
            <a:ext cx="254000" cy="284163"/>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0</a:t>
            </a:r>
          </a:p>
        </p:txBody>
      </p:sp>
      <p:sp>
        <p:nvSpPr>
          <p:cNvPr id="683038" name="Rectangle 34"/>
          <p:cNvSpPr/>
          <p:nvPr/>
        </p:nvSpPr>
        <p:spPr>
          <a:xfrm>
            <a:off x="4545013" y="2074863"/>
            <a:ext cx="635000" cy="282575"/>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1024</a:t>
            </a:r>
          </a:p>
        </p:txBody>
      </p:sp>
      <p:sp>
        <p:nvSpPr>
          <p:cNvPr id="683039" name="Rectangle 35"/>
          <p:cNvSpPr/>
          <p:nvPr/>
        </p:nvSpPr>
        <p:spPr>
          <a:xfrm>
            <a:off x="4392613" y="4224338"/>
            <a:ext cx="762000" cy="284162"/>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31744</a:t>
            </a:r>
          </a:p>
        </p:txBody>
      </p:sp>
      <p:sp>
        <p:nvSpPr>
          <p:cNvPr id="683040" name="Rectangle 36"/>
          <p:cNvSpPr/>
          <p:nvPr/>
        </p:nvSpPr>
        <p:spPr>
          <a:xfrm>
            <a:off x="7261225" y="2708275"/>
            <a:ext cx="1754188" cy="1160463"/>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zh-CN" altLang="en-US" sz="1800" b="1" dirty="0">
                <a:solidFill>
                  <a:schemeClr val="accent1"/>
                </a:solidFill>
                <a:ea typeface="宋体" pitchFamily="2" charset="-122"/>
              </a:rPr>
              <a:t>虚拟地址空间</a:t>
            </a:r>
            <a:endParaRPr lang="en-US" altLang="zh-CN" sz="1800" b="1" dirty="0">
              <a:solidFill>
                <a:schemeClr val="accent1"/>
              </a:solidFill>
              <a:ea typeface="宋体" pitchFamily="2" charset="-122"/>
            </a:endParaRPr>
          </a:p>
          <a:p>
            <a:pPr marL="0" lvl="0" indent="0">
              <a:spcBef>
                <a:spcPct val="0"/>
              </a:spcBef>
              <a:buClrTx/>
              <a:buSzPct val="100000"/>
              <a:buNone/>
            </a:pPr>
            <a:r>
              <a:rPr lang="zh-CN" altLang="en-US" sz="1800" b="1" dirty="0">
                <a:solidFill>
                  <a:schemeClr val="accent1"/>
                </a:solidFill>
                <a:ea typeface="宋体" pitchFamily="2" charset="-122"/>
              </a:rPr>
              <a:t>到物理地址空间</a:t>
            </a:r>
            <a:endParaRPr lang="en-US" altLang="zh-CN" sz="1800" b="1" dirty="0">
              <a:solidFill>
                <a:schemeClr val="accent1"/>
              </a:solidFill>
              <a:ea typeface="宋体" pitchFamily="2" charset="-122"/>
            </a:endParaRPr>
          </a:p>
          <a:p>
            <a:pPr marL="0" lvl="0" indent="0">
              <a:spcBef>
                <a:spcPct val="0"/>
              </a:spcBef>
              <a:buClrTx/>
              <a:buSzPct val="100000"/>
              <a:buNone/>
            </a:pPr>
            <a:r>
              <a:rPr lang="zh-CN" altLang="en-US" sz="1800" b="1" dirty="0">
                <a:solidFill>
                  <a:schemeClr val="accent1"/>
                </a:solidFill>
                <a:ea typeface="宋体" pitchFamily="2" charset="-122"/>
              </a:rPr>
              <a:t>的映射和装载</a:t>
            </a:r>
            <a:endParaRPr lang="en-US" altLang="zh-CN" sz="1800" b="1" dirty="0">
              <a:solidFill>
                <a:schemeClr val="accent1"/>
              </a:solidFill>
              <a:ea typeface="宋体" pitchFamily="2" charset="-122"/>
            </a:endParaRPr>
          </a:p>
          <a:p>
            <a:pPr marL="0" lvl="0" indent="0">
              <a:spcBef>
                <a:spcPct val="0"/>
              </a:spcBef>
              <a:buClrTx/>
              <a:buSzPct val="100000"/>
              <a:buNone/>
            </a:pPr>
            <a:r>
              <a:rPr lang="zh-CN" altLang="en-US" sz="1800" b="1" dirty="0">
                <a:solidFill>
                  <a:schemeClr val="accent1"/>
                </a:solidFill>
                <a:ea typeface="宋体" pitchFamily="2" charset="-122"/>
              </a:rPr>
              <a:t>都以</a:t>
            </a:r>
            <a:r>
              <a:rPr lang="en-US" altLang="zh-CN" sz="1800" b="1" dirty="0">
                <a:solidFill>
                  <a:srgbClr val="FF0000"/>
                </a:solidFill>
                <a:ea typeface="宋体" pitchFamily="2" charset="-122"/>
              </a:rPr>
              <a:t>1</a:t>
            </a:r>
            <a:r>
              <a:rPr lang="zh-CN" altLang="en-US" sz="1800" b="1" dirty="0">
                <a:solidFill>
                  <a:srgbClr val="FF0000"/>
                </a:solidFill>
                <a:ea typeface="宋体" pitchFamily="2" charset="-122"/>
              </a:rPr>
              <a:t>页</a:t>
            </a:r>
            <a:r>
              <a:rPr lang="zh-CN" altLang="en-US" sz="1800" b="1" dirty="0">
                <a:solidFill>
                  <a:schemeClr val="accent1"/>
                </a:solidFill>
                <a:ea typeface="宋体" pitchFamily="2" charset="-122"/>
              </a:rPr>
              <a:t>为单位</a:t>
            </a:r>
            <a:endParaRPr lang="en-US" altLang="zh-CN" sz="1800" b="1" dirty="0">
              <a:solidFill>
                <a:schemeClr val="accent1"/>
              </a:solidFill>
              <a:ea typeface="宋体" pitchFamily="2" charset="-122"/>
            </a:endParaRPr>
          </a:p>
        </p:txBody>
      </p:sp>
      <p:sp>
        <p:nvSpPr>
          <p:cNvPr id="683041" name="Line 37"/>
          <p:cNvSpPr/>
          <p:nvPr/>
        </p:nvSpPr>
        <p:spPr>
          <a:xfrm flipH="1" flipV="1">
            <a:off x="7227888" y="2168525"/>
            <a:ext cx="630237" cy="404813"/>
          </a:xfrm>
          <a:prstGeom prst="line">
            <a:avLst/>
          </a:prstGeom>
          <a:ln w="12700" cap="flat" cmpd="sng">
            <a:solidFill>
              <a:schemeClr val="tx1"/>
            </a:solidFill>
            <a:prstDash val="solid"/>
            <a:headEnd type="none" w="med" len="med"/>
            <a:tailEnd type="triangle" w="med" len="med"/>
          </a:ln>
        </p:spPr>
      </p:sp>
      <p:sp>
        <p:nvSpPr>
          <p:cNvPr id="683042" name="Rectangle 39"/>
          <p:cNvSpPr/>
          <p:nvPr/>
        </p:nvSpPr>
        <p:spPr>
          <a:xfrm>
            <a:off x="5094288" y="1062038"/>
            <a:ext cx="1778000" cy="285750"/>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i="1" dirty="0">
                <a:solidFill>
                  <a:srgbClr val="CC0000"/>
                </a:solidFill>
                <a:ea typeface="宋体" pitchFamily="2" charset="-122"/>
              </a:rPr>
              <a:t>Virtual Memory</a:t>
            </a:r>
          </a:p>
        </p:txBody>
      </p:sp>
      <p:sp>
        <p:nvSpPr>
          <p:cNvPr id="683043" name="Rectangle 80"/>
          <p:cNvSpPr/>
          <p:nvPr/>
        </p:nvSpPr>
        <p:spPr>
          <a:xfrm>
            <a:off x="4616450" y="1062038"/>
            <a:ext cx="444500" cy="285750"/>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solidFill>
                  <a:srgbClr val="0000FF"/>
                </a:solidFill>
                <a:ea typeface="宋体" pitchFamily="2" charset="-122"/>
              </a:rPr>
              <a:t>VA</a:t>
            </a:r>
          </a:p>
        </p:txBody>
      </p:sp>
      <p:sp>
        <p:nvSpPr>
          <p:cNvPr id="512095" name="Rectangle 95"/>
          <p:cNvSpPr/>
          <p:nvPr/>
        </p:nvSpPr>
        <p:spPr>
          <a:xfrm>
            <a:off x="385763" y="3779838"/>
            <a:ext cx="3781425" cy="863600"/>
          </a:xfrm>
          <a:prstGeom prst="rect">
            <a:avLst/>
          </a:prstGeom>
          <a:noFill/>
          <a:ln w="12700">
            <a:noFill/>
          </a:ln>
        </p:spPr>
        <p:txBody>
          <a:bodyPr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120000"/>
              </a:lnSpc>
              <a:spcBef>
                <a:spcPct val="30000"/>
              </a:spcBef>
              <a:buClrTx/>
              <a:buSzPct val="100000"/>
              <a:buNone/>
            </a:pPr>
            <a:r>
              <a:rPr lang="zh-CN" altLang="en-US" sz="2200" b="1" dirty="0">
                <a:solidFill>
                  <a:srgbClr val="0000FF"/>
                </a:solidFill>
                <a:ea typeface="黑体" pitchFamily="49" charset="-122"/>
              </a:rPr>
              <a:t>虚拟地址几位？虚页号几位？页内偏移量几位？</a:t>
            </a:r>
            <a:endParaRPr lang="en-US" altLang="zh-CN" sz="2200" b="1" dirty="0">
              <a:solidFill>
                <a:srgbClr val="0000FF"/>
              </a:solidFill>
              <a:ea typeface="黑体" pitchFamily="49" charset="-122"/>
            </a:endParaRPr>
          </a:p>
        </p:txBody>
      </p:sp>
      <p:sp>
        <p:nvSpPr>
          <p:cNvPr id="512096" name="Rectangle 96"/>
          <p:cNvSpPr/>
          <p:nvPr/>
        </p:nvSpPr>
        <p:spPr>
          <a:xfrm>
            <a:off x="206375" y="4689475"/>
            <a:ext cx="3014663" cy="863600"/>
          </a:xfrm>
          <a:prstGeom prst="rect">
            <a:avLst/>
          </a:prstGeom>
          <a:noFill/>
          <a:ln w="12700">
            <a:noFill/>
          </a:ln>
        </p:spPr>
        <p:txBody>
          <a:bodyPr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120000"/>
              </a:lnSpc>
              <a:spcBef>
                <a:spcPct val="30000"/>
              </a:spcBef>
              <a:buClrTx/>
              <a:buSzPct val="100000"/>
              <a:buNone/>
            </a:pPr>
            <a:r>
              <a:rPr lang="zh-CN" altLang="en-US" sz="2200" b="1" dirty="0">
                <a:solidFill>
                  <a:srgbClr val="0000FF"/>
                </a:solidFill>
                <a:ea typeface="黑体" pitchFamily="49" charset="-122"/>
              </a:rPr>
              <a:t>物理地址几位？页框号几位？</a:t>
            </a:r>
            <a:endParaRPr lang="en-US" altLang="zh-CN" sz="2200" b="1" dirty="0">
              <a:solidFill>
                <a:srgbClr val="0000FF"/>
              </a:solidFill>
              <a:ea typeface="黑体" pitchFamily="49" charset="-122"/>
            </a:endParaRPr>
          </a:p>
        </p:txBody>
      </p:sp>
      <p:cxnSp>
        <p:nvCxnSpPr>
          <p:cNvPr id="683046" name="直接连接符 44"/>
          <p:cNvCxnSpPr/>
          <p:nvPr/>
        </p:nvCxnSpPr>
        <p:spPr>
          <a:xfrm>
            <a:off x="6011863" y="3068638"/>
            <a:ext cx="0" cy="495300"/>
          </a:xfrm>
          <a:prstGeom prst="line">
            <a:avLst/>
          </a:prstGeom>
          <a:ln w="19050" cap="flat" cmpd="sng">
            <a:solidFill>
              <a:schemeClr val="tx1"/>
            </a:solidFill>
            <a:prstDash val="dash"/>
            <a:headEnd type="none" w="med" len="med"/>
            <a:tailEnd type="none" w="med" len="med"/>
          </a:ln>
        </p:spPr>
      </p:cxnSp>
      <p:cxnSp>
        <p:nvCxnSpPr>
          <p:cNvPr id="683047" name="直接连接符 49"/>
          <p:cNvCxnSpPr/>
          <p:nvPr/>
        </p:nvCxnSpPr>
        <p:spPr>
          <a:xfrm>
            <a:off x="1601788" y="2484438"/>
            <a:ext cx="0" cy="314325"/>
          </a:xfrm>
          <a:prstGeom prst="line">
            <a:avLst/>
          </a:prstGeom>
          <a:ln w="19050" cap="flat" cmpd="sng">
            <a:solidFill>
              <a:schemeClr val="tx1"/>
            </a:solidFill>
            <a:prstDash val="sysDash"/>
            <a:headEnd type="none" w="med" len="med"/>
            <a:tailEnd type="none" w="med" len="med"/>
          </a:ln>
        </p:spPr>
      </p:cxnSp>
      <p:grpSp>
        <p:nvGrpSpPr>
          <p:cNvPr id="3" name="组合 95"/>
          <p:cNvGrpSpPr/>
          <p:nvPr/>
        </p:nvGrpSpPr>
        <p:grpSpPr>
          <a:xfrm>
            <a:off x="3627438" y="4419600"/>
            <a:ext cx="4049712" cy="1239838"/>
            <a:chOff x="3716905" y="4509120"/>
            <a:chExt cx="4050450" cy="1241069"/>
          </a:xfrm>
        </p:grpSpPr>
        <p:sp>
          <p:nvSpPr>
            <p:cNvPr id="683066" name="Rectangle 49"/>
            <p:cNvSpPr/>
            <p:nvPr/>
          </p:nvSpPr>
          <p:spPr>
            <a:xfrm>
              <a:off x="5472100" y="4877377"/>
              <a:ext cx="256480" cy="286745"/>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5</a:t>
              </a:r>
            </a:p>
          </p:txBody>
        </p:sp>
        <p:grpSp>
          <p:nvGrpSpPr>
            <p:cNvPr id="683067" name="组合 86"/>
            <p:cNvGrpSpPr/>
            <p:nvPr/>
          </p:nvGrpSpPr>
          <p:grpSpPr>
            <a:xfrm>
              <a:off x="4882757" y="5004173"/>
              <a:ext cx="1204998" cy="2"/>
              <a:chOff x="4882757" y="5004173"/>
              <a:chExt cx="1204998" cy="2"/>
            </a:xfrm>
          </p:grpSpPr>
          <p:sp>
            <p:nvSpPr>
              <p:cNvPr id="683079" name="Line 50"/>
              <p:cNvSpPr/>
              <p:nvPr/>
            </p:nvSpPr>
            <p:spPr>
              <a:xfrm flipV="1">
                <a:off x="5727714" y="5004173"/>
                <a:ext cx="360041" cy="1"/>
              </a:xfrm>
              <a:prstGeom prst="line">
                <a:avLst/>
              </a:prstGeom>
              <a:ln w="12700" cap="flat" cmpd="sng">
                <a:solidFill>
                  <a:schemeClr val="tx1"/>
                </a:solidFill>
                <a:prstDash val="solid"/>
                <a:headEnd type="none" w="med" len="med"/>
                <a:tailEnd type="triangle" w="med" len="med"/>
              </a:ln>
            </p:spPr>
          </p:sp>
          <p:sp>
            <p:nvSpPr>
              <p:cNvPr id="683080" name="Line 51"/>
              <p:cNvSpPr/>
              <p:nvPr/>
            </p:nvSpPr>
            <p:spPr>
              <a:xfrm flipH="1">
                <a:off x="4882757" y="5004175"/>
                <a:ext cx="529922" cy="0"/>
              </a:xfrm>
              <a:prstGeom prst="line">
                <a:avLst/>
              </a:prstGeom>
              <a:ln w="12700" cap="flat" cmpd="sng">
                <a:solidFill>
                  <a:schemeClr val="tx1"/>
                </a:solidFill>
                <a:prstDash val="solid"/>
                <a:headEnd type="none" w="med" len="med"/>
                <a:tailEnd type="triangle" w="med" len="med"/>
              </a:ln>
            </p:spPr>
          </p:sp>
        </p:grpSp>
        <p:grpSp>
          <p:nvGrpSpPr>
            <p:cNvPr id="683068" name="组合 94"/>
            <p:cNvGrpSpPr/>
            <p:nvPr/>
          </p:nvGrpSpPr>
          <p:grpSpPr>
            <a:xfrm>
              <a:off x="3716905" y="4509120"/>
              <a:ext cx="4050450" cy="1241069"/>
              <a:chOff x="3716905" y="4509120"/>
              <a:chExt cx="4050450" cy="1241069"/>
            </a:xfrm>
          </p:grpSpPr>
          <p:grpSp>
            <p:nvGrpSpPr>
              <p:cNvPr id="683069" name="组合 85"/>
              <p:cNvGrpSpPr/>
              <p:nvPr/>
            </p:nvGrpSpPr>
            <p:grpSpPr>
              <a:xfrm>
                <a:off x="4287554" y="4868784"/>
                <a:ext cx="3479801" cy="881405"/>
                <a:chOff x="4287554" y="4868784"/>
                <a:chExt cx="3479801" cy="881405"/>
              </a:xfrm>
            </p:grpSpPr>
            <p:sp>
              <p:nvSpPr>
                <p:cNvPr id="683071" name="Rectangle 44"/>
                <p:cNvSpPr/>
                <p:nvPr/>
              </p:nvSpPr>
              <p:spPr>
                <a:xfrm>
                  <a:off x="4886042" y="5236966"/>
                  <a:ext cx="2881313" cy="513223"/>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83072" name="Rectangle 45"/>
                <p:cNvSpPr/>
                <p:nvPr/>
              </p:nvSpPr>
              <p:spPr>
                <a:xfrm>
                  <a:off x="4287554" y="5292751"/>
                  <a:ext cx="444500" cy="306818"/>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solidFill>
                        <a:srgbClr val="0000FF"/>
                      </a:solidFill>
                      <a:ea typeface="宋体" pitchFamily="2" charset="-122"/>
                    </a:rPr>
                    <a:t>VA</a:t>
                  </a:r>
                </a:p>
              </p:txBody>
            </p:sp>
            <p:sp>
              <p:nvSpPr>
                <p:cNvPr id="683073" name="Rectangle 46"/>
                <p:cNvSpPr/>
                <p:nvPr/>
              </p:nvSpPr>
              <p:spPr>
                <a:xfrm>
                  <a:off x="4906679" y="5292751"/>
                  <a:ext cx="1066800" cy="306818"/>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page no.</a:t>
                  </a:r>
                </a:p>
              </p:txBody>
            </p:sp>
            <p:sp>
              <p:nvSpPr>
                <p:cNvPr id="683074" name="Rectangle 47"/>
                <p:cNvSpPr/>
                <p:nvPr/>
              </p:nvSpPr>
              <p:spPr>
                <a:xfrm>
                  <a:off x="6856129" y="5292751"/>
                  <a:ext cx="596900" cy="306818"/>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disp</a:t>
                  </a:r>
                </a:p>
              </p:txBody>
            </p:sp>
            <p:sp>
              <p:nvSpPr>
                <p:cNvPr id="683075" name="Line 48"/>
                <p:cNvSpPr/>
                <p:nvPr/>
              </p:nvSpPr>
              <p:spPr>
                <a:xfrm>
                  <a:off x="6132229" y="5236966"/>
                  <a:ext cx="0" cy="513223"/>
                </a:xfrm>
                <a:prstGeom prst="line">
                  <a:avLst/>
                </a:prstGeom>
                <a:ln w="12700" cap="flat" cmpd="sng">
                  <a:solidFill>
                    <a:schemeClr val="tx1"/>
                  </a:solidFill>
                  <a:prstDash val="solid"/>
                  <a:headEnd type="none" w="med" len="med"/>
                  <a:tailEnd type="none" w="med" len="med"/>
                </a:ln>
              </p:spPr>
            </p:sp>
            <p:sp>
              <p:nvSpPr>
                <p:cNvPr id="683076" name="Rectangle 49"/>
                <p:cNvSpPr/>
                <p:nvPr/>
              </p:nvSpPr>
              <p:spPr>
                <a:xfrm>
                  <a:off x="6718017" y="4868784"/>
                  <a:ext cx="381000" cy="306818"/>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10</a:t>
                  </a:r>
                </a:p>
              </p:txBody>
            </p:sp>
            <p:sp>
              <p:nvSpPr>
                <p:cNvPr id="683077" name="Line 50"/>
                <p:cNvSpPr/>
                <p:nvPr/>
              </p:nvSpPr>
              <p:spPr>
                <a:xfrm flipV="1">
                  <a:off x="7213317" y="5002668"/>
                  <a:ext cx="554038" cy="2789"/>
                </a:xfrm>
                <a:prstGeom prst="line">
                  <a:avLst/>
                </a:prstGeom>
                <a:ln w="12700" cap="flat" cmpd="sng">
                  <a:solidFill>
                    <a:schemeClr val="tx1"/>
                  </a:solidFill>
                  <a:prstDash val="solid"/>
                  <a:headEnd type="none" w="med" len="med"/>
                  <a:tailEnd type="triangle" w="med" len="med"/>
                </a:ln>
              </p:spPr>
            </p:sp>
            <p:sp>
              <p:nvSpPr>
                <p:cNvPr id="683078" name="Line 51"/>
                <p:cNvSpPr/>
                <p:nvPr/>
              </p:nvSpPr>
              <p:spPr>
                <a:xfrm flipH="1">
                  <a:off x="6132229" y="5005458"/>
                  <a:ext cx="487363" cy="0"/>
                </a:xfrm>
                <a:prstGeom prst="line">
                  <a:avLst/>
                </a:prstGeom>
                <a:ln w="12700" cap="flat" cmpd="sng">
                  <a:solidFill>
                    <a:schemeClr val="tx1"/>
                  </a:solidFill>
                  <a:prstDash val="solid"/>
                  <a:headEnd type="none" w="med" len="med"/>
                  <a:tailEnd type="triangle" w="med" len="med"/>
                </a:ln>
              </p:spPr>
            </p:sp>
          </p:grpSp>
          <p:cxnSp>
            <p:nvCxnSpPr>
              <p:cNvPr id="683070" name="直接箭头连接符 82"/>
              <p:cNvCxnSpPr/>
              <p:nvPr/>
            </p:nvCxnSpPr>
            <p:spPr>
              <a:xfrm>
                <a:off x="3716905" y="4509120"/>
                <a:ext cx="855095" cy="630070"/>
              </a:xfrm>
              <a:prstGeom prst="straightConnector1">
                <a:avLst/>
              </a:prstGeom>
              <a:ln w="25400" cap="flat" cmpd="sng">
                <a:solidFill>
                  <a:srgbClr val="C00000"/>
                </a:solidFill>
                <a:prstDash val="solid"/>
                <a:headEnd type="none" w="med" len="med"/>
                <a:tailEnd type="arrow" w="med" len="med"/>
              </a:ln>
            </p:spPr>
          </p:cxnSp>
        </p:grpSp>
      </p:grpSp>
      <p:grpSp>
        <p:nvGrpSpPr>
          <p:cNvPr id="7" name="组合 93"/>
          <p:cNvGrpSpPr/>
          <p:nvPr/>
        </p:nvGrpSpPr>
        <p:grpSpPr>
          <a:xfrm>
            <a:off x="777875" y="5138738"/>
            <a:ext cx="3479800" cy="1323975"/>
            <a:chOff x="868167" y="5319210"/>
            <a:chExt cx="3479801" cy="1323313"/>
          </a:xfrm>
        </p:grpSpPr>
        <p:grpSp>
          <p:nvGrpSpPr>
            <p:cNvPr id="683053" name="组合 87"/>
            <p:cNvGrpSpPr/>
            <p:nvPr/>
          </p:nvGrpSpPr>
          <p:grpSpPr>
            <a:xfrm>
              <a:off x="868167" y="5761118"/>
              <a:ext cx="3479801" cy="881405"/>
              <a:chOff x="868167" y="5761118"/>
              <a:chExt cx="3479801" cy="881405"/>
            </a:xfrm>
          </p:grpSpPr>
          <p:sp>
            <p:nvSpPr>
              <p:cNvPr id="683055" name="Rectangle 44"/>
              <p:cNvSpPr/>
              <p:nvPr/>
            </p:nvSpPr>
            <p:spPr>
              <a:xfrm>
                <a:off x="1466655" y="6129300"/>
                <a:ext cx="2881313" cy="513223"/>
              </a:xfrm>
              <a:prstGeom prst="rect">
                <a:avLst/>
              </a:prstGeom>
              <a:noFill/>
              <a:ln w="12700"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683056" name="Rectangle 45"/>
              <p:cNvSpPr/>
              <p:nvPr/>
            </p:nvSpPr>
            <p:spPr>
              <a:xfrm>
                <a:off x="868167" y="6185085"/>
                <a:ext cx="431721" cy="286745"/>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solidFill>
                      <a:srgbClr val="0000FF"/>
                    </a:solidFill>
                    <a:ea typeface="宋体" pitchFamily="2" charset="-122"/>
                  </a:rPr>
                  <a:t>PA</a:t>
                </a:r>
              </a:p>
            </p:txBody>
          </p:sp>
          <p:sp>
            <p:nvSpPr>
              <p:cNvPr id="683057" name="Rectangle 46"/>
              <p:cNvSpPr/>
              <p:nvPr/>
            </p:nvSpPr>
            <p:spPr>
              <a:xfrm>
                <a:off x="1487292" y="6185085"/>
                <a:ext cx="1231106" cy="286745"/>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Frame no.</a:t>
                </a:r>
              </a:p>
            </p:txBody>
          </p:sp>
          <p:sp>
            <p:nvSpPr>
              <p:cNvPr id="683058" name="Rectangle 47"/>
              <p:cNvSpPr/>
              <p:nvPr/>
            </p:nvSpPr>
            <p:spPr>
              <a:xfrm>
                <a:off x="3436742" y="6185085"/>
                <a:ext cx="596900" cy="306818"/>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disp</a:t>
                </a:r>
              </a:p>
            </p:txBody>
          </p:sp>
          <p:sp>
            <p:nvSpPr>
              <p:cNvPr id="683059" name="Line 48"/>
              <p:cNvSpPr/>
              <p:nvPr/>
            </p:nvSpPr>
            <p:spPr>
              <a:xfrm>
                <a:off x="2712842" y="6129300"/>
                <a:ext cx="0" cy="513223"/>
              </a:xfrm>
              <a:prstGeom prst="line">
                <a:avLst/>
              </a:prstGeom>
              <a:ln w="12700" cap="flat" cmpd="sng">
                <a:solidFill>
                  <a:schemeClr val="tx1"/>
                </a:solidFill>
                <a:prstDash val="solid"/>
                <a:headEnd type="none" w="med" len="med"/>
                <a:tailEnd type="none" w="med" len="med"/>
              </a:ln>
            </p:spPr>
          </p:sp>
          <p:sp>
            <p:nvSpPr>
              <p:cNvPr id="683060" name="Rectangle 49"/>
              <p:cNvSpPr/>
              <p:nvPr/>
            </p:nvSpPr>
            <p:spPr>
              <a:xfrm>
                <a:off x="3298630" y="5761118"/>
                <a:ext cx="381000" cy="306818"/>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10</a:t>
                </a:r>
              </a:p>
            </p:txBody>
          </p:sp>
          <p:sp>
            <p:nvSpPr>
              <p:cNvPr id="683061" name="Line 50"/>
              <p:cNvSpPr/>
              <p:nvPr/>
            </p:nvSpPr>
            <p:spPr>
              <a:xfrm flipV="1">
                <a:off x="3793930" y="5895002"/>
                <a:ext cx="554038" cy="2789"/>
              </a:xfrm>
              <a:prstGeom prst="line">
                <a:avLst/>
              </a:prstGeom>
              <a:ln w="12700" cap="flat" cmpd="sng">
                <a:solidFill>
                  <a:schemeClr val="tx1"/>
                </a:solidFill>
                <a:prstDash val="solid"/>
                <a:headEnd type="none" w="med" len="med"/>
                <a:tailEnd type="triangle" w="med" len="med"/>
              </a:ln>
            </p:spPr>
          </p:sp>
          <p:sp>
            <p:nvSpPr>
              <p:cNvPr id="683062" name="Line 51"/>
              <p:cNvSpPr/>
              <p:nvPr/>
            </p:nvSpPr>
            <p:spPr>
              <a:xfrm flipH="1">
                <a:off x="2712842" y="5897792"/>
                <a:ext cx="487363" cy="0"/>
              </a:xfrm>
              <a:prstGeom prst="line">
                <a:avLst/>
              </a:prstGeom>
              <a:ln w="12700" cap="flat" cmpd="sng">
                <a:solidFill>
                  <a:schemeClr val="tx1"/>
                </a:solidFill>
                <a:prstDash val="solid"/>
                <a:headEnd type="none" w="med" len="med"/>
                <a:tailEnd type="triangle" w="med" len="med"/>
              </a:ln>
            </p:spPr>
          </p:sp>
          <p:sp>
            <p:nvSpPr>
              <p:cNvPr id="683063" name="Rectangle 49"/>
              <p:cNvSpPr/>
              <p:nvPr/>
            </p:nvSpPr>
            <p:spPr>
              <a:xfrm>
                <a:off x="2052713" y="5769711"/>
                <a:ext cx="256480" cy="286745"/>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r>
                  <a:rPr lang="en-US" altLang="zh-CN" sz="1800" b="1" dirty="0">
                    <a:ea typeface="宋体" pitchFamily="2" charset="-122"/>
                  </a:rPr>
                  <a:t>3</a:t>
                </a:r>
              </a:p>
            </p:txBody>
          </p:sp>
          <p:sp>
            <p:nvSpPr>
              <p:cNvPr id="683064" name="Line 50"/>
              <p:cNvSpPr/>
              <p:nvPr/>
            </p:nvSpPr>
            <p:spPr>
              <a:xfrm flipV="1">
                <a:off x="2308327" y="5896507"/>
                <a:ext cx="360041" cy="1"/>
              </a:xfrm>
              <a:prstGeom prst="line">
                <a:avLst/>
              </a:prstGeom>
              <a:ln w="12700" cap="flat" cmpd="sng">
                <a:solidFill>
                  <a:schemeClr val="tx1"/>
                </a:solidFill>
                <a:prstDash val="solid"/>
                <a:headEnd type="none" w="med" len="med"/>
                <a:tailEnd type="triangle" w="med" len="med"/>
              </a:ln>
            </p:spPr>
          </p:sp>
          <p:sp>
            <p:nvSpPr>
              <p:cNvPr id="683065" name="Line 51"/>
              <p:cNvSpPr/>
              <p:nvPr/>
            </p:nvSpPr>
            <p:spPr>
              <a:xfrm flipH="1">
                <a:off x="1463370" y="5896509"/>
                <a:ext cx="529922" cy="0"/>
              </a:xfrm>
              <a:prstGeom prst="line">
                <a:avLst/>
              </a:prstGeom>
              <a:ln w="12700" cap="flat" cmpd="sng">
                <a:solidFill>
                  <a:schemeClr val="tx1"/>
                </a:solidFill>
                <a:prstDash val="solid"/>
                <a:headEnd type="none" w="med" len="med"/>
                <a:tailEnd type="triangle" w="med" len="med"/>
              </a:ln>
            </p:spPr>
          </p:sp>
        </p:grpSp>
        <p:cxnSp>
          <p:nvCxnSpPr>
            <p:cNvPr id="683054" name="直接箭头连接符 88"/>
            <p:cNvCxnSpPr/>
            <p:nvPr/>
          </p:nvCxnSpPr>
          <p:spPr>
            <a:xfrm>
              <a:off x="2096725" y="5319210"/>
              <a:ext cx="585065" cy="450050"/>
            </a:xfrm>
            <a:prstGeom prst="straightConnector1">
              <a:avLst/>
            </a:prstGeom>
            <a:ln w="25400" cap="flat" cmpd="sng">
              <a:solidFill>
                <a:srgbClr val="C00000"/>
              </a:solidFill>
              <a:prstDash val="solid"/>
              <a:headEnd type="none" w="med" len="med"/>
              <a:tailEnd type="arrow" w="med" len="med"/>
            </a:ln>
          </p:spPr>
        </p:cxnSp>
      </p:grpSp>
      <p:sp>
        <p:nvSpPr>
          <p:cNvPr id="97" name="Rectangle 95"/>
          <p:cNvSpPr/>
          <p:nvPr/>
        </p:nvSpPr>
        <p:spPr>
          <a:xfrm>
            <a:off x="4527550" y="5768975"/>
            <a:ext cx="4616450" cy="790575"/>
          </a:xfrm>
          <a:prstGeom prst="rect">
            <a:avLst/>
          </a:prstGeom>
          <a:noFill/>
          <a:ln w="12700">
            <a:noFill/>
          </a:ln>
        </p:spPr>
        <p:txBody>
          <a:bodyPr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120000"/>
              </a:lnSpc>
              <a:spcBef>
                <a:spcPct val="0"/>
              </a:spcBef>
              <a:buClrTx/>
              <a:buSzPct val="100000"/>
              <a:buNone/>
            </a:pPr>
            <a:r>
              <a:rPr lang="en-US" altLang="zh-CN" sz="2000" b="1" dirty="0">
                <a:solidFill>
                  <a:srgbClr val="FF0000"/>
                </a:solidFill>
                <a:ea typeface="黑体" pitchFamily="49" charset="-122"/>
              </a:rPr>
              <a:t>CPU</a:t>
            </a:r>
            <a:r>
              <a:rPr lang="zh-CN" altLang="en-US" sz="2000" b="1" dirty="0">
                <a:solidFill>
                  <a:srgbClr val="FF0000"/>
                </a:solidFill>
                <a:ea typeface="黑体" pitchFamily="49" charset="-122"/>
              </a:rPr>
              <a:t>给出的是虚拟还是物理地址？</a:t>
            </a:r>
            <a:endParaRPr lang="en-US" altLang="zh-CN" sz="2000" b="1" dirty="0">
              <a:solidFill>
                <a:srgbClr val="FF0000"/>
              </a:solidFill>
              <a:ea typeface="黑体" pitchFamily="49" charset="-122"/>
            </a:endParaRPr>
          </a:p>
          <a:p>
            <a:pPr marL="0" lvl="0" indent="0">
              <a:lnSpc>
                <a:spcPct val="120000"/>
              </a:lnSpc>
              <a:spcBef>
                <a:spcPct val="0"/>
              </a:spcBef>
              <a:buClrTx/>
              <a:buSzPct val="100000"/>
              <a:buNone/>
            </a:pPr>
            <a:r>
              <a:rPr lang="zh-CN" altLang="en-US" sz="2000" b="1" dirty="0">
                <a:ea typeface="黑体" pitchFamily="49" charset="-122"/>
              </a:rPr>
              <a:t>链接后机器指令中地址都是虚拟地址！</a:t>
            </a:r>
            <a:endParaRPr lang="en-US" altLang="zh-CN" sz="2000" b="1" dirty="0">
              <a:ea typeface="黑体" pitchFamily="49" charset="-122"/>
            </a:endParaRPr>
          </a:p>
        </p:txBody>
      </p:sp>
      <p:cxnSp>
        <p:nvCxnSpPr>
          <p:cNvPr id="78" name="直接箭头连接符 77"/>
          <p:cNvCxnSpPr>
            <a:stCxn id="683032" idx="2"/>
            <a:endCxn id="683066" idx="0"/>
          </p:cNvCxnSpPr>
          <p:nvPr/>
        </p:nvCxnSpPr>
        <p:spPr>
          <a:xfrm flipH="1">
            <a:off x="5510213" y="4494213"/>
            <a:ext cx="725487" cy="293687"/>
          </a:xfrm>
          <a:prstGeom prst="straightConnector1">
            <a:avLst/>
          </a:prstGeom>
          <a:ln w="28575" cap="flat" cmpd="sng">
            <a:solidFill>
              <a:srgbClr val="FF0000"/>
            </a:solidFill>
            <a:prstDash val="solid"/>
            <a:headEnd type="none" w="med" len="med"/>
            <a:tailEnd type="arrow" w="med" len="med"/>
          </a:ln>
        </p:spPr>
      </p:cxnSp>
      <p:cxnSp>
        <p:nvCxnSpPr>
          <p:cNvPr id="80" name="直接箭头连接符 79"/>
          <p:cNvCxnSpPr>
            <a:stCxn id="683035" idx="2"/>
          </p:cNvCxnSpPr>
          <p:nvPr/>
        </p:nvCxnSpPr>
        <p:spPr>
          <a:xfrm flipH="1">
            <a:off x="6958013" y="4494213"/>
            <a:ext cx="84137" cy="284162"/>
          </a:xfrm>
          <a:prstGeom prst="straightConnector1">
            <a:avLst/>
          </a:prstGeom>
          <a:ln w="28575" cap="flat" cmpd="sng">
            <a:solidFill>
              <a:srgbClr val="FF0000"/>
            </a:solidFill>
            <a:prstDash val="solid"/>
            <a:headEnd type="none" w="med" len="me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95"/>
                                        </p:tgtEl>
                                        <p:attrNameLst>
                                          <p:attrName>style.visibility</p:attrName>
                                        </p:attrNameLst>
                                      </p:cBhvr>
                                      <p:to>
                                        <p:strVal val="visible"/>
                                      </p:to>
                                    </p:set>
                                    <p:animEffect transition="in" filter="blinds(horizontal)">
                                      <p:cBhvr>
                                        <p:cTn id="7" dur="500"/>
                                        <p:tgtEl>
                                          <p:spTgt spid="5120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up)">
                                      <p:cBhvr>
                                        <p:cTn id="12" dur="500"/>
                                        <p:tgtEl>
                                          <p:spTgt spid="78"/>
                                        </p:tgtEl>
                                      </p:cBhvr>
                                    </p:animEffect>
                                  </p:childTnLst>
                                </p:cTn>
                              </p:par>
                              <p:par>
                                <p:cTn id="13" presetID="22" presetClass="entr" presetSubtype="1"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wipe(up)">
                                      <p:cBhvr>
                                        <p:cTn id="15" dur="500"/>
                                        <p:tgtEl>
                                          <p:spTgt spid="80"/>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12096"/>
                                        </p:tgtEl>
                                        <p:attrNameLst>
                                          <p:attrName>style.visibility</p:attrName>
                                        </p:attrNameLst>
                                      </p:cBhvr>
                                      <p:to>
                                        <p:strVal val="visible"/>
                                      </p:to>
                                    </p:set>
                                    <p:animEffect transition="in" filter="blinds(horizontal)">
                                      <p:cBhvr>
                                        <p:cTn id="23" dur="500"/>
                                        <p:tgtEl>
                                          <p:spTgt spid="51209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7">
                                            <p:txEl>
                                              <p:pRg st="0" end="0"/>
                                            </p:txEl>
                                          </p:spTgt>
                                        </p:tgtEl>
                                        <p:attrNameLst>
                                          <p:attrName>style.visibility</p:attrName>
                                        </p:attrNameLst>
                                      </p:cBhvr>
                                      <p:to>
                                        <p:strVal val="visible"/>
                                      </p:to>
                                    </p:set>
                                    <p:animEffect transition="in" filter="blinds(horizontal)">
                                      <p:cBhvr>
                                        <p:cTn id="33" dur="500"/>
                                        <p:tgtEl>
                                          <p:spTgt spid="9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97">
                                            <p:txEl>
                                              <p:pRg st="1" end="1"/>
                                            </p:txEl>
                                          </p:spTgt>
                                        </p:tgtEl>
                                        <p:attrNameLst>
                                          <p:attrName>style.visibility</p:attrName>
                                        </p:attrNameLst>
                                      </p:cBhvr>
                                      <p:to>
                                        <p:strVal val="visible"/>
                                      </p:to>
                                    </p:set>
                                    <p:animEffect transition="in" filter="blinds(horizontal)">
                                      <p:cBhvr>
                                        <p:cTn id="38" dur="500"/>
                                        <p:tgtEl>
                                          <p:spTgt spid="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95" grpId="0"/>
      <p:bldP spid="512096" grpId="0"/>
    </p:bld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505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252</a:t>
            </a:fld>
            <a:endParaRPr lang="en-AU" altLang="zh-CN" sz="1400" b="1" dirty="0">
              <a:ea typeface="宋体" pitchFamily="2" charset="-122"/>
            </a:endParaRPr>
          </a:p>
        </p:txBody>
      </p:sp>
      <p:sp>
        <p:nvSpPr>
          <p:cNvPr id="685059" name="Rectangle 4"/>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缺页代价</a:t>
            </a:r>
            <a:endParaRPr lang="en-AU" altLang="zh-CN" dirty="0">
              <a:ea typeface="宋体" pitchFamily="2" charset="-122"/>
            </a:endParaRPr>
          </a:p>
        </p:txBody>
      </p:sp>
      <p:sp>
        <p:nvSpPr>
          <p:cNvPr id="685060" name="Rectangle 5"/>
          <p:cNvSpPr>
            <a:spLocks noGrp="1"/>
          </p:cNvSpPr>
          <p:nvPr>
            <p:ph idx="1"/>
          </p:nvPr>
        </p:nvSpPr>
        <p:spPr>
          <a:ln/>
        </p:spPr>
        <p:txBody>
          <a:bodyPr vert="horz" wrap="square" lIns="91440" tIns="45720" rIns="91440" bIns="45720" anchor="t"/>
          <a:lstStyle/>
          <a:p>
            <a:pPr eaLnBrk="1" hangingPunct="1"/>
            <a:r>
              <a:rPr lang="zh-CN" altLang="en-US" b="1" dirty="0">
                <a:latin typeface="黑体" pitchFamily="49" charset="-122"/>
                <a:ea typeface="黑体" pitchFamily="49" charset="-122"/>
              </a:rPr>
              <a:t>缺页时，页必须从磁盘被取回来</a:t>
            </a:r>
            <a:endParaRPr lang="en-US" altLang="zh-CN" b="1" dirty="0">
              <a:latin typeface="黑体" pitchFamily="49" charset="-122"/>
              <a:ea typeface="黑体" pitchFamily="49" charset="-122"/>
            </a:endParaRPr>
          </a:p>
          <a:p>
            <a:pPr lvl="1" eaLnBrk="1" hangingPunct="1"/>
            <a:r>
              <a:rPr lang="zh-CN" altLang="en-US" b="1" dirty="0">
                <a:latin typeface="黑体" pitchFamily="49" charset="-122"/>
                <a:ea typeface="黑体" pitchFamily="49" charset="-122"/>
              </a:rPr>
              <a:t>花费数百万个时钟周期</a:t>
            </a:r>
            <a:endParaRPr lang="en-US" altLang="zh-CN" b="1" dirty="0">
              <a:latin typeface="黑体" pitchFamily="49" charset="-122"/>
              <a:ea typeface="黑体" pitchFamily="49" charset="-122"/>
            </a:endParaRPr>
          </a:p>
          <a:p>
            <a:pPr lvl="1" eaLnBrk="1" hangingPunct="1"/>
            <a:r>
              <a:rPr lang="zh-CN" altLang="en-US" b="1" dirty="0">
                <a:latin typeface="黑体" pitchFamily="49" charset="-122"/>
                <a:ea typeface="黑体" pitchFamily="49" charset="-122"/>
              </a:rPr>
              <a:t>由</a:t>
            </a:r>
            <a:r>
              <a:rPr lang="en-US" altLang="zh-CN" b="1" dirty="0">
                <a:latin typeface="黑体" pitchFamily="49" charset="-122"/>
                <a:ea typeface="黑体" pitchFamily="49" charset="-122"/>
              </a:rPr>
              <a:t>OS</a:t>
            </a:r>
            <a:r>
              <a:rPr lang="zh-CN" altLang="en-US" b="1" dirty="0">
                <a:latin typeface="黑体" pitchFamily="49" charset="-122"/>
                <a:ea typeface="黑体" pitchFamily="49" charset="-122"/>
              </a:rPr>
              <a:t>处理</a:t>
            </a:r>
            <a:endParaRPr lang="en-US" altLang="zh-CN" b="1" dirty="0">
              <a:latin typeface="黑体" pitchFamily="49" charset="-122"/>
              <a:ea typeface="黑体" pitchFamily="49" charset="-122"/>
            </a:endParaRPr>
          </a:p>
          <a:p>
            <a:pPr eaLnBrk="1" hangingPunct="1"/>
            <a:r>
              <a:rPr lang="zh-CN" altLang="en-US" b="1" dirty="0">
                <a:latin typeface="黑体" pitchFamily="49" charset="-122"/>
                <a:ea typeface="黑体" pitchFamily="49" charset="-122"/>
              </a:rPr>
              <a:t>尽量减小缺页率</a:t>
            </a:r>
            <a:endParaRPr lang="en-US" altLang="zh-CN" b="1" dirty="0">
              <a:latin typeface="黑体" pitchFamily="49" charset="-122"/>
              <a:ea typeface="黑体" pitchFamily="49" charset="-122"/>
            </a:endParaRPr>
          </a:p>
          <a:p>
            <a:pPr lvl="1" eaLnBrk="1" hangingPunct="1"/>
            <a:r>
              <a:rPr lang="zh-CN" altLang="en-US" b="1" dirty="0">
                <a:latin typeface="黑体" pitchFamily="49" charset="-122"/>
                <a:ea typeface="黑体" pitchFamily="49" charset="-122"/>
              </a:rPr>
              <a:t>全相联替换算法</a:t>
            </a:r>
            <a:endParaRPr lang="en-US" altLang="zh-CN" b="1" dirty="0">
              <a:latin typeface="黑体" pitchFamily="49" charset="-122"/>
              <a:ea typeface="黑体" pitchFamily="49" charset="-122"/>
            </a:endParaRPr>
          </a:p>
          <a:p>
            <a:pPr lvl="1" eaLnBrk="1" hangingPunct="1"/>
            <a:r>
              <a:rPr lang="zh-CN" altLang="en-US" b="1" dirty="0">
                <a:latin typeface="黑体" pitchFamily="49" charset="-122"/>
                <a:ea typeface="黑体" pitchFamily="49" charset="-122"/>
              </a:rPr>
              <a:t>更先进灵活的替换算法</a:t>
            </a:r>
            <a:endParaRPr lang="en-US" altLang="zh-CN" b="1" dirty="0">
              <a:latin typeface="黑体" pitchFamily="49" charset="-122"/>
              <a:ea typeface="黑体" pitchFamily="49" charset="-122"/>
            </a:endParaRPr>
          </a:p>
        </p:txBody>
      </p:sp>
    </p:spTree>
  </p:cSld>
  <p:clrMapOvr>
    <a:masterClrMapping/>
  </p:clrMapOvr>
  <p:transition spd="slow"/>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253</a:t>
            </a:fld>
            <a:endParaRPr lang="en-AU" altLang="zh-CN" sz="1400" b="1" dirty="0">
              <a:ea typeface="宋体" pitchFamily="2" charset="-122"/>
            </a:endParaRPr>
          </a:p>
        </p:txBody>
      </p:sp>
      <p:sp>
        <p:nvSpPr>
          <p:cNvPr id="687107" name="Rectangle 4"/>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替换和写</a:t>
            </a:r>
            <a:endParaRPr lang="en-AU" altLang="zh-CN" dirty="0">
              <a:ea typeface="宋体" pitchFamily="2" charset="-122"/>
            </a:endParaRPr>
          </a:p>
        </p:txBody>
      </p:sp>
      <p:sp>
        <p:nvSpPr>
          <p:cNvPr id="687108" name="Rectangle 5"/>
          <p:cNvSpPr>
            <a:spLocks noGrp="1"/>
          </p:cNvSpPr>
          <p:nvPr>
            <p:ph idx="1"/>
          </p:nvPr>
        </p:nvSpPr>
        <p:spPr>
          <a:xfrm>
            <a:off x="250825" y="1125538"/>
            <a:ext cx="8704263" cy="5111750"/>
          </a:xfrm>
          <a:ln/>
        </p:spPr>
        <p:txBody>
          <a:bodyPr vert="horz" wrap="square" lIns="91440" tIns="45720" rIns="91440" bIns="45720" anchor="t"/>
          <a:lstStyle/>
          <a:p>
            <a:pPr eaLnBrk="1" hangingPunct="1">
              <a:lnSpc>
                <a:spcPct val="80000"/>
              </a:lnSpc>
            </a:pPr>
            <a:r>
              <a:rPr lang="zh-CN" altLang="en-US" b="1" dirty="0">
                <a:latin typeface="黑体" pitchFamily="49" charset="-122"/>
                <a:ea typeface="黑体" pitchFamily="49" charset="-122"/>
              </a:rPr>
              <a:t>为减少缺页故障率，最好选择</a:t>
            </a:r>
            <a:r>
              <a:rPr lang="en-US" altLang="zh-CN" b="1" dirty="0">
                <a:latin typeface="黑体" pitchFamily="49" charset="-122"/>
                <a:ea typeface="黑体" pitchFamily="49" charset="-122"/>
              </a:rPr>
              <a:t>LRU</a:t>
            </a:r>
            <a:r>
              <a:rPr lang="zh-CN" altLang="en-US" b="1" dirty="0">
                <a:latin typeface="黑体" pitchFamily="49" charset="-122"/>
                <a:ea typeface="黑体" pitchFamily="49" charset="-122"/>
              </a:rPr>
              <a:t>替换算法</a:t>
            </a:r>
            <a:endParaRPr lang="en-US" altLang="zh-CN" b="1" dirty="0">
              <a:latin typeface="黑体" pitchFamily="49" charset="-122"/>
              <a:ea typeface="黑体" pitchFamily="49" charset="-122"/>
            </a:endParaRPr>
          </a:p>
          <a:p>
            <a:pPr lvl="1" eaLnBrk="1" hangingPunct="1">
              <a:lnSpc>
                <a:spcPct val="80000"/>
              </a:lnSpc>
            </a:pPr>
            <a:r>
              <a:rPr lang="zh-CN" altLang="en-US" b="1" dirty="0">
                <a:latin typeface="黑体" pitchFamily="49" charset="-122"/>
                <a:ea typeface="黑体" pitchFamily="49" charset="-122"/>
              </a:rPr>
              <a:t>访问页面时，</a:t>
            </a:r>
            <a:r>
              <a:rPr lang="en-US" altLang="zh-CN" b="1" dirty="0">
                <a:latin typeface="黑体" pitchFamily="49" charset="-122"/>
                <a:ea typeface="黑体" pitchFamily="49" charset="-122"/>
              </a:rPr>
              <a:t>PTE</a:t>
            </a:r>
            <a:r>
              <a:rPr lang="zh-CN" altLang="en-US" b="1" dirty="0">
                <a:latin typeface="黑体" pitchFamily="49" charset="-122"/>
                <a:ea typeface="黑体" pitchFamily="49" charset="-122"/>
              </a:rPr>
              <a:t>中的引用位（也称使用位）置位</a:t>
            </a:r>
            <a:endParaRPr lang="en-US" altLang="zh-CN" b="1" dirty="0">
              <a:latin typeface="黑体" pitchFamily="49" charset="-122"/>
              <a:ea typeface="黑体" pitchFamily="49" charset="-122"/>
            </a:endParaRPr>
          </a:p>
          <a:p>
            <a:pPr lvl="1" eaLnBrk="1" hangingPunct="1">
              <a:lnSpc>
                <a:spcPct val="80000"/>
              </a:lnSpc>
            </a:pPr>
            <a:r>
              <a:rPr lang="en-US" altLang="zh-CN" b="1" dirty="0">
                <a:latin typeface="黑体" pitchFamily="49" charset="-122"/>
                <a:ea typeface="黑体" pitchFamily="49" charset="-122"/>
              </a:rPr>
              <a:t>OS</a:t>
            </a:r>
            <a:r>
              <a:rPr lang="zh-CN" altLang="en-US" b="1" dirty="0">
                <a:latin typeface="黑体" pitchFamily="49" charset="-122"/>
                <a:ea typeface="黑体" pitchFamily="49" charset="-122"/>
              </a:rPr>
              <a:t>定期将引用位清零</a:t>
            </a:r>
            <a:endParaRPr lang="en-US" altLang="zh-CN" b="1" dirty="0">
              <a:latin typeface="黑体" pitchFamily="49" charset="-122"/>
              <a:ea typeface="黑体" pitchFamily="49" charset="-122"/>
            </a:endParaRPr>
          </a:p>
          <a:p>
            <a:pPr lvl="1" eaLnBrk="1" hangingPunct="1">
              <a:lnSpc>
                <a:spcPct val="80000"/>
              </a:lnSpc>
            </a:pPr>
            <a:r>
              <a:rPr lang="zh-CN" altLang="en-US" b="1" dirty="0">
                <a:latin typeface="黑体" pitchFamily="49" charset="-122"/>
                <a:ea typeface="黑体" pitchFamily="49" charset="-122"/>
              </a:rPr>
              <a:t>当引用位</a:t>
            </a:r>
            <a:r>
              <a:rPr lang="en-US" altLang="zh-CN" b="1" dirty="0">
                <a:latin typeface="黑体" pitchFamily="49" charset="-122"/>
                <a:ea typeface="黑体" pitchFamily="49" charset="-122"/>
              </a:rPr>
              <a:t>=0</a:t>
            </a:r>
            <a:r>
              <a:rPr lang="zh-CN" altLang="en-US" b="1" dirty="0">
                <a:latin typeface="黑体" pitchFamily="49" charset="-122"/>
                <a:ea typeface="黑体" pitchFamily="49" charset="-122"/>
              </a:rPr>
              <a:t>时，表明该页最近没被使用</a:t>
            </a:r>
            <a:endParaRPr lang="en-US" altLang="zh-CN" b="1" dirty="0">
              <a:latin typeface="黑体" pitchFamily="49" charset="-122"/>
              <a:ea typeface="黑体" pitchFamily="49" charset="-122"/>
            </a:endParaRPr>
          </a:p>
          <a:p>
            <a:pPr eaLnBrk="1" hangingPunct="1">
              <a:lnSpc>
                <a:spcPct val="80000"/>
              </a:lnSpc>
            </a:pPr>
            <a:r>
              <a:rPr lang="zh-CN" altLang="en-US" b="1" dirty="0">
                <a:latin typeface="黑体" pitchFamily="49" charset="-122"/>
                <a:ea typeface="黑体" pitchFamily="49" charset="-122"/>
              </a:rPr>
              <a:t>磁盘写操作需要花费数百万个时钟周期</a:t>
            </a:r>
            <a:endParaRPr lang="en-US" altLang="zh-CN" b="1" dirty="0">
              <a:latin typeface="黑体" pitchFamily="49" charset="-122"/>
              <a:ea typeface="黑体" pitchFamily="49" charset="-122"/>
            </a:endParaRPr>
          </a:p>
          <a:p>
            <a:pPr lvl="1" eaLnBrk="1" hangingPunct="1">
              <a:lnSpc>
                <a:spcPct val="80000"/>
              </a:lnSpc>
            </a:pPr>
            <a:r>
              <a:rPr lang="zh-CN" altLang="en-US" b="1" dirty="0">
                <a:latin typeface="黑体" pitchFamily="49" charset="-122"/>
                <a:ea typeface="黑体" pitchFamily="49" charset="-122"/>
              </a:rPr>
              <a:t>可以写页，但不是独立的位置</a:t>
            </a:r>
            <a:endParaRPr lang="en-US" altLang="zh-CN" b="1" dirty="0">
              <a:latin typeface="黑体" pitchFamily="49" charset="-122"/>
              <a:ea typeface="黑体" pitchFamily="49" charset="-122"/>
            </a:endParaRPr>
          </a:p>
          <a:p>
            <a:pPr lvl="1" eaLnBrk="1" hangingPunct="1">
              <a:lnSpc>
                <a:spcPct val="80000"/>
              </a:lnSpc>
            </a:pPr>
            <a:r>
              <a:rPr lang="zh-CN" altLang="en-US" b="1" dirty="0">
                <a:solidFill>
                  <a:srgbClr val="990000"/>
                </a:solidFill>
                <a:latin typeface="黑体" pitchFamily="49" charset="-122"/>
                <a:ea typeface="黑体" pitchFamily="49" charset="-122"/>
              </a:rPr>
              <a:t>写直达</a:t>
            </a:r>
            <a:r>
              <a:rPr lang="zh-CN" altLang="en-US" b="1" dirty="0">
                <a:latin typeface="黑体" pitchFamily="49" charset="-122"/>
                <a:ea typeface="黑体" pitchFamily="49" charset="-122"/>
              </a:rPr>
              <a:t>是不可行的</a:t>
            </a:r>
            <a:endParaRPr lang="en-US" altLang="zh-CN" b="1" dirty="0">
              <a:latin typeface="黑体" pitchFamily="49" charset="-122"/>
              <a:ea typeface="黑体" pitchFamily="49" charset="-122"/>
            </a:endParaRPr>
          </a:p>
          <a:p>
            <a:pPr lvl="1" eaLnBrk="1" hangingPunct="1">
              <a:lnSpc>
                <a:spcPct val="80000"/>
              </a:lnSpc>
            </a:pPr>
            <a:r>
              <a:rPr lang="zh-CN" altLang="en-US" b="1" dirty="0">
                <a:latin typeface="黑体" pitchFamily="49" charset="-122"/>
                <a:ea typeface="黑体" pitchFamily="49" charset="-122"/>
              </a:rPr>
              <a:t>使用</a:t>
            </a:r>
            <a:r>
              <a:rPr lang="zh-CN" altLang="en-US" b="1" dirty="0">
                <a:solidFill>
                  <a:srgbClr val="990000"/>
                </a:solidFill>
                <a:latin typeface="黑体" pitchFamily="49" charset="-122"/>
                <a:ea typeface="黑体" pitchFamily="49" charset="-122"/>
              </a:rPr>
              <a:t>写回</a:t>
            </a:r>
            <a:r>
              <a:rPr lang="zh-CN" altLang="en-US" b="1" dirty="0">
                <a:latin typeface="黑体" pitchFamily="49" charset="-122"/>
                <a:ea typeface="黑体" pitchFamily="49" charset="-122"/>
              </a:rPr>
              <a:t>机制</a:t>
            </a:r>
            <a:endParaRPr lang="en-US" altLang="zh-CN" b="1" dirty="0">
              <a:latin typeface="黑体" pitchFamily="49" charset="-122"/>
              <a:ea typeface="黑体" pitchFamily="49" charset="-122"/>
            </a:endParaRPr>
          </a:p>
          <a:p>
            <a:pPr lvl="1" eaLnBrk="1" hangingPunct="1">
              <a:lnSpc>
                <a:spcPct val="80000"/>
              </a:lnSpc>
            </a:pPr>
            <a:r>
              <a:rPr lang="zh-CN" altLang="en-US" b="1" dirty="0">
                <a:latin typeface="黑体" pitchFamily="49" charset="-122"/>
                <a:ea typeface="黑体" pitchFamily="49" charset="-122"/>
              </a:rPr>
              <a:t>当页中任何字被写时，都将</a:t>
            </a:r>
            <a:r>
              <a:rPr lang="en-US" altLang="zh-CN" b="1" dirty="0">
                <a:latin typeface="黑体" pitchFamily="49" charset="-122"/>
                <a:ea typeface="黑体" pitchFamily="49" charset="-122"/>
              </a:rPr>
              <a:t>PTE</a:t>
            </a:r>
            <a:r>
              <a:rPr lang="zh-CN" altLang="en-US" b="1" dirty="0">
                <a:latin typeface="黑体" pitchFamily="49" charset="-122"/>
                <a:ea typeface="黑体" pitchFamily="49" charset="-122"/>
              </a:rPr>
              <a:t>中的重写位（</a:t>
            </a:r>
            <a:r>
              <a:rPr lang="en-US" altLang="zh-CN" b="1" dirty="0">
                <a:latin typeface="黑体" pitchFamily="49" charset="-122"/>
                <a:ea typeface="黑体" pitchFamily="49" charset="-122"/>
              </a:rPr>
              <a:t>Dirty bit</a:t>
            </a:r>
            <a:r>
              <a:rPr lang="zh-CN" altLang="en-US" b="1" dirty="0">
                <a:latin typeface="黑体" pitchFamily="49" charset="-122"/>
                <a:ea typeface="黑体" pitchFamily="49" charset="-122"/>
              </a:rPr>
              <a:t>）置位</a:t>
            </a:r>
            <a:endParaRPr lang="en-AU" altLang="zh-CN" b="1" dirty="0">
              <a:latin typeface="黑体" pitchFamily="49" charset="-122"/>
              <a:ea typeface="黑体" pitchFamily="49" charset="-122"/>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p:cNvSpPr>
          <p:nvPr>
            <p:ph type="title"/>
          </p:nvPr>
        </p:nvSpPr>
        <p:spPr>
          <a:xfrm>
            <a:off x="539750" y="200025"/>
            <a:ext cx="5838825" cy="538163"/>
          </a:xfrm>
          <a:ln/>
        </p:spPr>
        <p:txBody>
          <a:bodyPr vert="horz" wrap="none" lIns="63500" tIns="25400" rIns="63500" bIns="25400" anchor="t">
            <a:spAutoFit/>
          </a:bodyPr>
          <a:lstStyle/>
          <a:p>
            <a:pPr eaLnBrk="1" hangingPunct="1"/>
            <a:r>
              <a:rPr lang="zh-CN" altLang="en-US" dirty="0">
                <a:solidFill>
                  <a:srgbClr val="CC0000"/>
                </a:solidFill>
                <a:ea typeface="宋体" pitchFamily="2" charset="-122"/>
              </a:rPr>
              <a:t>信息访问中可能出现的异常情况</a:t>
            </a:r>
          </a:p>
        </p:txBody>
      </p:sp>
      <p:sp>
        <p:nvSpPr>
          <p:cNvPr id="514051" name="Rectangle 3"/>
          <p:cNvSpPr/>
          <p:nvPr/>
        </p:nvSpPr>
        <p:spPr>
          <a:xfrm>
            <a:off x="579438" y="1155700"/>
            <a:ext cx="8601075" cy="5010150"/>
          </a:xfrm>
          <a:prstGeom prst="rect">
            <a:avLst/>
          </a:prstGeom>
          <a:noFill/>
          <a:ln w="12700">
            <a:noFill/>
          </a:ln>
        </p:spPr>
        <p:txBody>
          <a:bodyPr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115000"/>
              </a:lnSpc>
              <a:spcBef>
                <a:spcPct val="15000"/>
              </a:spcBef>
              <a:buClrTx/>
              <a:buSzPct val="100000"/>
              <a:buNone/>
            </a:pPr>
            <a:r>
              <a:rPr lang="zh-CN" altLang="en-US" sz="1800" b="1" dirty="0">
                <a:ea typeface="黑体" pitchFamily="49" charset="-122"/>
              </a:rPr>
              <a:t>可能有两种异常情况：</a:t>
            </a:r>
          </a:p>
          <a:p>
            <a:pPr marL="0" lvl="0" indent="0">
              <a:lnSpc>
                <a:spcPct val="115000"/>
              </a:lnSpc>
              <a:spcBef>
                <a:spcPct val="15000"/>
              </a:spcBef>
              <a:buClrTx/>
              <a:buSzPct val="100000"/>
              <a:buNone/>
            </a:pPr>
            <a:r>
              <a:rPr lang="en-US" altLang="zh-CN" sz="1800" b="1" dirty="0">
                <a:solidFill>
                  <a:srgbClr val="0000FF"/>
                </a:solidFill>
                <a:ea typeface="黑体" pitchFamily="49" charset="-122"/>
              </a:rPr>
              <a:t>1</a:t>
            </a:r>
            <a:r>
              <a:rPr lang="zh-CN" altLang="en-US" sz="1800" b="1" dirty="0">
                <a:solidFill>
                  <a:srgbClr val="0000FF"/>
                </a:solidFill>
                <a:ea typeface="黑体" pitchFamily="49" charset="-122"/>
              </a:rPr>
              <a:t>）缺页（ </a:t>
            </a:r>
            <a:r>
              <a:rPr lang="en-US" altLang="zh-CN" sz="1800" b="1" dirty="0">
                <a:solidFill>
                  <a:srgbClr val="0000FF"/>
                </a:solidFill>
                <a:ea typeface="黑体" pitchFamily="49" charset="-122"/>
              </a:rPr>
              <a:t>page fault</a:t>
            </a:r>
            <a:r>
              <a:rPr lang="zh-CN" altLang="en-US" sz="1800" b="1" dirty="0">
                <a:solidFill>
                  <a:srgbClr val="0000FF"/>
                </a:solidFill>
                <a:ea typeface="黑体" pitchFamily="49" charset="-122"/>
              </a:rPr>
              <a:t>）</a:t>
            </a:r>
            <a:r>
              <a:rPr lang="zh-CN" altLang="en-US" sz="1800" b="1" dirty="0">
                <a:solidFill>
                  <a:srgbClr val="CC0000"/>
                </a:solidFill>
                <a:ea typeface="黑体" pitchFamily="49" charset="-122"/>
              </a:rPr>
              <a:t> </a:t>
            </a:r>
          </a:p>
          <a:p>
            <a:pPr marL="0" lvl="0" indent="0">
              <a:lnSpc>
                <a:spcPct val="115000"/>
              </a:lnSpc>
              <a:spcBef>
                <a:spcPct val="15000"/>
              </a:spcBef>
              <a:buClrTx/>
              <a:buSzPct val="100000"/>
              <a:buNone/>
            </a:pPr>
            <a:r>
              <a:rPr lang="zh-CN" altLang="en-US" sz="1800" b="1" dirty="0">
                <a:solidFill>
                  <a:srgbClr val="CC0000"/>
                </a:solidFill>
                <a:ea typeface="黑体" pitchFamily="49" charset="-122"/>
              </a:rPr>
              <a:t>     产生条件：</a:t>
            </a:r>
            <a:r>
              <a:rPr lang="zh-CN" altLang="en-US" sz="1800" b="1" dirty="0">
                <a:solidFill>
                  <a:srgbClr val="006600"/>
                </a:solidFill>
                <a:ea typeface="黑体" pitchFamily="49" charset="-122"/>
              </a:rPr>
              <a:t>当</a:t>
            </a:r>
            <a:r>
              <a:rPr lang="en-US" altLang="zh-CN" sz="1800" b="1" dirty="0">
                <a:solidFill>
                  <a:srgbClr val="006600"/>
                </a:solidFill>
                <a:ea typeface="黑体" pitchFamily="49" charset="-122"/>
              </a:rPr>
              <a:t>Valid</a:t>
            </a:r>
            <a:r>
              <a:rPr lang="zh-CN" altLang="en-US" sz="1800" b="1" dirty="0">
                <a:solidFill>
                  <a:srgbClr val="006600"/>
                </a:solidFill>
                <a:ea typeface="黑体" pitchFamily="49" charset="-122"/>
              </a:rPr>
              <a:t>（有效位 </a:t>
            </a:r>
            <a:r>
              <a:rPr lang="en-US" altLang="zh-CN" sz="1800" b="1" dirty="0">
                <a:solidFill>
                  <a:srgbClr val="006600"/>
                </a:solidFill>
                <a:ea typeface="黑体" pitchFamily="49" charset="-122"/>
              </a:rPr>
              <a:t>/ </a:t>
            </a:r>
            <a:r>
              <a:rPr lang="zh-CN" altLang="en-US" sz="1800" b="1" dirty="0">
                <a:solidFill>
                  <a:srgbClr val="006600"/>
                </a:solidFill>
                <a:ea typeface="黑体" pitchFamily="49" charset="-122"/>
              </a:rPr>
              <a:t>装入位）为 </a:t>
            </a:r>
            <a:r>
              <a:rPr lang="en-US" altLang="zh-CN" sz="1800" b="1" dirty="0">
                <a:solidFill>
                  <a:srgbClr val="006600"/>
                </a:solidFill>
                <a:ea typeface="黑体" pitchFamily="49" charset="-122"/>
              </a:rPr>
              <a:t>0 </a:t>
            </a:r>
            <a:r>
              <a:rPr lang="zh-CN" altLang="en-US" sz="1800" b="1" dirty="0">
                <a:solidFill>
                  <a:srgbClr val="006600"/>
                </a:solidFill>
                <a:ea typeface="黑体" pitchFamily="49" charset="-122"/>
              </a:rPr>
              <a:t>时</a:t>
            </a:r>
          </a:p>
          <a:p>
            <a:pPr marL="0" lvl="0" indent="0" eaLnBrk="1" hangingPunct="1">
              <a:lnSpc>
                <a:spcPct val="115000"/>
              </a:lnSpc>
              <a:spcBef>
                <a:spcPct val="15000"/>
              </a:spcBef>
              <a:buClrTx/>
              <a:buSzPct val="100000"/>
              <a:buNone/>
            </a:pPr>
            <a:r>
              <a:rPr lang="zh-CN" altLang="en-US" sz="1800" b="1" dirty="0">
                <a:solidFill>
                  <a:srgbClr val="0000FF"/>
                </a:solidFill>
                <a:ea typeface="黑体" pitchFamily="49" charset="-122"/>
              </a:rPr>
              <a:t>     </a:t>
            </a:r>
            <a:r>
              <a:rPr lang="zh-CN" altLang="en-US" sz="1800" b="1" dirty="0">
                <a:solidFill>
                  <a:srgbClr val="CC0000"/>
                </a:solidFill>
                <a:ea typeface="黑体" pitchFamily="49" charset="-122"/>
              </a:rPr>
              <a:t>相应处理：</a:t>
            </a:r>
            <a:r>
              <a:rPr lang="zh-CN" altLang="en-US" sz="1800" b="1" dirty="0">
                <a:solidFill>
                  <a:srgbClr val="006600"/>
                </a:solidFill>
                <a:ea typeface="黑体" pitchFamily="49" charset="-122"/>
              </a:rPr>
              <a:t>从磁盘中读信息到内存，若内存没有空间，则还要从内存选择一页替</a:t>
            </a:r>
          </a:p>
          <a:p>
            <a:pPr marL="0" lvl="0" indent="0" eaLnBrk="1" hangingPunct="1">
              <a:lnSpc>
                <a:spcPct val="115000"/>
              </a:lnSpc>
              <a:spcBef>
                <a:spcPct val="15000"/>
              </a:spcBef>
              <a:buClrTx/>
              <a:buSzPct val="100000"/>
              <a:buNone/>
            </a:pPr>
            <a:r>
              <a:rPr lang="zh-CN" altLang="en-US" sz="1800" b="1" dirty="0">
                <a:solidFill>
                  <a:srgbClr val="006600"/>
                </a:solidFill>
                <a:ea typeface="黑体" pitchFamily="49" charset="-122"/>
              </a:rPr>
              <a:t>                       换到磁盘上，替换算法类似于</a:t>
            </a:r>
            <a:r>
              <a:rPr lang="en-US" altLang="zh-CN" sz="1800" b="1" dirty="0">
                <a:solidFill>
                  <a:srgbClr val="006600"/>
                </a:solidFill>
                <a:ea typeface="黑体" pitchFamily="49" charset="-122"/>
              </a:rPr>
              <a:t>Cache</a:t>
            </a:r>
            <a:r>
              <a:rPr lang="zh-CN" altLang="en-US" sz="1800" b="1" dirty="0">
                <a:solidFill>
                  <a:srgbClr val="006600"/>
                </a:solidFill>
                <a:ea typeface="黑体" pitchFamily="49" charset="-122"/>
              </a:rPr>
              <a:t>，采用回写法，页面淘汰时，根</a:t>
            </a:r>
          </a:p>
          <a:p>
            <a:pPr marL="0" lvl="0" indent="0" eaLnBrk="1" hangingPunct="1">
              <a:lnSpc>
                <a:spcPct val="115000"/>
              </a:lnSpc>
              <a:spcBef>
                <a:spcPct val="15000"/>
              </a:spcBef>
              <a:buClrTx/>
              <a:buSzPct val="100000"/>
              <a:buNone/>
            </a:pPr>
            <a:r>
              <a:rPr lang="zh-CN" altLang="en-US" sz="1800" b="1" dirty="0">
                <a:solidFill>
                  <a:srgbClr val="006600"/>
                </a:solidFill>
                <a:ea typeface="黑体" pitchFamily="49" charset="-122"/>
              </a:rPr>
              <a:t>                       据“</a:t>
            </a:r>
            <a:r>
              <a:rPr lang="en-US" altLang="zh-CN" sz="1800" b="1" dirty="0">
                <a:solidFill>
                  <a:srgbClr val="006600"/>
                </a:solidFill>
                <a:ea typeface="黑体" pitchFamily="49" charset="-122"/>
              </a:rPr>
              <a:t>dirty”</a:t>
            </a:r>
            <a:r>
              <a:rPr lang="zh-CN" altLang="en-US" sz="1800" b="1" dirty="0">
                <a:solidFill>
                  <a:srgbClr val="006600"/>
                </a:solidFill>
                <a:ea typeface="黑体" pitchFamily="49" charset="-122"/>
              </a:rPr>
              <a:t>位确定是否要写磁盘</a:t>
            </a:r>
          </a:p>
          <a:p>
            <a:pPr marL="0" lvl="0" indent="0" eaLnBrk="1" hangingPunct="1">
              <a:lnSpc>
                <a:spcPct val="115000"/>
              </a:lnSpc>
              <a:spcBef>
                <a:spcPct val="15000"/>
              </a:spcBef>
              <a:buClrTx/>
              <a:buSzPct val="100000"/>
              <a:buNone/>
            </a:pPr>
            <a:r>
              <a:rPr lang="zh-CN" altLang="en-US" sz="1800" b="1" dirty="0">
                <a:solidFill>
                  <a:srgbClr val="006600"/>
                </a:solidFill>
                <a:ea typeface="黑体" pitchFamily="49" charset="-122"/>
              </a:rPr>
              <a:t>当前指令被阻塞，当前进程被挂起，处理结束后回到原指令继续执行（</a:t>
            </a:r>
            <a:r>
              <a:rPr lang="en-US" altLang="zh-CN" sz="1800" b="1" dirty="0">
                <a:solidFill>
                  <a:srgbClr val="006600"/>
                </a:solidFill>
                <a:ea typeface="黑体" pitchFamily="49" charset="-122"/>
              </a:rPr>
              <a:t>OS</a:t>
            </a:r>
            <a:r>
              <a:rPr lang="zh-CN" altLang="en-US" sz="1800" b="1" dirty="0">
                <a:solidFill>
                  <a:srgbClr val="006600"/>
                </a:solidFill>
                <a:ea typeface="黑体" pitchFamily="49" charset="-122"/>
              </a:rPr>
              <a:t>控制）</a:t>
            </a:r>
          </a:p>
          <a:p>
            <a:pPr marL="0" lvl="0" indent="0" eaLnBrk="1" hangingPunct="1">
              <a:lnSpc>
                <a:spcPct val="115000"/>
              </a:lnSpc>
              <a:spcBef>
                <a:spcPct val="15000"/>
              </a:spcBef>
              <a:buClrTx/>
              <a:buSzPct val="100000"/>
              <a:buNone/>
            </a:pPr>
            <a:endParaRPr lang="zh-CN" altLang="en-US" sz="1800" b="1" dirty="0">
              <a:solidFill>
                <a:srgbClr val="006600"/>
              </a:solidFill>
              <a:ea typeface="黑体" pitchFamily="49" charset="-122"/>
            </a:endParaRPr>
          </a:p>
          <a:p>
            <a:pPr marL="0" lvl="0" indent="0">
              <a:lnSpc>
                <a:spcPct val="115000"/>
              </a:lnSpc>
              <a:spcBef>
                <a:spcPct val="15000"/>
              </a:spcBef>
              <a:buClrTx/>
              <a:buSzPct val="100000"/>
              <a:buNone/>
            </a:pPr>
            <a:r>
              <a:rPr lang="en-US" altLang="zh-CN" sz="1800" b="1" dirty="0">
                <a:solidFill>
                  <a:srgbClr val="0000FF"/>
                </a:solidFill>
                <a:ea typeface="黑体" pitchFamily="49" charset="-122"/>
              </a:rPr>
              <a:t>2</a:t>
            </a:r>
            <a:r>
              <a:rPr lang="zh-CN" altLang="en-US" sz="1800" b="1" dirty="0">
                <a:solidFill>
                  <a:srgbClr val="0000FF"/>
                </a:solidFill>
                <a:ea typeface="黑体" pitchFamily="49" charset="-122"/>
              </a:rPr>
              <a:t>）保护违例（ </a:t>
            </a:r>
            <a:r>
              <a:rPr lang="en-US" altLang="zh-CN" sz="1800" b="1" dirty="0">
                <a:solidFill>
                  <a:srgbClr val="0000FF"/>
                </a:solidFill>
                <a:ea typeface="黑体" pitchFamily="49" charset="-122"/>
              </a:rPr>
              <a:t>protection_violation_fault </a:t>
            </a:r>
            <a:r>
              <a:rPr lang="zh-CN" altLang="en-US" sz="1800" b="1" dirty="0">
                <a:solidFill>
                  <a:srgbClr val="0000FF"/>
                </a:solidFill>
                <a:ea typeface="黑体" pitchFamily="49" charset="-122"/>
              </a:rPr>
              <a:t>）</a:t>
            </a:r>
          </a:p>
          <a:p>
            <a:pPr marL="0" lvl="0" indent="0">
              <a:lnSpc>
                <a:spcPct val="115000"/>
              </a:lnSpc>
              <a:spcBef>
                <a:spcPct val="15000"/>
              </a:spcBef>
              <a:buClrTx/>
              <a:buSzPct val="100000"/>
              <a:buNone/>
            </a:pPr>
            <a:r>
              <a:rPr lang="en-US" altLang="zh-CN" sz="1800" b="1" dirty="0">
                <a:solidFill>
                  <a:srgbClr val="CC0000"/>
                </a:solidFill>
                <a:ea typeface="黑体" pitchFamily="49" charset="-122"/>
              </a:rPr>
              <a:t>      </a:t>
            </a:r>
            <a:r>
              <a:rPr lang="zh-CN" altLang="en-US" sz="1800" b="1" dirty="0">
                <a:solidFill>
                  <a:srgbClr val="CC0000"/>
                </a:solidFill>
                <a:ea typeface="黑体" pitchFamily="49" charset="-122"/>
              </a:rPr>
              <a:t>产生条件： </a:t>
            </a:r>
            <a:r>
              <a:rPr lang="zh-CN" altLang="en-US" sz="1800" b="1" dirty="0">
                <a:solidFill>
                  <a:srgbClr val="006600"/>
                </a:solidFill>
                <a:ea typeface="黑体" pitchFamily="49" charset="-122"/>
              </a:rPr>
              <a:t>当</a:t>
            </a:r>
            <a:r>
              <a:rPr lang="en-US" altLang="zh-CN" sz="1800" b="1" dirty="0">
                <a:solidFill>
                  <a:srgbClr val="006600"/>
                </a:solidFill>
                <a:ea typeface="黑体" pitchFamily="49" charset="-122"/>
              </a:rPr>
              <a:t>Access Rights (</a:t>
            </a:r>
            <a:r>
              <a:rPr lang="zh-CN" altLang="en-US" sz="1800" b="1" dirty="0">
                <a:solidFill>
                  <a:srgbClr val="006600"/>
                </a:solidFill>
                <a:ea typeface="黑体" pitchFamily="49" charset="-122"/>
              </a:rPr>
              <a:t>存取权限</a:t>
            </a:r>
            <a:r>
              <a:rPr lang="en-US" altLang="zh-CN" sz="1800" b="1" dirty="0">
                <a:solidFill>
                  <a:srgbClr val="006600"/>
                </a:solidFill>
                <a:ea typeface="黑体" pitchFamily="49" charset="-122"/>
              </a:rPr>
              <a:t>)</a:t>
            </a:r>
            <a:r>
              <a:rPr lang="zh-CN" altLang="en-US" sz="1800" b="1" dirty="0">
                <a:solidFill>
                  <a:srgbClr val="006600"/>
                </a:solidFill>
                <a:ea typeface="黑体" pitchFamily="49" charset="-122"/>
              </a:rPr>
              <a:t>与所指定的具体操作不相符时</a:t>
            </a:r>
          </a:p>
          <a:p>
            <a:pPr marL="0" lvl="0" indent="0">
              <a:lnSpc>
                <a:spcPct val="115000"/>
              </a:lnSpc>
              <a:spcBef>
                <a:spcPct val="15000"/>
              </a:spcBef>
              <a:buClrTx/>
              <a:buSzPct val="100000"/>
              <a:buNone/>
            </a:pPr>
            <a:r>
              <a:rPr lang="zh-CN" altLang="en-US" sz="1800" b="1" dirty="0">
                <a:solidFill>
                  <a:srgbClr val="0000FF"/>
                </a:solidFill>
                <a:ea typeface="黑体" pitchFamily="49" charset="-122"/>
              </a:rPr>
              <a:t>      </a:t>
            </a:r>
            <a:r>
              <a:rPr lang="zh-CN" altLang="en-US" sz="1800" b="1" dirty="0">
                <a:solidFill>
                  <a:srgbClr val="CC0000"/>
                </a:solidFill>
                <a:ea typeface="黑体" pitchFamily="49" charset="-122"/>
              </a:rPr>
              <a:t>相应处理：</a:t>
            </a:r>
            <a:r>
              <a:rPr lang="zh-CN" altLang="en-US" sz="1800" b="1" dirty="0">
                <a:solidFill>
                  <a:srgbClr val="006600"/>
                </a:solidFill>
                <a:ea typeface="黑体" pitchFamily="49" charset="-122"/>
              </a:rPr>
              <a:t>在屏幕上显示“内存保护错”信息</a:t>
            </a:r>
            <a:endParaRPr lang="zh-CN" altLang="en-US" sz="1800" b="1" dirty="0">
              <a:solidFill>
                <a:srgbClr val="0000FF"/>
              </a:solidFill>
              <a:ea typeface="黑体" pitchFamily="49" charset="-122"/>
            </a:endParaRPr>
          </a:p>
          <a:p>
            <a:pPr marL="0" lvl="0" indent="0">
              <a:lnSpc>
                <a:spcPct val="115000"/>
              </a:lnSpc>
              <a:spcBef>
                <a:spcPct val="15000"/>
              </a:spcBef>
              <a:buClrTx/>
              <a:buSzPct val="100000"/>
              <a:buNone/>
            </a:pPr>
            <a:r>
              <a:rPr lang="zh-CN" altLang="en-US" sz="1800" b="1" dirty="0">
                <a:solidFill>
                  <a:srgbClr val="0000FF"/>
                </a:solidFill>
                <a:ea typeface="黑体" pitchFamily="49" charset="-122"/>
              </a:rPr>
              <a:t>      </a:t>
            </a:r>
            <a:r>
              <a:rPr lang="zh-CN" altLang="en-US" sz="1800" b="1" dirty="0">
                <a:solidFill>
                  <a:srgbClr val="006600"/>
                </a:solidFill>
                <a:ea typeface="黑体" pitchFamily="49" charset="-122"/>
              </a:rPr>
              <a:t>当前指令的执行被阻塞，当前进程被终止（</a:t>
            </a:r>
            <a:r>
              <a:rPr lang="en-US" altLang="zh-CN" sz="1800" b="1" dirty="0">
                <a:solidFill>
                  <a:srgbClr val="006600"/>
                </a:solidFill>
                <a:ea typeface="黑体" pitchFamily="49" charset="-122"/>
              </a:rPr>
              <a:t>OS</a:t>
            </a:r>
            <a:r>
              <a:rPr lang="zh-CN" altLang="en-US" sz="1800" b="1" dirty="0">
                <a:solidFill>
                  <a:srgbClr val="006600"/>
                </a:solidFill>
                <a:ea typeface="黑体" pitchFamily="49" charset="-122"/>
              </a:rPr>
              <a:t>控制）</a:t>
            </a:r>
          </a:p>
          <a:p>
            <a:pPr marL="0" lvl="0" indent="0">
              <a:lnSpc>
                <a:spcPct val="115000"/>
              </a:lnSpc>
              <a:spcBef>
                <a:spcPct val="15000"/>
              </a:spcBef>
              <a:buClrTx/>
              <a:buSzPct val="100000"/>
              <a:buNone/>
            </a:pPr>
            <a:r>
              <a:rPr lang="en-US" altLang="zh-CN" sz="1800" b="1" dirty="0">
                <a:solidFill>
                  <a:srgbClr val="006600"/>
                </a:solidFill>
                <a:ea typeface="黑体" pitchFamily="49" charset="-122"/>
              </a:rPr>
              <a:t>      </a:t>
            </a:r>
            <a:r>
              <a:rPr lang="en-US" altLang="zh-CN" sz="1800" b="1" dirty="0">
                <a:solidFill>
                  <a:srgbClr val="0000FF"/>
                </a:solidFill>
                <a:ea typeface="黑体" pitchFamily="49" charset="-122"/>
              </a:rPr>
              <a:t>     Access Rights (</a:t>
            </a:r>
            <a:r>
              <a:rPr lang="zh-CN" altLang="en-US" sz="1800" b="1" dirty="0">
                <a:solidFill>
                  <a:srgbClr val="0000FF"/>
                </a:solidFill>
                <a:ea typeface="黑体" pitchFamily="49" charset="-122"/>
              </a:rPr>
              <a:t>存取权限</a:t>
            </a:r>
            <a:r>
              <a:rPr lang="en-US" altLang="zh-CN" sz="1800" b="1" dirty="0">
                <a:solidFill>
                  <a:srgbClr val="0000FF"/>
                </a:solidFill>
                <a:ea typeface="黑体" pitchFamily="49" charset="-122"/>
              </a:rPr>
              <a:t>)</a:t>
            </a:r>
            <a:r>
              <a:rPr lang="zh-CN" altLang="en-US" sz="1800" b="1" dirty="0">
                <a:solidFill>
                  <a:srgbClr val="0000FF"/>
                </a:solidFill>
                <a:ea typeface="黑体" pitchFamily="49" charset="-122"/>
              </a:rPr>
              <a:t>可能的取值有哪些？</a:t>
            </a:r>
          </a:p>
          <a:p>
            <a:pPr marL="0" lvl="0" indent="0">
              <a:lnSpc>
                <a:spcPct val="115000"/>
              </a:lnSpc>
              <a:spcBef>
                <a:spcPct val="15000"/>
              </a:spcBef>
              <a:buClrTx/>
              <a:buSzPct val="100000"/>
              <a:buNone/>
            </a:pPr>
            <a:r>
              <a:rPr lang="en-US" altLang="zh-CN" sz="1800" b="1" dirty="0">
                <a:solidFill>
                  <a:srgbClr val="FF0000"/>
                </a:solidFill>
                <a:ea typeface="黑体" pitchFamily="49" charset="-122"/>
              </a:rPr>
              <a:t>           R = Read-only,  R/W = read/write,  X = execute only</a:t>
            </a:r>
          </a:p>
        </p:txBody>
      </p:sp>
      <p:sp>
        <p:nvSpPr>
          <p:cNvPr id="689156" name="Rectangle 5"/>
          <p:cNvSpPr/>
          <p:nvPr/>
        </p:nvSpPr>
        <p:spPr>
          <a:xfrm>
            <a:off x="4953000" y="5910263"/>
            <a:ext cx="127000" cy="284162"/>
          </a:xfrm>
          <a:prstGeom prst="rect">
            <a:avLst/>
          </a:prstGeom>
          <a:noFill/>
          <a:ln w="12700">
            <a:noFill/>
          </a:ln>
        </p:spPr>
        <p:txBody>
          <a:bodyPr wrap="none" lIns="63500" tIns="25400" rIns="63500" bIns="2540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85000"/>
              </a:lnSpc>
              <a:spcBef>
                <a:spcPct val="0"/>
              </a:spcBef>
              <a:buClrTx/>
              <a:buSzPct val="100000"/>
              <a:buNone/>
            </a:pPr>
            <a:endParaRPr lang="zh-CN" altLang="en-US" sz="1800" b="1" dirty="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4051">
                                            <p:txEl>
                                              <p:pRg st="3" end="3"/>
                                            </p:txEl>
                                          </p:spTgt>
                                        </p:tgtEl>
                                        <p:attrNameLst>
                                          <p:attrName>style.visibility</p:attrName>
                                        </p:attrNameLst>
                                      </p:cBhvr>
                                      <p:to>
                                        <p:strVal val="visible"/>
                                      </p:to>
                                    </p:set>
                                    <p:animEffect transition="in" filter="blinds(horizontal)">
                                      <p:cBhvr>
                                        <p:cTn id="7" dur="500"/>
                                        <p:tgtEl>
                                          <p:spTgt spid="514051">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14051">
                                            <p:txEl>
                                              <p:pRg st="4" end="4"/>
                                            </p:txEl>
                                          </p:spTgt>
                                        </p:tgtEl>
                                        <p:attrNameLst>
                                          <p:attrName>style.visibility</p:attrName>
                                        </p:attrNameLst>
                                      </p:cBhvr>
                                      <p:to>
                                        <p:strVal val="visible"/>
                                      </p:to>
                                    </p:set>
                                    <p:animEffect transition="in" filter="blinds(horizontal)">
                                      <p:cBhvr>
                                        <p:cTn id="10" dur="500"/>
                                        <p:tgtEl>
                                          <p:spTgt spid="514051">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14051">
                                            <p:txEl>
                                              <p:pRg st="5" end="5"/>
                                            </p:txEl>
                                          </p:spTgt>
                                        </p:tgtEl>
                                        <p:attrNameLst>
                                          <p:attrName>style.visibility</p:attrName>
                                        </p:attrNameLst>
                                      </p:cBhvr>
                                      <p:to>
                                        <p:strVal val="visible"/>
                                      </p:to>
                                    </p:set>
                                    <p:animEffect transition="in" filter="blinds(horizontal)">
                                      <p:cBhvr>
                                        <p:cTn id="13" dur="500"/>
                                        <p:tgtEl>
                                          <p:spTgt spid="514051">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14051">
                                            <p:txEl>
                                              <p:pRg st="6" end="6"/>
                                            </p:txEl>
                                          </p:spTgt>
                                        </p:tgtEl>
                                        <p:attrNameLst>
                                          <p:attrName>style.visibility</p:attrName>
                                        </p:attrNameLst>
                                      </p:cBhvr>
                                      <p:to>
                                        <p:strVal val="visible"/>
                                      </p:to>
                                    </p:set>
                                    <p:animEffect transition="in" filter="blinds(horizontal)">
                                      <p:cBhvr>
                                        <p:cTn id="18" dur="500"/>
                                        <p:tgtEl>
                                          <p:spTgt spid="514051">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14051">
                                            <p:txEl>
                                              <p:pRg st="10" end="10"/>
                                            </p:txEl>
                                          </p:spTgt>
                                        </p:tgtEl>
                                        <p:attrNameLst>
                                          <p:attrName>style.visibility</p:attrName>
                                        </p:attrNameLst>
                                      </p:cBhvr>
                                      <p:to>
                                        <p:strVal val="visible"/>
                                      </p:to>
                                    </p:set>
                                    <p:animEffect transition="in" filter="blinds(horizontal)">
                                      <p:cBhvr>
                                        <p:cTn id="23" dur="500"/>
                                        <p:tgtEl>
                                          <p:spTgt spid="514051">
                                            <p:txEl>
                                              <p:pRg st="10" end="1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14051">
                                            <p:txEl>
                                              <p:pRg st="11" end="11"/>
                                            </p:txEl>
                                          </p:spTgt>
                                        </p:tgtEl>
                                        <p:attrNameLst>
                                          <p:attrName>style.visibility</p:attrName>
                                        </p:attrNameLst>
                                      </p:cBhvr>
                                      <p:to>
                                        <p:strVal val="visible"/>
                                      </p:to>
                                    </p:set>
                                    <p:animEffect transition="in" filter="blinds(horizontal)">
                                      <p:cBhvr>
                                        <p:cTn id="28" dur="500"/>
                                        <p:tgtEl>
                                          <p:spTgt spid="514051">
                                            <p:txEl>
                                              <p:pRg st="11" end="1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14051">
                                            <p:txEl>
                                              <p:pRg st="12" end="12"/>
                                            </p:txEl>
                                          </p:spTgt>
                                        </p:tgtEl>
                                        <p:attrNameLst>
                                          <p:attrName>style.visibility</p:attrName>
                                        </p:attrNameLst>
                                      </p:cBhvr>
                                      <p:to>
                                        <p:strVal val="visible"/>
                                      </p:to>
                                    </p:set>
                                    <p:animEffect transition="in" filter="blinds(horizontal)">
                                      <p:cBhvr>
                                        <p:cTn id="33" dur="500"/>
                                        <p:tgtEl>
                                          <p:spTgt spid="514051">
                                            <p:txEl>
                                              <p:pRg st="12" end="12"/>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514051">
                                            <p:txEl>
                                              <p:pRg st="13" end="13"/>
                                            </p:txEl>
                                          </p:spTgt>
                                        </p:tgtEl>
                                        <p:attrNameLst>
                                          <p:attrName>style.visibility</p:attrName>
                                        </p:attrNameLst>
                                      </p:cBhvr>
                                      <p:to>
                                        <p:strVal val="visible"/>
                                      </p:to>
                                    </p:set>
                                    <p:animEffect transition="in" filter="blinds(horizontal)">
                                      <p:cBhvr>
                                        <p:cTn id="36" dur="500"/>
                                        <p:tgtEl>
                                          <p:spTgt spid="51405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1202" name="Rectangle 2"/>
          <p:cNvSpPr>
            <a:spLocks noGrp="1"/>
          </p:cNvSpPr>
          <p:nvPr>
            <p:ph type="title"/>
          </p:nvPr>
        </p:nvSpPr>
        <p:spPr>
          <a:xfrm>
            <a:off x="3267075" y="120650"/>
            <a:ext cx="2387600" cy="641350"/>
          </a:xfrm>
          <a:ln/>
        </p:spPr>
        <p:txBody>
          <a:bodyPr vert="horz" wrap="square" lIns="91440" tIns="45720" rIns="91440" bIns="45720" anchor="b">
            <a:spAutoFit/>
          </a:bodyPr>
          <a:lstStyle/>
          <a:p>
            <a:pPr eaLnBrk="1" hangingPunct="1"/>
            <a:r>
              <a:rPr lang="zh-CN" altLang="en-US" sz="3600" dirty="0">
                <a:ea typeface="宋体" pitchFamily="2" charset="-122"/>
              </a:rPr>
              <a:t>页表结构</a:t>
            </a:r>
          </a:p>
        </p:txBody>
      </p:sp>
      <p:pic>
        <p:nvPicPr>
          <p:cNvPr id="691203" name="Picture 4" descr="用户程序A的页表图"/>
          <p:cNvPicPr>
            <a:picLocks noChangeAspect="1"/>
          </p:cNvPicPr>
          <p:nvPr/>
        </p:nvPicPr>
        <p:blipFill>
          <a:blip r:embed="rId2"/>
          <a:stretch>
            <a:fillRect/>
          </a:stretch>
        </p:blipFill>
        <p:spPr>
          <a:xfrm>
            <a:off x="115888" y="954088"/>
            <a:ext cx="8664575" cy="5040312"/>
          </a:xfrm>
          <a:prstGeom prst="rect">
            <a:avLst/>
          </a:prstGeom>
          <a:noFill/>
          <a:ln w="9525">
            <a:noFill/>
          </a:ln>
        </p:spPr>
      </p:pic>
      <p:sp>
        <p:nvSpPr>
          <p:cNvPr id="503811" name="Rectangle 3"/>
          <p:cNvSpPr>
            <a:spLocks noGrp="1"/>
          </p:cNvSpPr>
          <p:nvPr>
            <p:ph idx="1"/>
          </p:nvPr>
        </p:nvSpPr>
        <p:spPr>
          <a:xfrm>
            <a:off x="44450" y="5048250"/>
            <a:ext cx="8893175" cy="1620838"/>
          </a:xfrm>
          <a:solidFill>
            <a:schemeClr val="bg1">
              <a:alpha val="100000"/>
            </a:schemeClr>
          </a:solidFill>
          <a:ln/>
        </p:spPr>
        <p:txBody>
          <a:bodyPr vert="horz" wrap="square" lIns="91440" tIns="45720" rIns="91440" bIns="45720" anchor="t"/>
          <a:lstStyle/>
          <a:p>
            <a:pPr eaLnBrk="1" hangingPunct="1">
              <a:lnSpc>
                <a:spcPct val="110000"/>
              </a:lnSpc>
            </a:pPr>
            <a:r>
              <a:rPr lang="zh-CN" altLang="en-US" dirty="0">
                <a:ea typeface="黑体" pitchFamily="49" charset="-122"/>
              </a:rPr>
              <a:t>每个进程有一个页表</a:t>
            </a:r>
            <a:endParaRPr lang="en-US" altLang="zh-CN" dirty="0">
              <a:solidFill>
                <a:srgbClr val="CC0000"/>
              </a:solidFill>
              <a:ea typeface="黑体" pitchFamily="49" charset="-122"/>
            </a:endParaRPr>
          </a:p>
          <a:p>
            <a:pPr eaLnBrk="1" hangingPunct="1">
              <a:lnSpc>
                <a:spcPct val="110000"/>
              </a:lnSpc>
            </a:pPr>
            <a:r>
              <a:rPr lang="zh-CN" altLang="en-US" dirty="0">
                <a:ea typeface="黑体" pitchFamily="49" charset="-122"/>
              </a:rPr>
              <a:t>一个页表的项数由什么决定？</a:t>
            </a:r>
            <a:endParaRPr lang="en-US" altLang="zh-CN" dirty="0">
              <a:ea typeface="黑体" pitchFamily="49" charset="-122"/>
            </a:endParaRPr>
          </a:p>
        </p:txBody>
      </p:sp>
      <p:sp>
        <p:nvSpPr>
          <p:cNvPr id="503814" name="Rectangle 6"/>
          <p:cNvSpPr/>
          <p:nvPr/>
        </p:nvSpPr>
        <p:spPr>
          <a:xfrm>
            <a:off x="2411413" y="1089025"/>
            <a:ext cx="6165850" cy="49530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lnSpc>
                <a:spcPct val="110000"/>
              </a:lnSpc>
              <a:buClr>
                <a:schemeClr val="accent1"/>
              </a:buClr>
              <a:buSzPct val="80000"/>
              <a:buChar char="u"/>
            </a:pPr>
            <a:r>
              <a:rPr lang="zh-CN" altLang="en-US" sz="2200" b="1" dirty="0">
                <a:solidFill>
                  <a:srgbClr val="0000FF"/>
                </a:solidFill>
                <a:ea typeface="黑体" pitchFamily="49" charset="-122"/>
              </a:rPr>
              <a:t>页表首址记录在页表基址寄存器中</a:t>
            </a:r>
          </a:p>
        </p:txBody>
      </p:sp>
      <p:sp>
        <p:nvSpPr>
          <p:cNvPr id="6" name="矩形 5"/>
          <p:cNvSpPr/>
          <p:nvPr/>
        </p:nvSpPr>
        <p:spPr>
          <a:xfrm>
            <a:off x="4140200" y="4868863"/>
            <a:ext cx="4572000" cy="9239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黑体" pitchFamily="49" charset="-122"/>
              </a:rPr>
              <a:t>理论上由虚拟地址空间大小决定。可能很大。</a:t>
            </a:r>
            <a:endParaRPr lang="en-US" altLang="zh-CN" sz="1800" b="1" dirty="0">
              <a:solidFill>
                <a:srgbClr val="CC0000"/>
              </a:solidFill>
              <a:ea typeface="黑体" pitchFamily="49" charset="-122"/>
            </a:endParaRPr>
          </a:p>
          <a:p>
            <a:pPr marL="0" lvl="0" indent="0" eaLnBrk="1" hangingPunct="1">
              <a:spcBef>
                <a:spcPct val="0"/>
              </a:spcBef>
              <a:buClrTx/>
              <a:buSzPct val="100000"/>
              <a:buNone/>
            </a:pPr>
            <a:r>
              <a:rPr lang="zh-CN" altLang="en-US" sz="1800" b="1" dirty="0">
                <a:solidFill>
                  <a:srgbClr val="CC0000"/>
                </a:solidFill>
                <a:ea typeface="黑体" pitchFamily="49" charset="-122"/>
              </a:rPr>
              <a:t>而且有很多进程</a:t>
            </a:r>
            <a:r>
              <a:rPr lang="en-US" altLang="zh-CN" sz="1800" b="1" dirty="0">
                <a:solidFill>
                  <a:srgbClr val="CC0000"/>
                </a:solidFill>
                <a:ea typeface="黑体" pitchFamily="49" charset="-122"/>
              </a:rPr>
              <a:t>,</a:t>
            </a:r>
            <a:r>
              <a:rPr lang="zh-CN" altLang="en-US" sz="1800" b="1" dirty="0">
                <a:solidFill>
                  <a:srgbClr val="CC0000"/>
                </a:solidFill>
                <a:ea typeface="黑体" pitchFamily="49" charset="-122"/>
              </a:rPr>
              <a:t>从而有很多页表</a:t>
            </a:r>
            <a:r>
              <a:rPr lang="en-US" altLang="zh-CN" sz="1800" b="1" dirty="0">
                <a:solidFill>
                  <a:srgbClr val="CC0000"/>
                </a:solidFill>
                <a:ea typeface="黑体" pitchFamily="49" charset="-122"/>
              </a:rPr>
              <a:t>.</a:t>
            </a:r>
          </a:p>
          <a:p>
            <a:pPr marL="0" lvl="0" indent="0" eaLnBrk="1" hangingPunct="1">
              <a:spcBef>
                <a:spcPct val="0"/>
              </a:spcBef>
              <a:buClrTx/>
              <a:buSzPct val="100000"/>
              <a:buNone/>
            </a:pPr>
            <a:r>
              <a:rPr lang="zh-CN" altLang="en-US" sz="1800" b="1" dirty="0">
                <a:solidFill>
                  <a:srgbClr val="CC0000"/>
                </a:solidFill>
                <a:ea typeface="黑体" pitchFamily="49" charset="-122"/>
              </a:rPr>
              <a:t>不适合全放主存</a:t>
            </a:r>
            <a:r>
              <a:rPr lang="en-US" altLang="zh-CN" sz="1800" b="1" dirty="0">
                <a:solidFill>
                  <a:srgbClr val="CC0000"/>
                </a:solidFill>
                <a:ea typeface="黑体" pitchFamily="49" charset="-122"/>
              </a:rPr>
              <a:t>.</a:t>
            </a:r>
            <a:endParaRPr lang="en-US" altLang="zh-CN" sz="1800" b="1" dirty="0">
              <a:solidFill>
                <a:srgbClr val="666699"/>
              </a:solidFill>
              <a:ea typeface="华文新魏" pitchFamily="2" charset="-122"/>
            </a:endParaRPr>
          </a:p>
        </p:txBody>
      </p:sp>
      <p:sp>
        <p:nvSpPr>
          <p:cNvPr id="5" name="Rectangle 7"/>
          <p:cNvSpPr/>
          <p:nvPr/>
        </p:nvSpPr>
        <p:spPr>
          <a:xfrm>
            <a:off x="3968750" y="6362700"/>
            <a:ext cx="5175250" cy="49530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lnSpc>
                <a:spcPct val="110000"/>
              </a:lnSpc>
              <a:buClr>
                <a:schemeClr val="accent1"/>
              </a:buClr>
              <a:buSzPct val="80000"/>
              <a:buNone/>
            </a:pPr>
            <a:r>
              <a:rPr lang="zh-CN" altLang="en-US" sz="1600" b="1" dirty="0">
                <a:solidFill>
                  <a:srgbClr val="0000FF"/>
                </a:solidFill>
                <a:ea typeface="黑体" pitchFamily="49" charset="-122"/>
              </a:rPr>
              <a:t>怎么办？操作系统课程会详细介绍！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3814">
                                            <p:txEl>
                                              <p:pRg st="0" end="0"/>
                                            </p:txEl>
                                          </p:spTgt>
                                        </p:tgtEl>
                                        <p:attrNameLst>
                                          <p:attrName>style.visibility</p:attrName>
                                        </p:attrNameLst>
                                      </p:cBhvr>
                                      <p:to>
                                        <p:strVal val="visible"/>
                                      </p:to>
                                    </p:set>
                                    <p:animEffect transition="in" filter="blinds(horizontal)">
                                      <p:cBhvr>
                                        <p:cTn id="7" dur="500"/>
                                        <p:tgtEl>
                                          <p:spTgt spid="5038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3811">
                                            <p:txEl>
                                              <p:pRg st="0" end="0"/>
                                            </p:txEl>
                                          </p:spTgt>
                                        </p:tgtEl>
                                        <p:attrNameLst>
                                          <p:attrName>style.visibility</p:attrName>
                                        </p:attrNameLst>
                                      </p:cBhvr>
                                      <p:to>
                                        <p:strVal val="visible"/>
                                      </p:to>
                                    </p:set>
                                    <p:animEffect transition="in" filter="blinds(horizontal)">
                                      <p:cBhvr>
                                        <p:cTn id="12" dur="500"/>
                                        <p:tgtEl>
                                          <p:spTgt spid="5038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03811">
                                            <p:txEl>
                                              <p:pRg st="1" end="1"/>
                                            </p:txEl>
                                          </p:spTgt>
                                        </p:tgtEl>
                                        <p:attrNameLst>
                                          <p:attrName>style.visibility</p:attrName>
                                        </p:attrNameLst>
                                      </p:cBhvr>
                                      <p:to>
                                        <p:strVal val="visible"/>
                                      </p:to>
                                    </p:set>
                                    <p:animEffect transition="in" filter="blinds(horizontal)">
                                      <p:cBhvr>
                                        <p:cTn id="17" dur="500"/>
                                        <p:tgtEl>
                                          <p:spTgt spid="5038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blinds(horizontal)">
                                      <p:cBhvr>
                                        <p:cTn id="2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222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256</a:t>
            </a:fld>
            <a:endParaRPr lang="en-AU" altLang="zh-CN" sz="1400" b="1" dirty="0">
              <a:ea typeface="宋体" pitchFamily="2" charset="-122"/>
            </a:endParaRPr>
          </a:p>
        </p:txBody>
      </p:sp>
      <p:sp>
        <p:nvSpPr>
          <p:cNvPr id="692227" name="Rectangle 8"/>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页表</a:t>
            </a:r>
            <a:endParaRPr lang="en-AU" altLang="zh-CN" dirty="0">
              <a:ea typeface="宋体" pitchFamily="2" charset="-122"/>
            </a:endParaRPr>
          </a:p>
        </p:txBody>
      </p:sp>
      <p:sp>
        <p:nvSpPr>
          <p:cNvPr id="692228" name="Rectangle 9"/>
          <p:cNvSpPr>
            <a:spLocks noGrp="1"/>
          </p:cNvSpPr>
          <p:nvPr>
            <p:ph idx="1"/>
          </p:nvPr>
        </p:nvSpPr>
        <p:spPr>
          <a:ln/>
        </p:spPr>
        <p:txBody>
          <a:bodyPr vert="horz" wrap="square" lIns="91440" tIns="45720" rIns="91440" bIns="45720" anchor="t"/>
          <a:lstStyle/>
          <a:p>
            <a:pPr eaLnBrk="1" hangingPunct="1">
              <a:lnSpc>
                <a:spcPct val="90000"/>
              </a:lnSpc>
            </a:pPr>
            <a:r>
              <a:rPr lang="zh-CN" altLang="en-US" b="1" dirty="0">
                <a:latin typeface="黑体" pitchFamily="49" charset="-122"/>
                <a:ea typeface="黑体" pitchFamily="49" charset="-122"/>
              </a:rPr>
              <a:t>存储位置信息</a:t>
            </a:r>
            <a:endParaRPr lang="en-US" altLang="zh-CN" b="1" dirty="0">
              <a:latin typeface="黑体" pitchFamily="49" charset="-122"/>
              <a:ea typeface="黑体" pitchFamily="49" charset="-122"/>
            </a:endParaRPr>
          </a:p>
          <a:p>
            <a:pPr lvl="1" eaLnBrk="1" hangingPunct="1">
              <a:lnSpc>
                <a:spcPct val="90000"/>
              </a:lnSpc>
            </a:pPr>
            <a:r>
              <a:rPr lang="zh-CN" altLang="en-US" b="1" dirty="0">
                <a:latin typeface="黑体" pitchFamily="49" charset="-122"/>
                <a:ea typeface="黑体" pitchFamily="49" charset="-122"/>
              </a:rPr>
              <a:t>页表项的数组，可以通过虚页号检索</a:t>
            </a:r>
            <a:endParaRPr lang="en-US" altLang="zh-CN" b="1" dirty="0">
              <a:latin typeface="黑体" pitchFamily="49" charset="-122"/>
              <a:ea typeface="黑体" pitchFamily="49" charset="-122"/>
            </a:endParaRPr>
          </a:p>
          <a:p>
            <a:pPr lvl="1" eaLnBrk="1" hangingPunct="1">
              <a:lnSpc>
                <a:spcPct val="90000"/>
              </a:lnSpc>
            </a:pPr>
            <a:r>
              <a:rPr lang="en-US" altLang="zh-CN" b="1" dirty="0">
                <a:latin typeface="黑体" pitchFamily="49" charset="-122"/>
                <a:ea typeface="黑体" pitchFamily="49" charset="-122"/>
              </a:rPr>
              <a:t>CPU</a:t>
            </a:r>
            <a:r>
              <a:rPr lang="zh-CN" altLang="en-US" b="1" dirty="0">
                <a:latin typeface="黑体" pitchFamily="49" charset="-122"/>
                <a:ea typeface="黑体" pitchFamily="49" charset="-122"/>
              </a:rPr>
              <a:t>中页表寄存器存放页表在内存的首地址</a:t>
            </a:r>
            <a:endParaRPr lang="en-US" altLang="zh-CN" b="1" dirty="0">
              <a:latin typeface="黑体" pitchFamily="49" charset="-122"/>
              <a:ea typeface="黑体" pitchFamily="49" charset="-122"/>
            </a:endParaRPr>
          </a:p>
          <a:p>
            <a:pPr eaLnBrk="1" hangingPunct="1">
              <a:lnSpc>
                <a:spcPct val="90000"/>
              </a:lnSpc>
            </a:pPr>
            <a:r>
              <a:rPr lang="zh-CN" altLang="en-US" b="1" dirty="0">
                <a:latin typeface="黑体" pitchFamily="49" charset="-122"/>
                <a:ea typeface="黑体" pitchFamily="49" charset="-122"/>
              </a:rPr>
              <a:t>如果页在存储器中</a:t>
            </a:r>
            <a:endParaRPr lang="en-US" altLang="zh-CN" b="1" dirty="0">
              <a:latin typeface="黑体" pitchFamily="49" charset="-122"/>
              <a:ea typeface="黑体" pitchFamily="49" charset="-122"/>
            </a:endParaRPr>
          </a:p>
          <a:p>
            <a:pPr lvl="1" eaLnBrk="1" hangingPunct="1">
              <a:lnSpc>
                <a:spcPct val="90000"/>
              </a:lnSpc>
            </a:pPr>
            <a:r>
              <a:rPr lang="zh-CN" altLang="en-US" b="1" dirty="0">
                <a:latin typeface="黑体" pitchFamily="49" charset="-122"/>
                <a:ea typeface="黑体" pitchFamily="49" charset="-122"/>
              </a:rPr>
              <a:t>页表项</a:t>
            </a:r>
            <a:r>
              <a:rPr lang="en-US" altLang="zh-CN" b="1" dirty="0">
                <a:latin typeface="黑体" pitchFamily="49" charset="-122"/>
                <a:ea typeface="黑体" pitchFamily="49" charset="-122"/>
              </a:rPr>
              <a:t>PTE</a:t>
            </a:r>
            <a:r>
              <a:rPr lang="zh-CN" altLang="en-US" b="1" dirty="0">
                <a:latin typeface="黑体" pitchFamily="49" charset="-122"/>
                <a:ea typeface="黑体" pitchFamily="49" charset="-122"/>
              </a:rPr>
              <a:t>存储物理页号</a:t>
            </a:r>
            <a:endParaRPr lang="en-US" altLang="zh-CN" b="1" dirty="0">
              <a:latin typeface="黑体" pitchFamily="49" charset="-122"/>
              <a:ea typeface="黑体" pitchFamily="49" charset="-122"/>
            </a:endParaRPr>
          </a:p>
          <a:p>
            <a:pPr lvl="1" eaLnBrk="1" hangingPunct="1">
              <a:lnSpc>
                <a:spcPct val="90000"/>
              </a:lnSpc>
            </a:pPr>
            <a:r>
              <a:rPr lang="zh-CN" altLang="en-US" b="1" dirty="0">
                <a:latin typeface="黑体" pitchFamily="49" charset="-122"/>
                <a:ea typeface="黑体" pitchFamily="49" charset="-122"/>
              </a:rPr>
              <a:t>加上其他的状态位（引用位</a:t>
            </a:r>
            <a:r>
              <a:rPr lang="en-US" altLang="zh-CN" b="1" dirty="0">
                <a:latin typeface="黑体" pitchFamily="49" charset="-122"/>
                <a:ea typeface="黑体" pitchFamily="49" charset="-122"/>
              </a:rPr>
              <a:t>ref</a:t>
            </a:r>
            <a:r>
              <a:rPr lang="zh-CN" altLang="en-US" b="1" dirty="0">
                <a:latin typeface="黑体" pitchFamily="49" charset="-122"/>
                <a:ea typeface="黑体" pitchFamily="49" charset="-122"/>
              </a:rPr>
              <a:t>，修改</a:t>
            </a:r>
            <a:r>
              <a:rPr lang="en-US" altLang="zh-CN" b="1" dirty="0">
                <a:latin typeface="黑体" pitchFamily="49" charset="-122"/>
                <a:ea typeface="黑体" pitchFamily="49" charset="-122"/>
              </a:rPr>
              <a:t>dirty</a:t>
            </a:r>
            <a:r>
              <a:rPr lang="zh-CN" altLang="en-US" b="1" dirty="0">
                <a:latin typeface="黑体" pitchFamily="49" charset="-122"/>
                <a:ea typeface="黑体" pitchFamily="49" charset="-122"/>
              </a:rPr>
              <a:t>，</a:t>
            </a:r>
            <a:r>
              <a:rPr lang="en-US" altLang="zh-CN" b="1" dirty="0">
                <a:latin typeface="黑体" pitchFamily="49" charset="-122"/>
                <a:ea typeface="黑体" pitchFamily="49" charset="-122"/>
              </a:rPr>
              <a:t>…</a:t>
            </a:r>
            <a:r>
              <a:rPr lang="zh-CN" altLang="en-US" b="1" dirty="0">
                <a:latin typeface="黑体" pitchFamily="49" charset="-122"/>
                <a:ea typeface="黑体" pitchFamily="49" charset="-122"/>
              </a:rPr>
              <a:t>）</a:t>
            </a:r>
            <a:endParaRPr lang="en-US" altLang="zh-CN" b="1" dirty="0">
              <a:latin typeface="黑体" pitchFamily="49" charset="-122"/>
              <a:ea typeface="黑体" pitchFamily="49" charset="-122"/>
            </a:endParaRPr>
          </a:p>
          <a:p>
            <a:pPr eaLnBrk="1" hangingPunct="1">
              <a:lnSpc>
                <a:spcPct val="90000"/>
              </a:lnSpc>
            </a:pPr>
            <a:r>
              <a:rPr lang="zh-CN" altLang="en-US" b="1" dirty="0">
                <a:latin typeface="黑体" pitchFamily="49" charset="-122"/>
                <a:ea typeface="黑体" pitchFamily="49" charset="-122"/>
              </a:rPr>
              <a:t>如果页不在内存</a:t>
            </a:r>
            <a:endParaRPr lang="en-US" altLang="zh-CN" b="1" dirty="0">
              <a:latin typeface="黑体" pitchFamily="49" charset="-122"/>
              <a:ea typeface="黑体" pitchFamily="49" charset="-122"/>
            </a:endParaRPr>
          </a:p>
          <a:p>
            <a:pPr lvl="1" eaLnBrk="1" hangingPunct="1">
              <a:lnSpc>
                <a:spcPct val="90000"/>
              </a:lnSpc>
            </a:pPr>
            <a:r>
              <a:rPr lang="en-US" altLang="zh-CN" b="1" dirty="0">
                <a:latin typeface="黑体" pitchFamily="49" charset="-122"/>
                <a:ea typeface="黑体" pitchFamily="49" charset="-122"/>
              </a:rPr>
              <a:t>PTE</a:t>
            </a:r>
            <a:r>
              <a:rPr lang="zh-CN" altLang="en-US" b="1" dirty="0">
                <a:latin typeface="黑体" pitchFamily="49" charset="-122"/>
                <a:ea typeface="黑体" pitchFamily="49" charset="-122"/>
              </a:rPr>
              <a:t>可以到磁盘交换空间查找</a:t>
            </a:r>
          </a:p>
        </p:txBody>
      </p:sp>
    </p:spTree>
  </p:cSld>
  <p:clrMapOvr>
    <a:masterClrMapping/>
  </p:clrMapOvr>
  <p:transition spd="slow"/>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p:cNvSpPr>
          <p:nvPr>
            <p:ph type="title"/>
          </p:nvPr>
        </p:nvSpPr>
        <p:spPr>
          <a:xfrm>
            <a:off x="701675" y="276225"/>
            <a:ext cx="7772400" cy="554038"/>
          </a:xfrm>
          <a:ln/>
        </p:spPr>
        <p:txBody>
          <a:bodyPr vert="horz" wrap="square" lIns="91440" tIns="45720" rIns="91440" bIns="45720" anchor="b">
            <a:spAutoFit/>
          </a:bodyPr>
          <a:lstStyle/>
          <a:p>
            <a:pPr eaLnBrk="1" hangingPunct="1"/>
            <a:r>
              <a:rPr lang="zh-CN" altLang="en-US" sz="3000" dirty="0">
                <a:ea typeface="宋体" pitchFamily="2" charset="-122"/>
              </a:rPr>
              <a:t>“主存</a:t>
            </a:r>
            <a:r>
              <a:rPr lang="en-US" altLang="zh-CN" sz="3000" dirty="0">
                <a:ea typeface="宋体" pitchFamily="2" charset="-122"/>
              </a:rPr>
              <a:t>--</a:t>
            </a:r>
            <a:r>
              <a:rPr lang="zh-CN" altLang="en-US" sz="3000" dirty="0">
                <a:ea typeface="宋体" pitchFamily="2" charset="-122"/>
              </a:rPr>
              <a:t>磁盘”和“</a:t>
            </a:r>
            <a:r>
              <a:rPr lang="en-US" altLang="zh-CN" sz="3000" dirty="0">
                <a:ea typeface="宋体" pitchFamily="2" charset="-122"/>
              </a:rPr>
              <a:t>cache-</a:t>
            </a:r>
            <a:r>
              <a:rPr lang="zh-CN" altLang="en-US" sz="3000" dirty="0">
                <a:ea typeface="宋体" pitchFamily="2" charset="-122"/>
              </a:rPr>
              <a:t>主存”</a:t>
            </a:r>
          </a:p>
        </p:txBody>
      </p:sp>
      <p:sp>
        <p:nvSpPr>
          <p:cNvPr id="500866" name="Text Box 130"/>
          <p:cNvSpPr txBox="1"/>
          <p:nvPr/>
        </p:nvSpPr>
        <p:spPr>
          <a:xfrm>
            <a:off x="601663" y="1116013"/>
            <a:ext cx="8507412" cy="52657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lnSpc>
                <a:spcPct val="120000"/>
              </a:lnSpc>
              <a:spcBef>
                <a:spcPts val="600"/>
              </a:spcBef>
              <a:buClrTx/>
              <a:buSzPct val="100000"/>
              <a:buNone/>
            </a:pPr>
            <a:r>
              <a:rPr lang="zh-CN" altLang="en-US" sz="2200" b="1" dirty="0">
                <a:solidFill>
                  <a:srgbClr val="0000FF"/>
                </a:solidFill>
                <a:ea typeface="黑体" pitchFamily="49" charset="-122"/>
              </a:rPr>
              <a:t>与“</a:t>
            </a:r>
            <a:r>
              <a:rPr lang="en-US" altLang="zh-CN" sz="2200" b="1" dirty="0">
                <a:solidFill>
                  <a:srgbClr val="0000FF"/>
                </a:solidFill>
                <a:ea typeface="黑体" pitchFamily="49" charset="-122"/>
              </a:rPr>
              <a:t>Cache--</a:t>
            </a:r>
            <a:r>
              <a:rPr lang="zh-CN" altLang="en-US" sz="2200" b="1" dirty="0">
                <a:solidFill>
                  <a:srgbClr val="0000FF"/>
                </a:solidFill>
                <a:ea typeface="黑体" pitchFamily="49" charset="-122"/>
              </a:rPr>
              <a:t>主存”层次相比：</a:t>
            </a:r>
          </a:p>
          <a:p>
            <a:pPr marL="0" lvl="0" indent="0" eaLnBrk="1" hangingPunct="1">
              <a:spcBef>
                <a:spcPts val="600"/>
              </a:spcBef>
              <a:buClrTx/>
              <a:buSzPct val="100000"/>
              <a:buNone/>
            </a:pPr>
            <a:r>
              <a:rPr lang="zh-CN" altLang="en-US" sz="2200" b="1" dirty="0">
                <a:solidFill>
                  <a:srgbClr val="CC0000"/>
                </a:solidFill>
                <a:ea typeface="黑体" pitchFamily="49" charset="-122"/>
              </a:rPr>
              <a:t>页大小（</a:t>
            </a:r>
            <a:r>
              <a:rPr lang="en-US" altLang="zh-CN" sz="2200" b="1" dirty="0">
                <a:solidFill>
                  <a:srgbClr val="CC0000"/>
                </a:solidFill>
                <a:ea typeface="黑体" pitchFamily="49" charset="-122"/>
              </a:rPr>
              <a:t>2KB~64KB</a:t>
            </a:r>
            <a:r>
              <a:rPr lang="zh-CN" altLang="en-US" sz="2200" b="1" dirty="0">
                <a:solidFill>
                  <a:srgbClr val="CC0000"/>
                </a:solidFill>
                <a:ea typeface="黑体" pitchFamily="49" charset="-122"/>
              </a:rPr>
              <a:t>）比</a:t>
            </a:r>
            <a:r>
              <a:rPr lang="en-US" altLang="zh-CN" sz="2200" b="1" dirty="0">
                <a:solidFill>
                  <a:srgbClr val="CC0000"/>
                </a:solidFill>
                <a:ea typeface="黑体" pitchFamily="49" charset="-122"/>
              </a:rPr>
              <a:t>Cache</a:t>
            </a:r>
            <a:r>
              <a:rPr lang="zh-CN" altLang="en-US" sz="2200" b="1" dirty="0">
                <a:solidFill>
                  <a:srgbClr val="CC0000"/>
                </a:solidFill>
                <a:ea typeface="黑体" pitchFamily="49" charset="-122"/>
              </a:rPr>
              <a:t>中的块大得多！采用全相联映射！</a:t>
            </a:r>
            <a:endParaRPr lang="en-US" altLang="zh-CN" sz="2200" b="1" dirty="0">
              <a:solidFill>
                <a:srgbClr val="CC0000"/>
              </a:solidFill>
              <a:ea typeface="黑体" pitchFamily="49" charset="-122"/>
            </a:endParaRPr>
          </a:p>
          <a:p>
            <a:pPr marL="0" lvl="0" indent="0" eaLnBrk="1" hangingPunct="1">
              <a:spcBef>
                <a:spcPts val="600"/>
              </a:spcBef>
              <a:buClrTx/>
              <a:buSzPct val="100000"/>
              <a:buNone/>
            </a:pPr>
            <a:r>
              <a:rPr lang="zh-CN" altLang="en-US" sz="2200" b="1" dirty="0">
                <a:solidFill>
                  <a:srgbClr val="006600"/>
                </a:solidFill>
                <a:ea typeface="黑体" pitchFamily="49" charset="-122"/>
              </a:rPr>
              <a:t>因为缺页的开销比</a:t>
            </a:r>
            <a:r>
              <a:rPr lang="en-US" altLang="zh-CN" sz="2200" b="1" dirty="0">
                <a:solidFill>
                  <a:srgbClr val="006600"/>
                </a:solidFill>
                <a:ea typeface="黑体" pitchFamily="49" charset="-122"/>
              </a:rPr>
              <a:t>Cache</a:t>
            </a:r>
            <a:r>
              <a:rPr lang="zh-CN" altLang="en-US" sz="2200" b="1" dirty="0">
                <a:solidFill>
                  <a:srgbClr val="006600"/>
                </a:solidFill>
                <a:ea typeface="黑体" pitchFamily="49" charset="-122"/>
              </a:rPr>
              <a:t>缺失开销大的多！</a:t>
            </a:r>
          </a:p>
          <a:p>
            <a:pPr marL="0" lvl="0" indent="0" eaLnBrk="1" hangingPunct="1">
              <a:spcBef>
                <a:spcPts val="600"/>
              </a:spcBef>
              <a:buClrTx/>
              <a:buSzPct val="100000"/>
              <a:buNone/>
            </a:pPr>
            <a:r>
              <a:rPr lang="zh-CN" altLang="en-US" sz="2200" b="1" dirty="0">
                <a:solidFill>
                  <a:srgbClr val="006600"/>
                </a:solidFill>
                <a:ea typeface="黑体" pitchFamily="49" charset="-122"/>
              </a:rPr>
              <a:t>页命中率比</a:t>
            </a:r>
            <a:r>
              <a:rPr lang="en-US" altLang="zh-CN" sz="2200" b="1" dirty="0">
                <a:solidFill>
                  <a:srgbClr val="006600"/>
                </a:solidFill>
                <a:ea typeface="黑体" pitchFamily="49" charset="-122"/>
              </a:rPr>
              <a:t>cache</a:t>
            </a:r>
            <a:r>
              <a:rPr lang="zh-CN" altLang="en-US" sz="2200" b="1" dirty="0">
                <a:solidFill>
                  <a:srgbClr val="006600"/>
                </a:solidFill>
                <a:ea typeface="黑体" pitchFamily="49" charset="-122"/>
              </a:rPr>
              <a:t>命中率更重要！</a:t>
            </a:r>
          </a:p>
          <a:p>
            <a:pPr marL="0" lvl="0" indent="0" eaLnBrk="1" hangingPunct="1">
              <a:spcBef>
                <a:spcPts val="600"/>
              </a:spcBef>
              <a:buClrTx/>
              <a:buSzPct val="100000"/>
              <a:buNone/>
            </a:pPr>
            <a:r>
              <a:rPr lang="zh-CN" altLang="en-US" sz="2200" b="1" dirty="0">
                <a:solidFill>
                  <a:srgbClr val="006600"/>
                </a:solidFill>
                <a:ea typeface="黑体" pitchFamily="49" charset="-122"/>
              </a:rPr>
              <a:t>“大页面”和“全相联”可提高页命中率。</a:t>
            </a:r>
          </a:p>
          <a:p>
            <a:pPr marL="0" lvl="0" indent="0" eaLnBrk="1" hangingPunct="1">
              <a:spcBef>
                <a:spcPts val="600"/>
              </a:spcBef>
              <a:buClrTx/>
              <a:buSzPct val="100000"/>
              <a:buNone/>
            </a:pPr>
            <a:endParaRPr lang="zh-CN" altLang="en-US" sz="800" b="1" dirty="0">
              <a:solidFill>
                <a:srgbClr val="CC0000"/>
              </a:solidFill>
              <a:ea typeface="黑体" pitchFamily="49" charset="-122"/>
            </a:endParaRPr>
          </a:p>
          <a:p>
            <a:pPr marL="0" lvl="0" indent="0" eaLnBrk="1" hangingPunct="1">
              <a:lnSpc>
                <a:spcPct val="120000"/>
              </a:lnSpc>
              <a:spcBef>
                <a:spcPts val="600"/>
              </a:spcBef>
              <a:buClrTx/>
              <a:buSzPct val="100000"/>
              <a:buNone/>
            </a:pPr>
            <a:r>
              <a:rPr lang="zh-CN" altLang="en-US" sz="2200" b="1" dirty="0">
                <a:solidFill>
                  <a:srgbClr val="CC0000"/>
                </a:solidFill>
                <a:ea typeface="黑体" pitchFamily="49" charset="-122"/>
              </a:rPr>
              <a:t>通过软件（</a:t>
            </a:r>
            <a:r>
              <a:rPr lang="en-US" altLang="zh-CN" sz="2200" b="1" dirty="0">
                <a:solidFill>
                  <a:srgbClr val="CC0000"/>
                </a:solidFill>
                <a:ea typeface="黑体" pitchFamily="49" charset="-122"/>
              </a:rPr>
              <a:t>OS</a:t>
            </a:r>
            <a:r>
              <a:rPr lang="zh-CN" altLang="en-US" sz="2200" b="1" dirty="0">
                <a:solidFill>
                  <a:srgbClr val="CC0000"/>
                </a:solidFill>
                <a:ea typeface="黑体" pitchFamily="49" charset="-122"/>
              </a:rPr>
              <a:t>）来处理“缺页”！</a:t>
            </a:r>
            <a:r>
              <a:rPr lang="en-US" altLang="zh-CN" sz="2200" b="1" dirty="0">
                <a:solidFill>
                  <a:srgbClr val="CC0000"/>
                </a:solidFill>
                <a:ea typeface="黑体" pitchFamily="49" charset="-122"/>
              </a:rPr>
              <a:t>Why?</a:t>
            </a:r>
          </a:p>
          <a:p>
            <a:pPr marL="0" lvl="0" indent="0" eaLnBrk="1" hangingPunct="1">
              <a:lnSpc>
                <a:spcPct val="120000"/>
              </a:lnSpc>
              <a:spcBef>
                <a:spcPts val="600"/>
              </a:spcBef>
              <a:buClrTx/>
              <a:buSzPct val="100000"/>
              <a:buNone/>
            </a:pPr>
            <a:r>
              <a:rPr lang="zh-CN" altLang="en-US" sz="2200" b="1" dirty="0">
                <a:solidFill>
                  <a:srgbClr val="006600"/>
                </a:solidFill>
                <a:latin typeface="Times New Roman" panose="02020503050405090304" pitchFamily="18" charset="0"/>
                <a:ea typeface="黑体" pitchFamily="49" charset="-122"/>
              </a:rPr>
              <a:t>缺页时需要访问磁盘（约几百万个时钟周期），慢！不能用硬件实现。</a:t>
            </a:r>
          </a:p>
          <a:p>
            <a:pPr marL="0" lvl="0" indent="0" eaLnBrk="1" hangingPunct="1">
              <a:lnSpc>
                <a:spcPct val="120000"/>
              </a:lnSpc>
              <a:spcBef>
                <a:spcPts val="600"/>
              </a:spcBef>
              <a:buClrTx/>
              <a:buSzPct val="100000"/>
              <a:buNone/>
            </a:pPr>
            <a:endParaRPr lang="en-US" altLang="zh-CN" sz="800" b="1" dirty="0">
              <a:solidFill>
                <a:srgbClr val="CC0000"/>
              </a:solidFill>
              <a:ea typeface="黑体" pitchFamily="49" charset="-122"/>
            </a:endParaRPr>
          </a:p>
          <a:p>
            <a:pPr marL="0" lvl="0" indent="0" eaLnBrk="1" hangingPunct="1">
              <a:spcBef>
                <a:spcPts val="600"/>
              </a:spcBef>
              <a:buClrTx/>
              <a:buSzPct val="100000"/>
              <a:buNone/>
            </a:pPr>
            <a:r>
              <a:rPr lang="zh-CN" altLang="en-US" sz="2200" b="1" dirty="0">
                <a:solidFill>
                  <a:srgbClr val="CC0000"/>
                </a:solidFill>
                <a:ea typeface="黑体" pitchFamily="49" charset="-122"/>
              </a:rPr>
              <a:t>采用</a:t>
            </a:r>
            <a:r>
              <a:rPr lang="en-US" altLang="zh-CN" sz="2200" b="1" dirty="0">
                <a:solidFill>
                  <a:srgbClr val="CC0000"/>
                </a:solidFill>
                <a:ea typeface="黑体" pitchFamily="49" charset="-122"/>
              </a:rPr>
              <a:t>Write Back</a:t>
            </a:r>
            <a:r>
              <a:rPr lang="zh-CN" altLang="en-US" sz="2200" b="1" dirty="0">
                <a:solidFill>
                  <a:srgbClr val="CC0000"/>
                </a:solidFill>
                <a:ea typeface="黑体" pitchFamily="49" charset="-122"/>
              </a:rPr>
              <a:t>写策略！ </a:t>
            </a:r>
            <a:r>
              <a:rPr lang="en-US" altLang="zh-CN" sz="2200" b="1" dirty="0">
                <a:solidFill>
                  <a:srgbClr val="CC0000"/>
                </a:solidFill>
                <a:ea typeface="黑体" pitchFamily="49" charset="-122"/>
              </a:rPr>
              <a:t>Why?</a:t>
            </a:r>
          </a:p>
          <a:p>
            <a:pPr marL="0" lvl="0" indent="0" eaLnBrk="1" hangingPunct="1">
              <a:spcBef>
                <a:spcPts val="600"/>
              </a:spcBef>
              <a:buClrTx/>
              <a:buSzPct val="100000"/>
              <a:buNone/>
            </a:pPr>
            <a:r>
              <a:rPr lang="zh-CN" altLang="en-US" sz="2200" b="1" dirty="0">
                <a:solidFill>
                  <a:srgbClr val="006600"/>
                </a:solidFill>
                <a:latin typeface="Times New Roman" panose="02020503050405090304" pitchFamily="18" charset="0"/>
                <a:ea typeface="黑体" pitchFamily="49" charset="-122"/>
              </a:rPr>
              <a:t>避免频繁的慢速磁盘访问操作。</a:t>
            </a:r>
          </a:p>
          <a:p>
            <a:pPr marL="0" lvl="0" indent="0" eaLnBrk="1" hangingPunct="1">
              <a:spcBef>
                <a:spcPts val="600"/>
              </a:spcBef>
              <a:buClrTx/>
              <a:buSzPct val="100000"/>
              <a:buNone/>
            </a:pPr>
            <a:endParaRPr lang="zh-CN" altLang="en-US" sz="800" b="1" dirty="0">
              <a:solidFill>
                <a:srgbClr val="006600"/>
              </a:solidFill>
              <a:latin typeface="Times New Roman" panose="02020503050405090304" pitchFamily="18" charset="0"/>
              <a:ea typeface="黑体" pitchFamily="49" charset="-122"/>
            </a:endParaRPr>
          </a:p>
          <a:p>
            <a:pPr marL="0" lvl="0" indent="0" eaLnBrk="1" hangingPunct="1">
              <a:spcBef>
                <a:spcPts val="600"/>
              </a:spcBef>
              <a:buClrTx/>
              <a:buSzPct val="100000"/>
              <a:buNone/>
            </a:pPr>
            <a:r>
              <a:rPr lang="zh-CN" altLang="en-US" sz="2200" b="1" dirty="0">
                <a:solidFill>
                  <a:srgbClr val="CC0000"/>
                </a:solidFill>
                <a:ea typeface="黑体" pitchFamily="49" charset="-122"/>
              </a:rPr>
              <a:t>地址转换用硬件实现！</a:t>
            </a:r>
            <a:r>
              <a:rPr lang="en-US" altLang="zh-CN" sz="2200" b="1" dirty="0">
                <a:solidFill>
                  <a:srgbClr val="CC0000"/>
                </a:solidFill>
                <a:ea typeface="黑体" pitchFamily="49" charset="-122"/>
              </a:rPr>
              <a:t>Why?</a:t>
            </a:r>
          </a:p>
          <a:p>
            <a:pPr marL="0" lvl="0" indent="0" eaLnBrk="1" hangingPunct="1">
              <a:spcBef>
                <a:spcPts val="600"/>
              </a:spcBef>
              <a:buClrTx/>
              <a:buSzPct val="100000"/>
              <a:buNone/>
            </a:pPr>
            <a:r>
              <a:rPr lang="zh-CN" altLang="en-US" sz="2200" b="1" dirty="0">
                <a:solidFill>
                  <a:srgbClr val="006600"/>
                </a:solidFill>
                <a:latin typeface="Times New Roman" panose="02020503050405090304" pitchFamily="18" charset="0"/>
                <a:ea typeface="黑体" pitchFamily="49" charset="-122"/>
              </a:rPr>
              <a:t>加快指令执行</a:t>
            </a:r>
            <a:endParaRPr lang="zh-CN" altLang="en-US" sz="2200" b="1" dirty="0">
              <a:solidFill>
                <a:srgbClr val="CC0000"/>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0866">
                                            <p:txEl>
                                              <p:pRg st="1" end="1"/>
                                            </p:txEl>
                                          </p:spTgt>
                                        </p:tgtEl>
                                        <p:attrNameLst>
                                          <p:attrName>style.visibility</p:attrName>
                                        </p:attrNameLst>
                                      </p:cBhvr>
                                      <p:to>
                                        <p:strVal val="visible"/>
                                      </p:to>
                                    </p:set>
                                    <p:animEffect transition="in" filter="blinds(horizontal)">
                                      <p:cBhvr>
                                        <p:cTn id="7" dur="500"/>
                                        <p:tgtEl>
                                          <p:spTgt spid="500866">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00866">
                                            <p:txEl>
                                              <p:pRg st="2" end="2"/>
                                            </p:txEl>
                                          </p:spTgt>
                                        </p:tgtEl>
                                        <p:attrNameLst>
                                          <p:attrName>style.visibility</p:attrName>
                                        </p:attrNameLst>
                                      </p:cBhvr>
                                      <p:to>
                                        <p:strVal val="visible"/>
                                      </p:to>
                                    </p:set>
                                    <p:animEffect transition="in" filter="blinds(horizontal)">
                                      <p:cBhvr>
                                        <p:cTn id="10" dur="500"/>
                                        <p:tgtEl>
                                          <p:spTgt spid="500866">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00866">
                                            <p:txEl>
                                              <p:pRg st="3" end="3"/>
                                            </p:txEl>
                                          </p:spTgt>
                                        </p:tgtEl>
                                        <p:attrNameLst>
                                          <p:attrName>style.visibility</p:attrName>
                                        </p:attrNameLst>
                                      </p:cBhvr>
                                      <p:to>
                                        <p:strVal val="visible"/>
                                      </p:to>
                                    </p:set>
                                    <p:animEffect transition="in" filter="blinds(horizontal)">
                                      <p:cBhvr>
                                        <p:cTn id="13" dur="500"/>
                                        <p:tgtEl>
                                          <p:spTgt spid="500866">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00866">
                                            <p:txEl>
                                              <p:pRg st="4" end="4"/>
                                            </p:txEl>
                                          </p:spTgt>
                                        </p:tgtEl>
                                        <p:attrNameLst>
                                          <p:attrName>style.visibility</p:attrName>
                                        </p:attrNameLst>
                                      </p:cBhvr>
                                      <p:to>
                                        <p:strVal val="visible"/>
                                      </p:to>
                                    </p:set>
                                    <p:animEffect transition="in" filter="blinds(horizontal)">
                                      <p:cBhvr>
                                        <p:cTn id="16" dur="500"/>
                                        <p:tgtEl>
                                          <p:spTgt spid="500866">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00866">
                                            <p:txEl>
                                              <p:pRg st="6" end="6"/>
                                            </p:txEl>
                                          </p:spTgt>
                                        </p:tgtEl>
                                        <p:attrNameLst>
                                          <p:attrName>style.visibility</p:attrName>
                                        </p:attrNameLst>
                                      </p:cBhvr>
                                      <p:to>
                                        <p:strVal val="visible"/>
                                      </p:to>
                                    </p:set>
                                    <p:animEffect transition="in" filter="blinds(horizontal)">
                                      <p:cBhvr>
                                        <p:cTn id="21" dur="500"/>
                                        <p:tgtEl>
                                          <p:spTgt spid="500866">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00866">
                                            <p:txEl>
                                              <p:pRg st="7" end="7"/>
                                            </p:txEl>
                                          </p:spTgt>
                                        </p:tgtEl>
                                        <p:attrNameLst>
                                          <p:attrName>style.visibility</p:attrName>
                                        </p:attrNameLst>
                                      </p:cBhvr>
                                      <p:to>
                                        <p:strVal val="visible"/>
                                      </p:to>
                                    </p:set>
                                    <p:animEffect transition="in" filter="blinds(horizontal)">
                                      <p:cBhvr>
                                        <p:cTn id="24" dur="500"/>
                                        <p:tgtEl>
                                          <p:spTgt spid="500866">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00866">
                                            <p:txEl>
                                              <p:pRg st="9" end="9"/>
                                            </p:txEl>
                                          </p:spTgt>
                                        </p:tgtEl>
                                        <p:attrNameLst>
                                          <p:attrName>style.visibility</p:attrName>
                                        </p:attrNameLst>
                                      </p:cBhvr>
                                      <p:to>
                                        <p:strVal val="visible"/>
                                      </p:to>
                                    </p:set>
                                    <p:animEffect transition="in" filter="blinds(horizontal)">
                                      <p:cBhvr>
                                        <p:cTn id="29" dur="500"/>
                                        <p:tgtEl>
                                          <p:spTgt spid="500866">
                                            <p:txEl>
                                              <p:pRg st="9" end="9"/>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500866">
                                            <p:txEl>
                                              <p:pRg st="10" end="10"/>
                                            </p:txEl>
                                          </p:spTgt>
                                        </p:tgtEl>
                                        <p:attrNameLst>
                                          <p:attrName>style.visibility</p:attrName>
                                        </p:attrNameLst>
                                      </p:cBhvr>
                                      <p:to>
                                        <p:strVal val="visible"/>
                                      </p:to>
                                    </p:set>
                                    <p:animEffect transition="in" filter="blinds(horizontal)">
                                      <p:cBhvr>
                                        <p:cTn id="32" dur="500"/>
                                        <p:tgtEl>
                                          <p:spTgt spid="500866">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00866">
                                            <p:txEl>
                                              <p:pRg st="12" end="12"/>
                                            </p:txEl>
                                          </p:spTgt>
                                        </p:tgtEl>
                                        <p:attrNameLst>
                                          <p:attrName>style.visibility</p:attrName>
                                        </p:attrNameLst>
                                      </p:cBhvr>
                                      <p:to>
                                        <p:strVal val="visible"/>
                                      </p:to>
                                    </p:set>
                                    <p:animEffect transition="in" filter="blinds(horizontal)">
                                      <p:cBhvr>
                                        <p:cTn id="37" dur="500"/>
                                        <p:tgtEl>
                                          <p:spTgt spid="500866">
                                            <p:txEl>
                                              <p:pRg st="12" end="12"/>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500866">
                                            <p:txEl>
                                              <p:pRg st="13" end="13"/>
                                            </p:txEl>
                                          </p:spTgt>
                                        </p:tgtEl>
                                        <p:attrNameLst>
                                          <p:attrName>style.visibility</p:attrName>
                                        </p:attrNameLst>
                                      </p:cBhvr>
                                      <p:to>
                                        <p:strVal val="visible"/>
                                      </p:to>
                                    </p:set>
                                    <p:animEffect transition="in" filter="blinds(horizontal)">
                                      <p:cBhvr>
                                        <p:cTn id="40" dur="500"/>
                                        <p:tgtEl>
                                          <p:spTgt spid="50086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258</a:t>
            </a:fld>
            <a:endParaRPr lang="en-AU" altLang="zh-CN" sz="1400" b="1" dirty="0">
              <a:ea typeface="宋体" pitchFamily="2" charset="-122"/>
            </a:endParaRPr>
          </a:p>
        </p:txBody>
      </p:sp>
      <p:sp>
        <p:nvSpPr>
          <p:cNvPr id="695299" name="Rectangle 4"/>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en-US" altLang="zh-CN" dirty="0">
                <a:ea typeface="宋体" pitchFamily="2" charset="-122"/>
              </a:rPr>
              <a:t>5.4.4 </a:t>
            </a:r>
            <a:r>
              <a:rPr lang="zh-CN" altLang="en-US" dirty="0">
                <a:ea typeface="宋体" pitchFamily="2" charset="-122"/>
              </a:rPr>
              <a:t>加快地址转换：</a:t>
            </a:r>
            <a:r>
              <a:rPr lang="en-US" altLang="zh-CN" dirty="0">
                <a:ea typeface="宋体" pitchFamily="2" charset="-122"/>
              </a:rPr>
              <a:t>TLB</a:t>
            </a:r>
            <a:endParaRPr lang="en-AU" altLang="zh-CN" dirty="0">
              <a:ea typeface="宋体" pitchFamily="2" charset="-122"/>
            </a:endParaRPr>
          </a:p>
        </p:txBody>
      </p:sp>
      <p:sp>
        <p:nvSpPr>
          <p:cNvPr id="265220" name="Rectangle 5"/>
          <p:cNvSpPr>
            <a:spLocks noGrp="1"/>
          </p:cNvSpPr>
          <p:nvPr>
            <p:ph idx="1"/>
          </p:nvPr>
        </p:nvSpPr>
        <p:spPr>
          <a:ln/>
        </p:spPr>
        <p:txBody>
          <a:bodyPr vert="horz" wrap="square" lIns="91440" tIns="45720" rIns="91440" bIns="45720" anchor="t"/>
          <a:lstStyle/>
          <a:p>
            <a:pPr eaLnBrk="1" hangingPunct="1"/>
            <a:r>
              <a:rPr lang="zh-CN" altLang="en-US" sz="2800" b="1" dirty="0">
                <a:latin typeface="黑体" pitchFamily="49" charset="-122"/>
                <a:ea typeface="黑体" pitchFamily="49" charset="-122"/>
              </a:rPr>
              <a:t>地址转换可能需要额外的内存访问</a:t>
            </a:r>
            <a:endParaRPr lang="en-US" altLang="zh-CN" sz="2800" b="1" dirty="0">
              <a:latin typeface="黑体" pitchFamily="49" charset="-122"/>
              <a:ea typeface="黑体" pitchFamily="49" charset="-122"/>
            </a:endParaRPr>
          </a:p>
          <a:p>
            <a:pPr lvl="1" eaLnBrk="1" hangingPunct="1"/>
            <a:r>
              <a:rPr lang="zh-CN" altLang="en-US" sz="2400" b="1" dirty="0">
                <a:latin typeface="黑体" pitchFamily="49" charset="-122"/>
                <a:ea typeface="黑体" pitchFamily="49" charset="-122"/>
              </a:rPr>
              <a:t>一次访问页表项，获取物理地址</a:t>
            </a:r>
            <a:endParaRPr lang="en-US" altLang="zh-CN" sz="2400" b="1" dirty="0">
              <a:latin typeface="黑体" pitchFamily="49" charset="-122"/>
              <a:ea typeface="黑体" pitchFamily="49" charset="-122"/>
            </a:endParaRPr>
          </a:p>
          <a:p>
            <a:pPr lvl="1" eaLnBrk="1" hangingPunct="1"/>
            <a:r>
              <a:rPr lang="zh-CN" altLang="en-US" sz="2400" b="1" dirty="0">
                <a:latin typeface="黑体" pitchFamily="49" charset="-122"/>
                <a:ea typeface="黑体" pitchFamily="49" charset="-122"/>
              </a:rPr>
              <a:t>另一次访问存储器读取数据</a:t>
            </a:r>
            <a:endParaRPr lang="en-US" altLang="zh-CN" sz="2400" b="1" dirty="0">
              <a:latin typeface="黑体" pitchFamily="49" charset="-122"/>
              <a:ea typeface="黑体" pitchFamily="49" charset="-122"/>
            </a:endParaRPr>
          </a:p>
          <a:p>
            <a:pPr eaLnBrk="1" hangingPunct="1"/>
            <a:r>
              <a:rPr lang="zh-CN" altLang="en-US" sz="2800" b="1" dirty="0">
                <a:latin typeface="黑体" pitchFamily="49" charset="-122"/>
                <a:ea typeface="黑体" pitchFamily="49" charset="-122"/>
              </a:rPr>
              <a:t>但页表访问具有很好的局部性</a:t>
            </a:r>
            <a:endParaRPr lang="en-US" altLang="zh-CN" sz="2800" b="1" dirty="0">
              <a:latin typeface="黑体" pitchFamily="49" charset="-122"/>
              <a:ea typeface="黑体" pitchFamily="49" charset="-122"/>
            </a:endParaRPr>
          </a:p>
          <a:p>
            <a:pPr lvl="1" eaLnBrk="1" hangingPunct="1"/>
            <a:r>
              <a:rPr lang="zh-CN" altLang="en-US" sz="2400" b="1" dirty="0">
                <a:latin typeface="黑体" pitchFamily="49" charset="-122"/>
                <a:ea typeface="黑体" pitchFamily="49" charset="-122"/>
              </a:rPr>
              <a:t>因此可以使用</a:t>
            </a:r>
            <a:r>
              <a:rPr lang="en-US" altLang="zh-CN" sz="2400" b="1" dirty="0">
                <a:solidFill>
                  <a:srgbClr val="FF0000"/>
                </a:solidFill>
                <a:latin typeface="黑体" pitchFamily="49" charset="-122"/>
                <a:ea typeface="黑体" pitchFamily="49" charset="-122"/>
              </a:rPr>
              <a:t>CPU</a:t>
            </a:r>
            <a:r>
              <a:rPr lang="zh-CN" altLang="en-US" sz="2400" b="1" dirty="0">
                <a:solidFill>
                  <a:srgbClr val="FF0000"/>
                </a:solidFill>
                <a:latin typeface="黑体" pitchFamily="49" charset="-122"/>
                <a:ea typeface="黑体" pitchFamily="49" charset="-122"/>
              </a:rPr>
              <a:t>内部</a:t>
            </a:r>
            <a:r>
              <a:rPr lang="zh-CN" altLang="en-US" sz="2400" b="1" dirty="0">
                <a:latin typeface="黑体" pitchFamily="49" charset="-122"/>
                <a:ea typeface="黑体" pitchFamily="49" charset="-122"/>
              </a:rPr>
              <a:t>的页表项（快速</a:t>
            </a:r>
            <a:r>
              <a:rPr lang="en-US" altLang="zh-CN" sz="2400" b="1" dirty="0">
                <a:latin typeface="黑体" pitchFamily="49" charset="-122"/>
                <a:ea typeface="黑体" pitchFamily="49" charset="-122"/>
              </a:rPr>
              <a:t>Cache</a:t>
            </a:r>
            <a:r>
              <a:rPr lang="zh-CN" altLang="en-US" sz="2400" b="1" dirty="0">
                <a:latin typeface="黑体" pitchFamily="49" charset="-122"/>
                <a:ea typeface="黑体" pitchFamily="49" charset="-122"/>
              </a:rPr>
              <a:t>）</a:t>
            </a:r>
            <a:endParaRPr lang="en-US" altLang="zh-CN" sz="2400" b="1" dirty="0">
              <a:latin typeface="黑体" pitchFamily="49" charset="-122"/>
              <a:ea typeface="黑体" pitchFamily="49" charset="-122"/>
            </a:endParaRPr>
          </a:p>
          <a:p>
            <a:pPr lvl="1" eaLnBrk="1" hangingPunct="1"/>
            <a:r>
              <a:rPr lang="zh-CN" altLang="en-US" sz="2400" b="1" dirty="0">
                <a:latin typeface="黑体" pitchFamily="49" charset="-122"/>
                <a:ea typeface="黑体" pitchFamily="49" charset="-122"/>
              </a:rPr>
              <a:t>称之为</a:t>
            </a:r>
            <a:r>
              <a:rPr lang="zh-CN" altLang="en-US" sz="2400" b="1" dirty="0">
                <a:ea typeface="宋体" pitchFamily="2" charset="-122"/>
              </a:rPr>
              <a:t>地址变换</a:t>
            </a:r>
            <a:r>
              <a:rPr lang="zh-CN" altLang="en-US" sz="2400" b="1" dirty="0">
                <a:latin typeface="黑体" pitchFamily="49" charset="-122"/>
                <a:ea typeface="黑体" pitchFamily="49" charset="-122"/>
              </a:rPr>
              <a:t>缓冲</a:t>
            </a:r>
            <a:r>
              <a:rPr lang="en-US" altLang="zh-CN" sz="2400" b="1" dirty="0">
                <a:latin typeface="黑体" pitchFamily="49" charset="-122"/>
                <a:ea typeface="黑体" pitchFamily="49" charset="-122"/>
              </a:rPr>
              <a:t> (TLB)</a:t>
            </a:r>
            <a:r>
              <a:rPr lang="zh-CN" altLang="en-US" sz="2400" b="1" dirty="0">
                <a:latin typeface="黑体" pitchFamily="49" charset="-122"/>
                <a:ea typeface="黑体" pitchFamily="49" charset="-122"/>
              </a:rPr>
              <a:t>，即</a:t>
            </a:r>
            <a:r>
              <a:rPr lang="zh-CN" altLang="en-US" sz="2400" b="1" dirty="0">
                <a:solidFill>
                  <a:srgbClr val="990000"/>
                </a:solidFill>
                <a:latin typeface="黑体" pitchFamily="49" charset="-122"/>
                <a:ea typeface="黑体" pitchFamily="49" charset="-122"/>
              </a:rPr>
              <a:t>快表</a:t>
            </a:r>
            <a:r>
              <a:rPr lang="zh-CN" altLang="en-US" sz="2400" b="1" dirty="0">
                <a:latin typeface="黑体" pitchFamily="49" charset="-122"/>
                <a:ea typeface="黑体" pitchFamily="49" charset="-122"/>
              </a:rPr>
              <a:t>。</a:t>
            </a:r>
            <a:endParaRPr lang="en-US" altLang="zh-CN" sz="2400" b="1" dirty="0">
              <a:latin typeface="黑体" pitchFamily="49" charset="-122"/>
              <a:ea typeface="黑体" pitchFamily="49" charset="-122"/>
            </a:endParaRPr>
          </a:p>
          <a:p>
            <a:pPr lvl="1" eaLnBrk="1" hangingPunct="1"/>
            <a:r>
              <a:rPr lang="zh-CN" altLang="en-US" sz="2400" b="1" dirty="0">
                <a:ea typeface="宋体" pitchFamily="2" charset="-122"/>
              </a:rPr>
              <a:t>记录最近使用过的地址变换情况</a:t>
            </a:r>
            <a:endParaRPr lang="en-US" altLang="zh-CN" sz="2400" b="1"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2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22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2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522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522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522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52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099AE-69F0-44D7-9BCA-683776C0F6AE}"/>
              </a:ext>
            </a:extLst>
          </p:cNvPr>
          <p:cNvSpPr>
            <a:spLocks noGrp="1"/>
          </p:cNvSpPr>
          <p:nvPr>
            <p:ph type="title"/>
          </p:nvPr>
        </p:nvSpPr>
        <p:spPr/>
        <p:txBody>
          <a:bodyPr/>
          <a:lstStyle/>
          <a:p>
            <a:r>
              <a:rPr lang="en-US" altLang="zh-CN" dirty="0">
                <a:ea typeface="宋体" pitchFamily="2" charset="-122"/>
              </a:rPr>
              <a:t>TLB</a:t>
            </a:r>
            <a:endParaRPr lang="zh-CN" altLang="en-US" dirty="0"/>
          </a:p>
        </p:txBody>
      </p:sp>
      <p:pic>
        <p:nvPicPr>
          <p:cNvPr id="29" name="内容占位符 28">
            <a:extLst>
              <a:ext uri="{FF2B5EF4-FFF2-40B4-BE49-F238E27FC236}">
                <a16:creationId xmlns:a16="http://schemas.microsoft.com/office/drawing/2014/main" id="{47000050-7A19-4122-851E-0E9E0B571139}"/>
              </a:ext>
            </a:extLst>
          </p:cNvPr>
          <p:cNvPicPr>
            <a:picLocks noGrp="1" noChangeAspect="1"/>
          </p:cNvPicPr>
          <p:nvPr>
            <p:ph idx="1"/>
          </p:nvPr>
        </p:nvPicPr>
        <p:blipFill>
          <a:blip r:embed="rId2"/>
          <a:stretch>
            <a:fillRect/>
          </a:stretch>
        </p:blipFill>
        <p:spPr>
          <a:xfrm>
            <a:off x="4329044" y="3109833"/>
            <a:ext cx="981212" cy="1143160"/>
          </a:xfrm>
        </p:spPr>
      </p:pic>
      <p:grpSp>
        <p:nvGrpSpPr>
          <p:cNvPr id="33" name="组合 32">
            <a:extLst>
              <a:ext uri="{FF2B5EF4-FFF2-40B4-BE49-F238E27FC236}">
                <a16:creationId xmlns:a16="http://schemas.microsoft.com/office/drawing/2014/main" id="{544FAA76-F051-446A-8727-2FDADD9A3F7B}"/>
              </a:ext>
            </a:extLst>
          </p:cNvPr>
          <p:cNvGrpSpPr/>
          <p:nvPr/>
        </p:nvGrpSpPr>
        <p:grpSpPr>
          <a:xfrm>
            <a:off x="555005" y="764704"/>
            <a:ext cx="8518178" cy="3934860"/>
            <a:chOff x="684212" y="637300"/>
            <a:chExt cx="8518178" cy="3934860"/>
          </a:xfrm>
        </p:grpSpPr>
        <p:pic>
          <p:nvPicPr>
            <p:cNvPr id="5" name="图片 4">
              <a:extLst>
                <a:ext uri="{FF2B5EF4-FFF2-40B4-BE49-F238E27FC236}">
                  <a16:creationId xmlns:a16="http://schemas.microsoft.com/office/drawing/2014/main" id="{85114851-25D1-416C-B930-F73619F474A2}"/>
                </a:ext>
              </a:extLst>
            </p:cNvPr>
            <p:cNvPicPr>
              <a:picLocks noChangeAspect="1"/>
            </p:cNvPicPr>
            <p:nvPr/>
          </p:nvPicPr>
          <p:blipFill rotWithShape="1">
            <a:blip r:embed="rId3"/>
            <a:srcRect l="13714"/>
            <a:stretch/>
          </p:blipFill>
          <p:spPr>
            <a:xfrm>
              <a:off x="899592" y="1125538"/>
              <a:ext cx="7702035" cy="3143689"/>
            </a:xfrm>
            <a:prstGeom prst="rect">
              <a:avLst/>
            </a:prstGeom>
          </p:spPr>
        </p:pic>
        <p:sp>
          <p:nvSpPr>
            <p:cNvPr id="6" name="矩形 5">
              <a:extLst>
                <a:ext uri="{FF2B5EF4-FFF2-40B4-BE49-F238E27FC236}">
                  <a16:creationId xmlns:a16="http://schemas.microsoft.com/office/drawing/2014/main" id="{1F29E48A-C2EE-4859-8BA6-AEA3B52F7B7C}"/>
                </a:ext>
              </a:extLst>
            </p:cNvPr>
            <p:cNvSpPr/>
            <p:nvPr/>
          </p:nvSpPr>
          <p:spPr bwMode="auto">
            <a:xfrm>
              <a:off x="7793967" y="637300"/>
              <a:ext cx="1331640" cy="3601070"/>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dirty="0">
                  <a:ln>
                    <a:noFill/>
                  </a:ln>
                  <a:solidFill>
                    <a:schemeClr val="tx1"/>
                  </a:solidFill>
                  <a:effectLst/>
                  <a:latin typeface="Arial" panose="020B0604020202090204" pitchFamily="34" charset="0"/>
                </a:rPr>
                <a:t>Disk</a:t>
              </a:r>
              <a:endParaRPr kumimoji="0" lang="zh-CN" altLang="en-US" sz="2800" b="0" i="0" u="none" strike="noStrike" cap="none" normalizeH="0" baseline="0" dirty="0">
                <a:ln>
                  <a:noFill/>
                </a:ln>
                <a:solidFill>
                  <a:schemeClr val="tx1"/>
                </a:solidFill>
                <a:effectLst/>
                <a:latin typeface="Arial" panose="020B0604020202090204" pitchFamily="34" charset="0"/>
              </a:endParaRPr>
            </a:p>
          </p:txBody>
        </p:sp>
        <p:cxnSp>
          <p:nvCxnSpPr>
            <p:cNvPr id="8" name="直接箭头连接符 7">
              <a:extLst>
                <a:ext uri="{FF2B5EF4-FFF2-40B4-BE49-F238E27FC236}">
                  <a16:creationId xmlns:a16="http://schemas.microsoft.com/office/drawing/2014/main" id="{CECD1CC8-CCF9-4228-A225-3D035E007E6A}"/>
                </a:ext>
              </a:extLst>
            </p:cNvPr>
            <p:cNvCxnSpPr/>
            <p:nvPr/>
          </p:nvCxnSpPr>
          <p:spPr bwMode="auto">
            <a:xfrm>
              <a:off x="7308304" y="2780928"/>
              <a:ext cx="720080" cy="0"/>
            </a:xfrm>
            <a:prstGeom prst="straightConnector1">
              <a:avLst/>
            </a:prstGeom>
            <a:solidFill>
              <a:schemeClr val="accent1"/>
            </a:solidFill>
            <a:ln w="38100" cap="flat" cmpd="sng" algn="ctr">
              <a:solidFill>
                <a:srgbClr val="FF0000"/>
              </a:solidFill>
              <a:prstDash val="solid"/>
              <a:round/>
              <a:headEnd type="none" w="med" len="med"/>
              <a:tailEnd type="triangle"/>
            </a:ln>
          </p:spPr>
        </p:cxnSp>
        <p:sp>
          <p:nvSpPr>
            <p:cNvPr id="9" name="文本框 8">
              <a:extLst>
                <a:ext uri="{FF2B5EF4-FFF2-40B4-BE49-F238E27FC236}">
                  <a16:creationId xmlns:a16="http://schemas.microsoft.com/office/drawing/2014/main" id="{F18C97B9-1A92-47ED-AE61-36AEFA791174}"/>
                </a:ext>
              </a:extLst>
            </p:cNvPr>
            <p:cNvSpPr txBox="1"/>
            <p:nvPr/>
          </p:nvSpPr>
          <p:spPr>
            <a:xfrm>
              <a:off x="7195109" y="2976532"/>
              <a:ext cx="2007281" cy="400110"/>
            </a:xfrm>
            <a:prstGeom prst="rect">
              <a:avLst/>
            </a:prstGeom>
            <a:noFill/>
          </p:spPr>
          <p:txBody>
            <a:bodyPr wrap="none" rtlCol="0">
              <a:spAutoFit/>
            </a:bodyPr>
            <a:lstStyle/>
            <a:p>
              <a:r>
                <a:rPr lang="en-US" altLang="zh-CN" sz="2000" dirty="0">
                  <a:solidFill>
                    <a:srgbClr val="00B0F0"/>
                  </a:solidFill>
                </a:rPr>
                <a:t>miss(page fault)</a:t>
              </a:r>
              <a:endParaRPr lang="zh-CN" altLang="en-US" sz="2000" dirty="0">
                <a:solidFill>
                  <a:srgbClr val="00B0F0"/>
                </a:solidFill>
              </a:endParaRPr>
            </a:p>
          </p:txBody>
        </p:sp>
        <p:sp>
          <p:nvSpPr>
            <p:cNvPr id="10" name="文本框 9">
              <a:extLst>
                <a:ext uri="{FF2B5EF4-FFF2-40B4-BE49-F238E27FC236}">
                  <a16:creationId xmlns:a16="http://schemas.microsoft.com/office/drawing/2014/main" id="{933B9904-FC37-461A-8926-CEF01D59A4C5}"/>
                </a:ext>
              </a:extLst>
            </p:cNvPr>
            <p:cNvSpPr txBox="1"/>
            <p:nvPr/>
          </p:nvSpPr>
          <p:spPr>
            <a:xfrm>
              <a:off x="7193506" y="3572803"/>
              <a:ext cx="713657" cy="400110"/>
            </a:xfrm>
            <a:prstGeom prst="rect">
              <a:avLst/>
            </a:prstGeom>
            <a:noFill/>
          </p:spPr>
          <p:txBody>
            <a:bodyPr wrap="none" rtlCol="0">
              <a:spAutoFit/>
            </a:bodyPr>
            <a:lstStyle/>
            <a:p>
              <a:pPr algn="r"/>
              <a:r>
                <a:rPr lang="en-US" altLang="zh-CN" sz="2000" dirty="0">
                  <a:solidFill>
                    <a:srgbClr val="FFC000"/>
                  </a:solidFill>
                </a:rPr>
                <a:t>VPN</a:t>
              </a:r>
              <a:endParaRPr lang="zh-CN" altLang="en-US" sz="2000" dirty="0">
                <a:solidFill>
                  <a:srgbClr val="FFC000"/>
                </a:solidFill>
              </a:endParaRPr>
            </a:p>
          </p:txBody>
        </p:sp>
        <p:sp>
          <p:nvSpPr>
            <p:cNvPr id="11" name="文本框 10">
              <a:extLst>
                <a:ext uri="{FF2B5EF4-FFF2-40B4-BE49-F238E27FC236}">
                  <a16:creationId xmlns:a16="http://schemas.microsoft.com/office/drawing/2014/main" id="{0DE7E6CE-743B-4A0D-8433-3AA1DDF5B00A}"/>
                </a:ext>
              </a:extLst>
            </p:cNvPr>
            <p:cNvSpPr txBox="1"/>
            <p:nvPr/>
          </p:nvSpPr>
          <p:spPr>
            <a:xfrm>
              <a:off x="7244520" y="2388718"/>
              <a:ext cx="713657" cy="400110"/>
            </a:xfrm>
            <a:prstGeom prst="rect">
              <a:avLst/>
            </a:prstGeom>
            <a:noFill/>
          </p:spPr>
          <p:txBody>
            <a:bodyPr wrap="none" rtlCol="0">
              <a:spAutoFit/>
            </a:bodyPr>
            <a:lstStyle/>
            <a:p>
              <a:r>
                <a:rPr lang="en-US" altLang="zh-CN" sz="2000" dirty="0">
                  <a:solidFill>
                    <a:srgbClr val="7030A0"/>
                  </a:solidFill>
                </a:rPr>
                <a:t>PPN</a:t>
              </a:r>
              <a:endParaRPr lang="zh-CN" altLang="en-US" sz="2000" dirty="0">
                <a:solidFill>
                  <a:srgbClr val="7030A0"/>
                </a:solidFill>
              </a:endParaRPr>
            </a:p>
          </p:txBody>
        </p:sp>
        <p:cxnSp>
          <p:nvCxnSpPr>
            <p:cNvPr id="23" name="连接符: 肘形 22">
              <a:extLst>
                <a:ext uri="{FF2B5EF4-FFF2-40B4-BE49-F238E27FC236}">
                  <a16:creationId xmlns:a16="http://schemas.microsoft.com/office/drawing/2014/main" id="{53CAFC0B-A1F6-4C9A-B04E-FB8415987888}"/>
                </a:ext>
              </a:extLst>
            </p:cNvPr>
            <p:cNvCxnSpPr/>
            <p:nvPr/>
          </p:nvCxnSpPr>
          <p:spPr bwMode="auto">
            <a:xfrm rot="10800000">
              <a:off x="6660233" y="3573016"/>
              <a:ext cx="1133735" cy="308452"/>
            </a:xfrm>
            <a:prstGeom prst="bentConnector3">
              <a:avLst>
                <a:gd name="adj1" fmla="val 99737"/>
              </a:avLst>
            </a:prstGeom>
            <a:solidFill>
              <a:schemeClr val="accent1"/>
            </a:solidFill>
            <a:ln w="28575" cap="flat" cmpd="sng" algn="ctr">
              <a:solidFill>
                <a:srgbClr val="FF0000"/>
              </a:solidFill>
              <a:prstDash val="solid"/>
              <a:round/>
              <a:headEnd type="none" w="med" len="med"/>
              <a:tailEnd type="triangle"/>
            </a:ln>
          </p:spPr>
        </p:cxnSp>
        <p:cxnSp>
          <p:nvCxnSpPr>
            <p:cNvPr id="25" name="连接符: 肘形 24">
              <a:extLst>
                <a:ext uri="{FF2B5EF4-FFF2-40B4-BE49-F238E27FC236}">
                  <a16:creationId xmlns:a16="http://schemas.microsoft.com/office/drawing/2014/main" id="{9136C820-9C83-44C6-A0D8-430F17794F6A}"/>
                </a:ext>
              </a:extLst>
            </p:cNvPr>
            <p:cNvCxnSpPr>
              <a:cxnSpLocks/>
            </p:cNvCxnSpPr>
            <p:nvPr/>
          </p:nvCxnSpPr>
          <p:spPr bwMode="auto">
            <a:xfrm rot="10800000">
              <a:off x="3779913" y="2297274"/>
              <a:ext cx="4014057" cy="1584195"/>
            </a:xfrm>
            <a:prstGeom prst="bentConnector3">
              <a:avLst>
                <a:gd name="adj1" fmla="val 99926"/>
              </a:avLst>
            </a:prstGeom>
            <a:solidFill>
              <a:schemeClr val="accent1"/>
            </a:solidFill>
            <a:ln w="28575" cap="flat" cmpd="sng" algn="ctr">
              <a:solidFill>
                <a:srgbClr val="FF0000"/>
              </a:solidFill>
              <a:prstDash val="solid"/>
              <a:round/>
              <a:headEnd type="none" w="med" len="med"/>
              <a:tailEnd type="triangle"/>
            </a:ln>
          </p:spPr>
        </p:cxnSp>
        <p:pic>
          <p:nvPicPr>
            <p:cNvPr id="31" name="图片 30">
              <a:extLst>
                <a:ext uri="{FF2B5EF4-FFF2-40B4-BE49-F238E27FC236}">
                  <a16:creationId xmlns:a16="http://schemas.microsoft.com/office/drawing/2014/main" id="{B7D92AE3-DB49-4EE7-873D-57E7A7DF26CB}"/>
                </a:ext>
              </a:extLst>
            </p:cNvPr>
            <p:cNvPicPr>
              <a:picLocks noChangeAspect="1"/>
            </p:cNvPicPr>
            <p:nvPr/>
          </p:nvPicPr>
          <p:blipFill>
            <a:blip r:embed="rId2"/>
            <a:stretch>
              <a:fillRect/>
            </a:stretch>
          </p:blipFill>
          <p:spPr>
            <a:xfrm>
              <a:off x="684212" y="2976532"/>
              <a:ext cx="1439515" cy="1143160"/>
            </a:xfrm>
            <a:prstGeom prst="rect">
              <a:avLst/>
            </a:prstGeom>
          </p:spPr>
        </p:pic>
        <p:pic>
          <p:nvPicPr>
            <p:cNvPr id="32" name="图片 31">
              <a:extLst>
                <a:ext uri="{FF2B5EF4-FFF2-40B4-BE49-F238E27FC236}">
                  <a16:creationId xmlns:a16="http://schemas.microsoft.com/office/drawing/2014/main" id="{429C0559-3943-4E0F-8D7E-1B6D3031EF8C}"/>
                </a:ext>
              </a:extLst>
            </p:cNvPr>
            <p:cNvPicPr>
              <a:picLocks noChangeAspect="1"/>
            </p:cNvPicPr>
            <p:nvPr/>
          </p:nvPicPr>
          <p:blipFill>
            <a:blip r:embed="rId2"/>
            <a:stretch>
              <a:fillRect/>
            </a:stretch>
          </p:blipFill>
          <p:spPr>
            <a:xfrm>
              <a:off x="1807798" y="3429000"/>
              <a:ext cx="1439515" cy="1143160"/>
            </a:xfrm>
            <a:prstGeom prst="rect">
              <a:avLst/>
            </a:prstGeom>
          </p:spPr>
        </p:pic>
      </p:grpSp>
    </p:spTree>
    <p:extLst>
      <p:ext uri="{BB962C8B-B14F-4D97-AF65-F5344CB8AC3E}">
        <p14:creationId xmlns:p14="http://schemas.microsoft.com/office/powerpoint/2010/main" val="592677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ln/>
        </p:spPr>
        <p:txBody>
          <a:bodyPr vert="horz" wrap="square" lIns="91440" tIns="45720" rIns="91440" bIns="45720" anchor="b">
            <a:spAutoFit/>
          </a:bodyPr>
          <a:lstStyle/>
          <a:p>
            <a:endParaRPr lang="zh-CN" altLang="en-US" dirty="0">
              <a:ea typeface="宋体" pitchFamily="2" charset="-122"/>
            </a:endParaRPr>
          </a:p>
        </p:txBody>
      </p:sp>
      <p:pic>
        <p:nvPicPr>
          <p:cNvPr id="5" name="内容占位符 4" descr="10110801.jpg"/>
          <p:cNvPicPr>
            <a:picLocks noGrp="1" noChangeAspect="1"/>
          </p:cNvPicPr>
          <p:nvPr>
            <p:ph idx="1"/>
          </p:nvPr>
        </p:nvPicPr>
        <p:blipFill>
          <a:blip r:embed="rId2"/>
          <a:srcRect/>
          <a:stretch>
            <a:fillRect/>
          </a:stretch>
        </p:blipFill>
        <p:spPr>
          <a:xfrm>
            <a:off x="2195513" y="1052513"/>
            <a:ext cx="4679950" cy="4357687"/>
          </a:xfrm>
          <a:ln/>
        </p:spPr>
      </p:pic>
      <p:sp>
        <p:nvSpPr>
          <p:cNvPr id="5837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26</a:t>
            </a:fld>
            <a:endParaRPr lang="en-AU" altLang="zh-CN" sz="1400" b="1" dirty="0">
              <a:ea typeface="宋体" pitchFamily="2" charset="-122"/>
            </a:endParaRPr>
          </a:p>
        </p:txBody>
      </p:sp>
      <p:pic>
        <p:nvPicPr>
          <p:cNvPr id="6" name="图片 5" descr="10110802.jpg"/>
          <p:cNvPicPr>
            <a:picLocks noChangeAspect="1"/>
          </p:cNvPicPr>
          <p:nvPr/>
        </p:nvPicPr>
        <p:blipFill>
          <a:blip r:embed="rId3"/>
          <a:stretch>
            <a:fillRect/>
          </a:stretch>
        </p:blipFill>
        <p:spPr>
          <a:xfrm>
            <a:off x="1042988" y="1125538"/>
            <a:ext cx="6769100" cy="50355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页脚占位符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260</a:t>
            </a:fld>
            <a:endParaRPr lang="en-AU" altLang="zh-CN" sz="1400" b="1" dirty="0">
              <a:ea typeface="宋体" pitchFamily="2" charset="-122"/>
            </a:endParaRPr>
          </a:p>
        </p:txBody>
      </p:sp>
      <p:pic>
        <p:nvPicPr>
          <p:cNvPr id="697347" name="Picture 5" descr="f05-23-P374493"/>
          <p:cNvPicPr>
            <a:picLocks noChangeAspect="1"/>
          </p:cNvPicPr>
          <p:nvPr/>
        </p:nvPicPr>
        <p:blipFill>
          <a:blip r:embed="rId3"/>
          <a:stretch>
            <a:fillRect/>
          </a:stretch>
        </p:blipFill>
        <p:spPr>
          <a:xfrm>
            <a:off x="899592" y="908050"/>
            <a:ext cx="6535738" cy="4606925"/>
          </a:xfrm>
          <a:prstGeom prst="rect">
            <a:avLst/>
          </a:prstGeom>
          <a:noFill/>
          <a:ln w="9525">
            <a:noFill/>
          </a:ln>
        </p:spPr>
      </p:pic>
      <p:sp>
        <p:nvSpPr>
          <p:cNvPr id="697348" name="Rectangle 2"/>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使用</a:t>
            </a:r>
            <a:r>
              <a:rPr lang="en-US" altLang="zh-CN" dirty="0">
                <a:ea typeface="宋体" pitchFamily="2" charset="-122"/>
              </a:rPr>
              <a:t>TLB</a:t>
            </a:r>
            <a:r>
              <a:rPr lang="zh-CN" altLang="en-US" dirty="0">
                <a:ea typeface="宋体" pitchFamily="2" charset="-122"/>
              </a:rPr>
              <a:t>的快速地址转换</a:t>
            </a:r>
            <a:endParaRPr lang="en-AU" altLang="zh-CN" dirty="0">
              <a:ea typeface="宋体" pitchFamily="2" charset="-122"/>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9394" name="标题 1"/>
          <p:cNvSpPr>
            <a:spLocks noGrp="1"/>
          </p:cNvSpPr>
          <p:nvPr>
            <p:ph type="title"/>
          </p:nvPr>
        </p:nvSpPr>
        <p:spPr>
          <a:ln/>
        </p:spPr>
        <p:txBody>
          <a:bodyPr vert="horz" wrap="square" lIns="91440" tIns="45720" rIns="91440" bIns="45720" anchor="b">
            <a:spAutoFit/>
          </a:bodyPr>
          <a:lstStyle/>
          <a:p>
            <a:endParaRPr lang="zh-CN" altLang="en-US" dirty="0">
              <a:ea typeface="宋体" pitchFamily="2" charset="-122"/>
            </a:endParaRPr>
          </a:p>
        </p:txBody>
      </p:sp>
      <p:sp>
        <p:nvSpPr>
          <p:cNvPr id="699395" name="页脚占位符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261</a:t>
            </a:fld>
            <a:endParaRPr lang="en-AU" altLang="zh-CN" sz="1400" b="1" dirty="0">
              <a:ea typeface="宋体" pitchFamily="2" charset="-122"/>
            </a:endParaRPr>
          </a:p>
        </p:txBody>
      </p:sp>
      <p:pic>
        <p:nvPicPr>
          <p:cNvPr id="699396" name="图片 3"/>
          <p:cNvPicPr>
            <a:picLocks noChangeAspect="1"/>
          </p:cNvPicPr>
          <p:nvPr/>
        </p:nvPicPr>
        <p:blipFill>
          <a:blip r:embed="rId2"/>
          <a:stretch>
            <a:fillRect/>
          </a:stretch>
        </p:blipFill>
        <p:spPr>
          <a:xfrm>
            <a:off x="1259632" y="260648"/>
            <a:ext cx="5740173" cy="5112568"/>
          </a:xfrm>
          <a:prstGeom prst="rect">
            <a:avLst/>
          </a:prstGeom>
          <a:noFill/>
          <a:ln w="9525">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0418" name="标题 1"/>
          <p:cNvSpPr>
            <a:spLocks noGrp="1"/>
          </p:cNvSpPr>
          <p:nvPr>
            <p:ph type="title"/>
          </p:nvPr>
        </p:nvSpPr>
        <p:spPr>
          <a:ln/>
        </p:spPr>
        <p:txBody>
          <a:bodyPr vert="horz" wrap="square" lIns="91440" tIns="45720" rIns="91440" bIns="45720" anchor="b">
            <a:spAutoFit/>
          </a:bodyPr>
          <a:lstStyle/>
          <a:p>
            <a:endParaRPr lang="zh-CN" altLang="en-US" dirty="0">
              <a:ea typeface="宋体" pitchFamily="2" charset="-122"/>
            </a:endParaRPr>
          </a:p>
        </p:txBody>
      </p:sp>
      <p:pic>
        <p:nvPicPr>
          <p:cNvPr id="700419" name="联机映像占位符 5"/>
          <p:cNvPicPr>
            <a:picLocks noGrp="1" noChangeAspect="1"/>
          </p:cNvPicPr>
          <p:nvPr>
            <p:ph type="clipArt" sz="half" idx="1"/>
          </p:nvPr>
        </p:nvPicPr>
        <p:blipFill>
          <a:blip r:embed="rId2"/>
          <a:srcRect/>
          <a:stretch>
            <a:fillRect/>
          </a:stretch>
        </p:blipFill>
        <p:spPr>
          <a:xfrm>
            <a:off x="250825" y="130175"/>
            <a:ext cx="8418513" cy="5891213"/>
          </a:xfrm>
          <a:ln/>
        </p:spPr>
      </p:pic>
      <p:sp>
        <p:nvSpPr>
          <p:cNvPr id="700420" name="页脚占位符 4"/>
          <p:cNvSpPr txBox="1">
            <a:spLocks noGrp="1"/>
          </p:cNvSpPr>
          <p:nvPr>
            <p:ph type="ftr" sz="quarter" idx="3"/>
          </p:nvPr>
        </p:nvSpPr>
        <p:spPr>
          <a:ln/>
        </p:spPr>
        <p:txBody>
          <a:bodyPr anchor="b"/>
          <a:lstStyle/>
          <a:p>
            <a:pPr marL="0" indent="0" algn="r" eaLnBrk="1" hangingPunct="1">
              <a:spcBef>
                <a:spcPct val="0"/>
              </a:spcBef>
              <a:buClrTx/>
              <a:buSzPct val="100000"/>
              <a:buFont typeface="Wingdings" panose="05000000000000000000" pitchFamily="2" charset="2"/>
              <a:buNone/>
            </a:pPr>
            <a:r>
              <a:rPr lang="en-AU" altLang="zh-CN" sz="1400" b="1" dirty="0">
                <a:latin typeface="+mn-lt"/>
                <a:ea typeface="宋体" pitchFamily="2" charset="-122"/>
                <a:cs typeface="+mn-cs"/>
              </a:rPr>
              <a:t>Chapter 5 — Large and Fast: Exploiting Memory Hierarchy — </a:t>
            </a:r>
            <a:fld id="{9A0DB2DC-4C9A-4742-B13C-FB6460FD3503}" type="slidenum">
              <a:rPr lang="en-AU" altLang="zh-CN" sz="1400" b="1" dirty="0">
                <a:latin typeface="+mn-lt"/>
                <a:ea typeface="宋体" pitchFamily="2" charset="-122"/>
                <a:cs typeface="+mn-cs"/>
              </a:rPr>
              <a:t>262</a:t>
            </a:fld>
            <a:endParaRPr lang="en-AU" altLang="zh-CN" sz="1400" b="1" dirty="0">
              <a:latin typeface="+mn-lt"/>
              <a:ea typeface="宋体" pitchFamily="2" charset="-122"/>
              <a:cs typeface="+mn-cs"/>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144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263</a:t>
            </a:fld>
            <a:endParaRPr lang="en-AU" altLang="zh-CN" sz="1400" b="1" dirty="0">
              <a:ea typeface="宋体" pitchFamily="2" charset="-122"/>
            </a:endParaRPr>
          </a:p>
        </p:txBody>
      </p:sp>
      <p:sp>
        <p:nvSpPr>
          <p:cNvPr id="701443" name="Rectangle 4"/>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TLB </a:t>
            </a:r>
            <a:r>
              <a:rPr lang="zh-CN" altLang="en-US" dirty="0">
                <a:ea typeface="宋体" pitchFamily="2" charset="-122"/>
              </a:rPr>
              <a:t>缺失（指令）</a:t>
            </a:r>
            <a:endParaRPr lang="en-AU" altLang="zh-CN" dirty="0">
              <a:ea typeface="宋体" pitchFamily="2" charset="-122"/>
            </a:endParaRPr>
          </a:p>
        </p:txBody>
      </p:sp>
      <p:sp>
        <p:nvSpPr>
          <p:cNvPr id="9220" name="Rectangle 5"/>
          <p:cNvSpPr>
            <a:spLocks noGrp="1"/>
          </p:cNvSpPr>
          <p:nvPr>
            <p:ph idx="1"/>
          </p:nvPr>
        </p:nvSpPr>
        <p:spPr>
          <a:xfrm>
            <a:off x="539750" y="1125538"/>
            <a:ext cx="8415338" cy="5111750"/>
          </a:xfrm>
          <a:ln/>
        </p:spPr>
        <p:txBody>
          <a:bodyPr vert="horz" wrap="square" lIns="91440" tIns="45720" rIns="91440" bIns="45720" anchor="t"/>
          <a:lstStyle/>
          <a:p>
            <a:pPr eaLnBrk="1" hangingPunct="1">
              <a:lnSpc>
                <a:spcPct val="90000"/>
              </a:lnSpc>
            </a:pPr>
            <a:r>
              <a:rPr lang="zh-CN" altLang="en-US" dirty="0">
                <a:latin typeface="黑体" pitchFamily="49" charset="-122"/>
                <a:ea typeface="黑体" pitchFamily="49" charset="-122"/>
              </a:rPr>
              <a:t>如果页在主存储器</a:t>
            </a:r>
            <a:endParaRPr lang="en-US" altLang="zh-CN" dirty="0">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将页表的转换信息装载到</a:t>
            </a:r>
            <a:r>
              <a:rPr lang="en-US" altLang="zh-CN" dirty="0">
                <a:latin typeface="黑体" pitchFamily="49" charset="-122"/>
                <a:ea typeface="黑体" pitchFamily="49" charset="-122"/>
              </a:rPr>
              <a:t>PTE</a:t>
            </a:r>
            <a:r>
              <a:rPr lang="zh-CN" altLang="en-US" dirty="0">
                <a:latin typeface="黑体" pitchFamily="49" charset="-122"/>
                <a:ea typeface="黑体" pitchFamily="49" charset="-122"/>
              </a:rPr>
              <a:t>，然后重新访问</a:t>
            </a:r>
            <a:endParaRPr lang="en-US" altLang="zh-CN" dirty="0">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产生一个特殊的异常，用优化的处理程序来处理</a:t>
            </a:r>
            <a:endParaRPr lang="en-US" altLang="zh-CN" dirty="0">
              <a:latin typeface="黑体" pitchFamily="49" charset="-122"/>
              <a:ea typeface="黑体" pitchFamily="49" charset="-122"/>
            </a:endParaRPr>
          </a:p>
          <a:p>
            <a:pPr eaLnBrk="1" hangingPunct="1">
              <a:lnSpc>
                <a:spcPct val="90000"/>
              </a:lnSpc>
            </a:pPr>
            <a:endParaRPr lang="en-US" altLang="zh-CN" dirty="0">
              <a:latin typeface="黑体" pitchFamily="49" charset="-122"/>
              <a:ea typeface="黑体" pitchFamily="49" charset="-122"/>
            </a:endParaRPr>
          </a:p>
          <a:p>
            <a:pPr eaLnBrk="1" hangingPunct="1">
              <a:lnSpc>
                <a:spcPct val="90000"/>
              </a:lnSpc>
            </a:pPr>
            <a:r>
              <a:rPr lang="zh-CN" altLang="en-US" dirty="0">
                <a:latin typeface="黑体" pitchFamily="49" charset="-122"/>
                <a:ea typeface="黑体" pitchFamily="49" charset="-122"/>
              </a:rPr>
              <a:t>如果页不在主存储器（缺页）</a:t>
            </a:r>
            <a:endParaRPr lang="en-US" altLang="zh-CN" dirty="0">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操作系统处理程序从磁盘上读取该页并更新页表</a:t>
            </a:r>
            <a:endParaRPr lang="en-US" altLang="zh-CN" dirty="0">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然后重新启动被中断的指令</a:t>
            </a:r>
            <a:endParaRPr lang="en-AU" altLang="zh-CN"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2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2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2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349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264</a:t>
            </a:fld>
            <a:endParaRPr lang="en-AU" altLang="zh-CN" sz="1400" b="1" dirty="0">
              <a:ea typeface="宋体" pitchFamily="2" charset="-122"/>
            </a:endParaRPr>
          </a:p>
        </p:txBody>
      </p:sp>
      <p:sp>
        <p:nvSpPr>
          <p:cNvPr id="703491" name="Rectangle 2"/>
          <p:cNvSpPr>
            <a:spLocks noGrp="1"/>
          </p:cNvSpPr>
          <p:nvPr>
            <p:ph type="title"/>
          </p:nvPr>
        </p:nvSpPr>
        <p:spPr>
          <a:ln/>
        </p:spPr>
        <p:txBody>
          <a:bodyPr vert="horz" wrap="square" lIns="91440" tIns="45720" rIns="91440" bIns="45720" anchor="b">
            <a:spAutoFit/>
          </a:bodyPr>
          <a:lstStyle/>
          <a:p>
            <a:pPr eaLnBrk="1" hangingPunct="1"/>
            <a:r>
              <a:rPr lang="en-AU" altLang="zh-CN" dirty="0">
                <a:ea typeface="宋体" pitchFamily="2" charset="-122"/>
              </a:rPr>
              <a:t>TLB </a:t>
            </a:r>
            <a:r>
              <a:rPr lang="zh-CN" altLang="en-US" dirty="0">
                <a:ea typeface="宋体" pitchFamily="2" charset="-122"/>
              </a:rPr>
              <a:t>缺失处理（数据）</a:t>
            </a:r>
            <a:endParaRPr lang="en-AU" altLang="zh-CN" dirty="0">
              <a:ea typeface="宋体" pitchFamily="2" charset="-122"/>
            </a:endParaRPr>
          </a:p>
        </p:txBody>
      </p:sp>
      <p:sp>
        <p:nvSpPr>
          <p:cNvPr id="10244" name="Rectangle 3"/>
          <p:cNvSpPr>
            <a:spLocks noGrp="1"/>
          </p:cNvSpPr>
          <p:nvPr>
            <p:ph idx="1"/>
          </p:nvPr>
        </p:nvSpPr>
        <p:spPr>
          <a:ln/>
        </p:spPr>
        <p:txBody>
          <a:bodyPr vert="horz" wrap="square" lIns="91440" tIns="45720" rIns="91440" bIns="45720" anchor="t"/>
          <a:lstStyle/>
          <a:p>
            <a:pPr eaLnBrk="1" hangingPunct="1"/>
            <a:r>
              <a:rPr lang="en-AU" altLang="zh-CN" dirty="0">
                <a:latin typeface="黑体" pitchFamily="49" charset="-122"/>
                <a:ea typeface="黑体" pitchFamily="49" charset="-122"/>
              </a:rPr>
              <a:t>TLB </a:t>
            </a:r>
            <a:r>
              <a:rPr lang="zh-CN" altLang="en-US" dirty="0">
                <a:latin typeface="黑体" pitchFamily="49" charset="-122"/>
                <a:ea typeface="黑体" pitchFamily="49" charset="-122"/>
              </a:rPr>
              <a:t>缺失指要访问的页</a:t>
            </a:r>
            <a:endParaRPr lang="en-AU" altLang="zh-CN" dirty="0">
              <a:latin typeface="黑体" pitchFamily="49" charset="-122"/>
              <a:ea typeface="黑体" pitchFamily="49" charset="-122"/>
            </a:endParaRPr>
          </a:p>
          <a:p>
            <a:pPr lvl="1" eaLnBrk="1" hangingPunct="1"/>
            <a:r>
              <a:rPr lang="zh-CN" altLang="en-US" dirty="0">
                <a:solidFill>
                  <a:srgbClr val="800000"/>
                </a:solidFill>
                <a:latin typeface="黑体" pitchFamily="49" charset="-122"/>
                <a:ea typeface="黑体" pitchFamily="49" charset="-122"/>
              </a:rPr>
              <a:t>在主存中，但页号不在</a:t>
            </a:r>
            <a:r>
              <a:rPr lang="en-US" altLang="zh-CN" dirty="0">
                <a:solidFill>
                  <a:srgbClr val="800000"/>
                </a:solidFill>
                <a:latin typeface="黑体" pitchFamily="49" charset="-122"/>
                <a:ea typeface="黑体" pitchFamily="49" charset="-122"/>
              </a:rPr>
              <a:t>TLB</a:t>
            </a:r>
            <a:r>
              <a:rPr lang="zh-CN" altLang="en-US" dirty="0">
                <a:solidFill>
                  <a:srgbClr val="800000"/>
                </a:solidFill>
                <a:latin typeface="黑体" pitchFamily="49" charset="-122"/>
                <a:ea typeface="黑体" pitchFamily="49" charset="-122"/>
              </a:rPr>
              <a:t>的页表项中</a:t>
            </a:r>
            <a:endParaRPr lang="en-AU" altLang="zh-CN" dirty="0">
              <a:solidFill>
                <a:srgbClr val="800000"/>
              </a:solidFill>
              <a:latin typeface="黑体" pitchFamily="49" charset="-122"/>
              <a:ea typeface="黑体" pitchFamily="49" charset="-122"/>
            </a:endParaRPr>
          </a:p>
          <a:p>
            <a:pPr lvl="1" eaLnBrk="1" hangingPunct="1"/>
            <a:r>
              <a:rPr lang="zh-CN" altLang="en-US" dirty="0">
                <a:latin typeface="黑体" pitchFamily="49" charset="-122"/>
                <a:ea typeface="黑体" pitchFamily="49" charset="-122"/>
              </a:rPr>
              <a:t>不在主存中</a:t>
            </a:r>
            <a:endParaRPr lang="en-AU"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在目标寄存器被重写前，必须知道</a:t>
            </a:r>
            <a:r>
              <a:rPr lang="en-US" altLang="zh-CN" dirty="0">
                <a:latin typeface="黑体" pitchFamily="49" charset="-122"/>
                <a:ea typeface="黑体" pitchFamily="49" charset="-122"/>
              </a:rPr>
              <a:t>TLB</a:t>
            </a:r>
            <a:r>
              <a:rPr lang="zh-CN" altLang="en-US" dirty="0">
                <a:latin typeface="黑体" pitchFamily="49" charset="-122"/>
                <a:ea typeface="黑体" pitchFamily="49" charset="-122"/>
              </a:rPr>
              <a:t>缺失</a:t>
            </a:r>
            <a:endParaRPr lang="en-AU"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产生异常</a:t>
            </a:r>
            <a:endParaRPr lang="en-AU"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处理程序从主存页表中拷贝信息填到</a:t>
            </a:r>
            <a:r>
              <a:rPr lang="en-US" altLang="zh-CN" dirty="0">
                <a:latin typeface="黑体" pitchFamily="49" charset="-122"/>
                <a:ea typeface="黑体" pitchFamily="49" charset="-122"/>
              </a:rPr>
              <a:t>TLB</a:t>
            </a:r>
            <a:r>
              <a:rPr lang="zh-CN" altLang="en-US" dirty="0">
                <a:latin typeface="黑体" pitchFamily="49" charset="-122"/>
                <a:ea typeface="黑体" pitchFamily="49" charset="-122"/>
              </a:rPr>
              <a:t>中</a:t>
            </a:r>
            <a:endParaRPr lang="en-AU"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然后重启指令</a:t>
            </a:r>
            <a:endParaRPr lang="en-AU"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如果访问的页不在主存，将发生页缺失。</a:t>
            </a:r>
            <a:endParaRPr lang="en-AU" altLang="zh-CN"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4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4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p:bldLst>
  </p:timing>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553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265</a:t>
            </a:fld>
            <a:endParaRPr lang="en-AU" altLang="zh-CN" sz="1400" b="1" dirty="0">
              <a:ea typeface="宋体" pitchFamily="2" charset="-122"/>
            </a:endParaRPr>
          </a:p>
        </p:txBody>
      </p:sp>
      <p:sp>
        <p:nvSpPr>
          <p:cNvPr id="705539"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缺页处理</a:t>
            </a:r>
            <a:endParaRPr lang="en-AU" altLang="zh-CN" dirty="0">
              <a:ea typeface="宋体" pitchFamily="2" charset="-122"/>
            </a:endParaRPr>
          </a:p>
        </p:txBody>
      </p:sp>
      <p:sp>
        <p:nvSpPr>
          <p:cNvPr id="11268" name="Rectangle 3"/>
          <p:cNvSpPr>
            <a:spLocks noGrp="1"/>
          </p:cNvSpPr>
          <p:nvPr>
            <p:ph idx="1"/>
          </p:nvPr>
        </p:nvSpPr>
        <p:spPr>
          <a:ln/>
        </p:spPr>
        <p:txBody>
          <a:bodyPr vert="horz" wrap="square" lIns="91440" tIns="45720" rIns="91440" bIns="45720" anchor="t"/>
          <a:lstStyle/>
          <a:p>
            <a:pPr eaLnBrk="1" hangingPunct="1"/>
            <a:r>
              <a:rPr lang="zh-CN" altLang="en-US" dirty="0">
                <a:latin typeface="黑体" pitchFamily="49" charset="-122"/>
                <a:ea typeface="黑体" pitchFamily="49" charset="-122"/>
              </a:rPr>
              <a:t>用缺失页的虚地址查页表，找到页表项</a:t>
            </a:r>
            <a:endParaRPr lang="en-AU"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在磁盘上定位页</a:t>
            </a:r>
            <a:endParaRPr lang="en-AU"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选择要替换的页</a:t>
            </a:r>
            <a:endParaRPr lang="en-AU"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如果被重写过，先写回磁盘</a:t>
            </a:r>
            <a:endParaRPr lang="en-AU"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把页读到内存并更新页表</a:t>
            </a:r>
            <a:endParaRPr lang="en-AU"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使进程又成为可运行状态</a:t>
            </a:r>
            <a:endParaRPr lang="en-AU"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从故障指令处重新开始</a:t>
            </a:r>
            <a:endParaRPr lang="en-AU" altLang="zh-CN"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26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268">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Footer Placeholder 4"/>
          <p:cNvSpPr txBox="1">
            <a:spLocks noGrp="1"/>
          </p:cNvSpPr>
          <p:nvPr>
            <p:ph type="ftr" sz="quarter" idx="3"/>
          </p:nvPr>
        </p:nvSpPr>
        <p:spPr>
          <a:ln/>
        </p:spPr>
        <p:txBody>
          <a:bodyPr anchor="b"/>
          <a:lstStyle/>
          <a:p>
            <a:pPr marL="0" indent="0" algn="r" eaLnBrk="1" hangingPunct="1">
              <a:spcBef>
                <a:spcPct val="0"/>
              </a:spcBef>
              <a:buClrTx/>
              <a:buSzPct val="100000"/>
              <a:buFont typeface="Wingdings" panose="05000000000000000000" pitchFamily="2" charset="2"/>
              <a:buNone/>
            </a:pPr>
            <a:r>
              <a:rPr lang="en-AU" altLang="zh-CN" sz="1400" b="1" dirty="0">
                <a:latin typeface="+mn-lt"/>
                <a:ea typeface="宋体" pitchFamily="2" charset="-122"/>
                <a:cs typeface="+mn-cs"/>
              </a:rPr>
              <a:t>Chapter 5 — Large and Fast: Exploiting Memory Hierarchy — </a:t>
            </a:r>
            <a:fld id="{9A0DB2DC-4C9A-4742-B13C-FB6460FD3503}" type="slidenum">
              <a:rPr lang="en-AU" altLang="zh-CN" sz="1400" b="1" dirty="0">
                <a:latin typeface="+mn-lt"/>
                <a:ea typeface="宋体" pitchFamily="2" charset="-122"/>
                <a:cs typeface="+mn-cs"/>
              </a:rPr>
              <a:t>266</a:t>
            </a:fld>
            <a:endParaRPr lang="en-AU" altLang="zh-CN" sz="1400" b="1" dirty="0">
              <a:latin typeface="+mn-lt"/>
              <a:ea typeface="宋体" pitchFamily="2" charset="-122"/>
              <a:cs typeface="+mn-cs"/>
            </a:endParaRPr>
          </a:p>
        </p:txBody>
      </p:sp>
      <p:sp>
        <p:nvSpPr>
          <p:cNvPr id="707587"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TLB and Cache Interaction</a:t>
            </a:r>
            <a:endParaRPr lang="en-AU" altLang="zh-CN" dirty="0">
              <a:ea typeface="宋体" pitchFamily="2" charset="-122"/>
            </a:endParaRPr>
          </a:p>
        </p:txBody>
      </p:sp>
      <p:sp>
        <p:nvSpPr>
          <p:cNvPr id="707588" name="Rectangle 3"/>
          <p:cNvSpPr>
            <a:spLocks noGrp="1"/>
          </p:cNvSpPr>
          <p:nvPr>
            <p:ph type="body" sz="half" idx="2"/>
          </p:nvPr>
        </p:nvSpPr>
        <p:spPr>
          <a:xfrm>
            <a:off x="5364163" y="1125538"/>
            <a:ext cx="3590925" cy="5111750"/>
          </a:xfrm>
          <a:ln/>
        </p:spPr>
        <p:txBody>
          <a:bodyPr vert="horz" wrap="square" lIns="91440" tIns="45720" rIns="91440" bIns="45720" anchor="t"/>
          <a:lstStyle/>
          <a:p>
            <a:pPr eaLnBrk="1" hangingPunct="1"/>
            <a:r>
              <a:rPr lang="en-US" altLang="zh-CN" sz="2400" dirty="0">
                <a:ea typeface="宋体" pitchFamily="2" charset="-122"/>
              </a:rPr>
              <a:t>If cache tag uses physical address</a:t>
            </a:r>
          </a:p>
          <a:p>
            <a:pPr lvl="1" eaLnBrk="1" hangingPunct="1"/>
            <a:r>
              <a:rPr lang="en-US" altLang="zh-CN" sz="2000" dirty="0">
                <a:ea typeface="宋体" pitchFamily="2" charset="-122"/>
              </a:rPr>
              <a:t>Need to translate before cache lookup</a:t>
            </a:r>
          </a:p>
          <a:p>
            <a:pPr eaLnBrk="1" hangingPunct="1"/>
            <a:r>
              <a:rPr lang="en-US" altLang="zh-CN" sz="2400" dirty="0">
                <a:ea typeface="宋体" pitchFamily="2" charset="-122"/>
              </a:rPr>
              <a:t>Alternative: use virtual address tag</a:t>
            </a:r>
          </a:p>
          <a:p>
            <a:pPr lvl="1" eaLnBrk="1" hangingPunct="1"/>
            <a:r>
              <a:rPr lang="en-US" altLang="zh-CN" sz="2000" dirty="0">
                <a:ea typeface="宋体" pitchFamily="2" charset="-122"/>
              </a:rPr>
              <a:t>Complications due to aliasing</a:t>
            </a:r>
          </a:p>
          <a:p>
            <a:pPr lvl="2" eaLnBrk="1" hangingPunct="1"/>
            <a:r>
              <a:rPr lang="en-US" altLang="zh-CN" sz="1800" dirty="0">
                <a:ea typeface="宋体" pitchFamily="2" charset="-122"/>
              </a:rPr>
              <a:t>Different virtual addresses for shared physical address</a:t>
            </a:r>
            <a:endParaRPr lang="en-AU" altLang="zh-CN" sz="1800" dirty="0">
              <a:ea typeface="宋体" pitchFamily="2" charset="-122"/>
            </a:endParaRPr>
          </a:p>
        </p:txBody>
      </p:sp>
      <p:pic>
        <p:nvPicPr>
          <p:cNvPr id="707589" name="Picture 5" descr="f05-24-P374493"/>
          <p:cNvPicPr>
            <a:picLocks noChangeAspect="1"/>
          </p:cNvPicPr>
          <p:nvPr/>
        </p:nvPicPr>
        <p:blipFill>
          <a:blip r:embed="rId3"/>
          <a:stretch>
            <a:fillRect/>
          </a:stretch>
        </p:blipFill>
        <p:spPr>
          <a:xfrm>
            <a:off x="323850" y="1268413"/>
            <a:ext cx="4956175" cy="5084762"/>
          </a:xfrm>
          <a:prstGeom prst="rect">
            <a:avLst/>
          </a:prstGeom>
          <a:noFill/>
          <a:ln w="9525">
            <a:noFill/>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9634" name="标题 1"/>
          <p:cNvSpPr>
            <a:spLocks noGrp="1"/>
          </p:cNvSpPr>
          <p:nvPr>
            <p:ph type="title"/>
          </p:nvPr>
        </p:nvSpPr>
        <p:spPr>
          <a:xfrm>
            <a:off x="684213" y="200025"/>
            <a:ext cx="8259762" cy="708025"/>
          </a:xfrm>
          <a:ln/>
        </p:spPr>
        <p:txBody>
          <a:bodyPr vert="horz" wrap="square" lIns="91440" tIns="45720" rIns="91440" bIns="45720" anchor="b">
            <a:spAutoFit/>
          </a:bodyPr>
          <a:lstStyle/>
          <a:p>
            <a:r>
              <a:rPr lang="zh-CN" altLang="en-US" sz="4000" dirty="0">
                <a:ea typeface="宋体" pitchFamily="2" charset="-122"/>
              </a:rPr>
              <a:t>虚拟存储保护</a:t>
            </a:r>
          </a:p>
        </p:txBody>
      </p:sp>
      <p:grpSp>
        <p:nvGrpSpPr>
          <p:cNvPr id="27" name="组合 26"/>
          <p:cNvGrpSpPr/>
          <p:nvPr/>
        </p:nvGrpSpPr>
        <p:grpSpPr>
          <a:xfrm>
            <a:off x="2008188" y="1268413"/>
            <a:ext cx="6416675" cy="398462"/>
            <a:chOff x="2008188" y="1704181"/>
            <a:chExt cx="6416675" cy="398463"/>
          </a:xfrm>
        </p:grpSpPr>
        <p:sp>
          <p:nvSpPr>
            <p:cNvPr id="709676" name="Rectangle 6"/>
            <p:cNvSpPr/>
            <p:nvPr/>
          </p:nvSpPr>
          <p:spPr>
            <a:xfrm>
              <a:off x="2008188" y="1704181"/>
              <a:ext cx="2119312" cy="398463"/>
            </a:xfrm>
            <a:prstGeom prst="rect">
              <a:avLst/>
            </a:prstGeom>
            <a:noFill/>
            <a:ln w="254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ko-KR" sz="2000" dirty="0">
                  <a:solidFill>
                    <a:srgbClr val="56127A"/>
                  </a:solidFill>
                  <a:latin typeface="Verdana" panose="020B0804030504040204" pitchFamily="34" charset="0"/>
                  <a:ea typeface="굴림"/>
                </a:rPr>
                <a:t>Virtual Address</a:t>
              </a:r>
            </a:p>
          </p:txBody>
        </p:sp>
        <p:sp>
          <p:nvSpPr>
            <p:cNvPr id="709677" name="Rectangle 11"/>
            <p:cNvSpPr/>
            <p:nvPr/>
          </p:nvSpPr>
          <p:spPr>
            <a:xfrm>
              <a:off x="4133850" y="1780381"/>
              <a:ext cx="3216275" cy="295275"/>
            </a:xfrm>
            <a:prstGeom prst="rect">
              <a:avLst/>
            </a:prstGeom>
            <a:solidFill>
              <a:srgbClr val="FFCC66"/>
            </a:solidFill>
            <a:ln w="127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ko-KR" sz="1800" dirty="0">
                  <a:solidFill>
                    <a:srgbClr val="56127A"/>
                  </a:solidFill>
                  <a:latin typeface="Verdana" panose="020B0804030504040204" pitchFamily="34" charset="0"/>
                  <a:ea typeface="굴림"/>
                </a:rPr>
                <a:t>Virtual Page No. (VPN)</a:t>
              </a:r>
            </a:p>
          </p:txBody>
        </p:sp>
        <p:sp>
          <p:nvSpPr>
            <p:cNvPr id="709678" name="Rectangle 12"/>
            <p:cNvSpPr/>
            <p:nvPr/>
          </p:nvSpPr>
          <p:spPr>
            <a:xfrm>
              <a:off x="7334250" y="1780381"/>
              <a:ext cx="1090613" cy="295275"/>
            </a:xfrm>
            <a:prstGeom prst="rect">
              <a:avLst/>
            </a:prstGeom>
            <a:solidFill>
              <a:srgbClr val="FFCC66"/>
            </a:solidFill>
            <a:ln w="127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ko-KR" sz="1800" dirty="0">
                  <a:solidFill>
                    <a:srgbClr val="56127A"/>
                  </a:solidFill>
                  <a:latin typeface="Verdana" panose="020B0804030504040204" pitchFamily="34" charset="0"/>
                  <a:ea typeface="굴림"/>
                </a:rPr>
                <a:t>offset</a:t>
              </a:r>
            </a:p>
          </p:txBody>
        </p:sp>
      </p:grpSp>
      <p:grpSp>
        <p:nvGrpSpPr>
          <p:cNvPr id="28" name="组合 27"/>
          <p:cNvGrpSpPr/>
          <p:nvPr/>
        </p:nvGrpSpPr>
        <p:grpSpPr>
          <a:xfrm>
            <a:off x="1695450" y="3865563"/>
            <a:ext cx="6729413" cy="398462"/>
            <a:chOff x="1695450" y="4301331"/>
            <a:chExt cx="6729413" cy="398463"/>
          </a:xfrm>
        </p:grpSpPr>
        <p:sp>
          <p:nvSpPr>
            <p:cNvPr id="709673" name="Rectangle 5"/>
            <p:cNvSpPr/>
            <p:nvPr/>
          </p:nvSpPr>
          <p:spPr>
            <a:xfrm>
              <a:off x="1695450" y="4301331"/>
              <a:ext cx="2305050" cy="398463"/>
            </a:xfrm>
            <a:prstGeom prst="rect">
              <a:avLst/>
            </a:prstGeom>
            <a:noFill/>
            <a:ln w="25400">
              <a:noFill/>
            </a:ln>
          </p:spPr>
          <p:txBody>
            <a:bodyPr wrap="none" lIns="90488" tIns="44450" rIns="90488" bIns="4445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ko-KR" sz="2000" dirty="0">
                  <a:solidFill>
                    <a:srgbClr val="56127A"/>
                  </a:solidFill>
                  <a:latin typeface="Verdana" panose="020B0804030504040204" pitchFamily="34" charset="0"/>
                  <a:ea typeface="굴림"/>
                </a:rPr>
                <a:t>Physical Address</a:t>
              </a:r>
            </a:p>
          </p:txBody>
        </p:sp>
        <p:sp>
          <p:nvSpPr>
            <p:cNvPr id="709674" name="Rectangle 13" descr="90%"/>
            <p:cNvSpPr/>
            <p:nvPr/>
          </p:nvSpPr>
          <p:spPr>
            <a:xfrm>
              <a:off x="4133850" y="4377531"/>
              <a:ext cx="3216275" cy="295275"/>
            </a:xfrm>
            <a:prstGeom prst="rect">
              <a:avLst/>
            </a:prstGeom>
            <a:blipFill rotWithShape="0">
              <a:blip r:embed="rId3"/>
            </a:blipFill>
            <a:ln w="127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ko-KR" sz="1800" dirty="0">
                  <a:solidFill>
                    <a:srgbClr val="56127A"/>
                  </a:solidFill>
                  <a:latin typeface="Verdana" panose="020B0804030504040204" pitchFamily="34" charset="0"/>
                  <a:ea typeface="굴림"/>
                </a:rPr>
                <a:t>Physical Page No. (PPN)</a:t>
              </a:r>
            </a:p>
          </p:txBody>
        </p:sp>
        <p:sp>
          <p:nvSpPr>
            <p:cNvPr id="709675" name="Rectangle 14"/>
            <p:cNvSpPr/>
            <p:nvPr/>
          </p:nvSpPr>
          <p:spPr>
            <a:xfrm>
              <a:off x="7277100" y="4377531"/>
              <a:ext cx="1147763" cy="295275"/>
            </a:xfrm>
            <a:prstGeom prst="rect">
              <a:avLst/>
            </a:prstGeom>
            <a:solidFill>
              <a:schemeClr val="bg1"/>
            </a:solidFill>
            <a:ln w="12700" cap="flat" cmpd="sng">
              <a:solidFill>
                <a:srgbClr val="FF0000"/>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ko-KR" sz="1800" dirty="0">
                  <a:solidFill>
                    <a:srgbClr val="56127A"/>
                  </a:solidFill>
                  <a:latin typeface="Verdana" panose="020B0804030504040204" pitchFamily="34" charset="0"/>
                  <a:ea typeface="굴림"/>
                </a:rPr>
                <a:t>offset</a:t>
              </a:r>
              <a:endParaRPr lang="en-US" altLang="ko-KR" sz="2000" dirty="0">
                <a:solidFill>
                  <a:srgbClr val="56127A"/>
                </a:solidFill>
                <a:latin typeface="Verdana" panose="020B0804030504040204" pitchFamily="34" charset="0"/>
                <a:ea typeface="굴림"/>
              </a:endParaRPr>
            </a:p>
          </p:txBody>
        </p:sp>
      </p:grpSp>
      <p:sp>
        <p:nvSpPr>
          <p:cNvPr id="6" name="Line 4"/>
          <p:cNvSpPr/>
          <p:nvPr/>
        </p:nvSpPr>
        <p:spPr>
          <a:xfrm>
            <a:off x="5962650" y="3292475"/>
            <a:ext cx="0" cy="658813"/>
          </a:xfrm>
          <a:prstGeom prst="line">
            <a:avLst/>
          </a:prstGeom>
          <a:ln w="25400" cap="flat" cmpd="sng">
            <a:solidFill>
              <a:schemeClr val="tx1"/>
            </a:solidFill>
            <a:prstDash val="solid"/>
            <a:headEnd type="none" w="med" len="med"/>
            <a:tailEnd type="triangle" w="med" len="med"/>
          </a:ln>
        </p:spPr>
      </p:sp>
      <p:sp>
        <p:nvSpPr>
          <p:cNvPr id="10" name="Line 8"/>
          <p:cNvSpPr/>
          <p:nvPr/>
        </p:nvSpPr>
        <p:spPr>
          <a:xfrm flipH="1">
            <a:off x="7867650" y="1649413"/>
            <a:ext cx="0" cy="2292350"/>
          </a:xfrm>
          <a:prstGeom prst="line">
            <a:avLst/>
          </a:prstGeom>
          <a:ln w="25400" cap="flat" cmpd="sng">
            <a:solidFill>
              <a:schemeClr val="tx1"/>
            </a:solidFill>
            <a:prstDash val="solid"/>
            <a:headEnd type="none" w="med" len="med"/>
            <a:tailEnd type="triangle" w="med" len="med"/>
          </a:ln>
        </p:spPr>
      </p:sp>
      <p:sp>
        <p:nvSpPr>
          <p:cNvPr id="11" name="Rectangle 9"/>
          <p:cNvSpPr/>
          <p:nvPr/>
        </p:nvSpPr>
        <p:spPr>
          <a:xfrm>
            <a:off x="5164138" y="2501900"/>
            <a:ext cx="1487487" cy="654050"/>
          </a:xfrm>
          <a:prstGeom prst="rect">
            <a:avLst/>
          </a:prstGeom>
          <a:noFill/>
          <a:ln w="25400">
            <a:noFill/>
          </a:ln>
        </p:spPr>
        <p:txBody>
          <a:bodyPr wrap="none" lIns="106362" tIns="52388" rIns="106362" bIns="52388">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defTabSz="1208405">
              <a:spcBef>
                <a:spcPct val="0"/>
              </a:spcBef>
              <a:buClrTx/>
              <a:buSzPct val="100000"/>
              <a:buNone/>
            </a:pPr>
            <a:r>
              <a:rPr lang="en-US" altLang="ko-KR" sz="1800" dirty="0">
                <a:solidFill>
                  <a:schemeClr val="bg1"/>
                </a:solidFill>
                <a:latin typeface="Verdana" panose="020B0804030504040204" pitchFamily="34" charset="0"/>
                <a:ea typeface="굴림"/>
              </a:rPr>
              <a:t>Address</a:t>
            </a:r>
          </a:p>
          <a:p>
            <a:pPr marL="0" lvl="0" indent="0" algn="ctr" defTabSz="1208405">
              <a:spcBef>
                <a:spcPct val="0"/>
              </a:spcBef>
              <a:buClrTx/>
              <a:buSzPct val="100000"/>
              <a:buNone/>
            </a:pPr>
            <a:r>
              <a:rPr lang="en-US" altLang="ko-KR" sz="1800" dirty="0">
                <a:solidFill>
                  <a:schemeClr val="bg1"/>
                </a:solidFill>
                <a:latin typeface="Verdana" panose="020B0804030504040204" pitchFamily="34" charset="0"/>
                <a:ea typeface="굴림"/>
              </a:rPr>
              <a:t>Translation</a:t>
            </a:r>
          </a:p>
        </p:txBody>
      </p:sp>
      <p:sp>
        <p:nvSpPr>
          <p:cNvPr id="12" name="Line 10"/>
          <p:cNvSpPr/>
          <p:nvPr/>
        </p:nvSpPr>
        <p:spPr>
          <a:xfrm>
            <a:off x="5962650" y="1649413"/>
            <a:ext cx="0" cy="758825"/>
          </a:xfrm>
          <a:prstGeom prst="line">
            <a:avLst/>
          </a:prstGeom>
          <a:ln w="25400" cap="flat" cmpd="sng">
            <a:solidFill>
              <a:schemeClr val="tx1"/>
            </a:solidFill>
            <a:prstDash val="solid"/>
            <a:headEnd type="none" w="med" len="med"/>
            <a:tailEnd type="triangle" w="med" len="med"/>
          </a:ln>
        </p:spPr>
      </p:sp>
      <p:sp>
        <p:nvSpPr>
          <p:cNvPr id="17" name="Line 15"/>
          <p:cNvSpPr/>
          <p:nvPr/>
        </p:nvSpPr>
        <p:spPr>
          <a:xfrm flipH="1">
            <a:off x="4133850" y="1947863"/>
            <a:ext cx="1828800" cy="431800"/>
          </a:xfrm>
          <a:prstGeom prst="line">
            <a:avLst/>
          </a:prstGeom>
          <a:ln w="25400" cap="flat" cmpd="sng">
            <a:solidFill>
              <a:schemeClr val="tx1"/>
            </a:solidFill>
            <a:prstDash val="solid"/>
            <a:headEnd type="none" w="med" len="med"/>
            <a:tailEnd type="triangle" w="med" len="med"/>
          </a:ln>
        </p:spPr>
      </p:sp>
      <p:grpSp>
        <p:nvGrpSpPr>
          <p:cNvPr id="18" name="Group 16"/>
          <p:cNvGrpSpPr/>
          <p:nvPr/>
        </p:nvGrpSpPr>
        <p:grpSpPr bwMode="auto">
          <a:xfrm>
            <a:off x="1974850" y="2189510"/>
            <a:ext cx="2667000" cy="1230313"/>
            <a:chOff x="1200" y="1444"/>
            <a:chExt cx="1680" cy="775"/>
          </a:xfrm>
          <a:solidFill>
            <a:schemeClr val="accent2"/>
          </a:solidFill>
        </p:grpSpPr>
        <p:sp>
          <p:nvSpPr>
            <p:cNvPr id="25" name="AutoShape 17"/>
            <p:cNvSpPr>
              <a:spLocks noChangeArrowheads="1"/>
            </p:cNvSpPr>
            <p:nvPr/>
          </p:nvSpPr>
          <p:spPr bwMode="auto">
            <a:xfrm>
              <a:off x="1200" y="1444"/>
              <a:ext cx="1680" cy="775"/>
            </a:xfrm>
            <a:prstGeom prst="star16">
              <a:avLst>
                <a:gd name="adj" fmla="val 37500"/>
              </a:avLst>
            </a:prstGeom>
            <a:grpFill/>
            <a:ln w="12700">
              <a:solidFill>
                <a:schemeClr val="tx1"/>
              </a:solidFill>
              <a:miter lim="800000"/>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ko-KR" altLang="en-US" sz="1800" b="1" i="0" u="none" strike="noStrike" kern="1200" cap="none" spc="0" normalizeH="0" baseline="0" noProof="0">
                  <a:ln>
                    <a:noFill/>
                  </a:ln>
                  <a:solidFill>
                    <a:schemeClr val="bg1"/>
                  </a:solidFill>
                  <a:effectLst/>
                  <a:uLnTx/>
                  <a:uFillTx/>
                  <a:latin typeface="Arial" panose="020B0604020202090204" pitchFamily="34" charset="0"/>
                  <a:ea typeface="굴림" charset="-127"/>
                  <a:cs typeface="+mn-cs"/>
                </a:rPr>
                <a:t> </a:t>
              </a:r>
              <a:endParaRPr kumimoji="0" lang="ko-KR" altLang="en-US" sz="1800" b="0" i="0" u="none" strike="noStrike" kern="1200" cap="none" spc="0" normalizeH="0" baseline="0" noProof="0">
                <a:ln>
                  <a:noFill/>
                </a:ln>
                <a:solidFill>
                  <a:schemeClr val="bg1"/>
                </a:solidFill>
                <a:effectLst/>
                <a:uLnTx/>
                <a:uFillTx/>
                <a:latin typeface="Arial" panose="020B0604020202090204" pitchFamily="34" charset="0"/>
                <a:ea typeface="굴림" charset="-127"/>
                <a:cs typeface="+mn-cs"/>
              </a:endParaRPr>
            </a:p>
          </p:txBody>
        </p:sp>
        <p:sp>
          <p:nvSpPr>
            <p:cNvPr id="26" name="Text Box 18"/>
            <p:cNvSpPr txBox="1">
              <a:spLocks noChangeArrowheads="1"/>
            </p:cNvSpPr>
            <p:nvPr/>
          </p:nvSpPr>
          <p:spPr bwMode="auto">
            <a:xfrm>
              <a:off x="1615" y="1649"/>
              <a:ext cx="844" cy="404"/>
            </a:xfrm>
            <a:prstGeom prst="rect">
              <a:avLst/>
            </a:prstGeom>
            <a:grpFill/>
            <a:ln w="25400">
              <a:noFill/>
              <a:miter lim="800000"/>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800" b="0" i="0" u="none" strike="noStrike" kern="1200" cap="none" spc="0" normalizeH="0" baseline="0" noProof="0">
                  <a:ln>
                    <a:noFill/>
                  </a:ln>
                  <a:solidFill>
                    <a:schemeClr val="bg1"/>
                  </a:solidFill>
                  <a:effectLst/>
                  <a:uLnTx/>
                  <a:uFillTx/>
                  <a:latin typeface="Verdana" panose="020B0804030504040204" pitchFamily="34" charset="0"/>
                  <a:ea typeface="굴림" charset="-127"/>
                  <a:cs typeface="+mn-cs"/>
                </a:rPr>
                <a:t>Protection</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ko-KR" sz="1800" b="0" i="0" u="none" strike="noStrike" kern="1200" cap="none" spc="0" normalizeH="0" baseline="0" noProof="0">
                  <a:ln>
                    <a:noFill/>
                  </a:ln>
                  <a:solidFill>
                    <a:schemeClr val="bg1"/>
                  </a:solidFill>
                  <a:effectLst/>
                  <a:uLnTx/>
                  <a:uFillTx/>
                  <a:latin typeface="Verdana" panose="020B0804030504040204" pitchFamily="34" charset="0"/>
                  <a:ea typeface="굴림" charset="-127"/>
                  <a:cs typeface="+mn-cs"/>
                </a:rPr>
                <a:t>Check</a:t>
              </a:r>
              <a:endParaRPr kumimoji="0" lang="en-US" altLang="ko-KR" sz="2000" b="0" i="0" u="none" strike="noStrike" kern="1200" cap="none" spc="0" normalizeH="0" baseline="0" noProof="0">
                <a:ln>
                  <a:noFill/>
                </a:ln>
                <a:solidFill>
                  <a:schemeClr val="bg1"/>
                </a:solidFill>
                <a:effectLst/>
                <a:uLnTx/>
                <a:uFillTx/>
                <a:latin typeface="Verdana" panose="020B0804030504040204" pitchFamily="34" charset="0"/>
                <a:ea typeface="굴림" charset="-127"/>
                <a:cs typeface="+mn-cs"/>
              </a:endParaRPr>
            </a:p>
          </p:txBody>
        </p:sp>
      </p:grpSp>
      <p:sp>
        <p:nvSpPr>
          <p:cNvPr id="19" name="Text Box 19"/>
          <p:cNvSpPr txBox="1"/>
          <p:nvPr/>
        </p:nvSpPr>
        <p:spPr>
          <a:xfrm>
            <a:off x="768350" y="3476625"/>
            <a:ext cx="1560513" cy="401638"/>
          </a:xfrm>
          <a:prstGeom prst="rect">
            <a:avLst/>
          </a:prstGeom>
          <a:noFill/>
          <a:ln w="254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ko-KR" sz="2000" dirty="0">
                <a:solidFill>
                  <a:srgbClr val="56127A"/>
                </a:solidFill>
                <a:latin typeface="Verdana" panose="020B0804030504040204" pitchFamily="34" charset="0"/>
                <a:ea typeface="굴림"/>
              </a:rPr>
              <a:t>Exception?</a:t>
            </a:r>
          </a:p>
        </p:txBody>
      </p:sp>
      <p:sp>
        <p:nvSpPr>
          <p:cNvPr id="20" name="Line 20"/>
          <p:cNvSpPr/>
          <p:nvPr/>
        </p:nvSpPr>
        <p:spPr>
          <a:xfrm>
            <a:off x="1609725" y="2611438"/>
            <a:ext cx="581025" cy="123825"/>
          </a:xfrm>
          <a:prstGeom prst="line">
            <a:avLst/>
          </a:prstGeom>
          <a:ln w="25400" cap="flat" cmpd="sng">
            <a:solidFill>
              <a:schemeClr val="tx1"/>
            </a:solidFill>
            <a:prstDash val="solid"/>
            <a:headEnd type="none" w="med" len="med"/>
            <a:tailEnd type="triangle" w="med" len="med"/>
          </a:ln>
        </p:spPr>
      </p:sp>
      <p:sp>
        <p:nvSpPr>
          <p:cNvPr id="21" name="Line 21"/>
          <p:cNvSpPr/>
          <p:nvPr/>
        </p:nvSpPr>
        <p:spPr>
          <a:xfrm>
            <a:off x="2305050" y="2030413"/>
            <a:ext cx="457200" cy="311150"/>
          </a:xfrm>
          <a:prstGeom prst="line">
            <a:avLst/>
          </a:prstGeom>
          <a:ln w="25400" cap="flat" cmpd="sng">
            <a:solidFill>
              <a:schemeClr val="tx1"/>
            </a:solidFill>
            <a:prstDash val="solid"/>
            <a:headEnd type="none" w="med" len="med"/>
            <a:tailEnd type="triangle" w="med" len="med"/>
          </a:ln>
        </p:spPr>
      </p:sp>
      <p:sp>
        <p:nvSpPr>
          <p:cNvPr id="22" name="Text Box 22"/>
          <p:cNvSpPr txBox="1"/>
          <p:nvPr/>
        </p:nvSpPr>
        <p:spPr>
          <a:xfrm>
            <a:off x="1092200" y="1708150"/>
            <a:ext cx="2233613" cy="369888"/>
          </a:xfrm>
          <a:prstGeom prst="rect">
            <a:avLst/>
          </a:prstGeom>
          <a:noFill/>
          <a:ln w="25400">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ko-KR" sz="1800" dirty="0">
                <a:solidFill>
                  <a:srgbClr val="56127A"/>
                </a:solidFill>
                <a:latin typeface="Verdana" panose="020B0804030504040204" pitchFamily="34" charset="0"/>
                <a:ea typeface="굴림"/>
              </a:rPr>
              <a:t>Kernel/User Mode</a:t>
            </a:r>
          </a:p>
        </p:txBody>
      </p:sp>
      <p:sp>
        <p:nvSpPr>
          <p:cNvPr id="23" name="Text Box 23"/>
          <p:cNvSpPr txBox="1"/>
          <p:nvPr/>
        </p:nvSpPr>
        <p:spPr>
          <a:xfrm>
            <a:off x="825500" y="2211388"/>
            <a:ext cx="1746250" cy="400050"/>
          </a:xfrm>
          <a:prstGeom prst="rect">
            <a:avLst/>
          </a:prstGeom>
          <a:noFill/>
          <a:ln w="25400">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ko-KR" sz="2000" dirty="0">
                <a:solidFill>
                  <a:srgbClr val="56127A"/>
                </a:solidFill>
                <a:latin typeface="Verdana" panose="020B0804030504040204" pitchFamily="34" charset="0"/>
                <a:ea typeface="굴림"/>
              </a:rPr>
              <a:t>Read/Write</a:t>
            </a:r>
          </a:p>
        </p:txBody>
      </p:sp>
      <p:sp>
        <p:nvSpPr>
          <p:cNvPr id="24" name="Freeform 24"/>
          <p:cNvSpPr/>
          <p:nvPr/>
        </p:nvSpPr>
        <p:spPr>
          <a:xfrm>
            <a:off x="1606550" y="3033713"/>
            <a:ext cx="622300" cy="457200"/>
          </a:xfrm>
          <a:custGeom>
            <a:avLst/>
            <a:gdLst/>
            <a:ahLst/>
            <a:cxnLst>
              <a:cxn ang="0">
                <a:pos x="2147483646" y="0"/>
              </a:cxn>
              <a:cxn ang="0">
                <a:pos x="0" y="2147483646"/>
              </a:cxn>
              <a:cxn ang="0">
                <a:pos x="0" y="2147483646"/>
              </a:cxn>
            </a:cxnLst>
            <a:rect l="0" t="0" r="0" b="0"/>
            <a:pathLst>
              <a:path w="392" h="288">
                <a:moveTo>
                  <a:pt x="392" y="0"/>
                </a:moveTo>
                <a:lnTo>
                  <a:pt x="0" y="144"/>
                </a:lnTo>
                <a:lnTo>
                  <a:pt x="0" y="288"/>
                </a:lnTo>
              </a:path>
            </a:pathLst>
          </a:custGeom>
          <a:noFill/>
          <a:ln w="9525" cap="flat" cmpd="sng">
            <a:solidFill>
              <a:srgbClr val="FF0000">
                <a:alpha val="100000"/>
              </a:srgbClr>
            </a:solidFill>
            <a:prstDash val="solid"/>
            <a:round/>
            <a:headEnd type="none" w="med" len="med"/>
            <a:tailEnd type="triangle" w="med" len="med"/>
          </a:ln>
        </p:spPr>
        <p:txBody>
          <a:bodyPr/>
          <a:lstStyle/>
          <a:p>
            <a:endParaRPr lang="zh-CN" altLang="en-US"/>
          </a:p>
        </p:txBody>
      </p:sp>
      <p:graphicFrame>
        <p:nvGraphicFramePr>
          <p:cNvPr id="30" name="Table 2"/>
          <p:cNvGraphicFramePr>
            <a:graphicFrameLocks noGrp="1"/>
          </p:cNvGraphicFramePr>
          <p:nvPr/>
        </p:nvGraphicFramePr>
        <p:xfrm>
          <a:off x="5135563" y="2408238"/>
          <a:ext cx="1733550" cy="854076"/>
        </p:xfrm>
        <a:graphic>
          <a:graphicData uri="http://schemas.openxmlformats.org/drawingml/2006/table">
            <a:tbl>
              <a:tblPr/>
              <a:tblGrid>
                <a:gridCol w="208212">
                  <a:extLst>
                    <a:ext uri="{9D8B030D-6E8A-4147-A177-3AD203B41FA5}">
                      <a16:colId xmlns:a16="http://schemas.microsoft.com/office/drawing/2014/main" val="20000"/>
                    </a:ext>
                  </a:extLst>
                </a:gridCol>
                <a:gridCol w="208212">
                  <a:extLst>
                    <a:ext uri="{9D8B030D-6E8A-4147-A177-3AD203B41FA5}">
                      <a16:colId xmlns:a16="http://schemas.microsoft.com/office/drawing/2014/main" val="20001"/>
                    </a:ext>
                  </a:extLst>
                </a:gridCol>
                <a:gridCol w="1317126">
                  <a:extLst>
                    <a:ext uri="{9D8B030D-6E8A-4147-A177-3AD203B41FA5}">
                      <a16:colId xmlns:a16="http://schemas.microsoft.com/office/drawing/2014/main" val="20002"/>
                    </a:ext>
                  </a:extLst>
                </a:gridCol>
              </a:tblGrid>
              <a:tr h="213519">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213519">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3519">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519">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Calibri"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Calibri"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Calibri"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Calibri"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800" b="0" i="0" u="none" strike="noStrike" cap="none" normalizeH="0" baseline="0">
                        <a:ln>
                          <a:noFill/>
                        </a:ln>
                        <a:solidFill>
                          <a:schemeClr val="tx1"/>
                        </a:solidFill>
                        <a:effectLst/>
                        <a:latin typeface="Calibri" pitchFamily="34" charset="0"/>
                        <a:ea typeface="宋体" pitchFamily="2" charset="-122"/>
                      </a:endParaRPr>
                    </a:p>
                  </a:txBody>
                  <a:tcPr marL="91406" marR="91406" marT="45754" marB="4575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3"/>
                  </a:ext>
                </a:extLst>
              </a:tr>
            </a:tbl>
          </a:graphicData>
        </a:graphic>
      </p:graphicFrame>
      <p:sp>
        <p:nvSpPr>
          <p:cNvPr id="31" name="TextBox 30"/>
          <p:cNvSpPr txBox="1"/>
          <p:nvPr/>
        </p:nvSpPr>
        <p:spPr>
          <a:xfrm>
            <a:off x="5318125" y="3292475"/>
            <a:ext cx="1198563"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b="1" dirty="0">
                <a:ea typeface="宋体" pitchFamily="2" charset="-122"/>
              </a:rPr>
              <a:t>Page Table</a:t>
            </a:r>
          </a:p>
        </p:txBody>
      </p:sp>
      <p:sp>
        <p:nvSpPr>
          <p:cNvPr id="43" name="Rectangle 5"/>
          <p:cNvSpPr txBox="1">
            <a:spLocks noChangeArrowheads="1"/>
          </p:cNvSpPr>
          <p:nvPr/>
        </p:nvSpPr>
        <p:spPr bwMode="auto">
          <a:xfrm>
            <a:off x="614363" y="4437063"/>
            <a:ext cx="827087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4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rPr>
              <a:t>硬件支持操作系统保护</a:t>
            </a:r>
            <a:endParaRPr kumimoji="0" lang="en-US" altLang="zh-CN" sz="24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0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rPr>
              <a:t>特权管理模式</a:t>
            </a:r>
            <a:r>
              <a:rPr kumimoji="0" lang="en-US" altLang="zh-CN" sz="20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rPr>
              <a:t>(</a:t>
            </a:r>
            <a:r>
              <a:rPr kumimoji="0" lang="zh-CN" altLang="en-US" sz="20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rPr>
              <a:t>也称核模式，管态</a:t>
            </a:r>
            <a:r>
              <a:rPr kumimoji="0" lang="en-US" altLang="zh-CN" sz="20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rPr>
              <a: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0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rPr>
              <a:t>用户管理模式</a:t>
            </a:r>
            <a:r>
              <a:rPr kumimoji="0" lang="en-US" altLang="zh-CN" sz="20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rPr>
              <a:t>(</a:t>
            </a:r>
            <a:r>
              <a:rPr kumimoji="0" lang="zh-CN" altLang="en-US" sz="20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rPr>
              <a:t>目态</a:t>
            </a:r>
            <a:r>
              <a:rPr kumimoji="0" lang="en-US" altLang="zh-CN" sz="20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rPr>
              <a: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000" b="0" i="0" u="none" strike="noStrike" kern="0" cap="none" spc="0" normalizeH="0" baseline="0" noProof="0" dirty="0">
                <a:ln>
                  <a:noFill/>
                </a:ln>
                <a:solidFill>
                  <a:srgbClr val="800000"/>
                </a:solidFill>
                <a:effectLst/>
                <a:uLnTx/>
                <a:uFillTx/>
                <a:latin typeface="黑体" pitchFamily="49" charset="-122"/>
                <a:ea typeface="黑体" pitchFamily="49" charset="-122"/>
                <a:cs typeface="Arial Unicode MS" panose="020B0604020202020204" pitchFamily="34" charset="-122"/>
              </a:rPr>
              <a:t>页表和其他状态信息只能在管理模式访问</a:t>
            </a:r>
            <a:endParaRPr kumimoji="0" lang="en-US" altLang="zh-CN" sz="2000" b="0" i="0" u="none" strike="noStrike" kern="0" cap="none" spc="0" normalizeH="0" baseline="0" noProof="0" dirty="0">
              <a:ln>
                <a:noFill/>
              </a:ln>
              <a:solidFill>
                <a:srgbClr val="800000"/>
              </a:solidFill>
              <a:effectLst/>
              <a:uLnTx/>
              <a:uFillTx/>
              <a:latin typeface="黑体" pitchFamily="49" charset="-122"/>
              <a:ea typeface="黑体" pitchFamily="49" charset="-122"/>
              <a:cs typeface="Arial Unicode MS" panose="020B0604020202020204" pitchFamily="34" charset="-122"/>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0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rPr>
              <a:t>系统调用异常处理程序</a:t>
            </a:r>
            <a:endParaRPr kumimoji="0" lang="en-AU" altLang="zh-CN" sz="2000" b="0" i="0" u="none" strike="noStrike" kern="0" cap="none" spc="0" normalizeH="0" baseline="0" noProof="0" dirty="0">
              <a:ln>
                <a:noFill/>
              </a:ln>
              <a:solidFill>
                <a:schemeClr val="tx1"/>
              </a:solidFill>
              <a:effectLst/>
              <a:uLnTx/>
              <a:uFillTx/>
              <a:latin typeface="黑体" pitchFamily="49" charset="-122"/>
              <a:ea typeface="黑体" pitchFamily="49" charset="-122"/>
              <a:cs typeface="Arial Unicode MS" panose="020B0604020202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2" grpId="0"/>
      <p:bldP spid="23" grpId="0"/>
      <p:bldP spid="3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6"/>
          <p:cNvGrpSpPr/>
          <p:nvPr/>
        </p:nvGrpSpPr>
        <p:grpSpPr>
          <a:xfrm>
            <a:off x="198438" y="1179513"/>
            <a:ext cx="8945562" cy="3643312"/>
            <a:chOff x="198438" y="1179513"/>
            <a:chExt cx="8945562" cy="3643312"/>
          </a:xfrm>
        </p:grpSpPr>
        <p:pic>
          <p:nvPicPr>
            <p:cNvPr id="711704" name="Picture 4"/>
            <p:cNvPicPr>
              <a:picLocks noChangeAspect="1"/>
            </p:cNvPicPr>
            <p:nvPr/>
          </p:nvPicPr>
          <p:blipFill>
            <a:blip r:embed="rId3"/>
            <a:stretch>
              <a:fillRect/>
            </a:stretch>
          </p:blipFill>
          <p:spPr>
            <a:xfrm>
              <a:off x="198438" y="1179513"/>
              <a:ext cx="8945562" cy="3643312"/>
            </a:xfrm>
            <a:prstGeom prst="rect">
              <a:avLst/>
            </a:prstGeom>
            <a:noFill/>
            <a:ln w="9525">
              <a:noFill/>
            </a:ln>
          </p:spPr>
        </p:pic>
        <p:sp>
          <p:nvSpPr>
            <p:cNvPr id="711705" name="TextBox 25"/>
            <p:cNvSpPr txBox="1"/>
            <p:nvPr/>
          </p:nvSpPr>
          <p:spPr>
            <a:xfrm>
              <a:off x="2305050" y="2095500"/>
              <a:ext cx="6838950" cy="2600712"/>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en-US" altLang="zh-CN" sz="1600" b="1" i="1" dirty="0">
                <a:solidFill>
                  <a:srgbClr val="666699"/>
                </a:solidFill>
                <a:ea typeface="华文新魏" pitchFamily="2" charset="-122"/>
              </a:endParaRPr>
            </a:p>
            <a:p>
              <a:pPr marL="0" lvl="0" indent="0" eaLnBrk="1" hangingPunct="1">
                <a:spcBef>
                  <a:spcPct val="0"/>
                </a:spcBef>
                <a:buClrTx/>
                <a:buSzPct val="100000"/>
                <a:buNone/>
              </a:pPr>
              <a:endParaRPr lang="en-US" altLang="zh-CN" sz="1600" b="1" i="1" dirty="0">
                <a:solidFill>
                  <a:srgbClr val="666699"/>
                </a:solidFill>
                <a:ea typeface="华文新魏" pitchFamily="2" charset="-122"/>
              </a:endParaRPr>
            </a:p>
            <a:p>
              <a:pPr marL="0" lvl="0" indent="0" eaLnBrk="1" hangingPunct="1">
                <a:spcBef>
                  <a:spcPct val="0"/>
                </a:spcBef>
                <a:buClrTx/>
                <a:buSzPct val="100000"/>
                <a:buNone/>
              </a:pPr>
              <a:endParaRPr lang="en-US" altLang="zh-CN" sz="1600" b="1" i="1" dirty="0">
                <a:solidFill>
                  <a:srgbClr val="666699"/>
                </a:solidFill>
                <a:ea typeface="华文新魏" pitchFamily="2" charset="-122"/>
              </a:endParaRPr>
            </a:p>
            <a:p>
              <a:pPr marL="0" lvl="0" indent="0" eaLnBrk="1" hangingPunct="1">
                <a:spcBef>
                  <a:spcPct val="0"/>
                </a:spcBef>
                <a:buClrTx/>
                <a:buSzPct val="100000"/>
                <a:buNone/>
              </a:pPr>
              <a:endParaRPr lang="en-US" altLang="zh-CN" sz="1600" b="1" i="1" dirty="0">
                <a:solidFill>
                  <a:srgbClr val="666699"/>
                </a:solidFill>
                <a:ea typeface="华文新魏" pitchFamily="2" charset="-122"/>
              </a:endParaRPr>
            </a:p>
            <a:p>
              <a:pPr marL="0" lvl="0" indent="0" eaLnBrk="1" hangingPunct="1">
                <a:spcBef>
                  <a:spcPct val="0"/>
                </a:spcBef>
                <a:buClrTx/>
                <a:buSzPct val="100000"/>
                <a:buNone/>
              </a:pPr>
              <a:endParaRPr lang="en-US" altLang="zh-CN" sz="1600" b="1" i="1" dirty="0">
                <a:solidFill>
                  <a:srgbClr val="666699"/>
                </a:solidFill>
                <a:ea typeface="华文新魏" pitchFamily="2" charset="-122"/>
              </a:endParaRPr>
            </a:p>
            <a:p>
              <a:pPr marL="0" lvl="0" indent="0" eaLnBrk="1" hangingPunct="1">
                <a:spcBef>
                  <a:spcPct val="0"/>
                </a:spcBef>
                <a:buClrTx/>
                <a:buSzPct val="100000"/>
                <a:buNone/>
              </a:pPr>
              <a:endParaRPr lang="en-US" altLang="zh-CN" sz="1600" b="1" i="1" dirty="0">
                <a:solidFill>
                  <a:srgbClr val="666699"/>
                </a:solidFill>
                <a:ea typeface="华文新魏" pitchFamily="2" charset="-122"/>
              </a:endParaRPr>
            </a:p>
            <a:p>
              <a:pPr marL="0" lvl="0" indent="0" eaLnBrk="1" hangingPunct="1">
                <a:spcBef>
                  <a:spcPct val="0"/>
                </a:spcBef>
                <a:buClrTx/>
                <a:buSzPct val="100000"/>
                <a:buNone/>
              </a:pPr>
              <a:endParaRPr lang="zh-CN" altLang="en-US" sz="1600" b="1" i="1" dirty="0">
                <a:solidFill>
                  <a:srgbClr val="666699"/>
                </a:solidFill>
                <a:ea typeface="华文新魏" pitchFamily="2" charset="-122"/>
              </a:endParaRPr>
            </a:p>
          </p:txBody>
        </p:sp>
      </p:grpSp>
      <p:sp>
        <p:nvSpPr>
          <p:cNvPr id="28675" name="Text Box 6"/>
          <p:cNvSpPr txBox="1"/>
          <p:nvPr/>
        </p:nvSpPr>
        <p:spPr>
          <a:xfrm>
            <a:off x="2336800" y="2136775"/>
            <a:ext cx="6415088" cy="274638"/>
          </a:xfrm>
          <a:prstGeom prst="rect">
            <a:avLst/>
          </a:prstGeom>
          <a:solidFill>
            <a:schemeClr val="bg1"/>
          </a:solid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0000FF"/>
                </a:solidFill>
                <a:ea typeface="宋体" pitchFamily="2" charset="-122"/>
              </a:rPr>
              <a:t>可能，</a:t>
            </a:r>
            <a:r>
              <a:rPr lang="en-US" altLang="zh-CN" sz="1800" b="1" dirty="0">
                <a:solidFill>
                  <a:srgbClr val="0000FF"/>
                </a:solidFill>
                <a:ea typeface="宋体" pitchFamily="2" charset="-122"/>
              </a:rPr>
              <a:t>TLB</a:t>
            </a:r>
            <a:r>
              <a:rPr lang="zh-CN" altLang="en-US" sz="1800" b="1" dirty="0">
                <a:solidFill>
                  <a:srgbClr val="0000FF"/>
                </a:solidFill>
                <a:ea typeface="宋体" pitchFamily="2" charset="-122"/>
              </a:rPr>
              <a:t>命中则页表一定命中，但实际上不会查页表</a:t>
            </a:r>
          </a:p>
        </p:txBody>
      </p:sp>
      <p:sp>
        <p:nvSpPr>
          <p:cNvPr id="28676" name="Text Box 7"/>
          <p:cNvSpPr txBox="1"/>
          <p:nvPr/>
        </p:nvSpPr>
        <p:spPr>
          <a:xfrm>
            <a:off x="2344738" y="2516188"/>
            <a:ext cx="6618287" cy="274637"/>
          </a:xfrm>
          <a:prstGeom prst="rect">
            <a:avLst/>
          </a:prstGeom>
          <a:solidFill>
            <a:schemeClr val="bg1"/>
          </a:solid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0000FF"/>
                </a:solidFill>
                <a:ea typeface="宋体" pitchFamily="2" charset="-122"/>
              </a:rPr>
              <a:t>可能，</a:t>
            </a:r>
            <a:r>
              <a:rPr lang="en-US" altLang="zh-CN" sz="1800" b="1" dirty="0">
                <a:solidFill>
                  <a:srgbClr val="0000FF"/>
                </a:solidFill>
                <a:ea typeface="宋体" pitchFamily="2" charset="-122"/>
              </a:rPr>
              <a:t>TLB</a:t>
            </a:r>
            <a:r>
              <a:rPr lang="zh-CN" altLang="en-US" sz="1800" b="1" dirty="0">
                <a:solidFill>
                  <a:srgbClr val="0000FF"/>
                </a:solidFill>
                <a:ea typeface="宋体" pitchFamily="2" charset="-122"/>
              </a:rPr>
              <a:t>缺失但页表可能命中，信息在主存，就可能在</a:t>
            </a:r>
            <a:r>
              <a:rPr lang="en-US" altLang="zh-CN" sz="1800" b="1" dirty="0">
                <a:solidFill>
                  <a:srgbClr val="0000FF"/>
                </a:solidFill>
                <a:ea typeface="宋体" pitchFamily="2" charset="-122"/>
              </a:rPr>
              <a:t>Cache</a:t>
            </a:r>
          </a:p>
        </p:txBody>
      </p:sp>
      <p:sp>
        <p:nvSpPr>
          <p:cNvPr id="28677" name="Text Box 8"/>
          <p:cNvSpPr txBox="1"/>
          <p:nvPr/>
        </p:nvSpPr>
        <p:spPr>
          <a:xfrm>
            <a:off x="2352675" y="2895600"/>
            <a:ext cx="6618288" cy="244475"/>
          </a:xfrm>
          <a:prstGeom prst="rect">
            <a:avLst/>
          </a:prstGeom>
          <a:solidFill>
            <a:schemeClr val="bg1"/>
          </a:solid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600" b="1" dirty="0">
                <a:solidFill>
                  <a:srgbClr val="0000FF"/>
                </a:solidFill>
                <a:ea typeface="宋体" pitchFamily="2" charset="-122"/>
              </a:rPr>
              <a:t>可能，</a:t>
            </a:r>
            <a:r>
              <a:rPr lang="en-US" altLang="zh-CN" sz="1600" b="1" dirty="0">
                <a:solidFill>
                  <a:srgbClr val="0000FF"/>
                </a:solidFill>
                <a:ea typeface="宋体" pitchFamily="2" charset="-122"/>
              </a:rPr>
              <a:t>TLB</a:t>
            </a:r>
            <a:r>
              <a:rPr lang="zh-CN" altLang="en-US" sz="1600" b="1" dirty="0">
                <a:solidFill>
                  <a:srgbClr val="0000FF"/>
                </a:solidFill>
                <a:ea typeface="宋体" pitchFamily="2" charset="-122"/>
              </a:rPr>
              <a:t>缺失但页表可能命中，信息在主存，但可能不在</a:t>
            </a:r>
            <a:r>
              <a:rPr lang="en-US" altLang="zh-CN" sz="1600" b="1" dirty="0">
                <a:solidFill>
                  <a:srgbClr val="0000FF"/>
                </a:solidFill>
                <a:ea typeface="宋体" pitchFamily="2" charset="-122"/>
              </a:rPr>
              <a:t>Cache</a:t>
            </a:r>
          </a:p>
        </p:txBody>
      </p:sp>
      <p:sp>
        <p:nvSpPr>
          <p:cNvPr id="28678" name="Text Box 9"/>
          <p:cNvSpPr txBox="1"/>
          <p:nvPr/>
        </p:nvSpPr>
        <p:spPr>
          <a:xfrm>
            <a:off x="2403475" y="3275013"/>
            <a:ext cx="6618288" cy="244475"/>
          </a:xfrm>
          <a:prstGeom prst="rect">
            <a:avLst/>
          </a:prstGeom>
          <a:solidFill>
            <a:schemeClr val="bg1"/>
          </a:solid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600" b="1" dirty="0">
                <a:solidFill>
                  <a:srgbClr val="0000FF"/>
                </a:solidFill>
                <a:ea typeface="宋体" pitchFamily="2" charset="-122"/>
              </a:rPr>
              <a:t>可能，</a:t>
            </a:r>
            <a:r>
              <a:rPr lang="en-US" altLang="zh-CN" sz="1600" b="1" dirty="0">
                <a:solidFill>
                  <a:srgbClr val="0000FF"/>
                </a:solidFill>
                <a:ea typeface="宋体" pitchFamily="2" charset="-122"/>
              </a:rPr>
              <a:t>TLB</a:t>
            </a:r>
            <a:r>
              <a:rPr lang="zh-CN" altLang="en-US" sz="1600" b="1" dirty="0">
                <a:solidFill>
                  <a:srgbClr val="0000FF"/>
                </a:solidFill>
                <a:ea typeface="宋体" pitchFamily="2" charset="-122"/>
              </a:rPr>
              <a:t>缺失页表可能缺失，信息不在主存，一定也不在</a:t>
            </a:r>
            <a:r>
              <a:rPr lang="en-US" altLang="zh-CN" sz="1600" b="1" dirty="0">
                <a:solidFill>
                  <a:srgbClr val="0000FF"/>
                </a:solidFill>
                <a:ea typeface="宋体" pitchFamily="2" charset="-122"/>
              </a:rPr>
              <a:t>Cache</a:t>
            </a:r>
          </a:p>
        </p:txBody>
      </p:sp>
      <p:sp>
        <p:nvSpPr>
          <p:cNvPr id="711687" name="Text Box 53"/>
          <p:cNvSpPr txBox="1"/>
          <p:nvPr/>
        </p:nvSpPr>
        <p:spPr>
          <a:xfrm>
            <a:off x="100013" y="1089025"/>
            <a:ext cx="1103312"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1800" b="1" i="1" dirty="0">
              <a:solidFill>
                <a:srgbClr val="666699"/>
              </a:solidFill>
              <a:ea typeface="华文新魏" pitchFamily="2" charset="-122"/>
            </a:endParaRPr>
          </a:p>
        </p:txBody>
      </p:sp>
      <p:sp>
        <p:nvSpPr>
          <p:cNvPr id="711688" name="Text Box 199"/>
          <p:cNvSpPr txBox="1"/>
          <p:nvPr/>
        </p:nvSpPr>
        <p:spPr>
          <a:xfrm>
            <a:off x="341313" y="233363"/>
            <a:ext cx="8056562" cy="822325"/>
          </a:xfrm>
          <a:prstGeom prst="rect">
            <a:avLst/>
          </a:prstGeom>
          <a:solidFill>
            <a:srgbClr val="FFFF00"/>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400" b="1" dirty="0">
                <a:latin typeface="Times New Roman" panose="02020503050405090304" pitchFamily="18" charset="0"/>
                <a:ea typeface="黑体" pitchFamily="49" charset="-122"/>
              </a:rPr>
              <a:t>问题：引入虚拟存储管理机制后，一次访存需求可能通过几次真正的物理内存访问来完成？ </a:t>
            </a:r>
            <a:r>
              <a:rPr lang="en-US" altLang="zh-CN" sz="2400" b="1" dirty="0">
                <a:ea typeface="华文新魏" pitchFamily="2" charset="-122"/>
              </a:rPr>
              <a:t>0 / 1 / 2 / 3</a:t>
            </a:r>
            <a:r>
              <a:rPr lang="zh-CN" altLang="en-US" sz="2400" b="1" dirty="0">
                <a:ea typeface="华文新魏" pitchFamily="2" charset="-122"/>
              </a:rPr>
              <a:t>次？</a:t>
            </a:r>
          </a:p>
        </p:txBody>
      </p:sp>
      <p:sp>
        <p:nvSpPr>
          <p:cNvPr id="711689" name="Rectangle 209"/>
          <p:cNvSpPr/>
          <p:nvPr/>
        </p:nvSpPr>
        <p:spPr>
          <a:xfrm>
            <a:off x="6192838" y="5527675"/>
            <a:ext cx="0" cy="365125"/>
          </a:xfrm>
          <a:prstGeom prst="rect">
            <a:avLst/>
          </a:prstGeom>
          <a:solidFill>
            <a:srgbClr val="FFFF00"/>
          </a:solidFill>
          <a:ln w="9525">
            <a:noFill/>
          </a:ln>
        </p:spPr>
        <p:txBody>
          <a:bodyPr wrap="none"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endParaRPr lang="zh-CN" altLang="en-US" sz="2400" b="1" i="1" dirty="0">
              <a:solidFill>
                <a:srgbClr val="CC0000"/>
              </a:solidFill>
              <a:ea typeface="华文新魏" pitchFamily="2" charset="-122"/>
            </a:endParaRPr>
          </a:p>
        </p:txBody>
      </p:sp>
      <p:sp>
        <p:nvSpPr>
          <p:cNvPr id="711707" name="Text Box 27"/>
          <p:cNvSpPr txBox="1"/>
          <p:nvPr/>
        </p:nvSpPr>
        <p:spPr>
          <a:xfrm>
            <a:off x="295275" y="5257800"/>
            <a:ext cx="3468688"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宋体" pitchFamily="2" charset="-122"/>
              </a:rPr>
              <a:t>上表组合中，最好的情况是什么？</a:t>
            </a:r>
          </a:p>
        </p:txBody>
      </p:sp>
      <p:sp>
        <p:nvSpPr>
          <p:cNvPr id="711708" name="Text Box 28"/>
          <p:cNvSpPr txBox="1"/>
          <p:nvPr/>
        </p:nvSpPr>
        <p:spPr>
          <a:xfrm>
            <a:off x="215900" y="4843463"/>
            <a:ext cx="5921375" cy="2746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宋体" pitchFamily="2" charset="-122"/>
              </a:rPr>
              <a:t>最好的情况应该是</a:t>
            </a:r>
            <a:r>
              <a:rPr lang="en-US" altLang="zh-CN" sz="1800" b="1" dirty="0">
                <a:solidFill>
                  <a:srgbClr val="663300"/>
                </a:solidFill>
                <a:ea typeface="宋体" pitchFamily="2" charset="-122"/>
              </a:rPr>
              <a:t>hit</a:t>
            </a:r>
            <a:r>
              <a:rPr lang="zh-CN" altLang="en-US" sz="1800" b="1" dirty="0">
                <a:solidFill>
                  <a:srgbClr val="663300"/>
                </a:solidFill>
                <a:ea typeface="宋体" pitchFamily="2" charset="-122"/>
              </a:rPr>
              <a:t>、</a:t>
            </a:r>
            <a:r>
              <a:rPr lang="en-US" altLang="zh-CN" sz="1800" b="1" dirty="0">
                <a:solidFill>
                  <a:srgbClr val="663300"/>
                </a:solidFill>
                <a:ea typeface="宋体" pitchFamily="2" charset="-122"/>
              </a:rPr>
              <a:t>hit</a:t>
            </a:r>
            <a:r>
              <a:rPr lang="zh-CN" altLang="en-US" sz="1800" b="1" dirty="0">
                <a:solidFill>
                  <a:srgbClr val="663300"/>
                </a:solidFill>
                <a:ea typeface="宋体" pitchFamily="2" charset="-122"/>
              </a:rPr>
              <a:t>、</a:t>
            </a:r>
            <a:r>
              <a:rPr lang="en-US" altLang="zh-CN" sz="1800" b="1" dirty="0">
                <a:solidFill>
                  <a:srgbClr val="663300"/>
                </a:solidFill>
                <a:ea typeface="宋体" pitchFamily="2" charset="-122"/>
              </a:rPr>
              <a:t>hit</a:t>
            </a:r>
            <a:r>
              <a:rPr lang="zh-CN" altLang="en-US" sz="1800" b="1" dirty="0">
                <a:solidFill>
                  <a:srgbClr val="CC0000"/>
                </a:solidFill>
                <a:ea typeface="宋体" pitchFamily="2" charset="-122"/>
              </a:rPr>
              <a:t>，此时，访问主存几次？</a:t>
            </a:r>
          </a:p>
        </p:txBody>
      </p:sp>
      <p:sp>
        <p:nvSpPr>
          <p:cNvPr id="711709" name="Text Box 29"/>
          <p:cNvSpPr txBox="1"/>
          <p:nvPr/>
        </p:nvSpPr>
        <p:spPr>
          <a:xfrm>
            <a:off x="6281738" y="4852988"/>
            <a:ext cx="1930400" cy="2746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006600"/>
                </a:solidFill>
                <a:ea typeface="宋体" pitchFamily="2" charset="-122"/>
              </a:rPr>
              <a:t>不需要访问主存！</a:t>
            </a:r>
          </a:p>
        </p:txBody>
      </p:sp>
      <p:sp>
        <p:nvSpPr>
          <p:cNvPr id="711710" name="Text Box 30"/>
          <p:cNvSpPr txBox="1"/>
          <p:nvPr/>
        </p:nvSpPr>
        <p:spPr>
          <a:xfrm>
            <a:off x="3851275" y="5257800"/>
            <a:ext cx="3382963"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800" b="1" dirty="0">
                <a:solidFill>
                  <a:srgbClr val="663300"/>
                </a:solidFill>
                <a:ea typeface="宋体" pitchFamily="2" charset="-122"/>
              </a:rPr>
              <a:t>hit</a:t>
            </a:r>
            <a:r>
              <a:rPr lang="zh-CN" altLang="en-US" sz="1800" b="1" dirty="0">
                <a:solidFill>
                  <a:srgbClr val="663300"/>
                </a:solidFill>
                <a:ea typeface="宋体" pitchFamily="2" charset="-122"/>
              </a:rPr>
              <a:t>、</a:t>
            </a:r>
            <a:r>
              <a:rPr lang="en-US" altLang="zh-CN" sz="1800" b="1" dirty="0">
                <a:solidFill>
                  <a:srgbClr val="663300"/>
                </a:solidFill>
                <a:ea typeface="宋体" pitchFamily="2" charset="-122"/>
              </a:rPr>
              <a:t>hit</a:t>
            </a:r>
            <a:r>
              <a:rPr lang="zh-CN" altLang="en-US" sz="1800" b="1" dirty="0">
                <a:solidFill>
                  <a:srgbClr val="663300"/>
                </a:solidFill>
                <a:ea typeface="宋体" pitchFamily="2" charset="-122"/>
              </a:rPr>
              <a:t>、</a:t>
            </a:r>
            <a:r>
              <a:rPr lang="en-US" altLang="zh-CN" sz="1800" b="1" dirty="0">
                <a:solidFill>
                  <a:srgbClr val="663300"/>
                </a:solidFill>
                <a:ea typeface="宋体" pitchFamily="2" charset="-122"/>
              </a:rPr>
              <a:t>miss</a:t>
            </a:r>
            <a:r>
              <a:rPr lang="zh-CN" altLang="en-US" sz="1800" b="1" dirty="0">
                <a:solidFill>
                  <a:srgbClr val="663300"/>
                </a:solidFill>
                <a:ea typeface="宋体" pitchFamily="2" charset="-122"/>
              </a:rPr>
              <a:t>和</a:t>
            </a:r>
            <a:r>
              <a:rPr lang="en-US" altLang="zh-CN" sz="1800" b="1" dirty="0">
                <a:solidFill>
                  <a:srgbClr val="663300"/>
                </a:solidFill>
                <a:ea typeface="宋体" pitchFamily="2" charset="-122"/>
              </a:rPr>
              <a:t>miss</a:t>
            </a:r>
            <a:r>
              <a:rPr lang="zh-CN" altLang="en-US" sz="1800" b="1" dirty="0">
                <a:solidFill>
                  <a:srgbClr val="663300"/>
                </a:solidFill>
                <a:ea typeface="华文新魏" pitchFamily="2" charset="-122"/>
              </a:rPr>
              <a:t>、</a:t>
            </a:r>
            <a:r>
              <a:rPr lang="en-US" altLang="zh-CN" sz="1800" b="1" dirty="0">
                <a:solidFill>
                  <a:srgbClr val="663300"/>
                </a:solidFill>
                <a:ea typeface="华文新魏" pitchFamily="2" charset="-122"/>
              </a:rPr>
              <a:t>hit</a:t>
            </a:r>
            <a:r>
              <a:rPr lang="zh-CN" altLang="en-US" sz="1800" b="1" dirty="0">
                <a:solidFill>
                  <a:srgbClr val="663300"/>
                </a:solidFill>
                <a:ea typeface="华文新魏" pitchFamily="2" charset="-122"/>
              </a:rPr>
              <a:t>、</a:t>
            </a:r>
            <a:r>
              <a:rPr lang="en-US" altLang="zh-CN" sz="1800" b="1" dirty="0">
                <a:solidFill>
                  <a:srgbClr val="663300"/>
                </a:solidFill>
                <a:ea typeface="华文新魏" pitchFamily="2" charset="-122"/>
              </a:rPr>
              <a:t>hit</a:t>
            </a:r>
            <a:endParaRPr lang="zh-CN" altLang="en-US" sz="1800" b="1" dirty="0">
              <a:solidFill>
                <a:srgbClr val="663300"/>
              </a:solidFill>
              <a:ea typeface="华文新魏" pitchFamily="2" charset="-122"/>
            </a:endParaRPr>
          </a:p>
        </p:txBody>
      </p:sp>
      <p:sp>
        <p:nvSpPr>
          <p:cNvPr id="711711" name="Text Box 31"/>
          <p:cNvSpPr txBox="1"/>
          <p:nvPr/>
        </p:nvSpPr>
        <p:spPr>
          <a:xfrm>
            <a:off x="7542213" y="5257800"/>
            <a:ext cx="900112"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006600"/>
                </a:solidFill>
                <a:ea typeface="宋体" pitchFamily="2" charset="-122"/>
              </a:rPr>
              <a:t>访存</a:t>
            </a:r>
            <a:r>
              <a:rPr lang="en-US" altLang="zh-CN" sz="1800" b="1" dirty="0">
                <a:solidFill>
                  <a:srgbClr val="006600"/>
                </a:solidFill>
                <a:ea typeface="宋体" pitchFamily="2" charset="-122"/>
              </a:rPr>
              <a:t>1</a:t>
            </a:r>
            <a:r>
              <a:rPr lang="zh-CN" altLang="en-US" sz="1800" b="1" dirty="0">
                <a:solidFill>
                  <a:srgbClr val="006600"/>
                </a:solidFill>
                <a:ea typeface="宋体" pitchFamily="2" charset="-122"/>
              </a:rPr>
              <a:t>次</a:t>
            </a:r>
          </a:p>
        </p:txBody>
      </p:sp>
      <p:sp>
        <p:nvSpPr>
          <p:cNvPr id="711712" name="Text Box 32"/>
          <p:cNvSpPr txBox="1"/>
          <p:nvPr/>
        </p:nvSpPr>
        <p:spPr>
          <a:xfrm>
            <a:off x="476250" y="6197600"/>
            <a:ext cx="3468688"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宋体" pitchFamily="2" charset="-122"/>
              </a:rPr>
              <a:t>剩余的中等情况呢？</a:t>
            </a:r>
          </a:p>
        </p:txBody>
      </p:sp>
      <p:sp>
        <p:nvSpPr>
          <p:cNvPr id="711713" name="Text Box 33"/>
          <p:cNvSpPr txBox="1"/>
          <p:nvPr/>
        </p:nvSpPr>
        <p:spPr>
          <a:xfrm>
            <a:off x="3716338" y="6197600"/>
            <a:ext cx="2149475"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800" b="1" dirty="0">
                <a:solidFill>
                  <a:srgbClr val="663300"/>
                </a:solidFill>
                <a:ea typeface="宋体" pitchFamily="2" charset="-122"/>
              </a:rPr>
              <a:t>miss</a:t>
            </a:r>
            <a:r>
              <a:rPr lang="zh-CN" altLang="en-US" sz="1800" b="1" dirty="0">
                <a:solidFill>
                  <a:srgbClr val="663300"/>
                </a:solidFill>
                <a:ea typeface="宋体" pitchFamily="2" charset="-122"/>
              </a:rPr>
              <a:t>、</a:t>
            </a:r>
            <a:r>
              <a:rPr lang="en-US" altLang="zh-CN" sz="1800" b="1" dirty="0">
                <a:solidFill>
                  <a:srgbClr val="663300"/>
                </a:solidFill>
                <a:ea typeface="宋体" pitchFamily="2" charset="-122"/>
              </a:rPr>
              <a:t>hit</a:t>
            </a:r>
            <a:r>
              <a:rPr lang="zh-CN" altLang="en-US" sz="1800" b="1" dirty="0">
                <a:solidFill>
                  <a:srgbClr val="663300"/>
                </a:solidFill>
                <a:ea typeface="宋体" pitchFamily="2" charset="-122"/>
              </a:rPr>
              <a:t>、</a:t>
            </a:r>
            <a:r>
              <a:rPr lang="en-US" altLang="zh-CN" sz="1800" b="1" dirty="0">
                <a:solidFill>
                  <a:srgbClr val="663300"/>
                </a:solidFill>
                <a:ea typeface="宋体" pitchFamily="2" charset="-122"/>
              </a:rPr>
              <a:t>miss</a:t>
            </a:r>
          </a:p>
        </p:txBody>
      </p:sp>
      <p:sp>
        <p:nvSpPr>
          <p:cNvPr id="711714" name="Text Box 34"/>
          <p:cNvSpPr txBox="1"/>
          <p:nvPr/>
        </p:nvSpPr>
        <p:spPr>
          <a:xfrm>
            <a:off x="5967413" y="6197600"/>
            <a:ext cx="3194050"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006600"/>
                </a:solidFill>
                <a:ea typeface="宋体" pitchFamily="2" charset="-122"/>
              </a:rPr>
              <a:t>不需访问磁盘、但访存至少</a:t>
            </a:r>
            <a:r>
              <a:rPr lang="en-US" altLang="zh-CN" sz="1800" b="1" dirty="0">
                <a:solidFill>
                  <a:srgbClr val="006600"/>
                </a:solidFill>
                <a:ea typeface="宋体" pitchFamily="2" charset="-122"/>
              </a:rPr>
              <a:t>2</a:t>
            </a:r>
            <a:r>
              <a:rPr lang="zh-CN" altLang="en-US" sz="1800" b="1" dirty="0">
                <a:solidFill>
                  <a:srgbClr val="006600"/>
                </a:solidFill>
                <a:ea typeface="宋体" pitchFamily="2" charset="-122"/>
              </a:rPr>
              <a:t>次</a:t>
            </a:r>
          </a:p>
        </p:txBody>
      </p:sp>
      <p:sp>
        <p:nvSpPr>
          <p:cNvPr id="711715" name="Text Box 35"/>
          <p:cNvSpPr txBox="1"/>
          <p:nvPr/>
        </p:nvSpPr>
        <p:spPr>
          <a:xfrm>
            <a:off x="338138" y="5748338"/>
            <a:ext cx="3468687" cy="2746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CC0000"/>
                </a:solidFill>
                <a:ea typeface="宋体" pitchFamily="2" charset="-122"/>
              </a:rPr>
              <a:t>上表组合中，最坏的情况是什么？</a:t>
            </a:r>
          </a:p>
        </p:txBody>
      </p:sp>
      <p:sp>
        <p:nvSpPr>
          <p:cNvPr id="711716" name="Text Box 36"/>
          <p:cNvSpPr txBox="1"/>
          <p:nvPr/>
        </p:nvSpPr>
        <p:spPr>
          <a:xfrm>
            <a:off x="3806825" y="5751513"/>
            <a:ext cx="2149475" cy="274637"/>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800" b="1" dirty="0">
                <a:solidFill>
                  <a:srgbClr val="663300"/>
                </a:solidFill>
                <a:ea typeface="宋体" pitchFamily="2" charset="-122"/>
              </a:rPr>
              <a:t>miss</a:t>
            </a:r>
            <a:r>
              <a:rPr lang="zh-CN" altLang="en-US" sz="1800" b="1" dirty="0">
                <a:solidFill>
                  <a:srgbClr val="663300"/>
                </a:solidFill>
                <a:ea typeface="宋体" pitchFamily="2" charset="-122"/>
              </a:rPr>
              <a:t>、</a:t>
            </a:r>
            <a:r>
              <a:rPr lang="en-US" altLang="zh-CN" sz="1800" b="1" dirty="0">
                <a:solidFill>
                  <a:srgbClr val="663300"/>
                </a:solidFill>
                <a:ea typeface="宋体" pitchFamily="2" charset="-122"/>
              </a:rPr>
              <a:t>miss</a:t>
            </a:r>
            <a:r>
              <a:rPr lang="zh-CN" altLang="en-US" sz="1800" b="1" dirty="0">
                <a:solidFill>
                  <a:srgbClr val="663300"/>
                </a:solidFill>
                <a:ea typeface="宋体" pitchFamily="2" charset="-122"/>
              </a:rPr>
              <a:t>、</a:t>
            </a:r>
            <a:r>
              <a:rPr lang="en-US" altLang="zh-CN" sz="1800" b="1" dirty="0">
                <a:solidFill>
                  <a:srgbClr val="663300"/>
                </a:solidFill>
                <a:ea typeface="宋体" pitchFamily="2" charset="-122"/>
              </a:rPr>
              <a:t>miss</a:t>
            </a:r>
          </a:p>
        </p:txBody>
      </p:sp>
      <p:sp>
        <p:nvSpPr>
          <p:cNvPr id="711717" name="Text Box 37"/>
          <p:cNvSpPr txBox="1"/>
          <p:nvPr/>
        </p:nvSpPr>
        <p:spPr>
          <a:xfrm>
            <a:off x="6100763" y="5702300"/>
            <a:ext cx="2946400" cy="274638"/>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1800" b="1" dirty="0">
                <a:solidFill>
                  <a:srgbClr val="006600"/>
                </a:solidFill>
                <a:ea typeface="宋体" pitchFamily="2" charset="-122"/>
              </a:rPr>
              <a:t>需访问磁盘、并访存至少</a:t>
            </a:r>
            <a:r>
              <a:rPr lang="en-US" altLang="zh-CN" sz="1800" b="1" dirty="0">
                <a:solidFill>
                  <a:srgbClr val="006600"/>
                </a:solidFill>
                <a:ea typeface="宋体" pitchFamily="2" charset="-122"/>
              </a:rPr>
              <a:t>2</a:t>
            </a:r>
            <a:r>
              <a:rPr lang="zh-CN" altLang="en-US" sz="1800" b="1" dirty="0">
                <a:solidFill>
                  <a:srgbClr val="006600"/>
                </a:solidFill>
                <a:ea typeface="宋体" pitchFamily="2" charset="-122"/>
              </a:rPr>
              <a:t>次</a:t>
            </a:r>
          </a:p>
        </p:txBody>
      </p:sp>
      <p:sp>
        <p:nvSpPr>
          <p:cNvPr id="28" name="Text Box 10"/>
          <p:cNvSpPr txBox="1"/>
          <p:nvPr/>
        </p:nvSpPr>
        <p:spPr>
          <a:xfrm>
            <a:off x="2305050" y="3606800"/>
            <a:ext cx="6618288" cy="244475"/>
          </a:xfrm>
          <a:prstGeom prst="rect">
            <a:avLst/>
          </a:prstGeom>
          <a:solidFill>
            <a:schemeClr val="bg1"/>
          </a:solid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zh-CN" altLang="en-US" sz="1600" dirty="0">
                <a:solidFill>
                  <a:srgbClr val="595959"/>
                </a:solidFill>
                <a:ea typeface="宋体" pitchFamily="2" charset="-122"/>
              </a:rPr>
              <a:t>不可能，页表缺失，说明信息不在主存，</a:t>
            </a:r>
            <a:r>
              <a:rPr lang="en-US" altLang="zh-CN" sz="1600" dirty="0">
                <a:solidFill>
                  <a:srgbClr val="595959"/>
                </a:solidFill>
                <a:ea typeface="宋体" pitchFamily="2" charset="-122"/>
              </a:rPr>
              <a:t>TLB</a:t>
            </a:r>
            <a:r>
              <a:rPr lang="zh-CN" altLang="en-US" sz="1600" dirty="0">
                <a:solidFill>
                  <a:srgbClr val="595959"/>
                </a:solidFill>
                <a:ea typeface="宋体" pitchFamily="2" charset="-122"/>
              </a:rPr>
              <a:t>中一定没有该页表项</a:t>
            </a:r>
            <a:endParaRPr lang="en-US" altLang="zh-CN" sz="1600" dirty="0">
              <a:solidFill>
                <a:srgbClr val="595959"/>
              </a:solidFill>
              <a:ea typeface="宋体" pitchFamily="2" charset="-122"/>
            </a:endParaRPr>
          </a:p>
        </p:txBody>
      </p:sp>
      <p:sp>
        <p:nvSpPr>
          <p:cNvPr id="29" name="Text Box 13"/>
          <p:cNvSpPr txBox="1"/>
          <p:nvPr/>
        </p:nvSpPr>
        <p:spPr>
          <a:xfrm>
            <a:off x="2349500" y="3984625"/>
            <a:ext cx="6618288" cy="244475"/>
          </a:xfrm>
          <a:prstGeom prst="rect">
            <a:avLst/>
          </a:prstGeom>
          <a:solidFill>
            <a:schemeClr val="bg1"/>
          </a:solid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zh-CN" altLang="en-US" sz="1600" dirty="0">
                <a:solidFill>
                  <a:srgbClr val="595959"/>
                </a:solidFill>
                <a:ea typeface="宋体" pitchFamily="2" charset="-122"/>
              </a:rPr>
              <a:t>不可能，页表缺失，说明信息不在主存，</a:t>
            </a:r>
            <a:r>
              <a:rPr lang="en-US" altLang="zh-CN" sz="1600" dirty="0">
                <a:solidFill>
                  <a:srgbClr val="595959"/>
                </a:solidFill>
                <a:ea typeface="宋体" pitchFamily="2" charset="-122"/>
              </a:rPr>
              <a:t>Cache</a:t>
            </a:r>
            <a:r>
              <a:rPr lang="zh-CN" altLang="en-US" sz="1600" dirty="0">
                <a:solidFill>
                  <a:srgbClr val="595959"/>
                </a:solidFill>
                <a:ea typeface="宋体" pitchFamily="2" charset="-122"/>
              </a:rPr>
              <a:t>中一定也没有该信息</a:t>
            </a:r>
            <a:endParaRPr lang="en-US" altLang="zh-CN" sz="1600" dirty="0">
              <a:solidFill>
                <a:srgbClr val="595959"/>
              </a:solidFill>
              <a:ea typeface="宋体" pitchFamily="2" charset="-122"/>
            </a:endParaRPr>
          </a:p>
        </p:txBody>
      </p:sp>
      <p:sp>
        <p:nvSpPr>
          <p:cNvPr id="30" name="Text Box 13"/>
          <p:cNvSpPr txBox="1"/>
          <p:nvPr/>
        </p:nvSpPr>
        <p:spPr>
          <a:xfrm>
            <a:off x="2349500" y="4362450"/>
            <a:ext cx="6618288" cy="244475"/>
          </a:xfrm>
          <a:prstGeom prst="rect">
            <a:avLst/>
          </a:prstGeom>
          <a:solidFill>
            <a:schemeClr val="bg1"/>
          </a:solidFill>
          <a:ln w="9525">
            <a:noFill/>
          </a:ln>
        </p:spPr>
        <p:txBody>
          <a:bodyPr lIns="0" tIns="0" rIns="0" bIns="0">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zh-CN" altLang="en-US" sz="1600" dirty="0">
                <a:solidFill>
                  <a:srgbClr val="595959"/>
                </a:solidFill>
                <a:ea typeface="宋体" pitchFamily="2" charset="-122"/>
              </a:rPr>
              <a:t>不可能，页表缺失，说明信息不在主存，</a:t>
            </a:r>
            <a:r>
              <a:rPr lang="en-US" altLang="zh-CN" sz="1600" dirty="0">
                <a:solidFill>
                  <a:srgbClr val="595959"/>
                </a:solidFill>
                <a:ea typeface="宋体" pitchFamily="2" charset="-122"/>
              </a:rPr>
              <a:t>Cache</a:t>
            </a:r>
            <a:r>
              <a:rPr lang="zh-CN" altLang="en-US" sz="1600" dirty="0">
                <a:solidFill>
                  <a:srgbClr val="595959"/>
                </a:solidFill>
                <a:ea typeface="宋体" pitchFamily="2" charset="-122"/>
              </a:rPr>
              <a:t>中一定也没有该信息</a:t>
            </a:r>
            <a:endParaRPr lang="en-US" altLang="zh-CN" sz="1600" dirty="0">
              <a:solidFill>
                <a:srgbClr val="595959"/>
              </a:solidFill>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711708"/>
                                        </p:tgtEl>
                                        <p:attrNameLst>
                                          <p:attrName>style.visibility</p:attrName>
                                        </p:attrNameLst>
                                      </p:cBhvr>
                                      <p:to>
                                        <p:strVal val="visible"/>
                                      </p:to>
                                    </p:set>
                                    <p:animEffect transition="in" filter="blinds(horizontal)">
                                      <p:cBhvr>
                                        <p:cTn id="39" dur="500"/>
                                        <p:tgtEl>
                                          <p:spTgt spid="71170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711709"/>
                                        </p:tgtEl>
                                        <p:attrNameLst>
                                          <p:attrName>style.visibility</p:attrName>
                                        </p:attrNameLst>
                                      </p:cBhvr>
                                      <p:to>
                                        <p:strVal val="visible"/>
                                      </p:to>
                                    </p:set>
                                    <p:animEffect transition="in" filter="blinds(horizontal)">
                                      <p:cBhvr>
                                        <p:cTn id="44" dur="500"/>
                                        <p:tgtEl>
                                          <p:spTgt spid="711709"/>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711707"/>
                                        </p:tgtEl>
                                        <p:attrNameLst>
                                          <p:attrName>style.visibility</p:attrName>
                                        </p:attrNameLst>
                                      </p:cBhvr>
                                      <p:to>
                                        <p:strVal val="visible"/>
                                      </p:to>
                                    </p:set>
                                    <p:animEffect transition="in" filter="blinds(horizontal)">
                                      <p:cBhvr>
                                        <p:cTn id="49" dur="500"/>
                                        <p:tgtEl>
                                          <p:spTgt spid="71170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711710"/>
                                        </p:tgtEl>
                                        <p:attrNameLst>
                                          <p:attrName>style.visibility</p:attrName>
                                        </p:attrNameLst>
                                      </p:cBhvr>
                                      <p:to>
                                        <p:strVal val="visible"/>
                                      </p:to>
                                    </p:set>
                                    <p:animEffect transition="in" filter="blinds(horizontal)">
                                      <p:cBhvr>
                                        <p:cTn id="54" dur="500"/>
                                        <p:tgtEl>
                                          <p:spTgt spid="711710"/>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711711"/>
                                        </p:tgtEl>
                                        <p:attrNameLst>
                                          <p:attrName>style.visibility</p:attrName>
                                        </p:attrNameLst>
                                      </p:cBhvr>
                                      <p:to>
                                        <p:strVal val="visible"/>
                                      </p:to>
                                    </p:set>
                                    <p:animEffect transition="in" filter="blinds(horizontal)">
                                      <p:cBhvr>
                                        <p:cTn id="59" dur="500"/>
                                        <p:tgtEl>
                                          <p:spTgt spid="711711"/>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711715"/>
                                        </p:tgtEl>
                                        <p:attrNameLst>
                                          <p:attrName>style.visibility</p:attrName>
                                        </p:attrNameLst>
                                      </p:cBhvr>
                                      <p:to>
                                        <p:strVal val="visible"/>
                                      </p:to>
                                    </p:set>
                                    <p:animEffect transition="in" filter="blinds(horizontal)">
                                      <p:cBhvr>
                                        <p:cTn id="64" dur="500"/>
                                        <p:tgtEl>
                                          <p:spTgt spid="711715"/>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711716"/>
                                        </p:tgtEl>
                                        <p:attrNameLst>
                                          <p:attrName>style.visibility</p:attrName>
                                        </p:attrNameLst>
                                      </p:cBhvr>
                                      <p:to>
                                        <p:strVal val="visible"/>
                                      </p:to>
                                    </p:set>
                                    <p:animEffect transition="in" filter="blinds(horizontal)">
                                      <p:cBhvr>
                                        <p:cTn id="69" dur="500"/>
                                        <p:tgtEl>
                                          <p:spTgt spid="711716"/>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711717"/>
                                        </p:tgtEl>
                                        <p:attrNameLst>
                                          <p:attrName>style.visibility</p:attrName>
                                        </p:attrNameLst>
                                      </p:cBhvr>
                                      <p:to>
                                        <p:strVal val="visible"/>
                                      </p:to>
                                    </p:set>
                                    <p:animEffect transition="in" filter="blinds(horizontal)">
                                      <p:cBhvr>
                                        <p:cTn id="74" dur="500"/>
                                        <p:tgtEl>
                                          <p:spTgt spid="711717"/>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711712"/>
                                        </p:tgtEl>
                                        <p:attrNameLst>
                                          <p:attrName>style.visibility</p:attrName>
                                        </p:attrNameLst>
                                      </p:cBhvr>
                                      <p:to>
                                        <p:strVal val="visible"/>
                                      </p:to>
                                    </p:set>
                                    <p:animEffect transition="in" filter="blinds(horizontal)">
                                      <p:cBhvr>
                                        <p:cTn id="79" dur="500"/>
                                        <p:tgtEl>
                                          <p:spTgt spid="711712"/>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711713"/>
                                        </p:tgtEl>
                                        <p:attrNameLst>
                                          <p:attrName>style.visibility</p:attrName>
                                        </p:attrNameLst>
                                      </p:cBhvr>
                                      <p:to>
                                        <p:strVal val="visible"/>
                                      </p:to>
                                    </p:set>
                                    <p:animEffect transition="in" filter="blinds(horizontal)">
                                      <p:cBhvr>
                                        <p:cTn id="84" dur="500"/>
                                        <p:tgtEl>
                                          <p:spTgt spid="711713"/>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711714"/>
                                        </p:tgtEl>
                                        <p:attrNameLst>
                                          <p:attrName>style.visibility</p:attrName>
                                        </p:attrNameLst>
                                      </p:cBhvr>
                                      <p:to>
                                        <p:strVal val="visible"/>
                                      </p:to>
                                    </p:set>
                                    <p:animEffect transition="in" filter="blinds(horizontal)">
                                      <p:cBhvr>
                                        <p:cTn id="89" dur="500"/>
                                        <p:tgtEl>
                                          <p:spTgt spid="711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77" grpId="0" animBg="1"/>
      <p:bldP spid="28678" grpId="0" animBg="1"/>
      <p:bldP spid="711707" grpId="0"/>
      <p:bldP spid="711708" grpId="0"/>
      <p:bldP spid="711709" grpId="0"/>
      <p:bldP spid="711710" grpId="0"/>
      <p:bldP spid="711711" grpId="0"/>
      <p:bldP spid="711712" grpId="0"/>
      <p:bldP spid="711713" grpId="0"/>
      <p:bldP spid="711714" grpId="0"/>
      <p:bldP spid="711715" grpId="0"/>
      <p:bldP spid="711716" grpId="0"/>
      <p:bldP spid="711717" grpId="0"/>
      <p:bldP spid="28" grpId="0" animBg="1"/>
      <p:bldP spid="29" grpId="0" animBg="1"/>
      <p:bldP spid="30" grpId="0" animBg="1"/>
    </p:bldLst>
  </p:timing>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373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dirty="0">
                <a:ea typeface="宋体" pitchFamily="2" charset="-122"/>
              </a:rPr>
              <a:t>Chapter 5 — Large and Fast: Exploiting Memory Hierarchy — </a:t>
            </a:r>
            <a:fld id="{9A0DB2DC-4C9A-4742-B13C-FB6460FD3503}" type="slidenum">
              <a:rPr lang="en-AU" altLang="zh-CN" sz="1400" dirty="0">
                <a:ea typeface="宋体" pitchFamily="2" charset="-122"/>
              </a:rPr>
              <a:t>269</a:t>
            </a:fld>
            <a:endParaRPr lang="en-AU" altLang="zh-CN" sz="1400" dirty="0">
              <a:ea typeface="宋体" pitchFamily="2" charset="-122"/>
            </a:endParaRPr>
          </a:p>
        </p:txBody>
      </p:sp>
      <p:sp>
        <p:nvSpPr>
          <p:cNvPr id="713731" name="Rectangle 5"/>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存储器的层次结构</a:t>
            </a:r>
            <a:endParaRPr lang="en-AU" altLang="zh-CN" dirty="0">
              <a:ea typeface="宋体" pitchFamily="2" charset="-122"/>
            </a:endParaRPr>
          </a:p>
        </p:txBody>
      </p:sp>
      <p:sp>
        <p:nvSpPr>
          <p:cNvPr id="292868" name="Rectangle 6"/>
          <p:cNvSpPr>
            <a:spLocks noGrp="1"/>
          </p:cNvSpPr>
          <p:nvPr>
            <p:ph idx="1"/>
          </p:nvPr>
        </p:nvSpPr>
        <p:spPr>
          <a:xfrm>
            <a:off x="684213" y="1111250"/>
            <a:ext cx="8270875" cy="5126038"/>
          </a:xfrm>
          <a:ln/>
        </p:spPr>
        <p:txBody>
          <a:bodyPr vert="horz" wrap="square" lIns="91440" tIns="45720" rIns="91440" bIns="45720" anchor="t"/>
          <a:lstStyle/>
          <a:p>
            <a:pPr eaLnBrk="1" hangingPunct="1"/>
            <a:r>
              <a:rPr lang="zh-CN" altLang="en-US" dirty="0">
                <a:latin typeface="黑体" pitchFamily="49" charset="-122"/>
                <a:ea typeface="黑体" pitchFamily="49" charset="-122"/>
              </a:rPr>
              <a:t>结构中所有的存储层次具有相同访问原则</a:t>
            </a:r>
            <a:endParaRPr lang="en-US" altLang="zh-CN" dirty="0">
              <a:latin typeface="黑体" pitchFamily="49" charset="-122"/>
              <a:ea typeface="黑体" pitchFamily="49" charset="-122"/>
            </a:endParaRPr>
          </a:p>
          <a:p>
            <a:pPr lvl="1" eaLnBrk="1" hangingPunct="1"/>
            <a:r>
              <a:rPr lang="zh-CN" altLang="en-US" dirty="0">
                <a:solidFill>
                  <a:srgbClr val="FF0000"/>
                </a:solidFill>
                <a:latin typeface="黑体" pitchFamily="49" charset="-122"/>
                <a:ea typeface="黑体" pitchFamily="49" charset="-122"/>
              </a:rPr>
              <a:t>基于</a:t>
            </a:r>
            <a:r>
              <a:rPr lang="en-US" altLang="zh-CN" dirty="0">
                <a:solidFill>
                  <a:srgbClr val="FF0000"/>
                </a:solidFill>
                <a:latin typeface="黑体" pitchFamily="49" charset="-122"/>
                <a:ea typeface="黑体" pitchFamily="49" charset="-122"/>
              </a:rPr>
              <a:t>cache</a:t>
            </a:r>
            <a:r>
              <a:rPr lang="zh-CN" altLang="en-US" dirty="0">
                <a:solidFill>
                  <a:srgbClr val="FF0000"/>
                </a:solidFill>
                <a:latin typeface="黑体" pitchFamily="49" charset="-122"/>
                <a:ea typeface="黑体" pitchFamily="49" charset="-122"/>
              </a:rPr>
              <a:t>的概念</a:t>
            </a:r>
            <a:endParaRPr lang="en-US" altLang="zh-CN" dirty="0">
              <a:solidFill>
                <a:srgbClr val="FF0000"/>
              </a:solidFill>
              <a:latin typeface="黑体" pitchFamily="49" charset="-122"/>
              <a:ea typeface="黑体" pitchFamily="49" charset="-122"/>
            </a:endParaRPr>
          </a:p>
          <a:p>
            <a:pPr lvl="1" eaLnBrk="1" hangingPunct="1"/>
            <a:endParaRPr lang="en-US" altLang="zh-CN" dirty="0">
              <a:solidFill>
                <a:srgbClr val="FF0000"/>
              </a:solidFill>
              <a:latin typeface="黑体" pitchFamily="49" charset="-122"/>
              <a:ea typeface="黑体" pitchFamily="49" charset="-122"/>
            </a:endParaRPr>
          </a:p>
          <a:p>
            <a:pPr lvl="1" eaLnBrk="1" hangingPunct="1"/>
            <a:endParaRPr lang="en-US" altLang="zh-CN" dirty="0">
              <a:solidFill>
                <a:srgbClr val="FF0000"/>
              </a:solidFill>
              <a:latin typeface="黑体" pitchFamily="49" charset="-122"/>
              <a:ea typeface="黑体" pitchFamily="49" charset="-122"/>
            </a:endParaRPr>
          </a:p>
          <a:p>
            <a:pPr lvl="1" eaLnBrk="1" hangingPunct="1"/>
            <a:endParaRPr lang="en-US"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在层次结构的每一级别</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块位置</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查找块</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访问缺失的替换算法</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写策略</a:t>
            </a:r>
            <a:endParaRPr lang="en-AU" altLang="zh-CN" dirty="0">
              <a:latin typeface="黑体" pitchFamily="49" charset="-122"/>
              <a:ea typeface="黑体" pitchFamily="49" charset="-122"/>
            </a:endParaRPr>
          </a:p>
        </p:txBody>
      </p:sp>
      <p:sp>
        <p:nvSpPr>
          <p:cNvPr id="713733" name="Text Box 4"/>
          <p:cNvSpPr txBox="1"/>
          <p:nvPr/>
        </p:nvSpPr>
        <p:spPr>
          <a:xfrm rot="5400000">
            <a:off x="6154738" y="2554288"/>
            <a:ext cx="5610225" cy="369887"/>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§5.5 A Common Framework for Memory Hierarchies</a:t>
            </a:r>
          </a:p>
        </p:txBody>
      </p:sp>
      <p:pic>
        <p:nvPicPr>
          <p:cNvPr id="7" name="Picture 6" descr="f05-35-9780124077263"/>
          <p:cNvPicPr>
            <a:picLocks noChangeAspect="1"/>
          </p:cNvPicPr>
          <p:nvPr/>
        </p:nvPicPr>
        <p:blipFill>
          <a:blip r:embed="rId3"/>
          <a:stretch>
            <a:fillRect/>
          </a:stretch>
        </p:blipFill>
        <p:spPr>
          <a:xfrm>
            <a:off x="111125" y="1700213"/>
            <a:ext cx="8997950" cy="21161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86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286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286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286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28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数据安全</a:t>
            </a:r>
            <a:endParaRPr lang="en-US" altLang="zh-CN" dirty="0">
              <a:ea typeface="宋体" pitchFamily="2" charset="-122"/>
            </a:endParaRPr>
          </a:p>
        </p:txBody>
      </p:sp>
      <p:sp>
        <p:nvSpPr>
          <p:cNvPr id="16387" name="Rectangle 3"/>
          <p:cNvSpPr>
            <a:spLocks noGrp="1"/>
          </p:cNvSpPr>
          <p:nvPr>
            <p:ph type="body" sz="half" idx="1"/>
          </p:nvPr>
        </p:nvSpPr>
        <p:spPr>
          <a:ln/>
        </p:spPr>
        <p:txBody>
          <a:bodyPr vert="horz" wrap="square" lIns="91440" tIns="45720" rIns="91440" bIns="45720" anchor="t"/>
          <a:lstStyle/>
          <a:p>
            <a:r>
              <a:rPr lang="zh-CN" altLang="en-US" dirty="0">
                <a:ea typeface="宋体" pitchFamily="2" charset="-122"/>
              </a:rPr>
              <a:t>易失性主存储器</a:t>
            </a:r>
            <a:endParaRPr lang="en-US" altLang="zh-CN" dirty="0">
              <a:ea typeface="宋体" pitchFamily="2" charset="-122"/>
            </a:endParaRPr>
          </a:p>
          <a:p>
            <a:pPr lvl="1"/>
            <a:r>
              <a:rPr lang="zh-CN" altLang="en-US" dirty="0">
                <a:ea typeface="宋体" pitchFamily="2" charset="-122"/>
              </a:rPr>
              <a:t>断电时会丢掉所有数据</a:t>
            </a:r>
            <a:endParaRPr lang="en-US" altLang="zh-CN" dirty="0">
              <a:ea typeface="宋体" pitchFamily="2" charset="-122"/>
            </a:endParaRPr>
          </a:p>
          <a:p>
            <a:r>
              <a:rPr lang="zh-CN" altLang="en-US" dirty="0">
                <a:ea typeface="宋体" pitchFamily="2" charset="-122"/>
              </a:rPr>
              <a:t>非易失性二级存储器</a:t>
            </a:r>
            <a:endParaRPr lang="en-US" altLang="zh-CN" dirty="0">
              <a:ea typeface="宋体" pitchFamily="2" charset="-122"/>
            </a:endParaRPr>
          </a:p>
          <a:p>
            <a:pPr lvl="1"/>
            <a:r>
              <a:rPr lang="zh-CN" altLang="en-US" dirty="0">
                <a:ea typeface="宋体" pitchFamily="2" charset="-122"/>
              </a:rPr>
              <a:t>磁盘</a:t>
            </a:r>
            <a:endParaRPr lang="en-US" altLang="zh-CN" dirty="0">
              <a:ea typeface="宋体" pitchFamily="2" charset="-122"/>
            </a:endParaRPr>
          </a:p>
          <a:p>
            <a:pPr lvl="1"/>
            <a:r>
              <a:rPr lang="zh-CN" altLang="en-US" dirty="0">
                <a:ea typeface="宋体" pitchFamily="2" charset="-122"/>
              </a:rPr>
              <a:t>闪存</a:t>
            </a:r>
            <a:endParaRPr lang="en-US" altLang="zh-CN" dirty="0">
              <a:ea typeface="宋体" pitchFamily="2" charset="-122"/>
            </a:endParaRPr>
          </a:p>
          <a:p>
            <a:pPr lvl="1"/>
            <a:r>
              <a:rPr lang="zh-CN" altLang="en-US" dirty="0">
                <a:ea typeface="宋体" pitchFamily="2" charset="-122"/>
              </a:rPr>
              <a:t>光盘</a:t>
            </a:r>
            <a:r>
              <a:rPr lang="en-US" altLang="zh-CN" dirty="0">
                <a:ea typeface="宋体" pitchFamily="2" charset="-122"/>
              </a:rPr>
              <a:t> (CDROM, DVD)</a:t>
            </a:r>
          </a:p>
        </p:txBody>
      </p:sp>
      <p:sp>
        <p:nvSpPr>
          <p:cNvPr id="59396" name="页脚占位符 4"/>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27</a:t>
            </a:fld>
            <a:endParaRPr lang="en-AU" altLang="zh-CN" sz="1400" b="1" dirty="0">
              <a:ea typeface="宋体" pitchFamily="2" charset="-122"/>
            </a:endParaRPr>
          </a:p>
        </p:txBody>
      </p:sp>
      <p:pic>
        <p:nvPicPr>
          <p:cNvPr id="16390" name="Picture 11" descr="flash-cards"/>
          <p:cNvPicPr>
            <a:picLocks noChangeAspect="1"/>
          </p:cNvPicPr>
          <p:nvPr/>
        </p:nvPicPr>
        <p:blipFill>
          <a:blip r:embed="rId3"/>
          <a:stretch>
            <a:fillRect/>
          </a:stretch>
        </p:blipFill>
        <p:spPr>
          <a:xfrm>
            <a:off x="6448425" y="1196975"/>
            <a:ext cx="2695575" cy="2030413"/>
          </a:xfrm>
          <a:prstGeom prst="rect">
            <a:avLst/>
          </a:prstGeom>
          <a:noFill/>
          <a:ln w="9525">
            <a:noFill/>
          </a:ln>
        </p:spPr>
      </p:pic>
      <p:pic>
        <p:nvPicPr>
          <p:cNvPr id="16391" name="Picture 9" descr="hard-disk-drive"/>
          <p:cNvPicPr>
            <a:picLocks noChangeAspect="1"/>
          </p:cNvPicPr>
          <p:nvPr/>
        </p:nvPicPr>
        <p:blipFill>
          <a:blip r:embed="rId4"/>
          <a:stretch>
            <a:fillRect/>
          </a:stretch>
        </p:blipFill>
        <p:spPr>
          <a:xfrm>
            <a:off x="611188" y="3716338"/>
            <a:ext cx="4537075" cy="2557462"/>
          </a:xfrm>
          <a:prstGeom prst="rect">
            <a:avLst/>
          </a:prstGeom>
          <a:noFill/>
          <a:ln w="9525">
            <a:noFill/>
          </a:ln>
        </p:spPr>
      </p:pic>
      <p:pic>
        <p:nvPicPr>
          <p:cNvPr id="16392" name="Picture 10" descr="flash-memory-exploded"/>
          <p:cNvPicPr>
            <a:picLocks noChangeAspect="1"/>
          </p:cNvPicPr>
          <p:nvPr/>
        </p:nvPicPr>
        <p:blipFill>
          <a:blip r:embed="rId5"/>
          <a:stretch>
            <a:fillRect/>
          </a:stretch>
        </p:blipFill>
        <p:spPr>
          <a:xfrm>
            <a:off x="6659563" y="3141663"/>
            <a:ext cx="1828800" cy="1371600"/>
          </a:xfrm>
          <a:prstGeom prst="rect">
            <a:avLst/>
          </a:prstGeom>
          <a:noFill/>
          <a:ln w="9525">
            <a:noFill/>
          </a:ln>
        </p:spPr>
      </p:pic>
      <p:pic>
        <p:nvPicPr>
          <p:cNvPr id="16393" name="Picture 12" descr="dvd-drive"/>
          <p:cNvPicPr>
            <a:picLocks noChangeAspect="1"/>
          </p:cNvPicPr>
          <p:nvPr/>
        </p:nvPicPr>
        <p:blipFill>
          <a:blip r:embed="rId6"/>
          <a:stretch>
            <a:fillRect/>
          </a:stretch>
        </p:blipFill>
        <p:spPr>
          <a:xfrm>
            <a:off x="5508625" y="4797425"/>
            <a:ext cx="2454275" cy="14509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577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270</a:t>
            </a:fld>
            <a:endParaRPr lang="en-AU" altLang="zh-CN" sz="1400" b="1" dirty="0">
              <a:ea typeface="宋体" pitchFamily="2" charset="-122"/>
            </a:endParaRPr>
          </a:p>
        </p:txBody>
      </p:sp>
      <p:sp>
        <p:nvSpPr>
          <p:cNvPr id="715779" name="Rectangle 4"/>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块位置</a:t>
            </a:r>
            <a:endParaRPr lang="en-AU" altLang="zh-CN" dirty="0">
              <a:ea typeface="宋体" pitchFamily="2" charset="-122"/>
            </a:endParaRPr>
          </a:p>
        </p:txBody>
      </p:sp>
      <p:sp>
        <p:nvSpPr>
          <p:cNvPr id="715780" name="Rectangle 5"/>
          <p:cNvSpPr>
            <a:spLocks noGrp="1"/>
          </p:cNvSpPr>
          <p:nvPr>
            <p:ph idx="1"/>
          </p:nvPr>
        </p:nvSpPr>
        <p:spPr>
          <a:ln/>
        </p:spPr>
        <p:txBody>
          <a:bodyPr vert="horz" wrap="square" lIns="91440" tIns="45720" rIns="91440" bIns="45720" anchor="t"/>
          <a:lstStyle/>
          <a:p>
            <a:pPr eaLnBrk="1" hangingPunct="1"/>
            <a:r>
              <a:rPr lang="zh-CN" altLang="en-US" dirty="0">
                <a:latin typeface="黑体" pitchFamily="49" charset="-122"/>
                <a:ea typeface="黑体" pitchFamily="49" charset="-122"/>
              </a:rPr>
              <a:t>由相联性决定</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直接映射</a:t>
            </a:r>
            <a:r>
              <a:rPr lang="en-US" altLang="zh-CN" dirty="0">
                <a:latin typeface="黑体" pitchFamily="49" charset="-122"/>
                <a:ea typeface="黑体" pitchFamily="49" charset="-122"/>
              </a:rPr>
              <a:t> (1</a:t>
            </a:r>
            <a:r>
              <a:rPr lang="zh-CN" altLang="en-US" dirty="0">
                <a:latin typeface="黑体" pitchFamily="49" charset="-122"/>
                <a:ea typeface="黑体" pitchFamily="49" charset="-122"/>
              </a:rPr>
              <a:t>路组相联</a:t>
            </a:r>
            <a:r>
              <a:rPr lang="en-US" altLang="zh-CN" dirty="0">
                <a:latin typeface="黑体" pitchFamily="49" charset="-122"/>
                <a:ea typeface="黑体" pitchFamily="49" charset="-122"/>
              </a:rPr>
              <a:t>)</a:t>
            </a:r>
          </a:p>
          <a:p>
            <a:pPr lvl="2" eaLnBrk="1" hangingPunct="1"/>
            <a:r>
              <a:rPr lang="zh-CN" altLang="en-US" dirty="0">
                <a:latin typeface="黑体" pitchFamily="49" charset="-122"/>
                <a:ea typeface="黑体" pitchFamily="49" charset="-122"/>
              </a:rPr>
              <a:t>只有一种选择</a:t>
            </a:r>
            <a:endParaRPr lang="en-US" altLang="zh-CN" dirty="0">
              <a:latin typeface="黑体" pitchFamily="49" charset="-122"/>
              <a:ea typeface="黑体" pitchFamily="49" charset="-122"/>
            </a:endParaRPr>
          </a:p>
          <a:p>
            <a:pPr lvl="1" eaLnBrk="1" hangingPunct="1"/>
            <a:r>
              <a:rPr lang="en-US" altLang="zh-CN" dirty="0">
                <a:latin typeface="黑体" pitchFamily="49" charset="-122"/>
                <a:ea typeface="黑体" pitchFamily="49" charset="-122"/>
              </a:rPr>
              <a:t>n</a:t>
            </a:r>
            <a:r>
              <a:rPr lang="zh-CN" altLang="en-US" dirty="0">
                <a:latin typeface="黑体" pitchFamily="49" charset="-122"/>
                <a:ea typeface="黑体" pitchFamily="49" charset="-122"/>
              </a:rPr>
              <a:t>路组相联</a:t>
            </a:r>
            <a:endParaRPr lang="en-US" altLang="zh-CN" dirty="0">
              <a:latin typeface="黑体" pitchFamily="49" charset="-122"/>
              <a:ea typeface="黑体" pitchFamily="49" charset="-122"/>
            </a:endParaRPr>
          </a:p>
          <a:p>
            <a:pPr lvl="2" eaLnBrk="1" hangingPunct="1"/>
            <a:r>
              <a:rPr lang="zh-CN" altLang="en-US" dirty="0">
                <a:latin typeface="黑体" pitchFamily="49" charset="-122"/>
                <a:ea typeface="黑体" pitchFamily="49" charset="-122"/>
              </a:rPr>
              <a:t>在一组中有</a:t>
            </a:r>
            <a:r>
              <a:rPr lang="en-US" altLang="zh-CN" dirty="0">
                <a:latin typeface="黑体" pitchFamily="49" charset="-122"/>
                <a:ea typeface="黑体" pitchFamily="49" charset="-122"/>
              </a:rPr>
              <a:t>n</a:t>
            </a:r>
            <a:r>
              <a:rPr lang="zh-CN" altLang="en-US" dirty="0">
                <a:latin typeface="黑体" pitchFamily="49" charset="-122"/>
                <a:ea typeface="黑体" pitchFamily="49" charset="-122"/>
              </a:rPr>
              <a:t>个选择</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全相联</a:t>
            </a:r>
            <a:endParaRPr lang="en-US" altLang="zh-CN" dirty="0">
              <a:latin typeface="黑体" pitchFamily="49" charset="-122"/>
              <a:ea typeface="黑体" pitchFamily="49" charset="-122"/>
            </a:endParaRPr>
          </a:p>
          <a:p>
            <a:pPr lvl="2" eaLnBrk="1" hangingPunct="1"/>
            <a:r>
              <a:rPr lang="zh-CN" altLang="en-US" dirty="0">
                <a:latin typeface="黑体" pitchFamily="49" charset="-122"/>
                <a:ea typeface="黑体" pitchFamily="49" charset="-122"/>
              </a:rPr>
              <a:t>任意位置</a:t>
            </a:r>
            <a:endParaRPr lang="en-US"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高相联度能降低缺失率</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增加了复杂度、开销和访问时间</a:t>
            </a:r>
            <a:endParaRPr lang="en-AU" altLang="zh-CN" dirty="0">
              <a:latin typeface="黑体" pitchFamily="49" charset="-122"/>
              <a:ea typeface="黑体" pitchFamily="49" charset="-122"/>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82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271</a:t>
            </a:fld>
            <a:endParaRPr lang="en-AU" altLang="zh-CN" sz="1400" b="1" dirty="0">
              <a:ea typeface="宋体" pitchFamily="2" charset="-122"/>
            </a:endParaRPr>
          </a:p>
        </p:txBody>
      </p:sp>
      <p:sp>
        <p:nvSpPr>
          <p:cNvPr id="717827" name="Rectangle 29"/>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查找块</a:t>
            </a:r>
            <a:endParaRPr lang="en-AU" altLang="zh-CN" dirty="0">
              <a:ea typeface="宋体" pitchFamily="2" charset="-122"/>
            </a:endParaRPr>
          </a:p>
        </p:txBody>
      </p:sp>
      <p:sp>
        <p:nvSpPr>
          <p:cNvPr id="717828" name="Rectangle 30"/>
          <p:cNvSpPr>
            <a:spLocks noGrp="1"/>
          </p:cNvSpPr>
          <p:nvPr>
            <p:ph idx="1"/>
          </p:nvPr>
        </p:nvSpPr>
        <p:spPr>
          <a:xfrm>
            <a:off x="684213" y="3716338"/>
            <a:ext cx="8270875" cy="2381250"/>
          </a:xfrm>
          <a:ln/>
        </p:spPr>
        <p:txBody>
          <a:bodyPr vert="horz" wrap="square" lIns="91440" tIns="45720" rIns="91440" bIns="45720" anchor="t"/>
          <a:lstStyle/>
          <a:p>
            <a:pPr eaLnBrk="1" hangingPunct="1">
              <a:lnSpc>
                <a:spcPct val="90000"/>
              </a:lnSpc>
            </a:pPr>
            <a:r>
              <a:rPr lang="zh-CN" altLang="en-US" sz="2800" dirty="0">
                <a:latin typeface="黑体" pitchFamily="49" charset="-122"/>
                <a:ea typeface="黑体" pitchFamily="49" charset="-122"/>
              </a:rPr>
              <a:t>硬件</a:t>
            </a:r>
            <a:r>
              <a:rPr lang="en-US" altLang="zh-CN" sz="2800" dirty="0">
                <a:latin typeface="黑体" pitchFamily="49" charset="-122"/>
                <a:ea typeface="黑体" pitchFamily="49" charset="-122"/>
              </a:rPr>
              <a:t>Cache</a:t>
            </a:r>
          </a:p>
          <a:p>
            <a:pPr lvl="1" eaLnBrk="1" hangingPunct="1">
              <a:lnSpc>
                <a:spcPct val="90000"/>
              </a:lnSpc>
            </a:pPr>
            <a:r>
              <a:rPr lang="zh-CN" altLang="en-US" sz="2400" dirty="0">
                <a:latin typeface="黑体" pitchFamily="49" charset="-122"/>
                <a:ea typeface="黑体" pitchFamily="49" charset="-122"/>
              </a:rPr>
              <a:t>通过减少比较次数来降低开销</a:t>
            </a:r>
            <a:endParaRPr lang="en-US" altLang="zh-CN" sz="2400" dirty="0">
              <a:latin typeface="黑体" pitchFamily="49" charset="-122"/>
              <a:ea typeface="黑体" pitchFamily="49" charset="-122"/>
            </a:endParaRPr>
          </a:p>
          <a:p>
            <a:pPr eaLnBrk="1" hangingPunct="1">
              <a:lnSpc>
                <a:spcPct val="90000"/>
              </a:lnSpc>
            </a:pPr>
            <a:r>
              <a:rPr lang="zh-CN" altLang="en-US" sz="2800" dirty="0">
                <a:latin typeface="黑体" pitchFamily="49" charset="-122"/>
                <a:ea typeface="黑体" pitchFamily="49" charset="-122"/>
              </a:rPr>
              <a:t>虚拟存储器</a:t>
            </a:r>
            <a:endParaRPr lang="en-US" altLang="zh-CN" sz="2800" dirty="0">
              <a:latin typeface="黑体" pitchFamily="49" charset="-122"/>
              <a:ea typeface="黑体" pitchFamily="49" charset="-122"/>
            </a:endParaRPr>
          </a:p>
          <a:p>
            <a:pPr lvl="1" eaLnBrk="1" hangingPunct="1">
              <a:lnSpc>
                <a:spcPct val="90000"/>
              </a:lnSpc>
            </a:pPr>
            <a:r>
              <a:rPr lang="zh-CN" altLang="en-US" sz="2400" dirty="0">
                <a:latin typeface="黑体" pitchFamily="49" charset="-122"/>
                <a:ea typeface="黑体" pitchFamily="49" charset="-122"/>
              </a:rPr>
              <a:t>独立查找表使得全相联成为可能</a:t>
            </a:r>
            <a:endParaRPr lang="en-US" altLang="zh-CN" sz="2400" dirty="0">
              <a:latin typeface="黑体" pitchFamily="49" charset="-122"/>
              <a:ea typeface="黑体" pitchFamily="49" charset="-122"/>
            </a:endParaRPr>
          </a:p>
          <a:p>
            <a:pPr lvl="1" eaLnBrk="1" hangingPunct="1">
              <a:lnSpc>
                <a:spcPct val="90000"/>
              </a:lnSpc>
            </a:pPr>
            <a:r>
              <a:rPr lang="zh-CN" altLang="en-US" sz="2400" dirty="0">
                <a:latin typeface="黑体" pitchFamily="49" charset="-122"/>
                <a:ea typeface="黑体" pitchFamily="49" charset="-122"/>
              </a:rPr>
              <a:t>有益于降低缺失率</a:t>
            </a:r>
            <a:endParaRPr lang="en-AU" altLang="zh-CN" sz="2400" dirty="0">
              <a:latin typeface="黑体" pitchFamily="49" charset="-122"/>
              <a:ea typeface="黑体" pitchFamily="49" charset="-122"/>
            </a:endParaRPr>
          </a:p>
        </p:txBody>
      </p:sp>
      <p:graphicFrame>
        <p:nvGraphicFramePr>
          <p:cNvPr id="355332" name="Group 4"/>
          <p:cNvGraphicFramePr>
            <a:graphicFrameLocks noGrp="1"/>
          </p:cNvGraphicFramePr>
          <p:nvPr/>
        </p:nvGraphicFramePr>
        <p:xfrm>
          <a:off x="1692275" y="1341438"/>
          <a:ext cx="6264275" cy="2020889"/>
        </p:xfrm>
        <a:graphic>
          <a:graphicData uri="http://schemas.openxmlformats.org/drawingml/2006/table">
            <a:tbl>
              <a:tblPr/>
              <a:tblGrid>
                <a:gridCol w="1439605">
                  <a:extLst>
                    <a:ext uri="{9D8B030D-6E8A-4147-A177-3AD203B41FA5}">
                      <a16:colId xmlns:a16="http://schemas.microsoft.com/office/drawing/2014/main" val="20000"/>
                    </a:ext>
                  </a:extLst>
                </a:gridCol>
                <a:gridCol w="2808390">
                  <a:extLst>
                    <a:ext uri="{9D8B030D-6E8A-4147-A177-3AD203B41FA5}">
                      <a16:colId xmlns:a16="http://schemas.microsoft.com/office/drawing/2014/main" val="20001"/>
                    </a:ext>
                  </a:extLst>
                </a:gridCol>
                <a:gridCol w="2016280">
                  <a:extLst>
                    <a:ext uri="{9D8B030D-6E8A-4147-A177-3AD203B41FA5}">
                      <a16:colId xmlns:a16="http://schemas.microsoft.com/office/drawing/2014/main" val="20002"/>
                    </a:ext>
                  </a:extLst>
                </a:gridCol>
              </a:tblGrid>
              <a:tr h="39617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关联度</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定位方法</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需要比较次数</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直接映射</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索引</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90204" pitchFamily="34" charset="0"/>
                          <a:ea typeface="宋体" pitchFamily="2" charset="-122"/>
                        </a:rPr>
                        <a:t>1</a:t>
                      </a:r>
                      <a:endParaRPr kumimoji="0" lang="en-AU" altLang="zh-CN" sz="2000" b="1" i="0" u="none" strike="noStrike" cap="none" normalizeH="0" baseline="0">
                        <a:ln>
                          <a:noFill/>
                        </a:ln>
                        <a:solidFill>
                          <a:schemeClr val="tx1"/>
                        </a:solidFill>
                        <a:effectLst/>
                        <a:latin typeface="Arial" panose="020B0604020202090204" pitchFamily="34" charset="0"/>
                        <a:ea typeface="宋体" pitchFamily="2" charset="-122"/>
                      </a:endParaRPr>
                    </a:p>
                  </a:txBody>
                  <a:tcPr marL="91443" marR="91443"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620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Arial" panose="020B0604020202090204" pitchFamily="34" charset="0"/>
                          <a:ea typeface="宋体" pitchFamily="2" charset="-122"/>
                        </a:rPr>
                        <a:t>n</a:t>
                      </a: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路组映射</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索引组，查找组中元素</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关联的度</a:t>
                      </a:r>
                      <a:r>
                        <a:rPr kumimoji="0" lang="en-US" altLang="zh-CN" sz="2000" b="1" i="0" u="none" strike="noStrike" cap="none" normalizeH="0" baseline="0" dirty="0">
                          <a:ln>
                            <a:noFill/>
                          </a:ln>
                          <a:solidFill>
                            <a:schemeClr val="tx1"/>
                          </a:solidFill>
                          <a:effectLst/>
                          <a:latin typeface="Arial" panose="020B0604020202090204" pitchFamily="34" charset="0"/>
                          <a:ea typeface="宋体" pitchFamily="2" charset="-122"/>
                        </a:rPr>
                        <a:t>n</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70">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全相联</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查找所有</a:t>
                      </a:r>
                      <a:r>
                        <a:rPr kumimoji="0" lang="en-US" altLang="zh-CN" sz="2000" b="1" i="0" u="none" strike="noStrike" cap="none" normalizeH="0" baseline="0">
                          <a:ln>
                            <a:noFill/>
                          </a:ln>
                          <a:solidFill>
                            <a:schemeClr val="tx1"/>
                          </a:solidFill>
                          <a:effectLst/>
                          <a:latin typeface="Arial" panose="020B0604020202090204" pitchFamily="34" charset="0"/>
                          <a:ea typeface="宋体" pitchFamily="2" charset="-122"/>
                        </a:rPr>
                        <a:t>cache</a:t>
                      </a: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项</a:t>
                      </a:r>
                      <a:endParaRPr kumimoji="0" lang="en-AU" altLang="zh-CN" sz="2000" b="1" i="0" u="none" strike="noStrike" cap="none" normalizeH="0" baseline="0">
                        <a:ln>
                          <a:noFill/>
                        </a:ln>
                        <a:solidFill>
                          <a:schemeClr val="tx1"/>
                        </a:solidFill>
                        <a:effectLst/>
                        <a:latin typeface="Arial" panose="020B0604020202090204" pitchFamily="34" charset="0"/>
                        <a:ea typeface="宋体" pitchFamily="2" charset="-122"/>
                      </a:endParaRPr>
                    </a:p>
                  </a:txBody>
                  <a:tcPr marL="91443" marR="91443" marT="45685" marB="456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Arial" panose="020B0604020202090204" pitchFamily="34" charset="0"/>
                          <a:ea typeface="宋体" pitchFamily="2" charset="-122"/>
                        </a:rPr>
                        <a:t>Cache</a:t>
                      </a: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的容量</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70">
                <a:tc v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独立的查找表</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Arial" panose="020B0604020202090204" pitchFamily="34" charset="0"/>
                          <a:ea typeface="宋体" pitchFamily="2" charset="-122"/>
                        </a:rPr>
                        <a:t>0</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43" marR="91443"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987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272</a:t>
            </a:fld>
            <a:endParaRPr lang="en-AU" altLang="zh-CN" sz="1400" b="1" dirty="0">
              <a:ea typeface="宋体" pitchFamily="2" charset="-122"/>
            </a:endParaRPr>
          </a:p>
        </p:txBody>
      </p:sp>
      <p:sp>
        <p:nvSpPr>
          <p:cNvPr id="719875" name="Rectangle 4"/>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替换</a:t>
            </a:r>
            <a:endParaRPr lang="en-AU" altLang="zh-CN" dirty="0">
              <a:ea typeface="宋体" pitchFamily="2" charset="-122"/>
            </a:endParaRPr>
          </a:p>
        </p:txBody>
      </p:sp>
      <p:sp>
        <p:nvSpPr>
          <p:cNvPr id="719876" name="Rectangle 5"/>
          <p:cNvSpPr>
            <a:spLocks noGrp="1"/>
          </p:cNvSpPr>
          <p:nvPr>
            <p:ph idx="1"/>
          </p:nvPr>
        </p:nvSpPr>
        <p:spPr>
          <a:ln/>
        </p:spPr>
        <p:txBody>
          <a:bodyPr vert="horz" wrap="square" lIns="91440" tIns="45720" rIns="91440" bIns="45720" anchor="t"/>
          <a:lstStyle/>
          <a:p>
            <a:pPr eaLnBrk="1" hangingPunct="1"/>
            <a:r>
              <a:rPr lang="zh-CN" altLang="en-US" dirty="0">
                <a:latin typeface="黑体" pitchFamily="49" charset="-122"/>
                <a:ea typeface="黑体" pitchFamily="49" charset="-122"/>
              </a:rPr>
              <a:t>在缺失时选择要替换的项</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最近最少使用算法 </a:t>
            </a:r>
            <a:r>
              <a:rPr lang="en-US" altLang="zh-CN" dirty="0">
                <a:latin typeface="黑体" pitchFamily="49" charset="-122"/>
                <a:ea typeface="黑体" pitchFamily="49" charset="-122"/>
              </a:rPr>
              <a:t>Least recently used (LRU)</a:t>
            </a:r>
          </a:p>
          <a:p>
            <a:pPr lvl="2" eaLnBrk="1" hangingPunct="1"/>
            <a:r>
              <a:rPr lang="zh-CN" altLang="en-US" dirty="0">
                <a:latin typeface="黑体" pitchFamily="49" charset="-122"/>
                <a:ea typeface="黑体" pitchFamily="49" charset="-122"/>
              </a:rPr>
              <a:t>复杂度高，硬件开销大，适用于高关联度</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随机法</a:t>
            </a:r>
            <a:endParaRPr lang="en-US" altLang="zh-CN" dirty="0">
              <a:latin typeface="黑体" pitchFamily="49" charset="-122"/>
              <a:ea typeface="黑体" pitchFamily="49" charset="-122"/>
            </a:endParaRPr>
          </a:p>
          <a:p>
            <a:pPr lvl="2" eaLnBrk="1" hangingPunct="1"/>
            <a:r>
              <a:rPr lang="zh-CN" altLang="en-US" dirty="0">
                <a:latin typeface="黑体" pitchFamily="49" charset="-122"/>
                <a:ea typeface="黑体" pitchFamily="49" charset="-122"/>
              </a:rPr>
              <a:t>性能接近</a:t>
            </a:r>
            <a:r>
              <a:rPr lang="en-US" altLang="zh-CN" dirty="0">
                <a:latin typeface="黑体" pitchFamily="49" charset="-122"/>
                <a:ea typeface="黑体" pitchFamily="49" charset="-122"/>
              </a:rPr>
              <a:t>LRU</a:t>
            </a:r>
            <a:r>
              <a:rPr lang="zh-CN" altLang="en-US" dirty="0">
                <a:latin typeface="黑体" pitchFamily="49" charset="-122"/>
                <a:ea typeface="黑体" pitchFamily="49" charset="-122"/>
              </a:rPr>
              <a:t>，易于实现</a:t>
            </a:r>
            <a:endParaRPr lang="en-US"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虚拟存储器</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需要硬件支持的近似</a:t>
            </a:r>
            <a:r>
              <a:rPr lang="en-US" altLang="zh-CN" dirty="0">
                <a:latin typeface="黑体" pitchFamily="49" charset="-122"/>
                <a:ea typeface="黑体" pitchFamily="49" charset="-122"/>
              </a:rPr>
              <a:t>LRU</a:t>
            </a:r>
            <a:r>
              <a:rPr lang="zh-CN" altLang="en-US" dirty="0">
                <a:latin typeface="黑体" pitchFamily="49" charset="-122"/>
                <a:ea typeface="黑体" pitchFamily="49" charset="-122"/>
              </a:rPr>
              <a:t>算法</a:t>
            </a:r>
            <a:endParaRPr lang="en-AU" altLang="zh-CN" dirty="0">
              <a:latin typeface="黑体" pitchFamily="49" charset="-122"/>
              <a:ea typeface="黑体" pitchFamily="49" charset="-122"/>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192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273</a:t>
            </a:fld>
            <a:endParaRPr lang="en-AU" altLang="zh-CN" sz="1400" b="1" dirty="0">
              <a:ea typeface="宋体" pitchFamily="2" charset="-122"/>
            </a:endParaRPr>
          </a:p>
        </p:txBody>
      </p:sp>
      <p:sp>
        <p:nvSpPr>
          <p:cNvPr id="721923" name="Rectangle 4"/>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写策略</a:t>
            </a:r>
            <a:endParaRPr lang="en-AU" altLang="zh-CN" dirty="0">
              <a:ea typeface="宋体" pitchFamily="2" charset="-122"/>
            </a:endParaRPr>
          </a:p>
        </p:txBody>
      </p:sp>
      <p:sp>
        <p:nvSpPr>
          <p:cNvPr id="721924" name="Rectangle 5"/>
          <p:cNvSpPr>
            <a:spLocks noGrp="1"/>
          </p:cNvSpPr>
          <p:nvPr>
            <p:ph idx="1"/>
          </p:nvPr>
        </p:nvSpPr>
        <p:spPr>
          <a:ln/>
        </p:spPr>
        <p:txBody>
          <a:bodyPr vert="horz" wrap="square" lIns="91440" tIns="45720" rIns="91440" bIns="45720" anchor="t"/>
          <a:lstStyle/>
          <a:p>
            <a:pPr eaLnBrk="1" hangingPunct="1">
              <a:lnSpc>
                <a:spcPct val="80000"/>
              </a:lnSpc>
            </a:pPr>
            <a:r>
              <a:rPr lang="zh-CN" altLang="en-US" dirty="0">
                <a:latin typeface="黑体" pitchFamily="49" charset="-122"/>
                <a:ea typeface="黑体" pitchFamily="49" charset="-122"/>
              </a:rPr>
              <a:t>写直达</a:t>
            </a:r>
            <a:endParaRPr lang="en-US" altLang="zh-CN" dirty="0">
              <a:latin typeface="黑体" pitchFamily="49" charset="-122"/>
              <a:ea typeface="黑体" pitchFamily="49" charset="-122"/>
            </a:endParaRPr>
          </a:p>
          <a:p>
            <a:pPr lvl="1" eaLnBrk="1" hangingPunct="1">
              <a:lnSpc>
                <a:spcPct val="80000"/>
              </a:lnSpc>
            </a:pPr>
            <a:r>
              <a:rPr lang="zh-CN" altLang="en-US" dirty="0">
                <a:latin typeface="黑体" pitchFamily="49" charset="-122"/>
                <a:ea typeface="黑体" pitchFamily="49" charset="-122"/>
              </a:rPr>
              <a:t>同时更新顶层和底层的块</a:t>
            </a:r>
            <a:endParaRPr lang="en-US" altLang="zh-CN" dirty="0">
              <a:latin typeface="黑体" pitchFamily="49" charset="-122"/>
              <a:ea typeface="黑体" pitchFamily="49" charset="-122"/>
            </a:endParaRPr>
          </a:p>
          <a:p>
            <a:pPr lvl="1" eaLnBrk="1" hangingPunct="1">
              <a:lnSpc>
                <a:spcPct val="80000"/>
              </a:lnSpc>
            </a:pPr>
            <a:r>
              <a:rPr lang="zh-CN" altLang="en-US" dirty="0">
                <a:latin typeface="黑体" pitchFamily="49" charset="-122"/>
                <a:ea typeface="黑体" pitchFamily="49" charset="-122"/>
              </a:rPr>
              <a:t>替换方法简单，但需要写缓冲区</a:t>
            </a:r>
            <a:endParaRPr lang="en-US" altLang="zh-CN" dirty="0">
              <a:latin typeface="黑体" pitchFamily="49" charset="-122"/>
              <a:ea typeface="黑体" pitchFamily="49" charset="-122"/>
            </a:endParaRPr>
          </a:p>
          <a:p>
            <a:pPr eaLnBrk="1" hangingPunct="1">
              <a:lnSpc>
                <a:spcPct val="80000"/>
              </a:lnSpc>
            </a:pPr>
            <a:r>
              <a:rPr lang="zh-CN" altLang="en-US" dirty="0">
                <a:latin typeface="黑体" pitchFamily="49" charset="-122"/>
                <a:ea typeface="黑体" pitchFamily="49" charset="-122"/>
              </a:rPr>
              <a:t>写回法</a:t>
            </a:r>
            <a:endParaRPr lang="en-US" altLang="zh-CN" dirty="0">
              <a:latin typeface="黑体" pitchFamily="49" charset="-122"/>
              <a:ea typeface="黑体" pitchFamily="49" charset="-122"/>
            </a:endParaRPr>
          </a:p>
          <a:p>
            <a:pPr lvl="1" eaLnBrk="1" hangingPunct="1">
              <a:lnSpc>
                <a:spcPct val="80000"/>
              </a:lnSpc>
            </a:pPr>
            <a:r>
              <a:rPr lang="zh-CN" altLang="en-US" dirty="0">
                <a:latin typeface="黑体" pitchFamily="49" charset="-122"/>
                <a:ea typeface="黑体" pitchFamily="49" charset="-122"/>
              </a:rPr>
              <a:t>仅更新顶层的块</a:t>
            </a:r>
            <a:endParaRPr lang="en-US" altLang="zh-CN" dirty="0">
              <a:latin typeface="黑体" pitchFamily="49" charset="-122"/>
              <a:ea typeface="黑体" pitchFamily="49" charset="-122"/>
            </a:endParaRPr>
          </a:p>
          <a:p>
            <a:pPr lvl="1" eaLnBrk="1" hangingPunct="1">
              <a:lnSpc>
                <a:spcPct val="80000"/>
              </a:lnSpc>
            </a:pPr>
            <a:r>
              <a:rPr lang="zh-CN" altLang="en-US" dirty="0">
                <a:latin typeface="黑体" pitchFamily="49" charset="-122"/>
                <a:ea typeface="黑体" pitchFamily="49" charset="-122"/>
              </a:rPr>
              <a:t>当块被替换时更新低一层的块</a:t>
            </a:r>
            <a:endParaRPr lang="en-US" altLang="zh-CN" dirty="0">
              <a:latin typeface="黑体" pitchFamily="49" charset="-122"/>
              <a:ea typeface="黑体" pitchFamily="49" charset="-122"/>
            </a:endParaRPr>
          </a:p>
          <a:p>
            <a:pPr lvl="1" eaLnBrk="1" hangingPunct="1">
              <a:lnSpc>
                <a:spcPct val="80000"/>
              </a:lnSpc>
            </a:pPr>
            <a:r>
              <a:rPr lang="zh-CN" altLang="en-US" dirty="0">
                <a:latin typeface="黑体" pitchFamily="49" charset="-122"/>
                <a:ea typeface="黑体" pitchFamily="49" charset="-122"/>
              </a:rPr>
              <a:t>需要保存更多的状态</a:t>
            </a:r>
            <a:endParaRPr lang="en-US" altLang="zh-CN" dirty="0">
              <a:latin typeface="黑体" pitchFamily="49" charset="-122"/>
              <a:ea typeface="黑体" pitchFamily="49" charset="-122"/>
            </a:endParaRPr>
          </a:p>
          <a:p>
            <a:pPr eaLnBrk="1" hangingPunct="1">
              <a:lnSpc>
                <a:spcPct val="80000"/>
              </a:lnSpc>
            </a:pPr>
            <a:endParaRPr lang="en-US" altLang="zh-CN" dirty="0">
              <a:latin typeface="黑体" pitchFamily="49" charset="-122"/>
              <a:ea typeface="黑体" pitchFamily="49" charset="-122"/>
            </a:endParaRPr>
          </a:p>
          <a:p>
            <a:pPr eaLnBrk="1" hangingPunct="1">
              <a:lnSpc>
                <a:spcPct val="80000"/>
              </a:lnSpc>
            </a:pPr>
            <a:r>
              <a:rPr lang="zh-CN" altLang="en-US" dirty="0">
                <a:latin typeface="黑体" pitchFamily="49" charset="-122"/>
                <a:ea typeface="黑体" pitchFamily="49" charset="-122"/>
              </a:rPr>
              <a:t>虚拟存储器</a:t>
            </a:r>
            <a:endParaRPr lang="en-US" altLang="zh-CN" dirty="0">
              <a:latin typeface="黑体" pitchFamily="49" charset="-122"/>
              <a:ea typeface="黑体" pitchFamily="49" charset="-122"/>
            </a:endParaRPr>
          </a:p>
          <a:p>
            <a:pPr lvl="1" eaLnBrk="1" hangingPunct="1">
              <a:lnSpc>
                <a:spcPct val="80000"/>
              </a:lnSpc>
            </a:pPr>
            <a:r>
              <a:rPr lang="zh-CN" altLang="en-US" dirty="0">
                <a:latin typeface="黑体" pitchFamily="49" charset="-122"/>
                <a:ea typeface="黑体" pitchFamily="49" charset="-122"/>
              </a:rPr>
              <a:t>由于磁盘的写延迟较长，</a:t>
            </a:r>
            <a:r>
              <a:rPr lang="zh-CN" altLang="en-US" dirty="0">
                <a:solidFill>
                  <a:srgbClr val="800000"/>
                </a:solidFill>
                <a:latin typeface="黑体" pitchFamily="49" charset="-122"/>
                <a:ea typeface="黑体" pitchFamily="49" charset="-122"/>
              </a:rPr>
              <a:t>仅写回法适用</a:t>
            </a:r>
            <a:r>
              <a:rPr lang="zh-CN" altLang="en-US" dirty="0">
                <a:latin typeface="黑体" pitchFamily="49" charset="-122"/>
                <a:ea typeface="黑体" pitchFamily="49" charset="-122"/>
              </a:rPr>
              <a:t>。</a:t>
            </a:r>
            <a:endParaRPr lang="en-AU" altLang="zh-CN" dirty="0">
              <a:latin typeface="黑体" pitchFamily="49" charset="-122"/>
              <a:ea typeface="黑体" pitchFamily="49" charset="-122"/>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397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274</a:t>
            </a:fld>
            <a:endParaRPr lang="en-AU" altLang="zh-CN" sz="1400" b="1" dirty="0">
              <a:ea typeface="宋体" pitchFamily="2" charset="-122"/>
            </a:endParaRPr>
          </a:p>
        </p:txBody>
      </p:sp>
      <p:sp>
        <p:nvSpPr>
          <p:cNvPr id="723971" name="Rectangle 4"/>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缺失类型（源）</a:t>
            </a:r>
            <a:endParaRPr lang="en-AU" altLang="zh-CN" dirty="0">
              <a:ea typeface="宋体" pitchFamily="2" charset="-122"/>
            </a:endParaRPr>
          </a:p>
        </p:txBody>
      </p:sp>
      <p:sp>
        <p:nvSpPr>
          <p:cNvPr id="723972" name="Rectangle 5"/>
          <p:cNvSpPr>
            <a:spLocks noGrp="1"/>
          </p:cNvSpPr>
          <p:nvPr>
            <p:ph idx="1"/>
          </p:nvPr>
        </p:nvSpPr>
        <p:spPr>
          <a:ln/>
        </p:spPr>
        <p:txBody>
          <a:bodyPr vert="horz" wrap="square" lIns="91440" tIns="45720" rIns="91440" bIns="45720" anchor="t"/>
          <a:lstStyle/>
          <a:p>
            <a:pPr eaLnBrk="1" hangingPunct="1">
              <a:lnSpc>
                <a:spcPct val="90000"/>
              </a:lnSpc>
            </a:pPr>
            <a:r>
              <a:rPr lang="zh-CN" altLang="en-US" dirty="0">
                <a:latin typeface="黑体" pitchFamily="49" charset="-122"/>
                <a:ea typeface="黑体" pitchFamily="49" charset="-122"/>
              </a:rPr>
              <a:t>强制缺失</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也称冷启动缺失</a:t>
            </a:r>
            <a:r>
              <a:rPr lang="en-US" altLang="zh-CN" dirty="0">
                <a:latin typeface="黑体" pitchFamily="49" charset="-122"/>
                <a:ea typeface="黑体" pitchFamily="49" charset="-122"/>
              </a:rPr>
              <a:t>)</a:t>
            </a:r>
          </a:p>
          <a:p>
            <a:pPr lvl="1" eaLnBrk="1" hangingPunct="1">
              <a:lnSpc>
                <a:spcPct val="90000"/>
              </a:lnSpc>
            </a:pPr>
            <a:r>
              <a:rPr lang="zh-CN" altLang="en-US" dirty="0">
                <a:latin typeface="黑体" pitchFamily="49" charset="-122"/>
                <a:ea typeface="黑体" pitchFamily="49" charset="-122"/>
              </a:rPr>
              <a:t>第一次访问块产生的缺失</a:t>
            </a:r>
            <a:endParaRPr lang="en-US" altLang="zh-CN" dirty="0">
              <a:latin typeface="黑体" pitchFamily="49" charset="-122"/>
              <a:ea typeface="黑体" pitchFamily="49" charset="-122"/>
            </a:endParaRPr>
          </a:p>
          <a:p>
            <a:pPr eaLnBrk="1" hangingPunct="1">
              <a:lnSpc>
                <a:spcPct val="90000"/>
              </a:lnSpc>
            </a:pPr>
            <a:r>
              <a:rPr lang="zh-CN" altLang="en-US" dirty="0">
                <a:latin typeface="黑体" pitchFamily="49" charset="-122"/>
                <a:ea typeface="黑体" pitchFamily="49" charset="-122"/>
              </a:rPr>
              <a:t>容量缺失</a:t>
            </a:r>
            <a:endParaRPr lang="en-US" altLang="zh-CN" dirty="0">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由于</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的容量有限</a:t>
            </a:r>
            <a:endParaRPr lang="en-US" altLang="zh-CN" dirty="0">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一个刚替换出的块随后又被访问而调入</a:t>
            </a:r>
            <a:endParaRPr lang="en-US" altLang="zh-CN" dirty="0">
              <a:latin typeface="黑体" pitchFamily="49" charset="-122"/>
              <a:ea typeface="黑体" pitchFamily="49" charset="-122"/>
            </a:endParaRPr>
          </a:p>
          <a:p>
            <a:pPr eaLnBrk="1" hangingPunct="1">
              <a:lnSpc>
                <a:spcPct val="90000"/>
              </a:lnSpc>
            </a:pPr>
            <a:r>
              <a:rPr lang="zh-CN" altLang="en-US" dirty="0">
                <a:latin typeface="黑体" pitchFamily="49" charset="-122"/>
                <a:ea typeface="黑体" pitchFamily="49" charset="-122"/>
              </a:rPr>
              <a:t>冲突缺失</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也叫碰撞缺失</a:t>
            </a:r>
            <a:r>
              <a:rPr lang="en-US" altLang="zh-CN" dirty="0">
                <a:latin typeface="黑体" pitchFamily="49" charset="-122"/>
                <a:ea typeface="黑体" pitchFamily="49" charset="-122"/>
              </a:rPr>
              <a:t>)</a:t>
            </a:r>
          </a:p>
          <a:p>
            <a:pPr lvl="1" eaLnBrk="1" hangingPunct="1">
              <a:lnSpc>
                <a:spcPct val="90000"/>
              </a:lnSpc>
            </a:pPr>
            <a:r>
              <a:rPr lang="zh-CN" altLang="en-US" dirty="0">
                <a:latin typeface="黑体" pitchFamily="49" charset="-122"/>
                <a:ea typeface="黑体" pitchFamily="49" charset="-122"/>
              </a:rPr>
              <a:t>在非全相联的</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中发生</a:t>
            </a:r>
            <a:endParaRPr lang="en-US" altLang="zh-CN" dirty="0">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由于竞争组中的一个项而产生</a:t>
            </a:r>
            <a:endParaRPr lang="en-US" altLang="zh-CN" dirty="0">
              <a:latin typeface="黑体" pitchFamily="49" charset="-122"/>
              <a:ea typeface="黑体" pitchFamily="49" charset="-122"/>
            </a:endParaRPr>
          </a:p>
          <a:p>
            <a:pPr lvl="1" eaLnBrk="1" hangingPunct="1">
              <a:lnSpc>
                <a:spcPct val="90000"/>
              </a:lnSpc>
            </a:pPr>
            <a:r>
              <a:rPr lang="zh-CN" altLang="en-US" dirty="0">
                <a:latin typeface="黑体" pitchFamily="49" charset="-122"/>
                <a:ea typeface="黑体" pitchFamily="49" charset="-122"/>
              </a:rPr>
              <a:t>在相同容量的全相联</a:t>
            </a:r>
            <a:r>
              <a:rPr lang="en-US" altLang="zh-CN" dirty="0">
                <a:latin typeface="黑体" pitchFamily="49" charset="-122"/>
                <a:ea typeface="黑体" pitchFamily="49" charset="-122"/>
              </a:rPr>
              <a:t>cache</a:t>
            </a:r>
            <a:r>
              <a:rPr lang="zh-CN" altLang="en-US" dirty="0">
                <a:latin typeface="黑体" pitchFamily="49" charset="-122"/>
                <a:ea typeface="黑体" pitchFamily="49" charset="-122"/>
              </a:rPr>
              <a:t>中将不会发生</a:t>
            </a:r>
            <a:endParaRPr lang="en-AU" altLang="zh-CN" dirty="0">
              <a:latin typeface="黑体" pitchFamily="49" charset="-122"/>
              <a:ea typeface="黑体" pitchFamily="49" charset="-122"/>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6018" name="页脚占位符 1"/>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275</a:t>
            </a:fld>
            <a:endParaRPr lang="en-AU" altLang="zh-CN" sz="1400" b="1" dirty="0">
              <a:ea typeface="宋体" pitchFamily="2" charset="-122"/>
            </a:endParaRPr>
          </a:p>
        </p:txBody>
      </p:sp>
      <p:sp>
        <p:nvSpPr>
          <p:cNvPr id="726019" name="Rectangle 2"/>
          <p:cNvSpPr>
            <a:spLocks noGrp="1"/>
          </p:cNvSpPr>
          <p:nvPr>
            <p:ph type="title" idx="4294967295"/>
          </p:nvPr>
        </p:nvSpPr>
        <p:spPr>
          <a:xfrm>
            <a:off x="1350963" y="214313"/>
            <a:ext cx="7793037" cy="766762"/>
          </a:xfrm>
          <a:ln/>
        </p:spPr>
        <p:txBody>
          <a:bodyPr vert="horz" wrap="square" lIns="91440" tIns="45720" rIns="91440" bIns="45720" anchor="b">
            <a:spAutoFit/>
          </a:bodyPr>
          <a:lstStyle/>
          <a:p>
            <a:pPr eaLnBrk="1" hangingPunct="1"/>
            <a:r>
              <a:rPr lang="en-US" altLang="zh-CN" dirty="0">
                <a:ea typeface="宋体" pitchFamily="2" charset="-122"/>
              </a:rPr>
              <a:t>Cache </a:t>
            </a:r>
            <a:r>
              <a:rPr lang="zh-CN" altLang="en-US" dirty="0">
                <a:ea typeface="宋体" pitchFamily="2" charset="-122"/>
              </a:rPr>
              <a:t>设计的挑战</a:t>
            </a:r>
            <a:endParaRPr lang="en-AU" altLang="zh-CN" dirty="0">
              <a:ea typeface="宋体" pitchFamily="2" charset="-122"/>
            </a:endParaRPr>
          </a:p>
        </p:txBody>
      </p:sp>
      <p:graphicFrame>
        <p:nvGraphicFramePr>
          <p:cNvPr id="363523" name="Group 3"/>
          <p:cNvGraphicFramePr>
            <a:graphicFrameLocks noGrp="1"/>
          </p:cNvGraphicFramePr>
          <p:nvPr/>
        </p:nvGraphicFramePr>
        <p:xfrm>
          <a:off x="684213" y="1541463"/>
          <a:ext cx="8280400" cy="2921001"/>
        </p:xfrm>
        <a:graphic>
          <a:graphicData uri="http://schemas.openxmlformats.org/drawingml/2006/table">
            <a:tbl>
              <a:tblPr/>
              <a:tblGrid>
                <a:gridCol w="2759075">
                  <a:extLst>
                    <a:ext uri="{9D8B030D-6E8A-4147-A177-3AD203B41FA5}">
                      <a16:colId xmlns:a16="http://schemas.microsoft.com/office/drawing/2014/main" val="20000"/>
                    </a:ext>
                  </a:extLst>
                </a:gridCol>
                <a:gridCol w="2762250">
                  <a:extLst>
                    <a:ext uri="{9D8B030D-6E8A-4147-A177-3AD203B41FA5}">
                      <a16:colId xmlns:a16="http://schemas.microsoft.com/office/drawing/2014/main" val="20001"/>
                    </a:ext>
                  </a:extLst>
                </a:gridCol>
                <a:gridCol w="2759075">
                  <a:extLst>
                    <a:ext uri="{9D8B030D-6E8A-4147-A177-3AD203B41FA5}">
                      <a16:colId xmlns:a16="http://schemas.microsoft.com/office/drawing/2014/main" val="20002"/>
                    </a:ext>
                  </a:extLst>
                </a:gridCol>
              </a:tblGrid>
              <a:tr h="7620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a:ln>
                            <a:noFill/>
                          </a:ln>
                          <a:solidFill>
                            <a:schemeClr val="bg1"/>
                          </a:solidFill>
                          <a:effectLst/>
                          <a:latin typeface="Arial" panose="020B0604020202090204" pitchFamily="34" charset="0"/>
                          <a:ea typeface="宋体" pitchFamily="2" charset="-122"/>
                        </a:rPr>
                        <a:t>设计变化</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w="9525" cap="flat" cmpd="sng" algn="ctr">
                      <a:solidFill>
                        <a:srgbClr val="9AC6D0"/>
                      </a:solidFill>
                      <a:prstDash val="solid"/>
                      <a:round/>
                      <a:headEnd type="none" w="med" len="med"/>
                      <a:tailEnd type="none" w="med" len="med"/>
                    </a:lnL>
                    <a:lnR>
                      <a:noFill/>
                    </a:lnR>
                    <a:lnT w="9525" cap="flat" cmpd="sng" algn="ctr">
                      <a:solidFill>
                        <a:srgbClr val="9AC6D0"/>
                      </a:solidFill>
                      <a:prstDash val="solid"/>
                      <a:round/>
                      <a:headEnd type="none" w="med" len="med"/>
                      <a:tailEnd type="none" w="med" len="med"/>
                    </a:lnT>
                    <a:lnB>
                      <a:noFill/>
                    </a:lnB>
                    <a:lnTlToBr>
                      <a:noFill/>
                    </a:lnTlToBr>
                    <a:lnBlToTr>
                      <a:noFill/>
                    </a:lnBlToTr>
                    <a:solidFill>
                      <a:schemeClr val="accent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a:ln>
                            <a:noFill/>
                          </a:ln>
                          <a:solidFill>
                            <a:schemeClr val="bg1"/>
                          </a:solidFill>
                          <a:effectLst/>
                          <a:latin typeface="Arial" panose="020B0604020202090204" pitchFamily="34" charset="0"/>
                          <a:ea typeface="宋体" pitchFamily="2" charset="-122"/>
                        </a:rPr>
                        <a:t>对缺失率的影响</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a:noFill/>
                    </a:lnL>
                    <a:lnR>
                      <a:noFill/>
                    </a:lnR>
                    <a:lnT w="9525" cap="flat" cmpd="sng" algn="ctr">
                      <a:solidFill>
                        <a:srgbClr val="9AC6D0"/>
                      </a:solidFill>
                      <a:prstDash val="solid"/>
                      <a:round/>
                      <a:headEnd type="none" w="med" len="med"/>
                      <a:tailEnd type="none" w="med" len="med"/>
                    </a:lnT>
                    <a:lnB>
                      <a:noFill/>
                    </a:lnB>
                    <a:lnTlToBr>
                      <a:noFill/>
                    </a:lnTlToBr>
                    <a:lnBlToTr>
                      <a:noFill/>
                    </a:lnBlToTr>
                    <a:solidFill>
                      <a:schemeClr val="accent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a:ln>
                            <a:noFill/>
                          </a:ln>
                          <a:solidFill>
                            <a:schemeClr val="bg1"/>
                          </a:solidFill>
                          <a:effectLst/>
                          <a:latin typeface="Arial" panose="020B0604020202090204" pitchFamily="34" charset="0"/>
                          <a:ea typeface="宋体" pitchFamily="2" charset="-122"/>
                        </a:rPr>
                        <a:t>可能对性能产生</a:t>
                      </a:r>
                      <a:endParaRPr kumimoji="0" lang="en-US" altLang="zh-CN" sz="2000" b="1" i="0" u="none" strike="noStrike" cap="none" normalizeH="0" baseline="0">
                        <a:ln>
                          <a:noFill/>
                        </a:ln>
                        <a:solidFill>
                          <a:schemeClr val="bg1"/>
                        </a:solidFill>
                        <a:effectLst/>
                        <a:latin typeface="Arial" panose="020B0604020202090204" pitchFamily="34"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a:ln>
                            <a:noFill/>
                          </a:ln>
                          <a:solidFill>
                            <a:schemeClr val="bg1"/>
                          </a:solidFill>
                          <a:effectLst/>
                          <a:latin typeface="Arial" panose="020B0604020202090204" pitchFamily="34" charset="0"/>
                          <a:ea typeface="宋体" pitchFamily="2" charset="-122"/>
                        </a:rPr>
                        <a:t>负面影响</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a:noFill/>
                    </a:lnL>
                    <a:lnR w="9525" cap="flat" cmpd="sng" algn="ctr">
                      <a:solidFill>
                        <a:srgbClr val="9AC6D0"/>
                      </a:solidFill>
                      <a:prstDash val="solid"/>
                      <a:round/>
                      <a:headEnd type="none" w="med" len="med"/>
                      <a:tailEnd type="none" w="med" len="med"/>
                    </a:lnR>
                    <a:lnT w="9525" cap="flat" cmpd="sng" algn="ctr">
                      <a:solidFill>
                        <a:srgbClr val="9AC6D0"/>
                      </a:solidFill>
                      <a:prstDash val="solid"/>
                      <a:round/>
                      <a:headEnd type="none" w="med" len="med"/>
                      <a:tailEnd type="none" w="med" len="med"/>
                    </a:lnT>
                    <a:lnB>
                      <a:noFill/>
                    </a:lnB>
                    <a:lnTlToBr>
                      <a:noFill/>
                    </a:lnTlToBr>
                    <a:lnBlToTr>
                      <a:noFill/>
                    </a:lnBlToTr>
                    <a:solidFill>
                      <a:schemeClr val="accent1"/>
                    </a:solidFill>
                  </a:tcPr>
                </a:tc>
                <a:extLst>
                  <a:ext uri="{0D108BD9-81ED-4DB2-BD59-A6C34878D82A}">
                    <a16:rowId xmlns:a16="http://schemas.microsoft.com/office/drawing/2014/main" val="10000"/>
                  </a:ext>
                </a:extLst>
              </a:tr>
              <a:tr h="7191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rPr>
                        <a:t>增加</a:t>
                      </a: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cache</a:t>
                      </a:r>
                      <a:r>
                        <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rPr>
                        <a:t>容量</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w="9525" cap="flat" cmpd="sng" algn="ctr">
                      <a:solidFill>
                        <a:srgbClr val="9AC6D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rPr>
                        <a:t>减少了容量缺失</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a:noFill/>
                    </a:lnL>
                    <a:lnR>
                      <a:noFill/>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rPr>
                        <a:t>可能增加访问时间</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a:noFill/>
                    </a:lnL>
                    <a:lnR w="9525" cap="flat" cmpd="sng" algn="ctr">
                      <a:solidFill>
                        <a:srgbClr val="9AC6D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7207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rPr>
                        <a:t>提高关联度</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w="9525" cap="flat" cmpd="sng" algn="ctr">
                      <a:solidFill>
                        <a:srgbClr val="9AC6D0"/>
                      </a:solidFill>
                      <a:prstDash val="solid"/>
                      <a:round/>
                      <a:headEnd type="none" w="med" len="med"/>
                      <a:tailEnd type="none" w="med" len="med"/>
                    </a:lnL>
                    <a:lnR>
                      <a:noFill/>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rPr>
                        <a:t>减少了冲突缺失</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a:noFill/>
                    </a:lnL>
                    <a:lnR>
                      <a:noFill/>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rPr>
                        <a:t>可能增加访问时间</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a:noFill/>
                    </a:lnL>
                    <a:lnR w="9525" cap="flat" cmpd="sng" algn="ctr">
                      <a:solidFill>
                        <a:srgbClr val="9AC6D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7191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rPr>
                        <a:t>增加块的容量</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w="9525" cap="flat" cmpd="sng" algn="ctr">
                      <a:solidFill>
                        <a:srgbClr val="9AC6D0"/>
                      </a:solidFill>
                      <a:prstDash val="solid"/>
                      <a:round/>
                      <a:headEnd type="none" w="med" len="med"/>
                      <a:tailEnd type="none" w="med" len="med"/>
                    </a:lnL>
                    <a:lnR>
                      <a:noFill/>
                    </a:lnR>
                    <a:lnT>
                      <a:noFill/>
                    </a:lnT>
                    <a:lnB w="9525" cap="flat" cmpd="sng" algn="ctr">
                      <a:solidFill>
                        <a:srgbClr val="9AC6D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rPr>
                        <a:t>减少强制冲突</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a:noFill/>
                    </a:lnL>
                    <a:lnR>
                      <a:noFill/>
                    </a:lnR>
                    <a:lnT>
                      <a:noFill/>
                    </a:lnT>
                    <a:lnB w="9525" cap="flat" cmpd="sng" algn="ctr">
                      <a:solidFill>
                        <a:srgbClr val="9AC6D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rPr>
                        <a:t>增加缺失代价，块太大还会增加缺失率</a:t>
                      </a:r>
                      <a:endParaRPr kumimoji="0" lang="en-AU" altLang="zh-CN" sz="2000" b="1" i="0" u="none" strike="noStrike" cap="none" normalizeH="0" baseline="0">
                        <a:ln>
                          <a:noFill/>
                        </a:ln>
                        <a:solidFill>
                          <a:schemeClr val="tx1"/>
                        </a:solidFill>
                        <a:effectLst/>
                        <a:latin typeface="黑体" pitchFamily="49" charset="-122"/>
                        <a:ea typeface="黑体" pitchFamily="49" charset="-122"/>
                        <a:cs typeface="Arial Unicode MS" panose="020B0604020202020204" pitchFamily="34" charset="-122"/>
                      </a:endParaRPr>
                    </a:p>
                  </a:txBody>
                  <a:tcPr marT="45719" marB="45719" anchor="ctr" horzOverflow="overflow">
                    <a:lnL>
                      <a:noFill/>
                    </a:lnL>
                    <a:lnR w="9525" cap="flat" cmpd="sng" algn="ctr">
                      <a:solidFill>
                        <a:srgbClr val="9AC6D0"/>
                      </a:solidFill>
                      <a:prstDash val="solid"/>
                      <a:round/>
                      <a:headEnd type="none" w="med" len="med"/>
                      <a:tailEnd type="none" w="med" len="med"/>
                    </a:lnR>
                    <a:lnT>
                      <a:noFill/>
                    </a:lnT>
                    <a:lnB w="9525" cap="flat" cmpd="sng" algn="ctr">
                      <a:solidFill>
                        <a:srgbClr val="9AC6D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806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5 — Large and Fast: Exploiting Memory Hierarchy — </a:t>
            </a:r>
            <a:fld id="{9A0DB2DC-4C9A-4742-B13C-FB6460FD3503}" type="slidenum">
              <a:rPr lang="en-AU" altLang="zh-CN" sz="1400" b="1" dirty="0">
                <a:ea typeface="宋体" pitchFamily="2" charset="-122"/>
              </a:rPr>
              <a:t>276</a:t>
            </a:fld>
            <a:endParaRPr lang="en-AU" altLang="zh-CN" sz="1400" b="1" dirty="0">
              <a:ea typeface="宋体" pitchFamily="2" charset="-122"/>
            </a:endParaRPr>
          </a:p>
        </p:txBody>
      </p:sp>
      <p:sp>
        <p:nvSpPr>
          <p:cNvPr id="728067" name="Rectangle 5"/>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本章小结</a:t>
            </a:r>
            <a:endParaRPr lang="en-AU" altLang="zh-CN" dirty="0">
              <a:ea typeface="宋体" pitchFamily="2" charset="-122"/>
            </a:endParaRPr>
          </a:p>
        </p:txBody>
      </p:sp>
      <p:sp>
        <p:nvSpPr>
          <p:cNvPr id="728068" name="Rectangle 6"/>
          <p:cNvSpPr>
            <a:spLocks noGrp="1"/>
          </p:cNvSpPr>
          <p:nvPr>
            <p:ph idx="1"/>
          </p:nvPr>
        </p:nvSpPr>
        <p:spPr>
          <a:ln/>
        </p:spPr>
        <p:txBody>
          <a:bodyPr vert="horz" wrap="square" lIns="91440" tIns="45720" rIns="91440" bIns="45720" anchor="t"/>
          <a:lstStyle/>
          <a:p>
            <a:pPr eaLnBrk="1" hangingPunct="1">
              <a:lnSpc>
                <a:spcPct val="90000"/>
              </a:lnSpc>
            </a:pPr>
            <a:r>
              <a:rPr lang="zh-CN" altLang="en-US" sz="2800" dirty="0">
                <a:latin typeface="黑体" pitchFamily="49" charset="-122"/>
                <a:ea typeface="黑体" pitchFamily="49" charset="-122"/>
              </a:rPr>
              <a:t>速度快的存储器容量小，容量大的速度慢</a:t>
            </a:r>
            <a:endParaRPr lang="en-US" altLang="zh-CN" sz="2800" dirty="0">
              <a:latin typeface="黑体" pitchFamily="49" charset="-122"/>
              <a:ea typeface="黑体" pitchFamily="49" charset="-122"/>
            </a:endParaRPr>
          </a:p>
          <a:p>
            <a:pPr lvl="1" eaLnBrk="1" hangingPunct="1">
              <a:lnSpc>
                <a:spcPct val="90000"/>
              </a:lnSpc>
            </a:pPr>
            <a:r>
              <a:rPr lang="zh-CN" altLang="en-US" sz="2400" dirty="0">
                <a:latin typeface="黑体" pitchFamily="49" charset="-122"/>
                <a:ea typeface="黑体" pitchFamily="49" charset="-122"/>
              </a:rPr>
              <a:t>我们想要速度既快容量又大的存储器</a:t>
            </a:r>
            <a:r>
              <a:rPr lang="en-US" altLang="zh-CN" sz="2400" dirty="0">
                <a:latin typeface="黑体" pitchFamily="49" charset="-122"/>
                <a:ea typeface="黑体" pitchFamily="49" charset="-122"/>
                <a:sym typeface="Wingdings" panose="05000000000000000000" pitchFamily="2" charset="2"/>
              </a:rPr>
              <a:t></a:t>
            </a:r>
          </a:p>
          <a:p>
            <a:pPr lvl="1" eaLnBrk="1" hangingPunct="1">
              <a:lnSpc>
                <a:spcPct val="90000"/>
              </a:lnSpc>
            </a:pPr>
            <a:r>
              <a:rPr lang="en-US" altLang="zh-CN" sz="2400" dirty="0">
                <a:latin typeface="黑体" pitchFamily="49" charset="-122"/>
                <a:ea typeface="黑体" pitchFamily="49" charset="-122"/>
                <a:sym typeface="Wingdings" panose="05000000000000000000" pitchFamily="2" charset="2"/>
              </a:rPr>
              <a:t>Cache</a:t>
            </a:r>
            <a:r>
              <a:rPr lang="zh-CN" altLang="en-US" sz="2400" dirty="0">
                <a:latin typeface="黑体" pitchFamily="49" charset="-122"/>
                <a:ea typeface="黑体" pitchFamily="49" charset="-122"/>
                <a:sym typeface="Wingdings" panose="05000000000000000000" pitchFamily="2" charset="2"/>
              </a:rPr>
              <a:t>技术给我们展示了美好的前景</a:t>
            </a:r>
            <a:r>
              <a:rPr lang="en-US" altLang="zh-CN" sz="2400" dirty="0">
                <a:latin typeface="黑体" pitchFamily="49" charset="-122"/>
                <a:ea typeface="黑体" pitchFamily="49" charset="-122"/>
                <a:sym typeface="Wingdings" panose="05000000000000000000" pitchFamily="2" charset="2"/>
              </a:rPr>
              <a:t></a:t>
            </a:r>
          </a:p>
          <a:p>
            <a:pPr eaLnBrk="1" hangingPunct="1">
              <a:lnSpc>
                <a:spcPct val="90000"/>
              </a:lnSpc>
            </a:pPr>
            <a:r>
              <a:rPr lang="zh-CN" altLang="en-US" sz="2800" dirty="0">
                <a:latin typeface="黑体" pitchFamily="49" charset="-122"/>
                <a:ea typeface="黑体" pitchFamily="49" charset="-122"/>
              </a:rPr>
              <a:t>局部性原理</a:t>
            </a:r>
            <a:endParaRPr lang="en-US" altLang="zh-CN" sz="2800" dirty="0">
              <a:latin typeface="黑体" pitchFamily="49" charset="-122"/>
              <a:ea typeface="黑体" pitchFamily="49" charset="-122"/>
            </a:endParaRPr>
          </a:p>
          <a:p>
            <a:pPr lvl="1" eaLnBrk="1" hangingPunct="1">
              <a:lnSpc>
                <a:spcPct val="90000"/>
              </a:lnSpc>
            </a:pPr>
            <a:r>
              <a:rPr lang="zh-CN" altLang="en-US" sz="2400" dirty="0">
                <a:latin typeface="黑体" pitchFamily="49" charset="-122"/>
                <a:ea typeface="黑体" pitchFamily="49" charset="-122"/>
              </a:rPr>
              <a:t>在他们的存储空间中，程序经常使用一小部分</a:t>
            </a:r>
            <a:endParaRPr lang="en-US" altLang="zh-CN" sz="2400" dirty="0">
              <a:latin typeface="黑体" pitchFamily="49" charset="-122"/>
              <a:ea typeface="黑体" pitchFamily="49" charset="-122"/>
            </a:endParaRPr>
          </a:p>
          <a:p>
            <a:pPr eaLnBrk="1" hangingPunct="1">
              <a:lnSpc>
                <a:spcPct val="90000"/>
              </a:lnSpc>
            </a:pPr>
            <a:r>
              <a:rPr lang="zh-CN" altLang="en-US" sz="2800" dirty="0">
                <a:latin typeface="黑体" pitchFamily="49" charset="-122"/>
                <a:ea typeface="黑体" pitchFamily="49" charset="-122"/>
              </a:rPr>
              <a:t>存储层次</a:t>
            </a:r>
            <a:endParaRPr lang="en-US" altLang="zh-CN" sz="2800" dirty="0">
              <a:latin typeface="黑体" pitchFamily="49" charset="-122"/>
              <a:ea typeface="黑体" pitchFamily="49" charset="-122"/>
            </a:endParaRPr>
          </a:p>
          <a:p>
            <a:pPr lvl="1" eaLnBrk="1" hangingPunct="1">
              <a:lnSpc>
                <a:spcPct val="90000"/>
              </a:lnSpc>
            </a:pPr>
            <a:r>
              <a:rPr lang="en-US" altLang="zh-CN" sz="2400" dirty="0">
                <a:latin typeface="黑体" pitchFamily="49" charset="-122"/>
                <a:ea typeface="黑体" pitchFamily="49" charset="-122"/>
              </a:rPr>
              <a:t>L1 cache </a:t>
            </a:r>
            <a:r>
              <a:rPr lang="en-US" altLang="zh-CN" sz="2400" dirty="0">
                <a:latin typeface="黑体" pitchFamily="49" charset="-122"/>
                <a:ea typeface="黑体" pitchFamily="49" charset="-122"/>
                <a:sym typeface="Symbol" pitchFamily="18" charset="2"/>
              </a:rPr>
              <a:t> L2 cache  …  DRAM memory</a:t>
            </a:r>
            <a:br>
              <a:rPr lang="en-US" altLang="zh-CN" sz="2400" dirty="0">
                <a:latin typeface="黑体" pitchFamily="49" charset="-122"/>
                <a:ea typeface="黑体" pitchFamily="49" charset="-122"/>
                <a:sym typeface="Symbol" pitchFamily="18" charset="2"/>
              </a:rPr>
            </a:br>
            <a:r>
              <a:rPr lang="en-US" altLang="zh-CN" sz="2400" dirty="0">
                <a:latin typeface="黑体" pitchFamily="49" charset="-122"/>
                <a:ea typeface="黑体" pitchFamily="49" charset="-122"/>
                <a:sym typeface="Symbol" pitchFamily="18" charset="2"/>
              </a:rPr>
              <a:t> disk</a:t>
            </a:r>
          </a:p>
          <a:p>
            <a:pPr eaLnBrk="1" hangingPunct="1">
              <a:lnSpc>
                <a:spcPct val="90000"/>
              </a:lnSpc>
            </a:pPr>
            <a:r>
              <a:rPr lang="zh-CN" altLang="en-US" sz="2800" dirty="0">
                <a:latin typeface="黑体" pitchFamily="49" charset="-122"/>
                <a:ea typeface="黑体" pitchFamily="49" charset="-122"/>
                <a:sym typeface="Symbol" pitchFamily="18" charset="2"/>
              </a:rPr>
              <a:t>在多处理器系统中，存储器系统设计至关重要</a:t>
            </a:r>
            <a:endParaRPr lang="en-US" altLang="zh-CN" sz="2800" dirty="0">
              <a:latin typeface="黑体" pitchFamily="49" charset="-122"/>
              <a:ea typeface="黑体" pitchFamily="49" charset="-122"/>
              <a:sym typeface="Symbol" pitchFamily="18" charset="2"/>
            </a:endParaRPr>
          </a:p>
        </p:txBody>
      </p:sp>
      <p:sp>
        <p:nvSpPr>
          <p:cNvPr id="728069" name="Text Box 4"/>
          <p:cNvSpPr txBox="1"/>
          <p:nvPr/>
        </p:nvSpPr>
        <p:spPr>
          <a:xfrm rot="5400000">
            <a:off x="7489825" y="1285875"/>
            <a:ext cx="29400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§5.12 Concluding Remarks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6" name="Rectangle 6"/>
          <p:cNvSpPr/>
          <p:nvPr/>
        </p:nvSpPr>
        <p:spPr>
          <a:xfrm>
            <a:off x="468313" y="1125538"/>
            <a:ext cx="8374062" cy="830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lnSpc>
                <a:spcPct val="90000"/>
              </a:lnSpc>
              <a:buClrTx/>
              <a:buSzPct val="100000"/>
              <a:buFont typeface="Arial" panose="020B0604020202090204" pitchFamily="34" charset="0"/>
              <a:buChar char="•"/>
            </a:pPr>
            <a:r>
              <a:rPr lang="en-US" altLang="zh-CN" sz="2400" b="1" dirty="0">
                <a:solidFill>
                  <a:srgbClr val="000000"/>
                </a:solidFill>
                <a:latin typeface="Garamond" pitchFamily="18" charset="0"/>
                <a:ea typeface="宋体" pitchFamily="2" charset="-122"/>
              </a:rPr>
              <a:t>20</a:t>
            </a:r>
            <a:r>
              <a:rPr lang="zh-CN" altLang="en-US" sz="2400" b="1" dirty="0">
                <a:solidFill>
                  <a:srgbClr val="000000"/>
                </a:solidFill>
                <a:latin typeface="Garamond" pitchFamily="18" charset="0"/>
                <a:ea typeface="宋体" pitchFamily="2" charset="-122"/>
              </a:rPr>
              <a:t>世纪</a:t>
            </a:r>
            <a:r>
              <a:rPr lang="en-US" altLang="zh-CN" sz="2400" b="1" dirty="0">
                <a:solidFill>
                  <a:srgbClr val="000000"/>
                </a:solidFill>
                <a:latin typeface="Garamond" pitchFamily="18" charset="0"/>
                <a:ea typeface="宋体" pitchFamily="2" charset="-122"/>
              </a:rPr>
              <a:t>50</a:t>
            </a:r>
            <a:r>
              <a:rPr lang="zh-CN" altLang="en-US" sz="2400" b="1" dirty="0">
                <a:solidFill>
                  <a:srgbClr val="000000"/>
                </a:solidFill>
                <a:latin typeface="Garamond" pitchFamily="18" charset="0"/>
                <a:ea typeface="宋体" pitchFamily="2" charset="-122"/>
              </a:rPr>
              <a:t>～</a:t>
            </a:r>
            <a:r>
              <a:rPr lang="en-US" altLang="zh-CN" sz="2400" b="1" dirty="0">
                <a:solidFill>
                  <a:srgbClr val="000000"/>
                </a:solidFill>
                <a:latin typeface="Garamond" pitchFamily="18" charset="0"/>
                <a:ea typeface="宋体" pitchFamily="2" charset="-122"/>
              </a:rPr>
              <a:t>60</a:t>
            </a:r>
            <a:r>
              <a:rPr lang="zh-CN" altLang="en-US" sz="2400" b="1" dirty="0">
                <a:solidFill>
                  <a:srgbClr val="000000"/>
                </a:solidFill>
                <a:latin typeface="Garamond" pitchFamily="18" charset="0"/>
                <a:ea typeface="宋体" pitchFamily="2" charset="-122"/>
              </a:rPr>
              <a:t>年代，所有计算机存储器都是</a:t>
            </a:r>
          </a:p>
          <a:p>
            <a:pPr marL="0" lvl="0" indent="0" eaLnBrk="1" hangingPunct="1">
              <a:lnSpc>
                <a:spcPct val="90000"/>
              </a:lnSpc>
              <a:buClrTx/>
              <a:buSzPct val="100000"/>
              <a:buFont typeface="Arial" panose="020B0604020202090204" pitchFamily="34" charset="0"/>
              <a:buNone/>
            </a:pPr>
            <a:r>
              <a:rPr lang="zh-CN" altLang="en-US" sz="2400" b="1" dirty="0">
                <a:solidFill>
                  <a:srgbClr val="000000"/>
                </a:solidFill>
                <a:latin typeface="Garamond" pitchFamily="18" charset="0"/>
                <a:ea typeface="宋体" pitchFamily="2" charset="-122"/>
              </a:rPr>
              <a:t>                                     由微小的铁磁体环</a:t>
            </a:r>
          </a:p>
        </p:txBody>
      </p:sp>
      <p:sp>
        <p:nvSpPr>
          <p:cNvPr id="102407" name="Rectangle 7"/>
          <p:cNvSpPr/>
          <p:nvPr/>
        </p:nvSpPr>
        <p:spPr>
          <a:xfrm>
            <a:off x="517525" y="2133600"/>
            <a:ext cx="8699500" cy="830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2400" b="1" dirty="0">
                <a:solidFill>
                  <a:srgbClr val="000000"/>
                </a:solidFill>
                <a:latin typeface="Garamond" pitchFamily="18" charset="0"/>
                <a:ea typeface="宋体" pitchFamily="2" charset="-122"/>
              </a:rPr>
              <a:t>1970</a:t>
            </a:r>
            <a:r>
              <a:rPr lang="zh-CN" altLang="en-US" sz="2400" b="1" dirty="0">
                <a:solidFill>
                  <a:srgbClr val="000000"/>
                </a:solidFill>
                <a:latin typeface="Garamond" pitchFamily="18" charset="0"/>
                <a:ea typeface="宋体" pitchFamily="2" charset="-122"/>
              </a:rPr>
              <a:t>年，仙童半导体（</a:t>
            </a:r>
            <a:r>
              <a:rPr lang="en-US" altLang="zh-CN" sz="2400" dirty="0">
                <a:solidFill>
                  <a:srgbClr val="000000"/>
                </a:solidFill>
                <a:latin typeface="Garamond" pitchFamily="18" charset="0"/>
                <a:ea typeface="宋体" pitchFamily="2" charset="-122"/>
              </a:rPr>
              <a:t>Fairchild Semiconductor</a:t>
            </a:r>
            <a:r>
              <a:rPr lang="zh-CN" altLang="en-US" sz="2400" dirty="0">
                <a:solidFill>
                  <a:srgbClr val="000000"/>
                </a:solidFill>
                <a:latin typeface="Garamond" pitchFamily="18" charset="0"/>
                <a:ea typeface="宋体" pitchFamily="2" charset="-122"/>
              </a:rPr>
              <a:t>）</a:t>
            </a:r>
            <a:r>
              <a:rPr lang="zh-CN" altLang="en-US" sz="2400" b="1" dirty="0">
                <a:solidFill>
                  <a:srgbClr val="000000"/>
                </a:solidFill>
                <a:latin typeface="Garamond" pitchFamily="18" charset="0"/>
                <a:ea typeface="宋体" pitchFamily="2" charset="-122"/>
              </a:rPr>
              <a:t>公司生产出了第</a:t>
            </a:r>
          </a:p>
          <a:p>
            <a:pPr marL="0" lvl="0" indent="0" eaLnBrk="1" hangingPunct="1">
              <a:spcBef>
                <a:spcPct val="0"/>
              </a:spcBef>
              <a:buClrTx/>
              <a:buSzPct val="100000"/>
              <a:buNone/>
            </a:pPr>
            <a:r>
              <a:rPr lang="zh-CN" altLang="en-US" sz="2400" b="1" dirty="0">
                <a:solidFill>
                  <a:srgbClr val="000000"/>
                </a:solidFill>
                <a:latin typeface="Garamond" pitchFamily="18" charset="0"/>
                <a:ea typeface="宋体" pitchFamily="2" charset="-122"/>
              </a:rPr>
              <a:t>               一个较大容量半导体存储器</a:t>
            </a:r>
          </a:p>
        </p:txBody>
      </p:sp>
      <p:sp>
        <p:nvSpPr>
          <p:cNvPr id="102408" name="Rectangle 8"/>
          <p:cNvSpPr/>
          <p:nvPr/>
        </p:nvSpPr>
        <p:spPr>
          <a:xfrm>
            <a:off x="1260475" y="3097213"/>
            <a:ext cx="6337300" cy="156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400" b="1" dirty="0">
                <a:solidFill>
                  <a:srgbClr val="000000"/>
                </a:solidFill>
                <a:latin typeface="Garamond" pitchFamily="18" charset="0"/>
                <a:ea typeface="宋体" pitchFamily="2" charset="-122"/>
              </a:rPr>
              <a:t>从</a:t>
            </a:r>
            <a:r>
              <a:rPr lang="en-US" altLang="zh-CN" sz="2400" b="1" dirty="0">
                <a:solidFill>
                  <a:srgbClr val="000000"/>
                </a:solidFill>
                <a:latin typeface="Garamond" pitchFamily="18" charset="0"/>
                <a:ea typeface="宋体" pitchFamily="2" charset="-122"/>
              </a:rPr>
              <a:t>1970</a:t>
            </a:r>
            <a:r>
              <a:rPr lang="zh-CN" altLang="en-US" sz="2400" b="1" dirty="0">
                <a:solidFill>
                  <a:srgbClr val="000000"/>
                </a:solidFill>
                <a:latin typeface="Garamond" pitchFamily="18" charset="0"/>
                <a:ea typeface="宋体" pitchFamily="2" charset="-122"/>
              </a:rPr>
              <a:t>年起，半导体存储器经历了</a:t>
            </a:r>
            <a:r>
              <a:rPr lang="en-US" altLang="zh-CN" sz="2400" b="1" dirty="0">
                <a:solidFill>
                  <a:srgbClr val="000000"/>
                </a:solidFill>
                <a:latin typeface="Garamond" pitchFamily="18" charset="0"/>
                <a:ea typeface="宋体" pitchFamily="2" charset="-122"/>
              </a:rPr>
              <a:t>11</a:t>
            </a:r>
            <a:r>
              <a:rPr lang="zh-CN" altLang="en-US" sz="2400" b="1" dirty="0">
                <a:solidFill>
                  <a:srgbClr val="000000"/>
                </a:solidFill>
                <a:latin typeface="Garamond" pitchFamily="18" charset="0"/>
                <a:ea typeface="宋体" pitchFamily="2" charset="-122"/>
              </a:rPr>
              <a:t>代：                     单个芯片</a:t>
            </a:r>
            <a:endParaRPr lang="en-US" altLang="zh-CN" sz="2400" b="1" dirty="0">
              <a:solidFill>
                <a:srgbClr val="000000"/>
              </a:solidFill>
              <a:latin typeface="Garamond" pitchFamily="18" charset="0"/>
              <a:ea typeface="宋体" pitchFamily="2" charset="-122"/>
            </a:endParaRPr>
          </a:p>
          <a:p>
            <a:pPr marL="0" lvl="0" indent="0" eaLnBrk="1" hangingPunct="1">
              <a:spcBef>
                <a:spcPct val="0"/>
              </a:spcBef>
              <a:buClrTx/>
              <a:buSzPct val="100000"/>
              <a:buNone/>
            </a:pPr>
            <a:r>
              <a:rPr lang="en-US" altLang="zh-CN" sz="2400" b="1" dirty="0">
                <a:solidFill>
                  <a:srgbClr val="000000"/>
                </a:solidFill>
                <a:latin typeface="Garamond" pitchFamily="18" charset="0"/>
                <a:ea typeface="宋体" pitchFamily="2" charset="-122"/>
              </a:rPr>
              <a:t>1KB</a:t>
            </a:r>
            <a:r>
              <a:rPr lang="zh-CN" altLang="en-US" sz="2400" b="1" dirty="0">
                <a:solidFill>
                  <a:srgbClr val="000000"/>
                </a:solidFill>
                <a:latin typeface="Garamond" pitchFamily="18" charset="0"/>
                <a:ea typeface="宋体" pitchFamily="2" charset="-122"/>
              </a:rPr>
              <a:t>、</a:t>
            </a:r>
            <a:r>
              <a:rPr lang="en-US" altLang="zh-CN" sz="2400" b="1" dirty="0">
                <a:solidFill>
                  <a:srgbClr val="000000"/>
                </a:solidFill>
                <a:latin typeface="Garamond" pitchFamily="18" charset="0"/>
                <a:ea typeface="宋体" pitchFamily="2" charset="-122"/>
              </a:rPr>
              <a:t>4KB</a:t>
            </a:r>
            <a:r>
              <a:rPr lang="zh-CN" altLang="en-US" sz="2400" b="1" dirty="0">
                <a:solidFill>
                  <a:srgbClr val="000000"/>
                </a:solidFill>
                <a:latin typeface="Garamond" pitchFamily="18" charset="0"/>
                <a:ea typeface="宋体" pitchFamily="2" charset="-122"/>
              </a:rPr>
              <a:t>、</a:t>
            </a:r>
            <a:r>
              <a:rPr lang="en-US" altLang="zh-CN" sz="2400" b="1" dirty="0">
                <a:solidFill>
                  <a:srgbClr val="000000"/>
                </a:solidFill>
                <a:latin typeface="Garamond" pitchFamily="18" charset="0"/>
                <a:ea typeface="宋体" pitchFamily="2" charset="-122"/>
              </a:rPr>
              <a:t>16KB</a:t>
            </a:r>
            <a:r>
              <a:rPr lang="zh-CN" altLang="en-US" sz="2400" b="1" dirty="0">
                <a:solidFill>
                  <a:srgbClr val="000000"/>
                </a:solidFill>
                <a:latin typeface="Garamond" pitchFamily="18" charset="0"/>
                <a:ea typeface="宋体" pitchFamily="2" charset="-122"/>
              </a:rPr>
              <a:t>、 </a:t>
            </a:r>
            <a:r>
              <a:rPr lang="en-US" altLang="zh-CN" sz="2400" b="1" dirty="0">
                <a:solidFill>
                  <a:srgbClr val="000000"/>
                </a:solidFill>
                <a:latin typeface="Garamond" pitchFamily="18" charset="0"/>
                <a:ea typeface="宋体" pitchFamily="2" charset="-122"/>
              </a:rPr>
              <a:t>64KB</a:t>
            </a:r>
            <a:r>
              <a:rPr lang="zh-CN" altLang="en-US" sz="2400" b="1" dirty="0">
                <a:solidFill>
                  <a:srgbClr val="000000"/>
                </a:solidFill>
                <a:latin typeface="Garamond" pitchFamily="18" charset="0"/>
                <a:ea typeface="宋体" pitchFamily="2" charset="-122"/>
              </a:rPr>
              <a:t>、</a:t>
            </a:r>
            <a:r>
              <a:rPr lang="en-US" altLang="zh-CN" sz="2400" b="1" dirty="0">
                <a:solidFill>
                  <a:srgbClr val="000000"/>
                </a:solidFill>
                <a:latin typeface="Garamond" pitchFamily="18" charset="0"/>
                <a:ea typeface="宋体" pitchFamily="2" charset="-122"/>
              </a:rPr>
              <a:t>256KB</a:t>
            </a:r>
            <a:r>
              <a:rPr lang="zh-CN" altLang="en-US" sz="2400" b="1" dirty="0">
                <a:solidFill>
                  <a:srgbClr val="000000"/>
                </a:solidFill>
                <a:latin typeface="Garamond" pitchFamily="18" charset="0"/>
                <a:ea typeface="宋体" pitchFamily="2" charset="-122"/>
              </a:rPr>
              <a:t>、</a:t>
            </a:r>
            <a:r>
              <a:rPr lang="en-US" altLang="zh-CN" sz="2400" b="1" dirty="0">
                <a:solidFill>
                  <a:srgbClr val="000000"/>
                </a:solidFill>
                <a:latin typeface="Garamond" pitchFamily="18" charset="0"/>
                <a:ea typeface="宋体" pitchFamily="2" charset="-122"/>
              </a:rPr>
              <a:t>1MB</a:t>
            </a:r>
            <a:r>
              <a:rPr lang="zh-CN" altLang="en-US" sz="2400" b="1" dirty="0">
                <a:solidFill>
                  <a:srgbClr val="000000"/>
                </a:solidFill>
                <a:latin typeface="Garamond" pitchFamily="18" charset="0"/>
                <a:ea typeface="宋体" pitchFamily="2" charset="-122"/>
              </a:rPr>
              <a:t>、</a:t>
            </a:r>
            <a:r>
              <a:rPr lang="en-US" altLang="zh-CN" sz="2400" b="1" dirty="0">
                <a:solidFill>
                  <a:srgbClr val="000000"/>
                </a:solidFill>
                <a:latin typeface="Garamond" pitchFamily="18" charset="0"/>
                <a:ea typeface="宋体" pitchFamily="2" charset="-122"/>
              </a:rPr>
              <a:t>4MB</a:t>
            </a:r>
            <a:r>
              <a:rPr lang="zh-CN" altLang="en-US" sz="2400" b="1" dirty="0">
                <a:solidFill>
                  <a:srgbClr val="000000"/>
                </a:solidFill>
                <a:latin typeface="Garamond" pitchFamily="18" charset="0"/>
                <a:ea typeface="宋体" pitchFamily="2" charset="-122"/>
              </a:rPr>
              <a:t>、</a:t>
            </a:r>
            <a:r>
              <a:rPr lang="en-US" altLang="zh-CN" sz="2400" b="1" dirty="0">
                <a:solidFill>
                  <a:srgbClr val="000000"/>
                </a:solidFill>
                <a:latin typeface="Garamond" pitchFamily="18" charset="0"/>
                <a:ea typeface="宋体" pitchFamily="2" charset="-122"/>
              </a:rPr>
              <a:t>16MB</a:t>
            </a:r>
            <a:r>
              <a:rPr lang="zh-CN" altLang="en-US" sz="1800" dirty="0">
                <a:solidFill>
                  <a:srgbClr val="000000"/>
                </a:solidFill>
                <a:latin typeface="Garamond" pitchFamily="18" charset="0"/>
                <a:ea typeface="宋体" pitchFamily="2" charset="-122"/>
              </a:rPr>
              <a:t>、</a:t>
            </a:r>
            <a:r>
              <a:rPr lang="en-US" altLang="zh-CN" sz="2400" b="1" dirty="0">
                <a:solidFill>
                  <a:srgbClr val="000000"/>
                </a:solidFill>
                <a:latin typeface="Garamond" pitchFamily="18" charset="0"/>
                <a:ea typeface="宋体" pitchFamily="2" charset="-122"/>
              </a:rPr>
              <a:t>64MB</a:t>
            </a:r>
            <a:r>
              <a:rPr lang="zh-CN" altLang="en-US" sz="2400" b="1" dirty="0">
                <a:solidFill>
                  <a:srgbClr val="000000"/>
                </a:solidFill>
                <a:latin typeface="Garamond" pitchFamily="18" charset="0"/>
                <a:ea typeface="宋体" pitchFamily="2" charset="-122"/>
              </a:rPr>
              <a:t>、</a:t>
            </a:r>
            <a:r>
              <a:rPr lang="en-US" altLang="zh-CN" sz="2400" b="1" dirty="0">
                <a:solidFill>
                  <a:srgbClr val="000000"/>
                </a:solidFill>
                <a:latin typeface="Garamond" pitchFamily="18" charset="0"/>
                <a:ea typeface="宋体" pitchFamily="2" charset="-122"/>
              </a:rPr>
              <a:t>256MB</a:t>
            </a:r>
            <a:r>
              <a:rPr lang="zh-CN" altLang="en-US" sz="2400" b="1" dirty="0">
                <a:solidFill>
                  <a:srgbClr val="000000"/>
                </a:solidFill>
                <a:latin typeface="Garamond" pitchFamily="18" charset="0"/>
                <a:ea typeface="宋体" pitchFamily="2" charset="-122"/>
              </a:rPr>
              <a:t>、</a:t>
            </a:r>
            <a:r>
              <a:rPr lang="en-US" altLang="zh-CN" sz="2400" b="1" dirty="0">
                <a:solidFill>
                  <a:srgbClr val="000000"/>
                </a:solidFill>
                <a:latin typeface="Garamond" pitchFamily="18" charset="0"/>
                <a:ea typeface="宋体" pitchFamily="2" charset="-122"/>
              </a:rPr>
              <a:t>1GB</a:t>
            </a:r>
            <a:r>
              <a:rPr lang="zh-CN" altLang="en-US" sz="2400" b="1" dirty="0">
                <a:solidFill>
                  <a:srgbClr val="000000"/>
                </a:solidFill>
                <a:latin typeface="Garamond" pitchFamily="18" charset="0"/>
                <a:ea typeface="宋体" pitchFamily="2" charset="-122"/>
              </a:rPr>
              <a:t>。</a:t>
            </a:r>
          </a:p>
        </p:txBody>
      </p:sp>
      <p:sp>
        <p:nvSpPr>
          <p:cNvPr id="102409" name="Rectangle 9"/>
          <p:cNvSpPr/>
          <p:nvPr/>
        </p:nvSpPr>
        <p:spPr>
          <a:xfrm>
            <a:off x="684213" y="4872038"/>
            <a:ext cx="6697662"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zh-CN" altLang="en-US" sz="2400" b="1" dirty="0">
                <a:solidFill>
                  <a:srgbClr val="FF0000"/>
                </a:solidFill>
                <a:latin typeface="黑体" pitchFamily="49" charset="-122"/>
                <a:ea typeface="黑体" pitchFamily="49" charset="-122"/>
              </a:rPr>
              <a:t>其中</a:t>
            </a:r>
            <a:r>
              <a:rPr lang="en-US" altLang="zh-CN" sz="2400" b="1" dirty="0">
                <a:solidFill>
                  <a:srgbClr val="FF0000"/>
                </a:solidFill>
                <a:latin typeface="黑体" pitchFamily="49" charset="-122"/>
                <a:ea typeface="黑体" pitchFamily="49" charset="-122"/>
              </a:rPr>
              <a:t>1K=2</a:t>
            </a:r>
            <a:r>
              <a:rPr lang="en-US" altLang="zh-CN" sz="2400" b="1" baseline="30000" dirty="0">
                <a:solidFill>
                  <a:srgbClr val="FF0000"/>
                </a:solidFill>
                <a:latin typeface="黑体" pitchFamily="49" charset="-122"/>
                <a:ea typeface="黑体" pitchFamily="49" charset="-122"/>
              </a:rPr>
              <a:t>10</a:t>
            </a:r>
            <a:r>
              <a:rPr lang="en-US" altLang="zh-CN" sz="2400" b="1" dirty="0">
                <a:solidFill>
                  <a:srgbClr val="FF0000"/>
                </a:solidFill>
                <a:latin typeface="黑体" pitchFamily="49" charset="-122"/>
                <a:ea typeface="黑体" pitchFamily="49" charset="-122"/>
              </a:rPr>
              <a:t>,1M=2</a:t>
            </a:r>
            <a:r>
              <a:rPr lang="en-US" altLang="zh-CN" sz="2400" b="1" baseline="30000" dirty="0">
                <a:solidFill>
                  <a:srgbClr val="FF0000"/>
                </a:solidFill>
                <a:latin typeface="黑体" pitchFamily="49" charset="-122"/>
                <a:ea typeface="黑体" pitchFamily="49" charset="-122"/>
              </a:rPr>
              <a:t>20</a:t>
            </a:r>
            <a:r>
              <a:rPr lang="en-US" altLang="zh-CN" sz="2400" b="1" dirty="0">
                <a:solidFill>
                  <a:srgbClr val="FF0000"/>
                </a:solidFill>
                <a:latin typeface="黑体" pitchFamily="49" charset="-122"/>
                <a:ea typeface="黑体" pitchFamily="49" charset="-122"/>
              </a:rPr>
              <a:t>,1G=2</a:t>
            </a:r>
            <a:r>
              <a:rPr lang="en-US" altLang="zh-CN" sz="2400" b="1" baseline="30000" dirty="0">
                <a:solidFill>
                  <a:srgbClr val="FF0000"/>
                </a:solidFill>
                <a:latin typeface="黑体" pitchFamily="49" charset="-122"/>
                <a:ea typeface="黑体" pitchFamily="49" charset="-122"/>
              </a:rPr>
              <a:t>30</a:t>
            </a:r>
            <a:r>
              <a:rPr lang="en-US" altLang="zh-CN" sz="2400" b="1" dirty="0">
                <a:solidFill>
                  <a:srgbClr val="FF0000"/>
                </a:solidFill>
                <a:latin typeface="黑体" pitchFamily="49" charset="-122"/>
                <a:ea typeface="黑体" pitchFamily="49" charset="-122"/>
              </a:rPr>
              <a:t>,1T=2</a:t>
            </a:r>
            <a:r>
              <a:rPr lang="en-US" altLang="zh-CN" sz="2400" b="1" baseline="30000" dirty="0">
                <a:solidFill>
                  <a:srgbClr val="FF0000"/>
                </a:solidFill>
                <a:latin typeface="黑体" pitchFamily="49" charset="-122"/>
                <a:ea typeface="黑体" pitchFamily="49" charset="-122"/>
              </a:rPr>
              <a:t>40</a:t>
            </a:r>
            <a:r>
              <a:rPr lang="en-US" altLang="zh-CN" sz="2400" b="1" dirty="0">
                <a:solidFill>
                  <a:srgbClr val="FF0000"/>
                </a:solidFill>
                <a:latin typeface="黑体" pitchFamily="49" charset="-122"/>
                <a:ea typeface="黑体" pitchFamily="49" charset="-122"/>
              </a:rPr>
              <a:t>,1P=2</a:t>
            </a:r>
            <a:r>
              <a:rPr lang="en-US" altLang="zh-CN" sz="2400" b="1" baseline="30000" dirty="0">
                <a:solidFill>
                  <a:srgbClr val="FF0000"/>
                </a:solidFill>
                <a:latin typeface="黑体" pitchFamily="49" charset="-122"/>
                <a:ea typeface="黑体" pitchFamily="49" charset="-122"/>
              </a:rPr>
              <a:t>50</a:t>
            </a:r>
          </a:p>
          <a:p>
            <a:pPr marL="0" lvl="0" indent="0" eaLnBrk="1" hangingPunct="1">
              <a:spcBef>
                <a:spcPct val="0"/>
              </a:spcBef>
              <a:buClrTx/>
              <a:buSzPct val="100000"/>
              <a:buNone/>
            </a:pPr>
            <a:endParaRPr lang="en-US" altLang="zh-CN" sz="2400" b="1" baseline="30000" dirty="0">
              <a:solidFill>
                <a:srgbClr val="FF0000"/>
              </a:solidFill>
              <a:latin typeface="黑体" pitchFamily="49" charset="-122"/>
              <a:ea typeface="黑体" pitchFamily="49" charset="-122"/>
            </a:endParaRPr>
          </a:p>
          <a:p>
            <a:pPr marL="0" lvl="0" indent="0" eaLnBrk="1" hangingPunct="1">
              <a:spcBef>
                <a:spcPct val="0"/>
              </a:spcBef>
              <a:buClrTx/>
              <a:buSzPct val="100000"/>
              <a:buNone/>
            </a:pPr>
            <a:r>
              <a:rPr lang="zh-CN" altLang="en-US" sz="2400" b="1" dirty="0">
                <a:solidFill>
                  <a:srgbClr val="FF0000"/>
                </a:solidFill>
                <a:latin typeface="黑体" pitchFamily="49" charset="-122"/>
                <a:ea typeface="黑体" pitchFamily="49" charset="-122"/>
              </a:rPr>
              <a:t>参考书的第</a:t>
            </a:r>
            <a:r>
              <a:rPr lang="en-US" altLang="zh-CN" sz="2400" b="1" dirty="0">
                <a:solidFill>
                  <a:srgbClr val="FF0000"/>
                </a:solidFill>
                <a:latin typeface="黑体" pitchFamily="49" charset="-122"/>
                <a:ea typeface="黑体" pitchFamily="49" charset="-122"/>
              </a:rPr>
              <a:t>2</a:t>
            </a:r>
            <a:r>
              <a:rPr lang="zh-CN" altLang="en-US" sz="2400" b="1" dirty="0">
                <a:solidFill>
                  <a:srgbClr val="FF0000"/>
                </a:solidFill>
                <a:latin typeface="黑体" pitchFamily="49" charset="-122"/>
                <a:ea typeface="黑体" pitchFamily="49" charset="-122"/>
              </a:rPr>
              <a:t>页和第</a:t>
            </a:r>
            <a:r>
              <a:rPr lang="en-US" altLang="zh-CN" sz="2400" b="1" dirty="0">
                <a:solidFill>
                  <a:srgbClr val="FF0000"/>
                </a:solidFill>
                <a:latin typeface="黑体" pitchFamily="49" charset="-122"/>
                <a:ea typeface="黑体" pitchFamily="49" charset="-122"/>
              </a:rPr>
              <a:t>13</a:t>
            </a:r>
            <a:r>
              <a:rPr lang="zh-CN" altLang="en-US" sz="2400" b="1" dirty="0">
                <a:solidFill>
                  <a:srgbClr val="FF0000"/>
                </a:solidFill>
                <a:latin typeface="黑体" pitchFamily="49" charset="-122"/>
                <a:ea typeface="黑体" pitchFamily="49" charset="-122"/>
              </a:rPr>
              <a:t>页的脚注。</a:t>
            </a:r>
          </a:p>
          <a:p>
            <a:pPr marL="0" lvl="0" indent="0" eaLnBrk="1" hangingPunct="1">
              <a:spcBef>
                <a:spcPct val="0"/>
              </a:spcBef>
              <a:buClrTx/>
              <a:buSzPct val="100000"/>
              <a:buNone/>
            </a:pPr>
            <a:endParaRPr lang="zh-CN" altLang="en-US" sz="2400" b="1" baseline="30000" dirty="0">
              <a:solidFill>
                <a:srgbClr val="000000"/>
              </a:solidFill>
              <a:latin typeface="Garamond" pitchFamily="18" charset="0"/>
              <a:ea typeface="宋体" pitchFamily="2" charset="-122"/>
            </a:endParaRPr>
          </a:p>
        </p:txBody>
      </p:sp>
      <p:sp>
        <p:nvSpPr>
          <p:cNvPr id="61446" name="标题 1"/>
          <p:cNvSpPr>
            <a:spLocks noGrp="1"/>
          </p:cNvSpPr>
          <p:nvPr>
            <p:ph type="title"/>
          </p:nvPr>
        </p:nvSpPr>
        <p:spPr>
          <a:xfrm>
            <a:off x="525463" y="158750"/>
            <a:ext cx="8258175" cy="768350"/>
          </a:xfrm>
          <a:ln/>
        </p:spPr>
        <p:txBody>
          <a:bodyPr vert="horz" wrap="square" lIns="91440" tIns="45720" rIns="91440" bIns="45720" anchor="b">
            <a:spAutoFit/>
          </a:bodyPr>
          <a:lstStyle/>
          <a:p>
            <a:r>
              <a:rPr lang="zh-CN" altLang="en-US" dirty="0">
                <a:ea typeface="宋体" pitchFamily="2" charset="-122"/>
              </a:rPr>
              <a:t>半导体存储器的发展</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6"/>
                                        </p:tgtEl>
                                        <p:attrNameLst>
                                          <p:attrName>style.visibility</p:attrName>
                                        </p:attrNameLst>
                                      </p:cBhvr>
                                      <p:to>
                                        <p:strVal val="visible"/>
                                      </p:to>
                                    </p:set>
                                    <p:anim calcmode="lin" valueType="num">
                                      <p:cBhvr additive="base">
                                        <p:cTn id="7" dur="500" fill="hold"/>
                                        <p:tgtEl>
                                          <p:spTgt spid="102406"/>
                                        </p:tgtEl>
                                        <p:attrNameLst>
                                          <p:attrName>ppt_x</p:attrName>
                                        </p:attrNameLst>
                                      </p:cBhvr>
                                      <p:tavLst>
                                        <p:tav tm="0">
                                          <p:val>
                                            <p:strVal val="#ppt_x"/>
                                          </p:val>
                                        </p:tav>
                                        <p:tav tm="100000">
                                          <p:val>
                                            <p:strVal val="#ppt_x"/>
                                          </p:val>
                                        </p:tav>
                                      </p:tavLst>
                                    </p:anim>
                                    <p:anim calcmode="lin" valueType="num">
                                      <p:cBhvr additive="base">
                                        <p:cTn id="8" dur="500" fill="hold"/>
                                        <p:tgtEl>
                                          <p:spTgt spid="1024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07"/>
                                        </p:tgtEl>
                                        <p:attrNameLst>
                                          <p:attrName>style.visibility</p:attrName>
                                        </p:attrNameLst>
                                      </p:cBhvr>
                                      <p:to>
                                        <p:strVal val="visible"/>
                                      </p:to>
                                    </p:set>
                                    <p:anim calcmode="lin" valueType="num">
                                      <p:cBhvr additive="base">
                                        <p:cTn id="13" dur="500" fill="hold"/>
                                        <p:tgtEl>
                                          <p:spTgt spid="102407"/>
                                        </p:tgtEl>
                                        <p:attrNameLst>
                                          <p:attrName>ppt_x</p:attrName>
                                        </p:attrNameLst>
                                      </p:cBhvr>
                                      <p:tavLst>
                                        <p:tav tm="0">
                                          <p:val>
                                            <p:strVal val="#ppt_x"/>
                                          </p:val>
                                        </p:tav>
                                        <p:tav tm="100000">
                                          <p:val>
                                            <p:strVal val="#ppt_x"/>
                                          </p:val>
                                        </p:tav>
                                      </p:tavLst>
                                    </p:anim>
                                    <p:anim calcmode="lin" valueType="num">
                                      <p:cBhvr additive="base">
                                        <p:cTn id="14" dur="500" fill="hold"/>
                                        <p:tgtEl>
                                          <p:spTgt spid="10240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02408"/>
                                        </p:tgtEl>
                                        <p:attrNameLst>
                                          <p:attrName>style.visibility</p:attrName>
                                        </p:attrNameLst>
                                      </p:cBhvr>
                                      <p:to>
                                        <p:strVal val="visible"/>
                                      </p:to>
                                    </p:set>
                                    <p:animEffect transition="in" filter="box(in)">
                                      <p:cBhvr>
                                        <p:cTn id="19" dur="500"/>
                                        <p:tgtEl>
                                          <p:spTgt spid="10240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2409"/>
                                        </p:tgtEl>
                                        <p:attrNameLst>
                                          <p:attrName>style.visibility</p:attrName>
                                        </p:attrNameLst>
                                      </p:cBhvr>
                                      <p:to>
                                        <p:strVal val="visible"/>
                                      </p:to>
                                    </p:set>
                                    <p:animEffect transition="in" filter="blinds(horizontal)">
                                      <p:cBhvr>
                                        <p:cTn id="24" dur="500"/>
                                        <p:tgtEl>
                                          <p:spTgt spid="102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6" grpId="0"/>
      <p:bldP spid="102407" grpId="0"/>
      <p:bldP spid="102408" grpId="0"/>
      <p:bldP spid="10240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txBox="1">
            <a:spLocks noGrp="1"/>
          </p:cNvSpPr>
          <p:nvPr>
            <p:ph type="sldNum" sz="quarter" idx="4294967295"/>
          </p:nvPr>
        </p:nvSpPr>
        <p:spPr>
          <a:xfrm>
            <a:off x="6553200" y="6356350"/>
            <a:ext cx="2133600" cy="365125"/>
          </a:xfrm>
          <a:prstGeom prst="rect">
            <a:avLst/>
          </a:prstGeom>
          <a:noFill/>
          <a:ln w="9525">
            <a:noFill/>
          </a:ln>
        </p:spPr>
        <p:txBody>
          <a:bodyPr/>
          <a:lstStyle/>
          <a:p>
            <a:pPr marL="0" indent="0" eaLnBrk="1" hangingPunct="1">
              <a:spcBef>
                <a:spcPct val="0"/>
              </a:spcBef>
              <a:buClrTx/>
              <a:buSzPct val="100000"/>
              <a:buNone/>
            </a:pPr>
            <a:fld id="{9A0DB2DC-4C9A-4742-B13C-FB6460FD3503}" type="slidenum">
              <a:rPr lang="en-US" altLang="zh-CN" sz="1800" dirty="0">
                <a:latin typeface="Calibri" pitchFamily="34" charset="0"/>
                <a:ea typeface="宋体" pitchFamily="2" charset="-122"/>
              </a:rPr>
              <a:t>29</a:t>
            </a:fld>
            <a:endParaRPr lang="en-US" altLang="zh-CN" sz="1800" dirty="0">
              <a:latin typeface="Calibri" pitchFamily="34" charset="0"/>
              <a:ea typeface="宋体" pitchFamily="2" charset="-122"/>
            </a:endParaRPr>
          </a:p>
        </p:txBody>
      </p:sp>
      <p:sp>
        <p:nvSpPr>
          <p:cNvPr id="63491" name="Footer Placeholder 7"/>
          <p:cNvSpPr txBox="1">
            <a:spLocks noGrp="1"/>
          </p:cNvSpPr>
          <p:nvPr/>
        </p:nvSpPr>
        <p:spPr>
          <a:xfrm>
            <a:off x="0" y="6416675"/>
            <a:ext cx="9144000" cy="365125"/>
          </a:xfrm>
          <a:prstGeom prst="rect">
            <a:avLst/>
          </a:prstGeom>
          <a:noFill/>
          <a:ln w="9525">
            <a:noFill/>
          </a:ln>
        </p:spPr>
        <p:txBody>
          <a:bodyPr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eaLnBrk="1" hangingPunct="1">
              <a:spcBef>
                <a:spcPct val="0"/>
              </a:spcBef>
              <a:buClrTx/>
              <a:buSzPct val="100000"/>
              <a:buNone/>
            </a:pPr>
            <a:r>
              <a:rPr lang="en-US" altLang="zh-CN" sz="1000" dirty="0">
                <a:ea typeface="宋体" pitchFamily="2" charset="-122"/>
              </a:rPr>
              <a:t>Copyright © 2014 Elsevier Inc. All rights reserved.</a:t>
            </a:r>
          </a:p>
        </p:txBody>
      </p:sp>
      <p:sp>
        <p:nvSpPr>
          <p:cNvPr id="63492" name="TextBox 3"/>
          <p:cNvSpPr txBox="1"/>
          <p:nvPr/>
        </p:nvSpPr>
        <p:spPr>
          <a:xfrm>
            <a:off x="879475" y="4437063"/>
            <a:ext cx="7772400" cy="830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0"/>
              </a:spcBef>
              <a:buClrTx/>
              <a:buSzPct val="100000"/>
              <a:buNone/>
            </a:pPr>
            <a:r>
              <a:rPr lang="en-US" altLang="zh-CN" sz="1200" dirty="0">
                <a:solidFill>
                  <a:srgbClr val="000000"/>
                </a:solidFill>
                <a:cs typeface="Times New Roman" panose="02020503050405090304" pitchFamily="18" charset="0"/>
              </a:rPr>
              <a:t>FIGURE 1.1 The 2</a:t>
            </a:r>
            <a:r>
              <a:rPr lang="en-US" altLang="zh-CN" sz="1200" baseline="30000" dirty="0">
                <a:solidFill>
                  <a:srgbClr val="000000"/>
                </a:solidFill>
                <a:cs typeface="Times New Roman" panose="02020503050405090304" pitchFamily="18" charset="0"/>
              </a:rPr>
              <a:t>X</a:t>
            </a:r>
            <a:r>
              <a:rPr lang="en-US" altLang="zh-CN" sz="1200" dirty="0">
                <a:solidFill>
                  <a:srgbClr val="000000"/>
                </a:solidFill>
                <a:cs typeface="Times New Roman" panose="02020503050405090304" pitchFamily="18" charset="0"/>
              </a:rPr>
              <a:t> vs. 10</a:t>
            </a:r>
            <a:r>
              <a:rPr lang="en-US" altLang="zh-CN" sz="1200" baseline="30000" dirty="0">
                <a:solidFill>
                  <a:srgbClr val="000000"/>
                </a:solidFill>
                <a:cs typeface="Times New Roman" panose="02020503050405090304" pitchFamily="18" charset="0"/>
              </a:rPr>
              <a:t>Y</a:t>
            </a:r>
            <a:r>
              <a:rPr lang="en-US" altLang="zh-CN" sz="1200" dirty="0">
                <a:solidFill>
                  <a:srgbClr val="000000"/>
                </a:solidFill>
                <a:cs typeface="Times New Roman" panose="02020503050405090304" pitchFamily="18" charset="0"/>
              </a:rPr>
              <a:t> bytes ambiguity was resolved by adding a binary notation for all the common size terms. In the last column we note how much larger the binary term is than its corresponding decimal term, which is compounded as we head down the chart. These prefixes work for bits as well as bytes, so </a:t>
            </a:r>
            <a:r>
              <a:rPr lang="en-US" altLang="zh-CN" sz="1200" i="1" dirty="0">
                <a:solidFill>
                  <a:srgbClr val="000000"/>
                </a:solidFill>
                <a:cs typeface="Times New Roman" panose="02020503050405090304" pitchFamily="18" charset="0"/>
              </a:rPr>
              <a:t>gigabit</a:t>
            </a:r>
            <a:r>
              <a:rPr lang="en-US" altLang="zh-CN" sz="1200" dirty="0">
                <a:solidFill>
                  <a:srgbClr val="000000"/>
                </a:solidFill>
                <a:cs typeface="Times New Roman" panose="02020503050405090304" pitchFamily="18" charset="0"/>
              </a:rPr>
              <a:t> (Gb) is 10</a:t>
            </a:r>
            <a:r>
              <a:rPr lang="en-US" altLang="zh-CN" sz="1200" baseline="30000" dirty="0">
                <a:solidFill>
                  <a:srgbClr val="000000"/>
                </a:solidFill>
                <a:cs typeface="Times New Roman" panose="02020503050405090304" pitchFamily="18" charset="0"/>
              </a:rPr>
              <a:t>9</a:t>
            </a:r>
            <a:r>
              <a:rPr lang="en-US" altLang="zh-CN" sz="1200" dirty="0">
                <a:solidFill>
                  <a:srgbClr val="000000"/>
                </a:solidFill>
                <a:cs typeface="Times New Roman" panose="02020503050405090304" pitchFamily="18" charset="0"/>
              </a:rPr>
              <a:t> bits while </a:t>
            </a:r>
            <a:r>
              <a:rPr lang="en-US" altLang="zh-CN" sz="1200" i="1" dirty="0">
                <a:solidFill>
                  <a:srgbClr val="000000"/>
                </a:solidFill>
                <a:cs typeface="Times New Roman" panose="02020503050405090304" pitchFamily="18" charset="0"/>
              </a:rPr>
              <a:t>gibibits</a:t>
            </a:r>
            <a:r>
              <a:rPr lang="en-US" altLang="zh-CN" sz="1200" dirty="0">
                <a:solidFill>
                  <a:srgbClr val="000000"/>
                </a:solidFill>
                <a:cs typeface="Times New Roman" panose="02020503050405090304" pitchFamily="18" charset="0"/>
              </a:rPr>
              <a:t> (Gib) is 2</a:t>
            </a:r>
            <a:r>
              <a:rPr lang="en-US" altLang="zh-CN" sz="1200" baseline="30000" dirty="0">
                <a:solidFill>
                  <a:srgbClr val="000000"/>
                </a:solidFill>
                <a:cs typeface="Times New Roman" panose="02020503050405090304" pitchFamily="18" charset="0"/>
              </a:rPr>
              <a:t>30</a:t>
            </a:r>
            <a:r>
              <a:rPr lang="en-US" altLang="zh-CN" sz="1200" dirty="0">
                <a:solidFill>
                  <a:srgbClr val="000000"/>
                </a:solidFill>
                <a:cs typeface="Times New Roman" panose="02020503050405090304" pitchFamily="18" charset="0"/>
              </a:rPr>
              <a:t> bits.</a:t>
            </a:r>
            <a:r>
              <a:rPr lang="en-US" altLang="zh-CN" sz="1200" dirty="0">
                <a:solidFill>
                  <a:srgbClr val="000000"/>
                </a:solidFill>
                <a:ea typeface="宋体" pitchFamily="2" charset="-122"/>
              </a:rPr>
              <a:t> </a:t>
            </a:r>
          </a:p>
        </p:txBody>
      </p:sp>
      <p:pic>
        <p:nvPicPr>
          <p:cNvPr id="63493" name="Picture 7" descr="f01-01-9780124077263"/>
          <p:cNvPicPr>
            <a:picLocks noGrp="1" noChangeAspect="1"/>
          </p:cNvPicPr>
          <p:nvPr>
            <p:ph idx="1"/>
          </p:nvPr>
        </p:nvPicPr>
        <p:blipFill>
          <a:blip r:embed="rId2"/>
          <a:srcRect/>
          <a:stretch>
            <a:fillRect/>
          </a:stretch>
        </p:blipFill>
        <p:spPr>
          <a:xfrm>
            <a:off x="536575" y="1052513"/>
            <a:ext cx="8356600" cy="3097212"/>
          </a:xfr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p:cNvSpPr>
          <p:nvPr>
            <p:ph type="title"/>
          </p:nvPr>
        </p:nvSpPr>
        <p:spPr>
          <a:xfrm>
            <a:off x="579438" y="176213"/>
            <a:ext cx="7377112" cy="768350"/>
          </a:xfrm>
          <a:ln/>
        </p:spPr>
        <p:txBody>
          <a:bodyPr vert="horz" wrap="square" lIns="91440" tIns="45720" rIns="91440" bIns="45720" anchor="b">
            <a:spAutoFit/>
          </a:bodyPr>
          <a:lstStyle/>
          <a:p>
            <a:r>
              <a:rPr lang="en-US" altLang="en-US" dirty="0">
                <a:ea typeface="宋体" pitchFamily="2" charset="-122"/>
              </a:rPr>
              <a:t>摩尔定律</a:t>
            </a:r>
            <a:r>
              <a:rPr lang="en-US" altLang="en-US" dirty="0"/>
              <a:t> </a:t>
            </a:r>
            <a:endParaRPr lang="zh-CN" altLang="en-US" dirty="0">
              <a:ea typeface="宋体" pitchFamily="2" charset="-122"/>
            </a:endParaRPr>
          </a:p>
        </p:txBody>
      </p:sp>
      <p:sp>
        <p:nvSpPr>
          <p:cNvPr id="422914" name="Rectangle 2"/>
          <p:cNvSpPr>
            <a:spLocks noGrp="1"/>
          </p:cNvSpPr>
          <p:nvPr>
            <p:ph type="body" sz="half" idx="1"/>
          </p:nvPr>
        </p:nvSpPr>
        <p:spPr>
          <a:xfrm>
            <a:off x="692150" y="1484313"/>
            <a:ext cx="5135563" cy="3983037"/>
          </a:xfrm>
          <a:ln/>
        </p:spPr>
        <p:txBody>
          <a:bodyPr vert="horz" wrap="square" lIns="91440" tIns="45720" rIns="91440" bIns="45720" anchor="t"/>
          <a:lstStyle/>
          <a:p>
            <a:r>
              <a:rPr lang="en-US" altLang="zh-CN" dirty="0">
                <a:ea typeface="宋体" pitchFamily="2" charset="-122"/>
              </a:rPr>
              <a:t>1965</a:t>
            </a:r>
            <a:r>
              <a:rPr lang="zh-CN" altLang="en-US" dirty="0">
                <a:ea typeface="宋体" pitchFamily="2" charset="-122"/>
              </a:rPr>
              <a:t>，</a:t>
            </a:r>
            <a:r>
              <a:rPr lang="en-US" altLang="zh-CN" dirty="0">
                <a:ea typeface="宋体" pitchFamily="2" charset="-122"/>
              </a:rPr>
              <a:t>Intel</a:t>
            </a:r>
            <a:r>
              <a:rPr lang="zh-CN" altLang="en-US" dirty="0">
                <a:ea typeface="宋体" pitchFamily="2" charset="-122"/>
              </a:rPr>
              <a:t>公司的创办人摩尔发现：</a:t>
            </a:r>
            <a:endParaRPr lang="en-US" altLang="zh-CN" dirty="0">
              <a:ea typeface="宋体" pitchFamily="2" charset="-122"/>
            </a:endParaRPr>
          </a:p>
          <a:p>
            <a:r>
              <a:rPr lang="zh-CN" altLang="en-US" dirty="0">
                <a:ea typeface="宋体" pitchFamily="2" charset="-122"/>
              </a:rPr>
              <a:t>“在相等面积</a:t>
            </a:r>
            <a:r>
              <a:rPr lang="en-US" altLang="zh-CN" dirty="0">
                <a:ea typeface="宋体" pitchFamily="2" charset="-122"/>
              </a:rPr>
              <a:t>(</a:t>
            </a:r>
            <a:r>
              <a:rPr lang="zh-CN" altLang="en-US" dirty="0">
                <a:ea typeface="宋体" pitchFamily="2" charset="-122"/>
              </a:rPr>
              <a:t>制作成本</a:t>
            </a:r>
            <a:r>
              <a:rPr lang="en-US" altLang="zh-CN" dirty="0">
                <a:ea typeface="宋体" pitchFamily="2" charset="-122"/>
              </a:rPr>
              <a:t>)</a:t>
            </a:r>
            <a:r>
              <a:rPr lang="zh-CN" altLang="en-US" dirty="0">
                <a:ea typeface="宋体" pitchFamily="2" charset="-122"/>
              </a:rPr>
              <a:t>上，</a:t>
            </a:r>
            <a:r>
              <a:rPr lang="en-US" altLang="zh-CN" dirty="0">
                <a:ea typeface="宋体" pitchFamily="2" charset="-122"/>
              </a:rPr>
              <a:t>CPU</a:t>
            </a:r>
            <a:r>
              <a:rPr lang="zh-CN" altLang="en-US" dirty="0">
                <a:ea typeface="宋体" pitchFamily="2" charset="-122"/>
              </a:rPr>
              <a:t>上的晶体管数量以每</a:t>
            </a:r>
            <a:r>
              <a:rPr lang="en-US" altLang="zh-CN" dirty="0">
                <a:ea typeface="宋体" pitchFamily="2" charset="-122"/>
              </a:rPr>
              <a:t>18</a:t>
            </a:r>
            <a:r>
              <a:rPr lang="zh-CN" altLang="en-US" dirty="0">
                <a:ea typeface="宋体" pitchFamily="2" charset="-122"/>
              </a:rPr>
              <a:t>个月倍增的趋势增加，执行性能的提升大体也符合这个趋势。”</a:t>
            </a:r>
          </a:p>
        </p:txBody>
      </p:sp>
      <p:pic>
        <p:nvPicPr>
          <p:cNvPr id="422915" name="Picture 3" descr="摩尔"/>
          <p:cNvPicPr>
            <a:picLocks noGrp="1" noChangeAspect="1"/>
          </p:cNvPicPr>
          <p:nvPr>
            <p:ph sz="quarter" idx="2"/>
          </p:nvPr>
        </p:nvPicPr>
        <p:blipFill>
          <a:blip r:embed="rId3"/>
          <a:srcRect/>
          <a:stretch>
            <a:fillRect/>
          </a:stretch>
        </p:blipFill>
        <p:spPr>
          <a:xfrm>
            <a:off x="6607175" y="2198688"/>
            <a:ext cx="1135063" cy="938212"/>
          </a:xfrm>
          <a:ln/>
        </p:spPr>
      </p:pic>
      <p:pic>
        <p:nvPicPr>
          <p:cNvPr id="6" name="图片 5" descr="104556q1feiqof6iegp1z7.jpg"/>
          <p:cNvPicPr>
            <a:picLocks noChangeAspect="1"/>
          </p:cNvPicPr>
          <p:nvPr/>
        </p:nvPicPr>
        <p:blipFill>
          <a:blip r:embed="rId4"/>
          <a:stretch>
            <a:fillRect/>
          </a:stretch>
        </p:blipFill>
        <p:spPr>
          <a:xfrm>
            <a:off x="579438" y="169863"/>
            <a:ext cx="8316912" cy="6592887"/>
          </a:xfrm>
          <a:prstGeom prst="rect">
            <a:avLst/>
          </a:prstGeom>
          <a:noFill/>
          <a:ln w="9525">
            <a:noFill/>
          </a:ln>
        </p:spPr>
      </p:pic>
      <p:pic>
        <p:nvPicPr>
          <p:cNvPr id="1031" name="图片 6" descr="1046549wdqvdy94youhxuu.jpg"/>
          <p:cNvPicPr>
            <a:picLocks noChangeAspect="1"/>
          </p:cNvPicPr>
          <p:nvPr/>
        </p:nvPicPr>
        <p:blipFill>
          <a:blip r:embed="rId5"/>
          <a:stretch>
            <a:fillRect/>
          </a:stretch>
        </p:blipFill>
        <p:spPr>
          <a:xfrm>
            <a:off x="1403350" y="1090613"/>
            <a:ext cx="7027863" cy="4751387"/>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22915"/>
                                        </p:tgtEl>
                                        <p:attrNameLst>
                                          <p:attrName>style.visibility</p:attrName>
                                        </p:attrNameLst>
                                      </p:cBhvr>
                                      <p:to>
                                        <p:strVal val="visible"/>
                                      </p:to>
                                    </p:set>
                                    <p:animEffect transition="in" filter="box(in)">
                                      <p:cBhvr>
                                        <p:cTn id="7" dur="500"/>
                                        <p:tgtEl>
                                          <p:spTgt spid="4229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2291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2291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 presetClass="exit" presetSubtype="10" fill="hold" grpId="0" nodeType="clickEffect">
                                  <p:stCondLst>
                                    <p:cond delay="0"/>
                                  </p:stCondLst>
                                  <p:childTnLst>
                                    <p:animEffect transition="out" filter="checkerboard(across)">
                                      <p:cBhvr>
                                        <p:cTn id="19" dur="500"/>
                                        <p:tgtEl>
                                          <p:spTgt spid="422914">
                                            <p:txEl>
                                              <p:pRg st="0" end="0"/>
                                            </p:txEl>
                                          </p:spTgt>
                                        </p:tgtEl>
                                      </p:cBhvr>
                                    </p:animEffect>
                                    <p:set>
                                      <p:cBhvr>
                                        <p:cTn id="20" dur="1" fill="hold">
                                          <p:stCondLst>
                                            <p:cond delay="499"/>
                                          </p:stCondLst>
                                        </p:cTn>
                                        <p:tgtEl>
                                          <p:spTgt spid="422914">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5" presetClass="exit" presetSubtype="10" fill="hold" grpId="0" nodeType="clickEffect">
                                  <p:stCondLst>
                                    <p:cond delay="0"/>
                                  </p:stCondLst>
                                  <p:childTnLst>
                                    <p:animEffect transition="out" filter="checkerboard(across)">
                                      <p:cBhvr>
                                        <p:cTn id="24" dur="500"/>
                                        <p:tgtEl>
                                          <p:spTgt spid="422914">
                                            <p:txEl>
                                              <p:pRg st="1" end="1"/>
                                            </p:txEl>
                                          </p:spTgt>
                                        </p:tgtEl>
                                      </p:cBhvr>
                                    </p:animEffect>
                                    <p:set>
                                      <p:cBhvr>
                                        <p:cTn id="25" dur="1" fill="hold">
                                          <p:stCondLst>
                                            <p:cond delay="499"/>
                                          </p:stCondLst>
                                        </p:cTn>
                                        <p:tgtEl>
                                          <p:spTgt spid="422914">
                                            <p:txEl>
                                              <p:pRg st="1" end="1"/>
                                            </p:txEl>
                                          </p:spTgt>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ox(i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xit" presetSubtype="16" fill="hold" nodeType="clickEffect">
                                  <p:stCondLst>
                                    <p:cond delay="0"/>
                                  </p:stCondLst>
                                  <p:childTnLst>
                                    <p:animEffect transition="out" filter="box(in)">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1031"/>
                                        </p:tgtEl>
                                        <p:attrNameLst>
                                          <p:attrName>style.visibility</p:attrName>
                                        </p:attrNameLst>
                                      </p:cBhvr>
                                      <p:to>
                                        <p:strVal val="visible"/>
                                      </p:to>
                                    </p:set>
                                    <p:animEffect transition="in" filter="box(in)">
                                      <p:cBhvr>
                                        <p:cTn id="40"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457200" y="274638"/>
            <a:ext cx="8229600" cy="777875"/>
          </a:xfrm>
          <a:ln/>
        </p:spPr>
        <p:txBody>
          <a:bodyPr vert="horz" wrap="square" lIns="91440" tIns="45720" rIns="91440" bIns="45720" anchor="b">
            <a:spAutoFit/>
          </a:bodyPr>
          <a:lstStyle/>
          <a:p>
            <a:r>
              <a:rPr lang="zh-CN" altLang="en-US" dirty="0">
                <a:ea typeface="宋体" pitchFamily="2" charset="-122"/>
              </a:rPr>
              <a:t>存储容量单位（补充）</a:t>
            </a:r>
          </a:p>
        </p:txBody>
      </p:sp>
      <p:graphicFrame>
        <p:nvGraphicFramePr>
          <p:cNvPr id="4" name="内容占位符 3"/>
          <p:cNvGraphicFramePr>
            <a:graphicFrameLocks noGrp="1"/>
          </p:cNvGraphicFramePr>
          <p:nvPr>
            <p:ph idx="1"/>
          </p:nvPr>
        </p:nvGraphicFramePr>
        <p:xfrm>
          <a:off x="468313" y="1196975"/>
          <a:ext cx="8137525" cy="5399110"/>
        </p:xfrm>
        <a:graphic>
          <a:graphicData uri="http://schemas.openxmlformats.org/drawingml/2006/table">
            <a:tbl>
              <a:tblPr/>
              <a:tblGrid>
                <a:gridCol w="1627187">
                  <a:extLst>
                    <a:ext uri="{9D8B030D-6E8A-4147-A177-3AD203B41FA5}">
                      <a16:colId xmlns:a16="http://schemas.microsoft.com/office/drawing/2014/main" val="20000"/>
                    </a:ext>
                  </a:extLst>
                </a:gridCol>
                <a:gridCol w="1627188">
                  <a:extLst>
                    <a:ext uri="{9D8B030D-6E8A-4147-A177-3AD203B41FA5}">
                      <a16:colId xmlns:a16="http://schemas.microsoft.com/office/drawing/2014/main" val="20001"/>
                    </a:ext>
                  </a:extLst>
                </a:gridCol>
                <a:gridCol w="1627187">
                  <a:extLst>
                    <a:ext uri="{9D8B030D-6E8A-4147-A177-3AD203B41FA5}">
                      <a16:colId xmlns:a16="http://schemas.microsoft.com/office/drawing/2014/main" val="20002"/>
                    </a:ext>
                  </a:extLst>
                </a:gridCol>
                <a:gridCol w="1473200">
                  <a:extLst>
                    <a:ext uri="{9D8B030D-6E8A-4147-A177-3AD203B41FA5}">
                      <a16:colId xmlns:a16="http://schemas.microsoft.com/office/drawing/2014/main" val="20003"/>
                    </a:ext>
                  </a:extLst>
                </a:gridCol>
                <a:gridCol w="1782763">
                  <a:extLst>
                    <a:ext uri="{9D8B030D-6E8A-4147-A177-3AD203B41FA5}">
                      <a16:colId xmlns:a16="http://schemas.microsoft.com/office/drawing/2014/main" val="20004"/>
                    </a:ext>
                  </a:extLst>
                </a:gridCol>
              </a:tblGrid>
              <a:tr h="90942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中文单位</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中文简称</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英文单位</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英文简称</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9F9F9"/>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136EC2"/>
                          </a:solidFill>
                          <a:effectLst/>
                          <a:latin typeface="Arial" panose="020B0604020202090204" pitchFamily="34" charset="0"/>
                          <a:ea typeface="宋体" pitchFamily="2" charset="-122"/>
                          <a:hlinkClick r:id="rId2"/>
                        </a:rPr>
                        <a:t>进率</a:t>
                      </a: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a:t>
                      </a: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Byte=1</a:t>
                      </a: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9F9F9"/>
                    </a:solidFill>
                  </a:tcPr>
                </a:tc>
                <a:extLst>
                  <a:ext uri="{0D108BD9-81ED-4DB2-BD59-A6C34878D82A}">
                    <a16:rowId xmlns:a16="http://schemas.microsoft.com/office/drawing/2014/main" val="10000"/>
                  </a:ext>
                </a:extLst>
              </a:tr>
              <a:tr h="40133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位</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比特</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bit</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b</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0.125</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0133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字节</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字节</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Byte</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B</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1</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40133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136EC2"/>
                          </a:solidFill>
                          <a:effectLst/>
                          <a:latin typeface="Arial" panose="020B0604020202090204" pitchFamily="34" charset="0"/>
                          <a:ea typeface="宋体" pitchFamily="2" charset="-122"/>
                          <a:hlinkClick r:id="rId3"/>
                        </a:rPr>
                        <a:t>千字节</a:t>
                      </a:r>
                      <a:endPar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endParaRP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千字节</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KiloByte</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KB</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2^10</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40133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136EC2"/>
                          </a:solidFill>
                          <a:effectLst/>
                          <a:latin typeface="Arial" panose="020B0604020202090204" pitchFamily="34" charset="0"/>
                          <a:ea typeface="宋体" pitchFamily="2" charset="-122"/>
                          <a:hlinkClick r:id="rId4"/>
                        </a:rPr>
                        <a:t>兆字节</a:t>
                      </a:r>
                      <a:endPar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endParaRP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兆</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MegaByte</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MB</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2^20</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0133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136EC2"/>
                          </a:solidFill>
                          <a:effectLst/>
                          <a:latin typeface="Arial" panose="020B0604020202090204" pitchFamily="34" charset="0"/>
                          <a:ea typeface="宋体" pitchFamily="2" charset="-122"/>
                          <a:hlinkClick r:id="rId5"/>
                        </a:rPr>
                        <a:t>吉字节</a:t>
                      </a:r>
                      <a:endPar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endParaRP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吉</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GigaByte</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GB</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2^30</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46820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136EC2"/>
                          </a:solidFill>
                          <a:effectLst/>
                          <a:latin typeface="Arial" panose="020B0604020202090204" pitchFamily="34" charset="0"/>
                          <a:ea typeface="宋体" pitchFamily="2" charset="-122"/>
                          <a:hlinkClick r:id="rId6"/>
                        </a:rPr>
                        <a:t>太字节</a:t>
                      </a:r>
                      <a:endPar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endParaRP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太</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TrillionByte</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TB</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2^40</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40133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拍字节</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拍</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PetaByte</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PB</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2^50</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40133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136EC2"/>
                          </a:solidFill>
                          <a:effectLst/>
                          <a:latin typeface="Arial" panose="020B0604020202090204" pitchFamily="34" charset="0"/>
                          <a:ea typeface="宋体" pitchFamily="2" charset="-122"/>
                          <a:hlinkClick r:id="rId7"/>
                        </a:rPr>
                        <a:t>艾字节</a:t>
                      </a:r>
                      <a:endPar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endParaRP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艾</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ExaByte</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EB</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2^60</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40133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136EC2"/>
                          </a:solidFill>
                          <a:effectLst/>
                          <a:latin typeface="Arial" panose="020B0604020202090204" pitchFamily="34" charset="0"/>
                          <a:ea typeface="宋体" pitchFamily="2" charset="-122"/>
                          <a:hlinkClick r:id="rId8"/>
                        </a:rPr>
                        <a:t>泽字节</a:t>
                      </a:r>
                      <a:endPar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endParaRP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泽</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ZettaByte</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ZB</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2^70</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401331">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136EC2"/>
                          </a:solidFill>
                          <a:effectLst/>
                          <a:latin typeface="Arial" panose="020B0604020202090204" pitchFamily="34" charset="0"/>
                          <a:ea typeface="宋体" pitchFamily="2" charset="-122"/>
                          <a:hlinkClick r:id="rId9"/>
                        </a:rPr>
                        <a:t>尧字节</a:t>
                      </a:r>
                      <a:endPar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endParaRP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尧</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YottaByte</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YB</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2^80</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r h="40947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136EC2"/>
                          </a:solidFill>
                          <a:effectLst/>
                          <a:latin typeface="Arial" panose="020B0604020202090204" pitchFamily="34" charset="0"/>
                          <a:ea typeface="宋体" pitchFamily="2" charset="-122"/>
                          <a:hlinkClick r:id="rId10"/>
                        </a:rPr>
                        <a:t>千亿亿亿字节</a:t>
                      </a:r>
                      <a:endPar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endParaRP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1" i="0" u="none" strike="noStrike" cap="none" normalizeH="0" baseline="0">
                          <a:ln>
                            <a:noFill/>
                          </a:ln>
                          <a:solidFill>
                            <a:srgbClr val="333333"/>
                          </a:solidFill>
                          <a:effectLst/>
                          <a:latin typeface="Arial" panose="020B0604020202090204" pitchFamily="34" charset="0"/>
                          <a:ea typeface="宋体" pitchFamily="2" charset="-122"/>
                        </a:rPr>
                        <a:t>千亿亿亿字节</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700" b="1" i="0" u="none" strike="noStrike" cap="none" normalizeH="0" baseline="0">
                          <a:ln>
                            <a:noFill/>
                          </a:ln>
                          <a:solidFill>
                            <a:srgbClr val="333333"/>
                          </a:solidFill>
                          <a:effectLst/>
                          <a:latin typeface="Arial" panose="020B0604020202090204" pitchFamily="34" charset="0"/>
                          <a:ea typeface="宋体" pitchFamily="2" charset="-122"/>
                        </a:rPr>
                        <a:t>BrontByte</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333333"/>
                          </a:solidFill>
                          <a:effectLst/>
                          <a:latin typeface="Arial" panose="020B0604020202090204" pitchFamily="34" charset="0"/>
                          <a:ea typeface="宋体" pitchFamily="2" charset="-122"/>
                        </a:rPr>
                        <a:t>BB</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rgbClr val="333333"/>
                          </a:solidFill>
                          <a:effectLst/>
                          <a:latin typeface="Arial" panose="020B0604020202090204" pitchFamily="34" charset="0"/>
                          <a:ea typeface="宋体" pitchFamily="2" charset="-122"/>
                        </a:rPr>
                        <a:t>2^90</a:t>
                      </a:r>
                    </a:p>
                  </a:txBody>
                  <a:tcPr marL="88954" marR="88954" marT="17787" marB="17787" anchor="ctr" horzOverflow="overflow">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395288" y="188913"/>
            <a:ext cx="8229600" cy="936625"/>
          </a:xfrm>
          <a:ln/>
        </p:spPr>
        <p:txBody>
          <a:bodyPr vert="horz" wrap="square" lIns="91440" tIns="45720" rIns="91440" bIns="45720" anchor="b">
            <a:spAutoFit/>
          </a:bodyPr>
          <a:lstStyle/>
          <a:p>
            <a:pPr eaLnBrk="1" hangingPunct="1"/>
            <a:r>
              <a:rPr lang="zh-CN" altLang="en-US" dirty="0">
                <a:ea typeface="宋体" pitchFamily="2" charset="-122"/>
              </a:rPr>
              <a:t>皮秒的单位换算（补充）</a:t>
            </a:r>
          </a:p>
        </p:txBody>
      </p:sp>
      <p:sp>
        <p:nvSpPr>
          <p:cNvPr id="65539" name="内容占位符 2"/>
          <p:cNvSpPr>
            <a:spLocks noGrp="1"/>
          </p:cNvSpPr>
          <p:nvPr>
            <p:ph idx="1"/>
          </p:nvPr>
        </p:nvSpPr>
        <p:spPr>
          <a:xfrm>
            <a:off x="539750" y="1196975"/>
            <a:ext cx="8229600" cy="4741863"/>
          </a:xfrm>
          <a:ln/>
        </p:spPr>
        <p:txBody>
          <a:bodyPr vert="horz" wrap="square" lIns="91440" tIns="45720" rIns="91440" bIns="45720" anchor="t"/>
          <a:lstStyle/>
          <a:p>
            <a:r>
              <a:rPr lang="en-US" altLang="zh-CN" sz="2800" b="1" dirty="0">
                <a:ea typeface="宋体" pitchFamily="2" charset="-122"/>
              </a:rPr>
              <a:t>0.000001</a:t>
            </a:r>
            <a:r>
              <a:rPr lang="zh-CN" altLang="en-US" sz="2800" b="1" dirty="0">
                <a:ea typeface="宋体" pitchFamily="2" charset="-122"/>
              </a:rPr>
              <a:t>皮秒</a:t>
            </a:r>
            <a:r>
              <a:rPr lang="en-US" altLang="zh-CN" sz="2800" b="1" dirty="0">
                <a:ea typeface="宋体" pitchFamily="2" charset="-122"/>
              </a:rPr>
              <a:t>=1</a:t>
            </a:r>
            <a:r>
              <a:rPr lang="zh-CN" altLang="en-US" sz="2800" b="1" dirty="0">
                <a:ea typeface="宋体" pitchFamily="2" charset="-122"/>
              </a:rPr>
              <a:t>渺秒</a:t>
            </a:r>
          </a:p>
          <a:p>
            <a:r>
              <a:rPr lang="en-US" altLang="zh-CN" sz="2800" b="1" dirty="0">
                <a:ea typeface="宋体" pitchFamily="2" charset="-122"/>
              </a:rPr>
              <a:t>0.001 </a:t>
            </a:r>
            <a:r>
              <a:rPr lang="zh-CN" altLang="en-US" sz="2800" b="1" dirty="0">
                <a:ea typeface="宋体" pitchFamily="2" charset="-122"/>
              </a:rPr>
              <a:t>皮秒 </a:t>
            </a:r>
            <a:r>
              <a:rPr lang="en-US" altLang="zh-CN" sz="2800" b="1" dirty="0">
                <a:ea typeface="宋体" pitchFamily="2" charset="-122"/>
              </a:rPr>
              <a:t>=1</a:t>
            </a:r>
            <a:r>
              <a:rPr lang="zh-CN" altLang="en-US" sz="2800" b="1" dirty="0">
                <a:ea typeface="宋体" pitchFamily="2" charset="-122"/>
              </a:rPr>
              <a:t>飞秒</a:t>
            </a:r>
          </a:p>
          <a:p>
            <a:r>
              <a:rPr lang="en-US" altLang="zh-CN" sz="2800" b="1" dirty="0">
                <a:ea typeface="宋体" pitchFamily="2" charset="-122"/>
              </a:rPr>
              <a:t>1,000 </a:t>
            </a:r>
            <a:r>
              <a:rPr lang="zh-CN" altLang="en-US" sz="2800" b="1" dirty="0">
                <a:ea typeface="宋体" pitchFamily="2" charset="-122"/>
              </a:rPr>
              <a:t>皮秒 </a:t>
            </a:r>
            <a:r>
              <a:rPr lang="en-US" altLang="zh-CN" sz="2800" b="1" dirty="0">
                <a:ea typeface="宋体" pitchFamily="2" charset="-122"/>
              </a:rPr>
              <a:t>= 1</a:t>
            </a:r>
            <a:r>
              <a:rPr lang="zh-CN" altLang="en-US" sz="2800" b="1" dirty="0">
                <a:ea typeface="宋体" pitchFamily="2" charset="-122"/>
              </a:rPr>
              <a:t>纳秒</a:t>
            </a:r>
          </a:p>
          <a:p>
            <a:r>
              <a:rPr lang="en-US" altLang="zh-CN" sz="2800" b="1" dirty="0">
                <a:ea typeface="宋体" pitchFamily="2" charset="-122"/>
              </a:rPr>
              <a:t>1,000,000 </a:t>
            </a:r>
            <a:r>
              <a:rPr lang="zh-CN" altLang="en-US" sz="2800" b="1" dirty="0">
                <a:ea typeface="宋体" pitchFamily="2" charset="-122"/>
              </a:rPr>
              <a:t>皮秒 </a:t>
            </a:r>
            <a:r>
              <a:rPr lang="en-US" altLang="zh-CN" sz="2800" b="1" dirty="0">
                <a:ea typeface="宋体" pitchFamily="2" charset="-122"/>
              </a:rPr>
              <a:t>= 1</a:t>
            </a:r>
            <a:r>
              <a:rPr lang="zh-CN" altLang="en-US" sz="2800" b="1" dirty="0">
                <a:ea typeface="宋体" pitchFamily="2" charset="-122"/>
              </a:rPr>
              <a:t>微秒</a:t>
            </a:r>
          </a:p>
          <a:p>
            <a:r>
              <a:rPr lang="en-US" altLang="zh-CN" sz="2800" b="1" dirty="0">
                <a:ea typeface="宋体" pitchFamily="2" charset="-122"/>
              </a:rPr>
              <a:t>1,000,000,000 </a:t>
            </a:r>
            <a:r>
              <a:rPr lang="zh-CN" altLang="en-US" sz="2800" b="1" dirty="0">
                <a:ea typeface="宋体" pitchFamily="2" charset="-122"/>
              </a:rPr>
              <a:t>皮秒 </a:t>
            </a:r>
            <a:r>
              <a:rPr lang="en-US" altLang="zh-CN" sz="2800" b="1" dirty="0">
                <a:ea typeface="宋体" pitchFamily="2" charset="-122"/>
              </a:rPr>
              <a:t>= 1</a:t>
            </a:r>
            <a:r>
              <a:rPr lang="zh-CN" altLang="en-US" sz="2800" b="1" dirty="0">
                <a:ea typeface="宋体" pitchFamily="2" charset="-122"/>
              </a:rPr>
              <a:t>毫秒</a:t>
            </a:r>
          </a:p>
          <a:p>
            <a:r>
              <a:rPr lang="en-US" altLang="zh-CN" sz="2800" b="1" dirty="0">
                <a:ea typeface="宋体" pitchFamily="2" charset="-122"/>
              </a:rPr>
              <a:t>1,000,000,000,000 </a:t>
            </a:r>
            <a:r>
              <a:rPr lang="zh-CN" altLang="en-US" sz="2800" b="1" dirty="0">
                <a:ea typeface="宋体" pitchFamily="2" charset="-122"/>
              </a:rPr>
              <a:t>皮秒 </a:t>
            </a:r>
            <a:r>
              <a:rPr lang="en-US" altLang="zh-CN" sz="2800" b="1" dirty="0">
                <a:ea typeface="宋体" pitchFamily="2" charset="-122"/>
              </a:rPr>
              <a:t>= 1</a:t>
            </a:r>
            <a:r>
              <a:rPr lang="zh-CN" altLang="en-US" sz="2800" b="1" dirty="0">
                <a:ea typeface="宋体" pitchFamily="2" charset="-122"/>
              </a:rPr>
              <a:t>秒</a:t>
            </a:r>
          </a:p>
          <a:p>
            <a:r>
              <a:rPr lang="en-US" altLang="zh-CN" sz="2800" b="1" dirty="0">
                <a:ea typeface="宋体" pitchFamily="2" charset="-122"/>
              </a:rPr>
              <a:t>60,000,000,000,000 </a:t>
            </a:r>
            <a:r>
              <a:rPr lang="zh-CN" altLang="en-US" sz="2800" b="1" dirty="0">
                <a:ea typeface="宋体" pitchFamily="2" charset="-122"/>
              </a:rPr>
              <a:t>皮秒</a:t>
            </a:r>
            <a:r>
              <a:rPr lang="en-US" altLang="zh-CN" sz="2800" b="1" dirty="0">
                <a:ea typeface="宋体" pitchFamily="2" charset="-122"/>
              </a:rPr>
              <a:t>=1</a:t>
            </a:r>
            <a:r>
              <a:rPr lang="zh-CN" altLang="en-US" sz="2800" b="1" dirty="0">
                <a:ea typeface="宋体" pitchFamily="2" charset="-122"/>
              </a:rPr>
              <a:t>分钟</a:t>
            </a:r>
          </a:p>
          <a:p>
            <a:r>
              <a:rPr lang="en-US" altLang="zh-CN" sz="2800" b="1" dirty="0">
                <a:ea typeface="宋体" pitchFamily="2" charset="-122"/>
              </a:rPr>
              <a:t>3,600,000,000,000,000 </a:t>
            </a:r>
            <a:r>
              <a:rPr lang="zh-CN" altLang="en-US" sz="2800" b="1" dirty="0">
                <a:ea typeface="宋体" pitchFamily="2" charset="-122"/>
              </a:rPr>
              <a:t>皮秒</a:t>
            </a:r>
            <a:r>
              <a:rPr lang="en-US" altLang="zh-CN" sz="2800" b="1" dirty="0">
                <a:ea typeface="宋体" pitchFamily="2" charset="-122"/>
              </a:rPr>
              <a:t>=1</a:t>
            </a:r>
            <a:r>
              <a:rPr lang="zh-CN" altLang="en-US" sz="2800" b="1" dirty="0">
                <a:ea typeface="宋体" pitchFamily="2" charset="-122"/>
              </a:rPr>
              <a:t>小时</a:t>
            </a:r>
          </a:p>
          <a:p>
            <a:r>
              <a:rPr lang="en-US" altLang="zh-CN" sz="2800" b="1" dirty="0">
                <a:ea typeface="宋体" pitchFamily="2" charset="-122"/>
              </a:rPr>
              <a:t>86,400,000,000,000,000 </a:t>
            </a:r>
            <a:r>
              <a:rPr lang="zh-CN" altLang="en-US" sz="2800" b="1" dirty="0">
                <a:ea typeface="宋体" pitchFamily="2" charset="-122"/>
              </a:rPr>
              <a:t>皮秒</a:t>
            </a:r>
            <a:r>
              <a:rPr lang="en-US" altLang="zh-CN" sz="2800" b="1" dirty="0">
                <a:ea typeface="宋体" pitchFamily="2" charset="-122"/>
              </a:rPr>
              <a:t>=1</a:t>
            </a:r>
            <a:r>
              <a:rPr lang="zh-CN" altLang="en-US" sz="2800" b="1" dirty="0">
                <a:ea typeface="宋体" pitchFamily="2" charset="-122"/>
              </a:rPr>
              <a:t>天</a:t>
            </a:r>
          </a:p>
          <a:p>
            <a:r>
              <a:rPr lang="en-US" altLang="zh-CN" sz="2800" b="1" dirty="0">
                <a:ea typeface="宋体" pitchFamily="2" charset="-122"/>
              </a:rPr>
              <a:t>31,536,000,000,000,000,000 </a:t>
            </a:r>
            <a:r>
              <a:rPr lang="zh-CN" altLang="en-US" sz="2800" b="1" dirty="0">
                <a:ea typeface="宋体" pitchFamily="2" charset="-122"/>
              </a:rPr>
              <a:t>皮秒</a:t>
            </a:r>
            <a:r>
              <a:rPr lang="en-US" altLang="zh-CN" sz="2800" b="1" dirty="0">
                <a:ea typeface="宋体" pitchFamily="2" charset="-122"/>
              </a:rPr>
              <a:t>=1</a:t>
            </a:r>
            <a:r>
              <a:rPr lang="zh-CN" altLang="en-US" sz="2800" b="1" dirty="0">
                <a:ea typeface="宋体" pitchFamily="2" charset="-122"/>
              </a:rPr>
              <a:t>年（平年）</a:t>
            </a:r>
          </a:p>
          <a:p>
            <a:endParaRPr lang="zh-CN" altLang="en-US" sz="2800" b="1" dirty="0">
              <a:ea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网络</a:t>
            </a:r>
            <a:endParaRPr lang="en-US" altLang="zh-CN" dirty="0">
              <a:ea typeface="宋体" pitchFamily="2" charset="-122"/>
            </a:endParaRPr>
          </a:p>
        </p:txBody>
      </p:sp>
      <p:sp>
        <p:nvSpPr>
          <p:cNvPr id="18435" name="Rectangle 3"/>
          <p:cNvSpPr>
            <a:spLocks noGrp="1"/>
          </p:cNvSpPr>
          <p:nvPr>
            <p:ph idx="1"/>
          </p:nvPr>
        </p:nvSpPr>
        <p:spPr>
          <a:ln/>
        </p:spPr>
        <p:txBody>
          <a:bodyPr vert="horz" wrap="square" lIns="91440" tIns="45720" rIns="91440" bIns="45720" anchor="t"/>
          <a:lstStyle/>
          <a:p>
            <a:r>
              <a:rPr lang="zh-CN" altLang="en-US" dirty="0">
                <a:ea typeface="宋体" pitchFamily="2" charset="-122"/>
              </a:rPr>
              <a:t>通信， 资源共享，远距离访问</a:t>
            </a:r>
            <a:endParaRPr lang="en-US" altLang="zh-CN" dirty="0">
              <a:ea typeface="宋体" pitchFamily="2" charset="-122"/>
            </a:endParaRPr>
          </a:p>
          <a:p>
            <a:r>
              <a:rPr lang="zh-CN" altLang="en-US" dirty="0">
                <a:ea typeface="宋体" pitchFamily="2" charset="-122"/>
              </a:rPr>
              <a:t>局域网</a:t>
            </a:r>
            <a:r>
              <a:rPr lang="en-US" altLang="zh-CN" dirty="0">
                <a:ea typeface="宋体" pitchFamily="2" charset="-122"/>
              </a:rPr>
              <a:t> (LAN): </a:t>
            </a:r>
            <a:r>
              <a:rPr lang="zh-CN" altLang="en-US" dirty="0">
                <a:ea typeface="宋体" pitchFamily="2" charset="-122"/>
              </a:rPr>
              <a:t>以太网</a:t>
            </a:r>
            <a:r>
              <a:rPr lang="en-US" altLang="zh-CN" dirty="0">
                <a:ea typeface="宋体" pitchFamily="2" charset="-122"/>
              </a:rPr>
              <a:t>Ethernet</a:t>
            </a:r>
          </a:p>
          <a:p>
            <a:pPr lvl="1"/>
            <a:r>
              <a:rPr lang="zh-CN" altLang="en-US" dirty="0">
                <a:ea typeface="宋体" pitchFamily="2" charset="-122"/>
              </a:rPr>
              <a:t>同一个建筑物内</a:t>
            </a:r>
            <a:endParaRPr lang="en-US" altLang="zh-CN" dirty="0">
              <a:ea typeface="宋体" pitchFamily="2" charset="-122"/>
            </a:endParaRPr>
          </a:p>
          <a:p>
            <a:r>
              <a:rPr lang="zh-CN" altLang="en-US" dirty="0">
                <a:ea typeface="宋体" pitchFamily="2" charset="-122"/>
              </a:rPr>
              <a:t>广域网</a:t>
            </a:r>
            <a:r>
              <a:rPr lang="en-US" altLang="zh-CN" dirty="0">
                <a:ea typeface="宋体" pitchFamily="2" charset="-122"/>
              </a:rPr>
              <a:t> (WAN</a:t>
            </a:r>
            <a:r>
              <a:rPr lang="zh-CN" altLang="en-US" dirty="0">
                <a:ea typeface="宋体" pitchFamily="2" charset="-122"/>
              </a:rPr>
              <a:t>）</a:t>
            </a:r>
            <a:r>
              <a:rPr lang="en-US" altLang="zh-CN" dirty="0">
                <a:ea typeface="宋体" pitchFamily="2" charset="-122"/>
              </a:rPr>
              <a:t>: the Internet</a:t>
            </a:r>
          </a:p>
          <a:p>
            <a:r>
              <a:rPr lang="zh-CN" altLang="en-US" dirty="0">
                <a:ea typeface="宋体" pitchFamily="2" charset="-122"/>
              </a:rPr>
              <a:t>无线网</a:t>
            </a:r>
            <a:r>
              <a:rPr lang="en-US" altLang="zh-CN" dirty="0">
                <a:ea typeface="宋体" pitchFamily="2" charset="-122"/>
              </a:rPr>
              <a:t>: </a:t>
            </a:r>
          </a:p>
          <a:p>
            <a:r>
              <a:rPr lang="en-US" altLang="zh-CN" dirty="0">
                <a:ea typeface="宋体" pitchFamily="2" charset="-122"/>
              </a:rPr>
              <a:t>WiFi</a:t>
            </a:r>
            <a:r>
              <a:rPr lang="zh-CN" altLang="en-US" dirty="0">
                <a:ea typeface="宋体" pitchFamily="2" charset="-122"/>
              </a:rPr>
              <a:t>（</a:t>
            </a:r>
            <a:r>
              <a:rPr lang="en-US" altLang="zh-CN" dirty="0">
                <a:ea typeface="宋体" pitchFamily="2" charset="-122"/>
              </a:rPr>
              <a:t>Wireless  Fidelity</a:t>
            </a:r>
            <a:r>
              <a:rPr lang="zh-CN" altLang="en-US" dirty="0">
                <a:ea typeface="宋体" pitchFamily="2" charset="-122"/>
              </a:rPr>
              <a:t>）</a:t>
            </a:r>
            <a:r>
              <a:rPr lang="en-US" altLang="zh-CN" dirty="0">
                <a:ea typeface="宋体" pitchFamily="2" charset="-122"/>
              </a:rPr>
              <a:t>, Bluetooth</a:t>
            </a:r>
          </a:p>
        </p:txBody>
      </p:sp>
      <p:sp>
        <p:nvSpPr>
          <p:cNvPr id="6656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32</a:t>
            </a:fld>
            <a:endParaRPr lang="en-AU" altLang="zh-CN" sz="1400" b="1" dirty="0">
              <a:ea typeface="宋体" pitchFamily="2" charset="-122"/>
            </a:endParaRPr>
          </a:p>
        </p:txBody>
      </p:sp>
      <p:pic>
        <p:nvPicPr>
          <p:cNvPr id="66565" name="Picture 6" descr="ethernet-cables"/>
          <p:cNvPicPr>
            <a:picLocks noChangeAspect="1"/>
          </p:cNvPicPr>
          <p:nvPr/>
        </p:nvPicPr>
        <p:blipFill>
          <a:blip r:embed="rId3"/>
          <a:stretch>
            <a:fillRect/>
          </a:stretch>
        </p:blipFill>
        <p:spPr>
          <a:xfrm>
            <a:off x="6084888" y="5121275"/>
            <a:ext cx="1281112" cy="962025"/>
          </a:xfrm>
          <a:prstGeom prst="rect">
            <a:avLst/>
          </a:prstGeom>
          <a:noFill/>
          <a:ln w="9525">
            <a:noFill/>
          </a:ln>
        </p:spPr>
      </p:pic>
      <p:pic>
        <p:nvPicPr>
          <p:cNvPr id="66566" name="Picture 8" descr="wireless-router"/>
          <p:cNvPicPr>
            <a:picLocks noChangeAspect="1"/>
          </p:cNvPicPr>
          <p:nvPr/>
        </p:nvPicPr>
        <p:blipFill>
          <a:blip r:embed="rId4"/>
          <a:stretch>
            <a:fillRect/>
          </a:stretch>
        </p:blipFill>
        <p:spPr>
          <a:xfrm>
            <a:off x="2484438" y="4748213"/>
            <a:ext cx="1658937" cy="17049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33</a:t>
            </a:fld>
            <a:endParaRPr lang="en-AU" altLang="zh-CN" sz="1400" b="1" dirty="0">
              <a:ea typeface="宋体" pitchFamily="2" charset="-122"/>
            </a:endParaRPr>
          </a:p>
        </p:txBody>
      </p:sp>
      <p:sp>
        <p:nvSpPr>
          <p:cNvPr id="68611" name="Rectangle 8"/>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en-US" altLang="zh-CN" dirty="0">
                <a:ea typeface="宋体" pitchFamily="2" charset="-122"/>
              </a:rPr>
              <a:t>1.6 </a:t>
            </a:r>
            <a:r>
              <a:rPr lang="zh-CN" altLang="en-US" dirty="0">
                <a:ea typeface="宋体" pitchFamily="2" charset="-122"/>
              </a:rPr>
              <a:t>性能</a:t>
            </a:r>
            <a:endParaRPr lang="en-AU" altLang="zh-CN" dirty="0">
              <a:ea typeface="宋体" pitchFamily="2" charset="-122"/>
            </a:endParaRPr>
          </a:p>
        </p:txBody>
      </p:sp>
      <p:sp>
        <p:nvSpPr>
          <p:cNvPr id="2056" name="Rectangle 9"/>
          <p:cNvSpPr>
            <a:spLocks noGrp="1"/>
          </p:cNvSpPr>
          <p:nvPr>
            <p:ph idx="1"/>
          </p:nvPr>
        </p:nvSpPr>
        <p:spPr>
          <a:xfrm>
            <a:off x="684213" y="1125538"/>
            <a:ext cx="8270875" cy="503237"/>
          </a:xfrm>
          <a:ln/>
        </p:spPr>
        <p:txBody>
          <a:bodyPr vert="horz" wrap="square" lIns="91440" tIns="45720" rIns="91440" bIns="45720" anchor="t"/>
          <a:lstStyle/>
          <a:p>
            <a:pPr eaLnBrk="1" hangingPunct="1">
              <a:lnSpc>
                <a:spcPct val="90000"/>
              </a:lnSpc>
            </a:pPr>
            <a:r>
              <a:rPr lang="zh-CN" altLang="en-US" sz="2800" dirty="0">
                <a:ea typeface="宋体" pitchFamily="2" charset="-122"/>
              </a:rPr>
              <a:t>那个飞机的性能最好？</a:t>
            </a:r>
            <a:endParaRPr lang="en-AU" altLang="zh-CN" sz="2800" dirty="0">
              <a:ea typeface="宋体" pitchFamily="2" charset="-122"/>
            </a:endParaRPr>
          </a:p>
        </p:txBody>
      </p:sp>
      <p:graphicFrame>
        <p:nvGraphicFramePr>
          <p:cNvPr id="2050" name="Object 3"/>
          <p:cNvGraphicFramePr>
            <a:graphicFrameLocks noChangeAspect="1"/>
          </p:cNvGraphicFramePr>
          <p:nvPr/>
        </p:nvGraphicFramePr>
        <p:xfrm>
          <a:off x="900113" y="1839913"/>
          <a:ext cx="3167062" cy="2098675"/>
        </p:xfrm>
        <a:graphic>
          <a:graphicData uri="http://schemas.openxmlformats.org/presentationml/2006/ole">
            <mc:AlternateContent xmlns:mc="http://schemas.openxmlformats.org/markup-compatibility/2006">
              <mc:Choice xmlns:v="urn:schemas-microsoft-com:vml" Requires="v">
                <p:oleObj r:id="rId3" imgW="2743200" imgH="1835150" progId="MSGraph.Chart.8">
                  <p:embed/>
                </p:oleObj>
              </mc:Choice>
              <mc:Fallback>
                <p:oleObj r:id="rId3" imgW="2743200" imgH="1835150" progId="MSGraph.Chart.8">
                  <p:embed/>
                  <p:pic>
                    <p:nvPicPr>
                      <p:cNvPr id="0" name="图片 3085"/>
                      <p:cNvPicPr/>
                      <p:nvPr/>
                    </p:nvPicPr>
                    <p:blipFill>
                      <a:blip r:embed="rId4"/>
                      <a:stretch>
                        <a:fillRect/>
                      </a:stretch>
                    </p:blipFill>
                    <p:spPr>
                      <a:xfrm>
                        <a:off x="900113" y="1839913"/>
                        <a:ext cx="3167062" cy="2098675"/>
                      </a:xfrm>
                      <a:prstGeom prst="rect">
                        <a:avLst/>
                      </a:prstGeom>
                      <a:noFill/>
                      <a:ln w="9525" cap="flat" cmpd="sng">
                        <a:solidFill>
                          <a:schemeClr val="tx1"/>
                        </a:solidFill>
                        <a:prstDash val="solid"/>
                        <a:miter/>
                        <a:headEnd type="none" w="med" len="med"/>
                        <a:tailEnd type="none" w="med" len="med"/>
                      </a:ln>
                    </p:spPr>
                  </p:pic>
                </p:oleObj>
              </mc:Fallback>
            </mc:AlternateContent>
          </a:graphicData>
        </a:graphic>
      </p:graphicFrame>
      <p:graphicFrame>
        <p:nvGraphicFramePr>
          <p:cNvPr id="2051" name="Object 4"/>
          <p:cNvGraphicFramePr>
            <a:graphicFrameLocks noChangeAspect="1"/>
          </p:cNvGraphicFramePr>
          <p:nvPr/>
        </p:nvGraphicFramePr>
        <p:xfrm>
          <a:off x="4356100" y="1836738"/>
          <a:ext cx="3352800" cy="2098675"/>
        </p:xfrm>
        <a:graphic>
          <a:graphicData uri="http://schemas.openxmlformats.org/presentationml/2006/ole">
            <mc:AlternateContent xmlns:mc="http://schemas.openxmlformats.org/markup-compatibility/2006">
              <mc:Choice xmlns:v="urn:schemas-microsoft-com:vml" Requires="v">
                <p:oleObj r:id="rId5" imgW="2904490" imgH="1835150" progId="MSGraph.Chart.8">
                  <p:embed/>
                </p:oleObj>
              </mc:Choice>
              <mc:Fallback>
                <p:oleObj r:id="rId5" imgW="2904490" imgH="1835150" progId="MSGraph.Chart.8">
                  <p:embed/>
                  <p:pic>
                    <p:nvPicPr>
                      <p:cNvPr id="0" name="图片 3086"/>
                      <p:cNvPicPr/>
                      <p:nvPr/>
                    </p:nvPicPr>
                    <p:blipFill>
                      <a:blip r:embed="rId6"/>
                      <a:stretch>
                        <a:fillRect/>
                      </a:stretch>
                    </p:blipFill>
                    <p:spPr>
                      <a:xfrm>
                        <a:off x="4356100" y="1836738"/>
                        <a:ext cx="3352800" cy="2098675"/>
                      </a:xfrm>
                      <a:prstGeom prst="rect">
                        <a:avLst/>
                      </a:prstGeom>
                      <a:noFill/>
                      <a:ln w="9525" cap="flat" cmpd="sng">
                        <a:solidFill>
                          <a:schemeClr val="tx1"/>
                        </a:solidFill>
                        <a:prstDash val="solid"/>
                        <a:miter/>
                        <a:headEnd type="none" w="med" len="med"/>
                        <a:tailEnd type="none" w="med" len="med"/>
                      </a:ln>
                    </p:spPr>
                  </p:pic>
                </p:oleObj>
              </mc:Fallback>
            </mc:AlternateContent>
          </a:graphicData>
        </a:graphic>
      </p:graphicFrame>
      <p:graphicFrame>
        <p:nvGraphicFramePr>
          <p:cNvPr id="2052" name="Object 5"/>
          <p:cNvGraphicFramePr>
            <a:graphicFrameLocks noChangeAspect="1"/>
          </p:cNvGraphicFramePr>
          <p:nvPr/>
        </p:nvGraphicFramePr>
        <p:xfrm>
          <a:off x="900113" y="4065588"/>
          <a:ext cx="3167062" cy="2098675"/>
        </p:xfrm>
        <a:graphic>
          <a:graphicData uri="http://schemas.openxmlformats.org/presentationml/2006/ole">
            <mc:AlternateContent xmlns:mc="http://schemas.openxmlformats.org/markup-compatibility/2006">
              <mc:Choice xmlns:v="urn:schemas-microsoft-com:vml" Requires="v">
                <p:oleObj r:id="rId7" imgW="2743200" imgH="1835150" progId="MSGraph.Chart.8">
                  <p:embed/>
                </p:oleObj>
              </mc:Choice>
              <mc:Fallback>
                <p:oleObj r:id="rId7" imgW="2743200" imgH="1835150" progId="MSGraph.Chart.8">
                  <p:embed/>
                  <p:pic>
                    <p:nvPicPr>
                      <p:cNvPr id="0" name="图片 3087"/>
                      <p:cNvPicPr/>
                      <p:nvPr/>
                    </p:nvPicPr>
                    <p:blipFill>
                      <a:blip r:embed="rId8"/>
                      <a:stretch>
                        <a:fillRect/>
                      </a:stretch>
                    </p:blipFill>
                    <p:spPr>
                      <a:xfrm>
                        <a:off x="900113" y="4065588"/>
                        <a:ext cx="3167062" cy="2098675"/>
                      </a:xfrm>
                      <a:prstGeom prst="rect">
                        <a:avLst/>
                      </a:prstGeom>
                      <a:noFill/>
                      <a:ln w="9525" cap="flat" cmpd="sng">
                        <a:solidFill>
                          <a:schemeClr val="tx1"/>
                        </a:solidFill>
                        <a:prstDash val="solid"/>
                        <a:miter/>
                        <a:headEnd type="none" w="med" len="med"/>
                        <a:tailEnd type="none" w="med" len="med"/>
                      </a:ln>
                    </p:spPr>
                  </p:pic>
                </p:oleObj>
              </mc:Fallback>
            </mc:AlternateContent>
          </a:graphicData>
        </a:graphic>
      </p:graphicFrame>
      <p:graphicFrame>
        <p:nvGraphicFramePr>
          <p:cNvPr id="2053" name="Object 6"/>
          <p:cNvGraphicFramePr>
            <a:graphicFrameLocks noChangeAspect="1"/>
          </p:cNvGraphicFramePr>
          <p:nvPr/>
        </p:nvGraphicFramePr>
        <p:xfrm>
          <a:off x="4356100" y="4056063"/>
          <a:ext cx="3379788" cy="2109787"/>
        </p:xfrm>
        <a:graphic>
          <a:graphicData uri="http://schemas.openxmlformats.org/presentationml/2006/ole">
            <mc:AlternateContent xmlns:mc="http://schemas.openxmlformats.org/markup-compatibility/2006">
              <mc:Choice xmlns:v="urn:schemas-microsoft-com:vml" Requires="v">
                <p:oleObj r:id="rId9" imgW="2910840" imgH="1835150" progId="MSGraph.Chart.8">
                  <p:embed/>
                </p:oleObj>
              </mc:Choice>
              <mc:Fallback>
                <p:oleObj r:id="rId9" imgW="2910840" imgH="1835150" progId="MSGraph.Chart.8">
                  <p:embed/>
                  <p:pic>
                    <p:nvPicPr>
                      <p:cNvPr id="0" name="图片 3088"/>
                      <p:cNvPicPr/>
                      <p:nvPr/>
                    </p:nvPicPr>
                    <p:blipFill>
                      <a:blip r:embed="rId10"/>
                      <a:stretch>
                        <a:fillRect/>
                      </a:stretch>
                    </p:blipFill>
                    <p:spPr>
                      <a:xfrm>
                        <a:off x="4356100" y="4056063"/>
                        <a:ext cx="3379788" cy="2109787"/>
                      </a:xfrm>
                      <a:prstGeom prst="rect">
                        <a:avLst/>
                      </a:prstGeom>
                      <a:noFill/>
                      <a:ln w="9525" cap="flat" cmpd="sng">
                        <a:solidFill>
                          <a:schemeClr val="tx1"/>
                        </a:solidFill>
                        <a:prstDash val="solid"/>
                        <a:miter/>
                        <a:headEnd type="none" w="med" len="med"/>
                        <a:tailEnd type="none" w="med" len="med"/>
                      </a:ln>
                    </p:spPr>
                  </p:pic>
                </p:oleObj>
              </mc:Fallback>
            </mc:AlternateContent>
          </a:graphicData>
        </a:graphic>
      </p:graphicFrame>
      <p:sp>
        <p:nvSpPr>
          <p:cNvPr id="68617" name="Text Box 7"/>
          <p:cNvSpPr txBox="1"/>
          <p:nvPr/>
        </p:nvSpPr>
        <p:spPr>
          <a:xfrm rot="5400000">
            <a:off x="7959725" y="815975"/>
            <a:ext cx="20002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§1.4 Performance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 grpId="0" build="p"/>
      <p:bldOleChart spid="2050" grpId="0"/>
      <p:bldOleChart spid="2051" grpId="0"/>
      <p:bldOleChart spid="2052" grpId="0"/>
      <p:bldOleChart spid="205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34</a:t>
            </a:fld>
            <a:endParaRPr lang="en-AU" altLang="zh-CN" sz="1400" b="1" dirty="0">
              <a:ea typeface="宋体" pitchFamily="2" charset="-122"/>
            </a:endParaRPr>
          </a:p>
        </p:txBody>
      </p:sp>
      <p:sp>
        <p:nvSpPr>
          <p:cNvPr id="70659" name="Rectangle 2"/>
          <p:cNvSpPr>
            <a:spLocks noGrp="1"/>
          </p:cNvSpPr>
          <p:nvPr>
            <p:ph type="title"/>
          </p:nvPr>
        </p:nvSpPr>
        <p:spPr>
          <a:xfrm>
            <a:off x="684213" y="200025"/>
            <a:ext cx="8259762" cy="708025"/>
          </a:xfrm>
          <a:ln/>
        </p:spPr>
        <p:txBody>
          <a:bodyPr vert="horz" wrap="square" lIns="91440" tIns="45720" rIns="91440" bIns="45720" anchor="b">
            <a:spAutoFit/>
          </a:bodyPr>
          <a:lstStyle/>
          <a:p>
            <a:pPr eaLnBrk="1" hangingPunct="1"/>
            <a:r>
              <a:rPr lang="zh-CN" altLang="en-US" sz="4000" dirty="0">
                <a:ea typeface="宋体" pitchFamily="2" charset="-122"/>
              </a:rPr>
              <a:t>响应时间和吞吐率</a:t>
            </a:r>
            <a:endParaRPr lang="en-AU" altLang="zh-CN" sz="4000" dirty="0">
              <a:ea typeface="宋体" pitchFamily="2" charset="-122"/>
            </a:endParaRPr>
          </a:p>
        </p:txBody>
      </p:sp>
      <p:sp>
        <p:nvSpPr>
          <p:cNvPr id="55300" name="Rectangle 3"/>
          <p:cNvSpPr>
            <a:spLocks noGrp="1" noChangeArrowheads="1"/>
          </p:cNvSpPr>
          <p:nvPr>
            <p:ph idx="1"/>
          </p:nvPr>
        </p:nvSpPr>
        <p:spPr>
          <a:xfrm>
            <a:off x="642938" y="1125538"/>
            <a:ext cx="8312150" cy="51117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800" b="1" i="0" u="none" strike="noStrike" kern="0" cap="none" spc="0" normalizeH="0" baseline="0" noProof="0" dirty="0">
                <a:ln>
                  <a:noFill/>
                </a:ln>
                <a:solidFill>
                  <a:srgbClr val="FF0000"/>
                </a:solidFill>
                <a:effectLst/>
                <a:uLnTx/>
                <a:uFillTx/>
                <a:latin typeface="+mn-lt"/>
                <a:ea typeface="宋体" pitchFamily="2" charset="-122"/>
                <a:cs typeface="+mn-cs"/>
              </a:rPr>
              <a:t>响应时间</a:t>
            </a:r>
            <a:endParaRPr kumimoji="0" lang="en-US" altLang="zh-CN" sz="2800" b="1" i="0" u="none" strike="noStrike" kern="0" cap="none" spc="0" normalizeH="0" baseline="0" noProof="0" dirty="0">
              <a:ln>
                <a:noFill/>
              </a:ln>
              <a:solidFill>
                <a:srgbClr val="FF0000"/>
              </a:solidFill>
              <a:effectLst/>
              <a:uLnTx/>
              <a:uFillTx/>
              <a:latin typeface="+mn-lt"/>
              <a:ea typeface="宋体"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400" b="1" i="0" u="none" strike="noStrike" kern="0" cap="none" spc="0" normalizeH="0" baseline="0" noProof="0" dirty="0">
                <a:ln>
                  <a:noFill/>
                </a:ln>
                <a:solidFill>
                  <a:schemeClr val="tx1"/>
                </a:solidFill>
                <a:effectLst/>
                <a:uLnTx/>
                <a:uFillTx/>
                <a:latin typeface="+mn-lt"/>
                <a:ea typeface="宋体" pitchFamily="2" charset="-122"/>
              </a:rPr>
              <a:t>完成某任务需要的总时间，包括</a:t>
            </a:r>
            <a:r>
              <a:rPr kumimoji="0" lang="zh-CN" altLang="en-US" sz="2400" b="1" i="0" u="none" strike="noStrike" kern="0" cap="none" spc="0" normalizeH="0" baseline="0" noProof="0" dirty="0">
                <a:ln>
                  <a:noFill/>
                </a:ln>
                <a:solidFill>
                  <a:srgbClr val="FF0000"/>
                </a:solidFill>
                <a:effectLst/>
                <a:uLnTx/>
                <a:uFillTx/>
                <a:latin typeface="+mn-lt"/>
                <a:ea typeface="宋体" pitchFamily="2" charset="-122"/>
              </a:rPr>
              <a:t>硬盘访问、内存访问、</a:t>
            </a:r>
            <a:r>
              <a:rPr kumimoji="0" lang="en-US" altLang="zh-CN" sz="2400" b="1" i="0" u="none" strike="noStrike" kern="0" cap="none" spc="0" normalizeH="0" baseline="0" noProof="0" dirty="0">
                <a:ln>
                  <a:noFill/>
                </a:ln>
                <a:solidFill>
                  <a:srgbClr val="FF0000"/>
                </a:solidFill>
                <a:effectLst/>
                <a:uLnTx/>
                <a:uFillTx/>
                <a:latin typeface="+mn-lt"/>
                <a:ea typeface="宋体" pitchFamily="2" charset="-122"/>
              </a:rPr>
              <a:t>I/O</a:t>
            </a:r>
            <a:r>
              <a:rPr kumimoji="0" lang="zh-CN" altLang="en-US" sz="2400" b="1" i="0" u="none" strike="noStrike" kern="0" cap="none" spc="0" normalizeH="0" baseline="0" noProof="0" dirty="0">
                <a:ln>
                  <a:noFill/>
                </a:ln>
                <a:solidFill>
                  <a:srgbClr val="FF0000"/>
                </a:solidFill>
                <a:effectLst/>
                <a:uLnTx/>
                <a:uFillTx/>
                <a:latin typeface="+mn-lt"/>
                <a:ea typeface="宋体" pitchFamily="2" charset="-122"/>
              </a:rPr>
              <a:t>活动、操作系统开销和</a:t>
            </a:r>
            <a:r>
              <a:rPr kumimoji="0" lang="en-US" altLang="zh-CN" sz="2400" b="1" i="0" u="none" strike="noStrike" kern="0" cap="none" spc="0" normalizeH="0" baseline="0" noProof="0" dirty="0">
                <a:ln>
                  <a:noFill/>
                </a:ln>
                <a:solidFill>
                  <a:srgbClr val="FF0000"/>
                </a:solidFill>
                <a:effectLst/>
                <a:uLnTx/>
                <a:uFillTx/>
                <a:latin typeface="+mn-lt"/>
                <a:ea typeface="宋体" pitchFamily="2" charset="-122"/>
              </a:rPr>
              <a:t>CPU</a:t>
            </a:r>
            <a:r>
              <a:rPr kumimoji="0" lang="zh-CN" altLang="en-US" sz="2400" b="1" i="0" u="none" strike="noStrike" kern="0" cap="none" spc="0" normalizeH="0" baseline="0" noProof="0" dirty="0">
                <a:ln>
                  <a:noFill/>
                </a:ln>
                <a:solidFill>
                  <a:srgbClr val="FF0000"/>
                </a:solidFill>
                <a:effectLst/>
                <a:uLnTx/>
                <a:uFillTx/>
                <a:latin typeface="+mn-lt"/>
                <a:ea typeface="宋体" pitchFamily="2" charset="-122"/>
              </a:rPr>
              <a:t>执行时间</a:t>
            </a:r>
            <a:r>
              <a:rPr kumimoji="0" lang="zh-CN" altLang="en-US" sz="2400" b="1" i="0" u="none" strike="noStrike" kern="0" cap="none" spc="0" normalizeH="0" baseline="0" noProof="0" dirty="0">
                <a:ln>
                  <a:noFill/>
                </a:ln>
                <a:solidFill>
                  <a:schemeClr val="tx1"/>
                </a:solidFill>
                <a:effectLst/>
                <a:uLnTx/>
                <a:uFillTx/>
                <a:latin typeface="+mn-lt"/>
                <a:ea typeface="宋体" pitchFamily="2" charset="-122"/>
              </a:rPr>
              <a:t>等。</a:t>
            </a:r>
            <a:endParaRPr kumimoji="0" lang="en-US" altLang="zh-CN" sz="2400" b="1" i="0" u="none" strike="noStrike" kern="0" cap="none" spc="0" normalizeH="0" baseline="0" noProof="0" dirty="0">
              <a:ln>
                <a:noFill/>
              </a:ln>
              <a:solidFill>
                <a:schemeClr val="tx1"/>
              </a:solidFill>
              <a:effectLst/>
              <a:uLnTx/>
              <a:uFillTx/>
              <a:latin typeface="+mn-lt"/>
              <a:ea typeface="宋体" pitchFamily="2" charset="-122"/>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400" b="1" i="0" u="none" strike="noStrike" kern="0" cap="none" spc="0" normalizeH="0" baseline="0" noProof="0" dirty="0">
                <a:ln>
                  <a:noFill/>
                </a:ln>
                <a:solidFill>
                  <a:schemeClr val="tx2">
                    <a:lumMod val="60000"/>
                    <a:lumOff val="40000"/>
                  </a:schemeClr>
                </a:solidFill>
                <a:effectLst/>
                <a:uLnTx/>
                <a:uFillTx/>
                <a:latin typeface="+mn-lt"/>
                <a:ea typeface="宋体" pitchFamily="2" charset="-122"/>
              </a:rPr>
              <a:t>思考：服务器网站响应时间包括哪些项目？</a:t>
            </a:r>
            <a:endParaRPr kumimoji="0" lang="en-US" altLang="zh-CN" sz="2400" b="1" i="0" u="none" strike="noStrike" kern="0" cap="none" spc="0" normalizeH="0" baseline="0" noProof="0" dirty="0">
              <a:ln>
                <a:noFill/>
              </a:ln>
              <a:solidFill>
                <a:schemeClr val="tx2">
                  <a:lumMod val="60000"/>
                  <a:lumOff val="40000"/>
                </a:schemeClr>
              </a:solidFill>
              <a:effectLst/>
              <a:uLnTx/>
              <a:uFillTx/>
              <a:latin typeface="+mn-lt"/>
              <a:ea typeface="宋体" pitchFamily="2" charset="-122"/>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800" b="1" i="0" u="none" strike="noStrike" kern="0" cap="none" spc="0" normalizeH="0" baseline="0" noProof="0" dirty="0">
                <a:ln>
                  <a:noFill/>
                </a:ln>
                <a:solidFill>
                  <a:srgbClr val="FF0000"/>
                </a:solidFill>
                <a:effectLst/>
                <a:uLnTx/>
                <a:uFillTx/>
                <a:latin typeface="+mn-lt"/>
                <a:ea typeface="宋体" pitchFamily="2" charset="-122"/>
                <a:cs typeface="+mn-cs"/>
              </a:rPr>
              <a:t>吞吐率（</a:t>
            </a:r>
            <a:r>
              <a:rPr kumimoji="0" lang="en-US" altLang="zh-CN" sz="2800" b="1" i="0" u="none" strike="noStrike" kern="0" cap="none" spc="0" normalizeH="0" baseline="0" noProof="0" dirty="0">
                <a:ln>
                  <a:noFill/>
                </a:ln>
                <a:solidFill>
                  <a:srgbClr val="FF0000"/>
                </a:solidFill>
                <a:effectLst/>
                <a:uLnTx/>
                <a:uFillTx/>
                <a:latin typeface="+mn-lt"/>
                <a:ea typeface="宋体" pitchFamily="2" charset="-122"/>
                <a:cs typeface="+mn-cs"/>
              </a:rPr>
              <a:t>Throughput</a:t>
            </a:r>
            <a:r>
              <a:rPr kumimoji="0" lang="zh-CN" altLang="en-US" sz="2800" b="1" i="0" u="none" strike="noStrike" kern="0" cap="none" spc="0" normalizeH="0" baseline="0" noProof="0" dirty="0">
                <a:ln>
                  <a:noFill/>
                </a:ln>
                <a:solidFill>
                  <a:srgbClr val="FF0000"/>
                </a:solidFill>
                <a:effectLst/>
                <a:uLnTx/>
                <a:uFillTx/>
                <a:latin typeface="+mn-lt"/>
                <a:ea typeface="宋体" pitchFamily="2" charset="-122"/>
                <a:cs typeface="+mn-cs"/>
              </a:rPr>
              <a:t>）</a:t>
            </a:r>
            <a:endParaRPr kumimoji="0" lang="en-US" altLang="zh-CN" sz="2800" b="1" i="0" u="none" strike="noStrike" kern="0" cap="none" spc="0" normalizeH="0" baseline="0" noProof="0" dirty="0">
              <a:ln>
                <a:noFill/>
              </a:ln>
              <a:solidFill>
                <a:srgbClr val="FF0000"/>
              </a:solidFill>
              <a:effectLst/>
              <a:uLnTx/>
              <a:uFillTx/>
              <a:latin typeface="+mn-lt"/>
              <a:ea typeface="宋体"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400" b="1" i="0" u="none" strike="noStrike" kern="0" cap="none" spc="0" normalizeH="0" baseline="0" noProof="0" dirty="0">
                <a:ln>
                  <a:noFill/>
                </a:ln>
                <a:solidFill>
                  <a:schemeClr val="tx1"/>
                </a:solidFill>
                <a:effectLst/>
                <a:uLnTx/>
                <a:uFillTx/>
                <a:latin typeface="+mn-lt"/>
                <a:ea typeface="宋体" pitchFamily="2" charset="-122"/>
              </a:rPr>
              <a:t>也叫带宽（</a:t>
            </a:r>
            <a:r>
              <a:rPr kumimoji="0" lang="en-US" altLang="zh-CN" sz="2400" b="1" i="0" u="none" strike="noStrike" kern="0" cap="none" spc="0" normalizeH="0" baseline="0" noProof="0" dirty="0" err="1">
                <a:ln>
                  <a:noFill/>
                </a:ln>
                <a:solidFill>
                  <a:schemeClr val="tx1"/>
                </a:solidFill>
                <a:effectLst/>
                <a:uLnTx/>
                <a:uFillTx/>
                <a:latin typeface="+mn-lt"/>
                <a:ea typeface="宋体" pitchFamily="2" charset="-122"/>
              </a:rPr>
              <a:t>Bindwidth</a:t>
            </a:r>
            <a:r>
              <a:rPr kumimoji="0" lang="zh-CN" altLang="en-US" sz="2400" b="1" i="0" u="none" strike="noStrike" kern="0" cap="none" spc="0" normalizeH="0" baseline="0" noProof="0" dirty="0">
                <a:ln>
                  <a:noFill/>
                </a:ln>
                <a:solidFill>
                  <a:schemeClr val="tx1"/>
                </a:solidFill>
                <a:effectLst/>
                <a:uLnTx/>
                <a:uFillTx/>
                <a:latin typeface="+mn-lt"/>
                <a:ea typeface="宋体" pitchFamily="2" charset="-122"/>
              </a:rPr>
              <a:t>），单位时间内完成的任务数量</a:t>
            </a:r>
            <a:endParaRPr kumimoji="0" lang="en-US" altLang="zh-CN" sz="2400" b="1" i="0" u="none" strike="noStrike" kern="0" cap="none" spc="0" normalizeH="0" baseline="0" noProof="0" dirty="0">
              <a:ln>
                <a:noFill/>
              </a:ln>
              <a:solidFill>
                <a:schemeClr val="tx1"/>
              </a:solidFill>
              <a:effectLst/>
              <a:uLnTx/>
              <a:uFillTx/>
              <a:latin typeface="+mn-lt"/>
              <a:ea typeface="宋体" pitchFamily="2" charset="-122"/>
            </a:endParaRPr>
          </a:p>
          <a:p>
            <a:pPr marL="1143000" marR="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a:pPr>
            <a:r>
              <a:rPr kumimoji="0" lang="zh-CN" altLang="en-US" sz="2000" b="1" i="0" u="none" strike="noStrike" kern="0" cap="none" spc="0" normalizeH="0" baseline="0" noProof="0" dirty="0">
                <a:ln>
                  <a:noFill/>
                </a:ln>
                <a:solidFill>
                  <a:schemeClr val="tx1"/>
                </a:solidFill>
                <a:effectLst/>
                <a:uLnTx/>
                <a:uFillTx/>
                <a:latin typeface="+mn-lt"/>
                <a:ea typeface="宋体" pitchFamily="2" charset="-122"/>
              </a:rPr>
              <a:t>例如，任务数，交易数</a:t>
            </a:r>
            <a:r>
              <a:rPr kumimoji="0" lang="en-US" altLang="zh-CN" sz="2000" b="1" i="0" u="none" strike="noStrike" kern="0" cap="none" spc="0" normalizeH="0" baseline="0" noProof="0" dirty="0">
                <a:ln>
                  <a:noFill/>
                </a:ln>
                <a:solidFill>
                  <a:schemeClr val="tx1"/>
                </a:solidFill>
                <a:effectLst/>
                <a:uLnTx/>
                <a:uFillTx/>
                <a:latin typeface="+mn-lt"/>
                <a:ea typeface="宋体" pitchFamily="2" charset="-122"/>
              </a:rPr>
              <a:t>… /</a:t>
            </a:r>
            <a:r>
              <a:rPr kumimoji="0" lang="zh-CN" altLang="en-US" sz="2000" b="1" i="0" u="none" strike="noStrike" kern="0" cap="none" spc="0" normalizeH="0" baseline="0" noProof="0" dirty="0">
                <a:ln>
                  <a:noFill/>
                </a:ln>
                <a:solidFill>
                  <a:schemeClr val="tx1"/>
                </a:solidFill>
                <a:effectLst/>
                <a:uLnTx/>
                <a:uFillTx/>
                <a:latin typeface="+mn-lt"/>
                <a:ea typeface="宋体" pitchFamily="2" charset="-122"/>
              </a:rPr>
              <a:t>小时</a:t>
            </a:r>
            <a:endParaRPr kumimoji="0" lang="en-US" altLang="zh-CN" sz="2000" b="1" i="0" u="none" strike="noStrike" kern="0" cap="none" spc="0" normalizeH="0" baseline="0" noProof="0" dirty="0">
              <a:ln>
                <a:noFill/>
              </a:ln>
              <a:solidFill>
                <a:schemeClr val="tx1"/>
              </a:solidFill>
              <a:effectLst/>
              <a:uLnTx/>
              <a:uFillTx/>
              <a:latin typeface="+mn-lt"/>
              <a:ea typeface="宋体" pitchFamily="2" charset="-122"/>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800" b="1" i="0" u="none" strike="noStrike" kern="0" cap="none" spc="0" normalizeH="0" baseline="0" noProof="0" dirty="0">
                <a:ln>
                  <a:noFill/>
                </a:ln>
                <a:solidFill>
                  <a:schemeClr val="tx1"/>
                </a:solidFill>
                <a:effectLst/>
                <a:uLnTx/>
                <a:uFillTx/>
                <a:latin typeface="+mn-lt"/>
                <a:ea typeface="宋体" pitchFamily="2" charset="-122"/>
                <a:cs typeface="+mn-cs"/>
              </a:rPr>
              <a:t>以下两种方式能否影响响应时间和吞吐率？</a:t>
            </a:r>
            <a:endParaRPr kumimoji="0" lang="en-US" altLang="zh-CN" sz="2800" b="1" i="0" u="none" strike="noStrike" kern="0" cap="none" spc="0" normalizeH="0" baseline="0" noProof="0" dirty="0">
              <a:ln>
                <a:noFill/>
              </a:ln>
              <a:solidFill>
                <a:schemeClr val="tx1"/>
              </a:solidFill>
              <a:effectLst/>
              <a:uLnTx/>
              <a:uFillTx/>
              <a:latin typeface="+mn-lt"/>
              <a:ea typeface="宋体"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400" b="1" i="0" u="none" strike="noStrike" kern="0" cap="none" spc="0" normalizeH="0" baseline="0" noProof="0" dirty="0">
                <a:ln>
                  <a:noFill/>
                </a:ln>
                <a:solidFill>
                  <a:schemeClr val="tx1"/>
                </a:solidFill>
                <a:effectLst/>
                <a:uLnTx/>
                <a:uFillTx/>
                <a:latin typeface="+mn-lt"/>
                <a:ea typeface="宋体" pitchFamily="2" charset="-122"/>
              </a:rPr>
              <a:t>更换更高型号的处理器？</a:t>
            </a:r>
            <a:endParaRPr kumimoji="0" lang="en-US" altLang="zh-CN" sz="2400" b="1" i="0" u="none" strike="noStrike" kern="0" cap="none" spc="0" normalizeH="0" baseline="0" noProof="0" dirty="0">
              <a:ln>
                <a:noFill/>
              </a:ln>
              <a:solidFill>
                <a:schemeClr val="tx1"/>
              </a:solidFill>
              <a:effectLst/>
              <a:uLnTx/>
              <a:uFillTx/>
              <a:latin typeface="+mn-lt"/>
              <a:ea typeface="宋体" pitchFamily="2" charset="-122"/>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a:pPr>
            <a:r>
              <a:rPr kumimoji="0" lang="zh-CN" altLang="en-US" sz="2400" b="1" i="0" u="none" strike="noStrike" kern="0" cap="none" spc="0" normalizeH="0" baseline="0" noProof="0" dirty="0">
                <a:ln>
                  <a:noFill/>
                </a:ln>
                <a:solidFill>
                  <a:schemeClr val="tx1"/>
                </a:solidFill>
                <a:effectLst/>
                <a:uLnTx/>
                <a:uFillTx/>
                <a:latin typeface="+mn-lt"/>
                <a:ea typeface="宋体" pitchFamily="2" charset="-122"/>
              </a:rPr>
              <a:t>增加多个处理器来分别处理独立的任务</a:t>
            </a:r>
            <a:r>
              <a:rPr kumimoji="0" lang="en-US" altLang="zh-CN" sz="2400" b="1" i="0" u="none" strike="noStrike" kern="0" cap="none" spc="0" normalizeH="0" baseline="0" noProof="0" dirty="0">
                <a:ln>
                  <a:noFill/>
                </a:ln>
                <a:solidFill>
                  <a:schemeClr val="tx1"/>
                </a:solidFill>
                <a:effectLst/>
                <a:uLnTx/>
                <a:uFillTx/>
                <a:latin typeface="+mn-lt"/>
                <a:ea typeface="宋体" pitchFamily="2" charset="-122"/>
              </a:rPr>
              <a: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800" b="1" i="0" u="none" strike="noStrike" kern="0" cap="none" spc="0" normalizeH="0" baseline="0" noProof="0" dirty="0">
                <a:ln>
                  <a:noFill/>
                </a:ln>
                <a:solidFill>
                  <a:schemeClr val="tx1"/>
                </a:solidFill>
                <a:effectLst/>
                <a:uLnTx/>
                <a:uFillTx/>
                <a:latin typeface="+mn-lt"/>
                <a:ea typeface="宋体" pitchFamily="2" charset="-122"/>
                <a:cs typeface="+mn-cs"/>
              </a:rPr>
              <a:t>现在我们把重点放在响应时间上</a:t>
            </a:r>
            <a:r>
              <a:rPr kumimoji="0" lang="en-US" altLang="zh-CN" sz="2800" b="1" i="0" u="none" strike="noStrike" kern="0" cap="none" spc="0" normalizeH="0" baseline="0" noProof="0" dirty="0">
                <a:ln>
                  <a:noFill/>
                </a:ln>
                <a:solidFill>
                  <a:schemeClr val="tx1"/>
                </a:solidFill>
                <a:effectLst/>
                <a:uLnTx/>
                <a:uFillTx/>
                <a:latin typeface="+mn-lt"/>
                <a:ea typeface="宋体" pitchFamily="2" charset="-122"/>
                <a:cs typeface="+mn-cs"/>
              </a:rPr>
              <a:t>…</a:t>
            </a:r>
            <a:endParaRPr kumimoji="0" lang="en-AU" altLang="zh-CN" sz="2800" b="1" i="0" u="none" strike="noStrike" kern="0" cap="none" spc="0" normalizeH="0" baseline="0" noProof="0" dirty="0">
              <a:ln>
                <a:noFill/>
              </a:ln>
              <a:solidFill>
                <a:schemeClr val="tx1"/>
              </a:solidFill>
              <a:effectLst/>
              <a:uLnTx/>
              <a:uFillTx/>
              <a:latin typeface="+mn-lt"/>
              <a:ea typeface="宋体"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30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30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30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30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30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30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300">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300">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30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35</a:t>
            </a:fld>
            <a:endParaRPr lang="en-AU" altLang="zh-CN" sz="1400" b="1" dirty="0">
              <a:ea typeface="宋体" pitchFamily="2" charset="-122"/>
            </a:endParaRPr>
          </a:p>
        </p:txBody>
      </p:sp>
      <p:sp>
        <p:nvSpPr>
          <p:cNvPr id="72707"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相对性能</a:t>
            </a:r>
            <a:endParaRPr lang="en-AU" altLang="zh-CN" dirty="0">
              <a:ea typeface="宋体" pitchFamily="2" charset="-122"/>
            </a:endParaRPr>
          </a:p>
        </p:txBody>
      </p:sp>
      <p:sp>
        <p:nvSpPr>
          <p:cNvPr id="67588" name="Rectangle 3"/>
          <p:cNvSpPr>
            <a:spLocks noGrp="1"/>
          </p:cNvSpPr>
          <p:nvPr>
            <p:ph idx="1"/>
          </p:nvPr>
        </p:nvSpPr>
        <p:spPr>
          <a:xfrm>
            <a:off x="684213" y="1125538"/>
            <a:ext cx="8270875" cy="1223962"/>
          </a:xfrm>
          <a:ln/>
        </p:spPr>
        <p:txBody>
          <a:bodyPr vert="horz" wrap="square" lIns="91440" tIns="45720" rIns="91440" bIns="45720" anchor="t"/>
          <a:lstStyle/>
          <a:p>
            <a:pPr eaLnBrk="1" hangingPunct="1"/>
            <a:r>
              <a:rPr lang="zh-CN" altLang="en-US" b="1" dirty="0">
                <a:solidFill>
                  <a:srgbClr val="FF0000"/>
                </a:solidFill>
                <a:ea typeface="宋体" pitchFamily="2" charset="-122"/>
              </a:rPr>
              <a:t>定义：性能</a:t>
            </a:r>
            <a:r>
              <a:rPr lang="en-US" altLang="zh-CN" b="1" dirty="0">
                <a:solidFill>
                  <a:srgbClr val="FF0000"/>
                </a:solidFill>
                <a:ea typeface="宋体" pitchFamily="2" charset="-122"/>
              </a:rPr>
              <a:t> = 1/</a:t>
            </a:r>
            <a:r>
              <a:rPr lang="zh-CN" altLang="en-US" b="1" dirty="0">
                <a:solidFill>
                  <a:srgbClr val="FF0000"/>
                </a:solidFill>
                <a:ea typeface="宋体" pitchFamily="2" charset="-122"/>
              </a:rPr>
              <a:t>执行时间</a:t>
            </a:r>
            <a:endParaRPr lang="en-US" altLang="zh-CN" b="1" dirty="0">
              <a:solidFill>
                <a:srgbClr val="FF0000"/>
              </a:solidFill>
              <a:ea typeface="宋体" pitchFamily="2" charset="-122"/>
            </a:endParaRPr>
          </a:p>
          <a:p>
            <a:pPr eaLnBrk="1" hangingPunct="1"/>
            <a:r>
              <a:rPr lang="en-US" altLang="zh-CN" dirty="0">
                <a:ea typeface="宋体" pitchFamily="2" charset="-122"/>
              </a:rPr>
              <a:t>“X</a:t>
            </a:r>
            <a:r>
              <a:rPr lang="zh-CN" altLang="en-US" dirty="0">
                <a:ea typeface="宋体" pitchFamily="2" charset="-122"/>
              </a:rPr>
              <a:t>是</a:t>
            </a:r>
            <a:r>
              <a:rPr lang="en-US" altLang="zh-CN" dirty="0">
                <a:ea typeface="宋体" pitchFamily="2" charset="-122"/>
              </a:rPr>
              <a:t>Y</a:t>
            </a:r>
            <a:r>
              <a:rPr lang="zh-CN" altLang="en-US" dirty="0">
                <a:ea typeface="宋体" pitchFamily="2" charset="-122"/>
              </a:rPr>
              <a:t>的</a:t>
            </a:r>
            <a:r>
              <a:rPr lang="en-US" altLang="zh-CN" dirty="0">
                <a:ea typeface="宋体" pitchFamily="2" charset="-122"/>
              </a:rPr>
              <a:t> </a:t>
            </a:r>
            <a:r>
              <a:rPr lang="en-US" altLang="zh-CN" i="1" dirty="0">
                <a:latin typeface="Times New Roman" panose="02020503050405090304" pitchFamily="18" charset="0"/>
                <a:ea typeface="宋体" pitchFamily="2" charset="-122"/>
              </a:rPr>
              <a:t>n</a:t>
            </a:r>
            <a:r>
              <a:rPr lang="en-US" altLang="zh-CN" dirty="0">
                <a:ea typeface="宋体" pitchFamily="2" charset="-122"/>
              </a:rPr>
              <a:t> </a:t>
            </a:r>
            <a:r>
              <a:rPr lang="zh-CN" altLang="en-US" dirty="0">
                <a:ea typeface="宋体" pitchFamily="2" charset="-122"/>
              </a:rPr>
              <a:t>倍快</a:t>
            </a:r>
            <a:r>
              <a:rPr lang="en-US" altLang="zh-CN" dirty="0">
                <a:ea typeface="宋体" pitchFamily="2" charset="-122"/>
              </a:rPr>
              <a:t>”</a:t>
            </a:r>
          </a:p>
        </p:txBody>
      </p:sp>
      <p:graphicFrame>
        <p:nvGraphicFramePr>
          <p:cNvPr id="67589" name="Object 4"/>
          <p:cNvGraphicFramePr>
            <a:graphicFrameLocks noChangeAspect="1"/>
          </p:cNvGraphicFramePr>
          <p:nvPr/>
        </p:nvGraphicFramePr>
        <p:xfrm>
          <a:off x="2416175" y="2420938"/>
          <a:ext cx="4029075" cy="1008062"/>
        </p:xfrm>
        <a:graphic>
          <a:graphicData uri="http://schemas.openxmlformats.org/presentationml/2006/ole">
            <mc:AlternateContent xmlns:mc="http://schemas.openxmlformats.org/markup-compatibility/2006">
              <mc:Choice xmlns:v="urn:schemas-microsoft-com:vml" Requires="v">
                <p:oleObj r:id="rId3" imgW="1828800" imgH="457200" progId="Equation.3">
                  <p:embed/>
                </p:oleObj>
              </mc:Choice>
              <mc:Fallback>
                <p:oleObj r:id="rId3" imgW="1828800" imgH="457200" progId="Equation.3">
                  <p:embed/>
                  <p:pic>
                    <p:nvPicPr>
                      <p:cNvPr id="0" name="图片 3080"/>
                      <p:cNvPicPr/>
                      <p:nvPr/>
                    </p:nvPicPr>
                    <p:blipFill>
                      <a:blip r:embed="rId4"/>
                      <a:stretch>
                        <a:fillRect/>
                      </a:stretch>
                    </p:blipFill>
                    <p:spPr>
                      <a:xfrm>
                        <a:off x="2416175" y="2420938"/>
                        <a:ext cx="4029075" cy="1008062"/>
                      </a:xfrm>
                      <a:prstGeom prst="rect">
                        <a:avLst/>
                      </a:prstGeom>
                      <a:solidFill>
                        <a:schemeClr val="folHlink"/>
                      </a:solidFill>
                      <a:ln w="38100">
                        <a:noFill/>
                        <a:miter/>
                      </a:ln>
                    </p:spPr>
                  </p:pic>
                </p:oleObj>
              </mc:Fallback>
            </mc:AlternateContent>
          </a:graphicData>
        </a:graphic>
      </p:graphicFrame>
      <p:sp>
        <p:nvSpPr>
          <p:cNvPr id="67590" name="Rectangle 5"/>
          <p:cNvSpPr/>
          <p:nvPr/>
        </p:nvSpPr>
        <p:spPr>
          <a:xfrm>
            <a:off x="684213" y="3573463"/>
            <a:ext cx="8270875" cy="24479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r>
              <a:rPr lang="zh-CN" altLang="en-US" dirty="0">
                <a:ea typeface="宋体" pitchFamily="2" charset="-122"/>
              </a:rPr>
              <a:t>举例</a:t>
            </a:r>
            <a:r>
              <a:rPr lang="en-US" altLang="zh-CN" dirty="0">
                <a:ea typeface="宋体" pitchFamily="2" charset="-122"/>
              </a:rPr>
              <a:t>: </a:t>
            </a:r>
            <a:r>
              <a:rPr lang="zh-CN" altLang="en-US" dirty="0">
                <a:ea typeface="宋体" pitchFamily="2" charset="-122"/>
              </a:rPr>
              <a:t>运行一个程序</a:t>
            </a:r>
            <a:endParaRPr lang="en-US" altLang="zh-CN" dirty="0">
              <a:ea typeface="宋体" pitchFamily="2" charset="-122"/>
            </a:endParaRPr>
          </a:p>
          <a:p>
            <a:pPr marL="742950" lvl="1" indent="-285750" eaLnBrk="1" hangingPunct="1"/>
            <a:r>
              <a:rPr lang="zh-CN" altLang="en-US" dirty="0">
                <a:ea typeface="宋体" pitchFamily="2" charset="-122"/>
              </a:rPr>
              <a:t>计算机</a:t>
            </a:r>
            <a:r>
              <a:rPr lang="en-US" altLang="zh-CN" dirty="0">
                <a:ea typeface="宋体" pitchFamily="2" charset="-122"/>
              </a:rPr>
              <a:t>A</a:t>
            </a:r>
            <a:r>
              <a:rPr lang="zh-CN" altLang="en-US" dirty="0">
                <a:ea typeface="宋体" pitchFamily="2" charset="-122"/>
              </a:rPr>
              <a:t>需要</a:t>
            </a:r>
            <a:r>
              <a:rPr lang="en-US" altLang="zh-CN" dirty="0">
                <a:ea typeface="宋体" pitchFamily="2" charset="-122"/>
              </a:rPr>
              <a:t>10s, B</a:t>
            </a:r>
            <a:r>
              <a:rPr lang="zh-CN" altLang="en-US" dirty="0">
                <a:ea typeface="宋体" pitchFamily="2" charset="-122"/>
              </a:rPr>
              <a:t>需要</a:t>
            </a:r>
            <a:r>
              <a:rPr lang="en-US" altLang="zh-CN" dirty="0">
                <a:ea typeface="宋体" pitchFamily="2" charset="-122"/>
              </a:rPr>
              <a:t>15s</a:t>
            </a:r>
          </a:p>
          <a:p>
            <a:pPr marL="742950" lvl="1" indent="-285750" eaLnBrk="1" hangingPunct="1"/>
            <a:r>
              <a:rPr lang="zh-CN" altLang="en-US" dirty="0">
                <a:ea typeface="宋体" pitchFamily="2" charset="-122"/>
              </a:rPr>
              <a:t>执行时间</a:t>
            </a:r>
            <a:r>
              <a:rPr lang="en-US" altLang="zh-CN" baseline="-25000" dirty="0">
                <a:ea typeface="宋体" pitchFamily="2" charset="-122"/>
              </a:rPr>
              <a:t>B</a:t>
            </a:r>
            <a:r>
              <a:rPr lang="en-US" altLang="zh-CN" dirty="0">
                <a:ea typeface="宋体" pitchFamily="2" charset="-122"/>
              </a:rPr>
              <a:t> / </a:t>
            </a:r>
            <a:r>
              <a:rPr lang="zh-CN" altLang="en-US" dirty="0">
                <a:ea typeface="宋体" pitchFamily="2" charset="-122"/>
              </a:rPr>
              <a:t>执行时间</a:t>
            </a:r>
            <a:r>
              <a:rPr lang="en-US" altLang="zh-CN" baseline="-25000" dirty="0">
                <a:ea typeface="宋体" pitchFamily="2" charset="-122"/>
              </a:rPr>
              <a:t>A</a:t>
            </a:r>
            <a:r>
              <a:rPr lang="en-US" altLang="zh-CN" dirty="0">
                <a:ea typeface="宋体" pitchFamily="2" charset="-122"/>
              </a:rPr>
              <a:t>= 15s / 10s = 1.5</a:t>
            </a:r>
          </a:p>
          <a:p>
            <a:pPr marL="742950" lvl="1" indent="-285750" eaLnBrk="1" hangingPunct="1"/>
            <a:r>
              <a:rPr lang="zh-CN" altLang="en-US" dirty="0">
                <a:ea typeface="宋体" pitchFamily="2" charset="-122"/>
              </a:rPr>
              <a:t>因此</a:t>
            </a:r>
            <a:r>
              <a:rPr lang="en-US" altLang="zh-CN" dirty="0">
                <a:ea typeface="宋体" pitchFamily="2" charset="-122"/>
              </a:rPr>
              <a:t> A </a:t>
            </a:r>
            <a:r>
              <a:rPr lang="zh-CN" altLang="en-US" dirty="0">
                <a:ea typeface="宋体" pitchFamily="2" charset="-122"/>
              </a:rPr>
              <a:t>是 </a:t>
            </a:r>
            <a:r>
              <a:rPr lang="en-US" altLang="zh-CN" dirty="0">
                <a:ea typeface="宋体" pitchFamily="2" charset="-122"/>
              </a:rPr>
              <a:t>B </a:t>
            </a:r>
            <a:r>
              <a:rPr lang="zh-CN" altLang="en-US" dirty="0">
                <a:ea typeface="宋体" pitchFamily="2" charset="-122"/>
              </a:rPr>
              <a:t>的</a:t>
            </a:r>
            <a:r>
              <a:rPr lang="en-US" altLang="zh-CN" dirty="0">
                <a:ea typeface="宋体" pitchFamily="2" charset="-122"/>
              </a:rPr>
              <a:t>1.5</a:t>
            </a:r>
            <a:r>
              <a:rPr lang="zh-CN" altLang="en-US" dirty="0">
                <a:ea typeface="宋体" pitchFamily="2" charset="-122"/>
              </a:rPr>
              <a:t>倍快。</a:t>
            </a:r>
            <a:endParaRPr lang="en-AU" altLang="zh-CN"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build="p"/>
      <p:bldP spid="6759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36</a:t>
            </a:fld>
            <a:endParaRPr lang="en-AU" altLang="zh-CN" sz="1400" b="1" dirty="0">
              <a:ea typeface="宋体" pitchFamily="2" charset="-122"/>
            </a:endParaRPr>
          </a:p>
        </p:txBody>
      </p:sp>
      <p:sp>
        <p:nvSpPr>
          <p:cNvPr id="74755" name="Rectangle 2"/>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性能的测量</a:t>
            </a:r>
            <a:endParaRPr lang="en-AU" altLang="zh-CN" dirty="0">
              <a:ea typeface="宋体" pitchFamily="2" charset="-122"/>
            </a:endParaRPr>
          </a:p>
        </p:txBody>
      </p:sp>
      <p:sp>
        <p:nvSpPr>
          <p:cNvPr id="56324" name="Rectangle 3"/>
          <p:cNvSpPr>
            <a:spLocks noGrp="1"/>
          </p:cNvSpPr>
          <p:nvPr>
            <p:ph idx="1"/>
          </p:nvPr>
        </p:nvSpPr>
        <p:spPr>
          <a:ln/>
        </p:spPr>
        <p:txBody>
          <a:bodyPr vert="horz" wrap="square" lIns="91440" tIns="45720" rIns="91440" bIns="45720" anchor="t"/>
          <a:lstStyle/>
          <a:p>
            <a:pPr eaLnBrk="1" hangingPunct="1">
              <a:lnSpc>
                <a:spcPct val="90000"/>
              </a:lnSpc>
            </a:pPr>
            <a:r>
              <a:rPr lang="zh-CN" altLang="en-US" dirty="0">
                <a:ea typeface="宋体" pitchFamily="2" charset="-122"/>
              </a:rPr>
              <a:t>消逝时间</a:t>
            </a:r>
            <a:r>
              <a:rPr lang="en-US" altLang="zh-CN" dirty="0">
                <a:solidFill>
                  <a:srgbClr val="FF0000"/>
                </a:solidFill>
                <a:ea typeface="宋体" pitchFamily="2" charset="-122"/>
              </a:rPr>
              <a:t>Elapsed time</a:t>
            </a:r>
          </a:p>
          <a:p>
            <a:pPr lvl="1" eaLnBrk="1" hangingPunct="1">
              <a:lnSpc>
                <a:spcPct val="90000"/>
              </a:lnSpc>
            </a:pPr>
            <a:r>
              <a:rPr lang="zh-CN" altLang="en-US" dirty="0">
                <a:ea typeface="宋体" pitchFamily="2" charset="-122"/>
              </a:rPr>
              <a:t>总的响应时间，包括</a:t>
            </a:r>
            <a:endParaRPr lang="en-US" altLang="zh-CN" dirty="0">
              <a:ea typeface="宋体" pitchFamily="2" charset="-122"/>
            </a:endParaRPr>
          </a:p>
          <a:p>
            <a:pPr lvl="2" eaLnBrk="1" hangingPunct="1">
              <a:lnSpc>
                <a:spcPct val="90000"/>
              </a:lnSpc>
            </a:pPr>
            <a:r>
              <a:rPr lang="zh-CN" altLang="en-US" dirty="0">
                <a:ea typeface="宋体" pitchFamily="2" charset="-122"/>
              </a:rPr>
              <a:t>处理时间</a:t>
            </a:r>
            <a:r>
              <a:rPr lang="en-US" altLang="zh-CN" dirty="0">
                <a:ea typeface="宋体" pitchFamily="2" charset="-122"/>
              </a:rPr>
              <a:t>, I/O</a:t>
            </a:r>
            <a:r>
              <a:rPr lang="zh-CN" altLang="en-US" dirty="0">
                <a:ea typeface="宋体" pitchFamily="2" charset="-122"/>
              </a:rPr>
              <a:t>操作</a:t>
            </a:r>
            <a:r>
              <a:rPr lang="en-US" altLang="zh-CN" dirty="0">
                <a:ea typeface="宋体" pitchFamily="2" charset="-122"/>
              </a:rPr>
              <a:t>, OS</a:t>
            </a:r>
            <a:r>
              <a:rPr lang="zh-CN" altLang="en-US" dirty="0">
                <a:ea typeface="宋体" pitchFamily="2" charset="-122"/>
              </a:rPr>
              <a:t>开销</a:t>
            </a:r>
            <a:r>
              <a:rPr lang="en-US" altLang="zh-CN" dirty="0">
                <a:ea typeface="宋体" pitchFamily="2" charset="-122"/>
              </a:rPr>
              <a:t>, </a:t>
            </a:r>
            <a:r>
              <a:rPr lang="zh-CN" altLang="en-US" dirty="0">
                <a:solidFill>
                  <a:srgbClr val="FF0000"/>
                </a:solidFill>
                <a:ea typeface="宋体" pitchFamily="2" charset="-122"/>
              </a:rPr>
              <a:t>空闲时间</a:t>
            </a:r>
            <a:r>
              <a:rPr lang="zh-CN" altLang="en-US" dirty="0">
                <a:ea typeface="宋体" pitchFamily="2" charset="-122"/>
              </a:rPr>
              <a:t>等</a:t>
            </a:r>
            <a:endParaRPr lang="en-US" altLang="zh-CN" dirty="0">
              <a:ea typeface="宋体" pitchFamily="2" charset="-122"/>
            </a:endParaRPr>
          </a:p>
          <a:p>
            <a:pPr lvl="1" eaLnBrk="1" hangingPunct="1">
              <a:lnSpc>
                <a:spcPct val="90000"/>
              </a:lnSpc>
            </a:pPr>
            <a:r>
              <a:rPr lang="zh-CN" altLang="en-US" dirty="0">
                <a:ea typeface="宋体" pitchFamily="2" charset="-122"/>
              </a:rPr>
              <a:t>决定了系统的性能</a:t>
            </a:r>
            <a:endParaRPr lang="en-US" altLang="zh-CN" dirty="0">
              <a:ea typeface="宋体" pitchFamily="2" charset="-122"/>
            </a:endParaRPr>
          </a:p>
          <a:p>
            <a:pPr eaLnBrk="1" hangingPunct="1">
              <a:lnSpc>
                <a:spcPct val="90000"/>
              </a:lnSpc>
            </a:pPr>
            <a:r>
              <a:rPr lang="en-US" altLang="zh-CN" dirty="0">
                <a:solidFill>
                  <a:srgbClr val="FF0000"/>
                </a:solidFill>
                <a:ea typeface="宋体" pitchFamily="2" charset="-122"/>
              </a:rPr>
              <a:t>CPU </a:t>
            </a:r>
            <a:r>
              <a:rPr lang="zh-CN" altLang="en-US" dirty="0">
                <a:solidFill>
                  <a:srgbClr val="FF0000"/>
                </a:solidFill>
                <a:ea typeface="宋体" pitchFamily="2" charset="-122"/>
              </a:rPr>
              <a:t>时间</a:t>
            </a:r>
            <a:endParaRPr lang="en-US" altLang="zh-CN" dirty="0">
              <a:solidFill>
                <a:srgbClr val="FF0000"/>
              </a:solidFill>
              <a:ea typeface="宋体" pitchFamily="2" charset="-122"/>
            </a:endParaRPr>
          </a:p>
          <a:p>
            <a:pPr lvl="1" eaLnBrk="1" hangingPunct="1">
              <a:lnSpc>
                <a:spcPct val="90000"/>
              </a:lnSpc>
            </a:pPr>
            <a:r>
              <a:rPr lang="zh-CN" altLang="en-US" dirty="0">
                <a:ea typeface="宋体" pitchFamily="2" charset="-122"/>
              </a:rPr>
              <a:t>在程序本身花费的时间</a:t>
            </a:r>
            <a:endParaRPr lang="en-US" altLang="zh-CN" dirty="0">
              <a:ea typeface="宋体" pitchFamily="2" charset="-122"/>
            </a:endParaRPr>
          </a:p>
          <a:p>
            <a:pPr lvl="2" eaLnBrk="1" hangingPunct="1">
              <a:lnSpc>
                <a:spcPct val="90000"/>
              </a:lnSpc>
            </a:pPr>
            <a:r>
              <a:rPr lang="zh-CN" altLang="en-US" dirty="0">
                <a:ea typeface="宋体" pitchFamily="2" charset="-122"/>
              </a:rPr>
              <a:t>不包括等待</a:t>
            </a:r>
            <a:r>
              <a:rPr lang="en-US" altLang="zh-CN" dirty="0">
                <a:ea typeface="宋体" pitchFamily="2" charset="-122"/>
              </a:rPr>
              <a:t>I/O</a:t>
            </a:r>
            <a:r>
              <a:rPr lang="zh-CN" altLang="en-US" dirty="0">
                <a:ea typeface="宋体" pitchFamily="2" charset="-122"/>
              </a:rPr>
              <a:t>或者运行其他程序的时间</a:t>
            </a:r>
            <a:endParaRPr lang="en-US" altLang="zh-CN" dirty="0">
              <a:ea typeface="宋体" pitchFamily="2" charset="-122"/>
            </a:endParaRPr>
          </a:p>
          <a:p>
            <a:pPr lvl="1" eaLnBrk="1" hangingPunct="1">
              <a:lnSpc>
                <a:spcPct val="90000"/>
              </a:lnSpc>
            </a:pPr>
            <a:r>
              <a:rPr lang="zh-CN" altLang="en-US" dirty="0">
                <a:ea typeface="宋体" pitchFamily="2" charset="-122"/>
              </a:rPr>
              <a:t>包括</a:t>
            </a:r>
            <a:endParaRPr lang="en-US" altLang="zh-CN" dirty="0">
              <a:ea typeface="宋体" pitchFamily="2" charset="-122"/>
            </a:endParaRPr>
          </a:p>
          <a:p>
            <a:pPr lvl="2" eaLnBrk="1" hangingPunct="1">
              <a:lnSpc>
                <a:spcPct val="90000"/>
              </a:lnSpc>
            </a:pPr>
            <a:r>
              <a:rPr lang="zh-CN" altLang="en-US" b="1" dirty="0">
                <a:ea typeface="宋体" pitchFamily="2" charset="-122"/>
              </a:rPr>
              <a:t>用户</a:t>
            </a:r>
            <a:r>
              <a:rPr lang="en-US" altLang="zh-CN" b="1" dirty="0">
                <a:ea typeface="宋体" pitchFamily="2" charset="-122"/>
              </a:rPr>
              <a:t>CPU</a:t>
            </a:r>
            <a:r>
              <a:rPr lang="zh-CN" altLang="en-US" b="1" dirty="0">
                <a:ea typeface="宋体" pitchFamily="2" charset="-122"/>
              </a:rPr>
              <a:t>时间：运行用户</a:t>
            </a:r>
            <a:r>
              <a:rPr lang="zh-CN" altLang="en-US" b="1" dirty="0">
                <a:highlight>
                  <a:srgbClr val="FFFF00"/>
                </a:highlight>
                <a:ea typeface="宋体" pitchFamily="2" charset="-122"/>
              </a:rPr>
              <a:t>程序</a:t>
            </a:r>
            <a:r>
              <a:rPr lang="zh-CN" altLang="en-US" b="1" dirty="0">
                <a:ea typeface="宋体" pitchFamily="2" charset="-122"/>
              </a:rPr>
              <a:t>的时间</a:t>
            </a:r>
            <a:endParaRPr lang="en-US" altLang="zh-CN" b="1" dirty="0">
              <a:ea typeface="宋体" pitchFamily="2" charset="-122"/>
            </a:endParaRPr>
          </a:p>
          <a:p>
            <a:pPr lvl="2" eaLnBrk="1" hangingPunct="1">
              <a:lnSpc>
                <a:spcPct val="90000"/>
              </a:lnSpc>
            </a:pPr>
            <a:r>
              <a:rPr lang="zh-CN" altLang="en-US" b="1" dirty="0">
                <a:ea typeface="宋体" pitchFamily="2" charset="-122"/>
              </a:rPr>
              <a:t>系统</a:t>
            </a:r>
            <a:r>
              <a:rPr lang="en-US" altLang="zh-CN" b="1" dirty="0">
                <a:ea typeface="宋体" pitchFamily="2" charset="-122"/>
              </a:rPr>
              <a:t>CPU</a:t>
            </a:r>
            <a:r>
              <a:rPr lang="zh-CN" altLang="en-US" b="1" dirty="0">
                <a:ea typeface="宋体" pitchFamily="2" charset="-122"/>
              </a:rPr>
              <a:t>时间：</a:t>
            </a:r>
            <a:r>
              <a:rPr lang="zh-CN" altLang="en-US" b="1" dirty="0">
                <a:highlight>
                  <a:srgbClr val="FFFF00"/>
                </a:highlight>
                <a:ea typeface="宋体" pitchFamily="2" charset="-122"/>
              </a:rPr>
              <a:t>操作系统</a:t>
            </a:r>
            <a:r>
              <a:rPr lang="zh-CN" altLang="en-US" b="1" dirty="0">
                <a:ea typeface="宋体" pitchFamily="2" charset="-122"/>
              </a:rPr>
              <a:t>为用户服务花去的</a:t>
            </a:r>
            <a:r>
              <a:rPr lang="en-US" altLang="zh-CN" b="1" dirty="0">
                <a:ea typeface="宋体" pitchFamily="2" charset="-122"/>
              </a:rPr>
              <a:t>CPU</a:t>
            </a:r>
            <a:r>
              <a:rPr lang="zh-CN" altLang="en-US" b="1" dirty="0">
                <a:ea typeface="宋体" pitchFamily="2" charset="-122"/>
              </a:rPr>
              <a:t>时间</a:t>
            </a:r>
            <a:endParaRPr lang="en-US" altLang="zh-CN" b="1" dirty="0">
              <a:ea typeface="宋体" pitchFamily="2" charset="-122"/>
            </a:endParaRPr>
          </a:p>
          <a:p>
            <a:pPr lvl="1" eaLnBrk="1" hangingPunct="1">
              <a:lnSpc>
                <a:spcPct val="90000"/>
              </a:lnSpc>
            </a:pPr>
            <a:r>
              <a:rPr lang="zh-CN" altLang="en-US" b="1" dirty="0">
                <a:ea typeface="宋体" pitchFamily="2" charset="-122"/>
              </a:rPr>
              <a:t>不同程序受到</a:t>
            </a:r>
            <a:r>
              <a:rPr lang="en-US" altLang="zh-CN" b="1" dirty="0">
                <a:ea typeface="宋体" pitchFamily="2" charset="-122"/>
              </a:rPr>
              <a:t>CPU</a:t>
            </a:r>
            <a:r>
              <a:rPr lang="zh-CN" altLang="en-US" b="1" dirty="0">
                <a:ea typeface="宋体" pitchFamily="2" charset="-122"/>
              </a:rPr>
              <a:t>和系统性能的影响不同</a:t>
            </a:r>
            <a:endParaRPr lang="en-US" altLang="zh-CN" b="1" dirty="0">
              <a:ea typeface="宋体" pitchFamily="2" charset="-122"/>
            </a:endParaRPr>
          </a:p>
          <a:p>
            <a:pPr lvl="1" eaLnBrk="1" hangingPunct="1">
              <a:lnSpc>
                <a:spcPct val="90000"/>
              </a:lnSpc>
            </a:pPr>
            <a:endParaRPr lang="en-US" altLang="zh-CN" b="1" dirty="0">
              <a:solidFill>
                <a:srgbClr val="FF0000"/>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32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32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32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32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32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32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32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2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32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3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37</a:t>
            </a:fld>
            <a:endParaRPr lang="en-AU" altLang="zh-CN" sz="1400" b="1" dirty="0">
              <a:ea typeface="宋体" pitchFamily="2" charset="-122"/>
            </a:endParaRPr>
          </a:p>
        </p:txBody>
      </p:sp>
      <p:sp>
        <p:nvSpPr>
          <p:cNvPr id="76803"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CPU</a:t>
            </a:r>
            <a:r>
              <a:rPr lang="zh-CN" altLang="en-US" dirty="0">
                <a:ea typeface="宋体" pitchFamily="2" charset="-122"/>
              </a:rPr>
              <a:t>时间</a:t>
            </a:r>
            <a:endParaRPr lang="en-AU" altLang="zh-CN" dirty="0">
              <a:ea typeface="宋体" pitchFamily="2" charset="-122"/>
            </a:endParaRPr>
          </a:p>
        </p:txBody>
      </p:sp>
      <p:sp>
        <p:nvSpPr>
          <p:cNvPr id="4101" name="Rectangle 3"/>
          <p:cNvSpPr>
            <a:spLocks noGrp="1"/>
          </p:cNvSpPr>
          <p:nvPr>
            <p:ph idx="1"/>
          </p:nvPr>
        </p:nvSpPr>
        <p:spPr>
          <a:xfrm>
            <a:off x="684213" y="2968625"/>
            <a:ext cx="8270875" cy="3268663"/>
          </a:xfrm>
          <a:ln/>
        </p:spPr>
        <p:txBody>
          <a:bodyPr vert="horz" wrap="square" lIns="91440" tIns="45720" rIns="91440" bIns="45720" anchor="t"/>
          <a:lstStyle/>
          <a:p>
            <a:pPr eaLnBrk="1" hangingPunct="1"/>
            <a:r>
              <a:rPr lang="zh-CN" altLang="en-US" dirty="0">
                <a:solidFill>
                  <a:srgbClr val="FF0000"/>
                </a:solidFill>
                <a:ea typeface="宋体" pitchFamily="2" charset="-122"/>
              </a:rPr>
              <a:t>计算机性能改进</a:t>
            </a:r>
            <a:r>
              <a:rPr lang="zh-CN" altLang="en-US" dirty="0">
                <a:ea typeface="宋体" pitchFamily="2" charset="-122"/>
              </a:rPr>
              <a:t>：</a:t>
            </a:r>
            <a:endParaRPr lang="en-US" altLang="zh-CN" dirty="0">
              <a:ea typeface="宋体" pitchFamily="2" charset="-122"/>
            </a:endParaRPr>
          </a:p>
          <a:p>
            <a:pPr lvl="1" eaLnBrk="1" hangingPunct="1"/>
            <a:r>
              <a:rPr lang="zh-CN" altLang="en-US" dirty="0">
                <a:ea typeface="宋体" pitchFamily="2" charset="-122"/>
              </a:rPr>
              <a:t>减少时钟周期数量</a:t>
            </a:r>
            <a:endParaRPr lang="en-US" altLang="zh-CN" dirty="0">
              <a:ea typeface="宋体" pitchFamily="2" charset="-122"/>
            </a:endParaRPr>
          </a:p>
          <a:p>
            <a:pPr lvl="1" eaLnBrk="1" hangingPunct="1"/>
            <a:r>
              <a:rPr lang="zh-CN" altLang="en-US" dirty="0">
                <a:ea typeface="宋体" pitchFamily="2" charset="-122"/>
              </a:rPr>
              <a:t>提高时钟频率</a:t>
            </a:r>
            <a:endParaRPr lang="en-US" altLang="zh-CN" dirty="0">
              <a:ea typeface="宋体" pitchFamily="2" charset="-122"/>
            </a:endParaRPr>
          </a:p>
          <a:p>
            <a:pPr lvl="1" eaLnBrk="1" hangingPunct="1"/>
            <a:r>
              <a:rPr lang="zh-CN" altLang="en-US" dirty="0">
                <a:ea typeface="宋体" pitchFamily="2" charset="-122"/>
              </a:rPr>
              <a:t>硬件设计者需要权衡时钟频率和</a:t>
            </a:r>
            <a:r>
              <a:rPr lang="zh-CN" altLang="en-US" dirty="0">
                <a:solidFill>
                  <a:srgbClr val="FF0000"/>
                </a:solidFill>
                <a:ea typeface="宋体" pitchFamily="2" charset="-122"/>
              </a:rPr>
              <a:t>时钟周期数</a:t>
            </a:r>
            <a:endParaRPr lang="en-AU" altLang="zh-CN" dirty="0">
              <a:ea typeface="宋体" pitchFamily="2" charset="-122"/>
            </a:endParaRPr>
          </a:p>
        </p:txBody>
      </p:sp>
      <p:graphicFrame>
        <p:nvGraphicFramePr>
          <p:cNvPr id="4098" name="Object 4"/>
          <p:cNvGraphicFramePr>
            <a:graphicFrameLocks noChangeAspect="1"/>
          </p:cNvGraphicFramePr>
          <p:nvPr/>
        </p:nvGraphicFramePr>
        <p:xfrm>
          <a:off x="1874838" y="1428750"/>
          <a:ext cx="5781675" cy="1452563"/>
        </p:xfrm>
        <a:graphic>
          <a:graphicData uri="http://schemas.openxmlformats.org/presentationml/2006/ole">
            <mc:AlternateContent xmlns:mc="http://schemas.openxmlformats.org/markup-compatibility/2006">
              <mc:Choice xmlns:v="urn:schemas-microsoft-com:vml" Requires="v">
                <p:oleObj r:id="rId3" imgW="2628900" imgH="660400" progId="Equation.3">
                  <p:embed/>
                </p:oleObj>
              </mc:Choice>
              <mc:Fallback>
                <p:oleObj r:id="rId3" imgW="2628900" imgH="660400" progId="Equation.3">
                  <p:embed/>
                  <p:pic>
                    <p:nvPicPr>
                      <p:cNvPr id="0" name="图片 3081"/>
                      <p:cNvPicPr/>
                      <p:nvPr/>
                    </p:nvPicPr>
                    <p:blipFill>
                      <a:blip r:embed="rId4"/>
                      <a:stretch>
                        <a:fillRect/>
                      </a:stretch>
                    </p:blipFill>
                    <p:spPr>
                      <a:xfrm>
                        <a:off x="1874838" y="1428750"/>
                        <a:ext cx="5781675" cy="1452563"/>
                      </a:xfrm>
                      <a:prstGeom prst="rect">
                        <a:avLst/>
                      </a:prstGeom>
                      <a:solidFill>
                        <a:schemeClr val="folHlink"/>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38</a:t>
            </a:fld>
            <a:endParaRPr lang="en-AU" altLang="zh-CN" sz="1400" b="1" dirty="0">
              <a:ea typeface="宋体" pitchFamily="2" charset="-122"/>
            </a:endParaRPr>
          </a:p>
        </p:txBody>
      </p:sp>
      <p:sp>
        <p:nvSpPr>
          <p:cNvPr id="78851"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CPU </a:t>
            </a:r>
            <a:r>
              <a:rPr lang="zh-CN" altLang="en-US" dirty="0">
                <a:ea typeface="宋体" pitchFamily="2" charset="-122"/>
              </a:rPr>
              <a:t>时间举例</a:t>
            </a:r>
            <a:endParaRPr lang="en-AU" altLang="zh-CN" dirty="0">
              <a:ea typeface="宋体" pitchFamily="2" charset="-122"/>
            </a:endParaRPr>
          </a:p>
        </p:txBody>
      </p:sp>
      <p:sp>
        <p:nvSpPr>
          <p:cNvPr id="78852" name="Rectangle 3"/>
          <p:cNvSpPr>
            <a:spLocks noGrp="1"/>
          </p:cNvSpPr>
          <p:nvPr>
            <p:ph idx="1"/>
          </p:nvPr>
        </p:nvSpPr>
        <p:spPr>
          <a:xfrm>
            <a:off x="684213" y="1125538"/>
            <a:ext cx="8270875" cy="2917825"/>
          </a:xfrm>
          <a:ln/>
        </p:spPr>
        <p:txBody>
          <a:bodyPr vert="horz" wrap="square" lIns="91440" tIns="45720" rIns="91440" bIns="45720" anchor="t"/>
          <a:lstStyle/>
          <a:p>
            <a:pPr eaLnBrk="1" hangingPunct="1"/>
            <a:r>
              <a:rPr lang="zh-CN" altLang="en-US" sz="2400" dirty="0">
                <a:ea typeface="宋体" pitchFamily="2" charset="-122"/>
              </a:rPr>
              <a:t>计算机</a:t>
            </a:r>
            <a:r>
              <a:rPr lang="en-US" altLang="zh-CN" sz="2400" dirty="0">
                <a:ea typeface="宋体" pitchFamily="2" charset="-122"/>
              </a:rPr>
              <a:t> A: 2GHz </a:t>
            </a:r>
            <a:r>
              <a:rPr lang="zh-CN" altLang="en-US" sz="2400" dirty="0">
                <a:ea typeface="宋体" pitchFamily="2" charset="-122"/>
              </a:rPr>
              <a:t>时钟频率</a:t>
            </a:r>
            <a:r>
              <a:rPr lang="en-US" altLang="zh-CN" sz="2400" dirty="0">
                <a:ea typeface="宋体" pitchFamily="2" charset="-122"/>
              </a:rPr>
              <a:t>, 10s CPU </a:t>
            </a:r>
            <a:r>
              <a:rPr lang="zh-CN" altLang="en-US" sz="2400" dirty="0">
                <a:ea typeface="宋体" pitchFamily="2" charset="-122"/>
              </a:rPr>
              <a:t>时间</a:t>
            </a:r>
            <a:endParaRPr lang="en-US" altLang="zh-CN" sz="2400" dirty="0">
              <a:ea typeface="宋体" pitchFamily="2" charset="-122"/>
            </a:endParaRPr>
          </a:p>
          <a:p>
            <a:pPr eaLnBrk="1" hangingPunct="1"/>
            <a:r>
              <a:rPr lang="zh-CN" altLang="en-US" sz="2400" dirty="0">
                <a:ea typeface="宋体" pitchFamily="2" charset="-122"/>
              </a:rPr>
              <a:t>设计计算机</a:t>
            </a:r>
            <a:r>
              <a:rPr lang="en-US" altLang="zh-CN" sz="2400" dirty="0">
                <a:ea typeface="宋体" pitchFamily="2" charset="-122"/>
              </a:rPr>
              <a:t> B</a:t>
            </a:r>
          </a:p>
          <a:p>
            <a:pPr lvl="1" eaLnBrk="1" hangingPunct="1"/>
            <a:r>
              <a:rPr lang="zh-CN" altLang="en-US" sz="2000" dirty="0">
                <a:ea typeface="宋体" pitchFamily="2" charset="-122"/>
              </a:rPr>
              <a:t>要求</a:t>
            </a:r>
            <a:r>
              <a:rPr lang="en-US" altLang="zh-CN" sz="2000" dirty="0">
                <a:ea typeface="宋体" pitchFamily="2" charset="-122"/>
              </a:rPr>
              <a:t>6s CPU </a:t>
            </a:r>
            <a:r>
              <a:rPr lang="zh-CN" altLang="en-US" sz="2000" dirty="0">
                <a:ea typeface="宋体" pitchFamily="2" charset="-122"/>
              </a:rPr>
              <a:t>时间</a:t>
            </a:r>
            <a:endParaRPr lang="en-US" altLang="zh-CN" sz="2000" dirty="0">
              <a:ea typeface="宋体" pitchFamily="2" charset="-122"/>
            </a:endParaRPr>
          </a:p>
          <a:p>
            <a:pPr lvl="1" eaLnBrk="1" hangingPunct="1"/>
            <a:r>
              <a:rPr lang="zh-CN" altLang="en-US" sz="2000" dirty="0">
                <a:ea typeface="宋体" pitchFamily="2" charset="-122"/>
              </a:rPr>
              <a:t>可以提高时钟频率，但时钟周期数将变成</a:t>
            </a:r>
            <a:r>
              <a:rPr lang="en-US" altLang="zh-CN" sz="2000" dirty="0">
                <a:ea typeface="宋体" pitchFamily="2" charset="-122"/>
              </a:rPr>
              <a:t>A</a:t>
            </a:r>
            <a:r>
              <a:rPr lang="zh-CN" altLang="en-US" sz="2000" dirty="0">
                <a:ea typeface="宋体" pitchFamily="2" charset="-122"/>
              </a:rPr>
              <a:t>的</a:t>
            </a:r>
            <a:r>
              <a:rPr lang="en-US" altLang="zh-CN" sz="2000" dirty="0">
                <a:ea typeface="宋体" pitchFamily="2" charset="-122"/>
              </a:rPr>
              <a:t>1.2</a:t>
            </a:r>
            <a:r>
              <a:rPr lang="zh-CN" altLang="en-US" sz="2000" dirty="0">
                <a:ea typeface="宋体" pitchFamily="2" charset="-122"/>
              </a:rPr>
              <a:t>倍</a:t>
            </a:r>
            <a:endParaRPr lang="en-US" altLang="zh-CN" sz="2000" dirty="0">
              <a:ea typeface="宋体" pitchFamily="2" charset="-122"/>
            </a:endParaRPr>
          </a:p>
          <a:p>
            <a:pPr eaLnBrk="1" hangingPunct="1"/>
            <a:r>
              <a:rPr lang="zh-CN" altLang="en-US" sz="2400" dirty="0">
                <a:ea typeface="宋体" pitchFamily="2" charset="-122"/>
              </a:rPr>
              <a:t>计算机</a:t>
            </a:r>
            <a:r>
              <a:rPr lang="en-US" altLang="zh-CN" sz="2400" dirty="0">
                <a:ea typeface="宋体" pitchFamily="2" charset="-122"/>
              </a:rPr>
              <a:t>B</a:t>
            </a:r>
            <a:r>
              <a:rPr lang="zh-CN" altLang="en-US" sz="2400" dirty="0">
                <a:ea typeface="宋体" pitchFamily="2" charset="-122"/>
              </a:rPr>
              <a:t>的时钟频率将提高到多少？</a:t>
            </a:r>
            <a:endParaRPr lang="en-US" altLang="zh-CN" sz="2400" dirty="0">
              <a:ea typeface="宋体" pitchFamily="2" charset="-122"/>
            </a:endParaRPr>
          </a:p>
        </p:txBody>
      </p:sp>
      <p:graphicFrame>
        <p:nvGraphicFramePr>
          <p:cNvPr id="78853" name="Object 4"/>
          <p:cNvGraphicFramePr>
            <a:graphicFrameLocks noChangeAspect="1"/>
          </p:cNvGraphicFramePr>
          <p:nvPr/>
        </p:nvGraphicFramePr>
        <p:xfrm>
          <a:off x="1235075" y="3386138"/>
          <a:ext cx="6450013" cy="2743200"/>
        </p:xfrm>
        <a:graphic>
          <a:graphicData uri="http://schemas.openxmlformats.org/presentationml/2006/ole">
            <mc:AlternateContent xmlns:mc="http://schemas.openxmlformats.org/markup-compatibility/2006">
              <mc:Choice xmlns:v="urn:schemas-microsoft-com:vml" Requires="v">
                <p:oleObj r:id="rId3" imgW="3225800" imgH="1371600" progId="Equation.3">
                  <p:embed/>
                </p:oleObj>
              </mc:Choice>
              <mc:Fallback>
                <p:oleObj r:id="rId3" imgW="3225800" imgH="1371600" progId="Equation.3">
                  <p:embed/>
                  <p:pic>
                    <p:nvPicPr>
                      <p:cNvPr id="0" name="图片 3078"/>
                      <p:cNvPicPr/>
                      <p:nvPr/>
                    </p:nvPicPr>
                    <p:blipFill>
                      <a:blip r:embed="rId4"/>
                      <a:stretch>
                        <a:fillRect/>
                      </a:stretch>
                    </p:blipFill>
                    <p:spPr>
                      <a:xfrm>
                        <a:off x="1235075" y="3386138"/>
                        <a:ext cx="6450013" cy="2743200"/>
                      </a:xfrm>
                      <a:prstGeom prst="rect">
                        <a:avLst/>
                      </a:prstGeom>
                      <a:solidFill>
                        <a:schemeClr val="folHlink"/>
                      </a:solidFill>
                      <a:ln w="38100">
                        <a:noFill/>
                        <a:miter/>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页脚占位符 3"/>
          <p:cNvSpPr txBox="1">
            <a:spLocks noGrp="1"/>
          </p:cNvSpPr>
          <p:nvPr>
            <p:ph type="ftr" sz="quarter" idx="10"/>
          </p:nvPr>
        </p:nvSpPr>
        <p:spPr>
          <a:xfrm>
            <a:off x="1692275" y="6350000"/>
            <a:ext cx="7272338" cy="358775"/>
          </a:xfrm>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39</a:t>
            </a:fld>
            <a:endParaRPr lang="en-AU" altLang="zh-CN" sz="1400" b="1" dirty="0">
              <a:ea typeface="宋体" pitchFamily="2" charset="-122"/>
            </a:endParaRPr>
          </a:p>
        </p:txBody>
      </p:sp>
      <p:sp>
        <p:nvSpPr>
          <p:cNvPr id="80899" name="Rectangle 2"/>
          <p:cNvSpPr>
            <a:spLocks noGrp="1"/>
          </p:cNvSpPr>
          <p:nvPr>
            <p:ph type="title"/>
          </p:nvPr>
        </p:nvSpPr>
        <p:spPr>
          <a:xfrm>
            <a:off x="539750" y="169863"/>
            <a:ext cx="8604250" cy="768350"/>
          </a:xfrm>
          <a:ln/>
        </p:spPr>
        <p:txBody>
          <a:bodyPr vert="horz" wrap="square" lIns="91440" tIns="45720" rIns="91440" bIns="45720" anchor="b">
            <a:spAutoFit/>
          </a:bodyPr>
          <a:lstStyle/>
          <a:p>
            <a:pPr eaLnBrk="1" hangingPunct="1"/>
            <a:r>
              <a:rPr lang="zh-CN" altLang="en-US" dirty="0">
                <a:ea typeface="宋体" pitchFamily="2" charset="-122"/>
              </a:rPr>
              <a:t>指令数和</a:t>
            </a:r>
            <a:r>
              <a:rPr lang="en-US" altLang="zh-CN" dirty="0">
                <a:ea typeface="宋体" pitchFamily="2" charset="-122"/>
              </a:rPr>
              <a:t>CPI</a:t>
            </a:r>
            <a:endParaRPr lang="en-AU" altLang="zh-CN" dirty="0">
              <a:ea typeface="宋体" pitchFamily="2" charset="-122"/>
            </a:endParaRPr>
          </a:p>
        </p:txBody>
      </p:sp>
      <p:sp>
        <p:nvSpPr>
          <p:cNvPr id="6149" name="Rectangle 3"/>
          <p:cNvSpPr>
            <a:spLocks noGrp="1"/>
          </p:cNvSpPr>
          <p:nvPr>
            <p:ph idx="1"/>
          </p:nvPr>
        </p:nvSpPr>
        <p:spPr>
          <a:xfrm>
            <a:off x="857250" y="3430588"/>
            <a:ext cx="7772400" cy="2774950"/>
          </a:xfrm>
          <a:ln/>
        </p:spPr>
        <p:txBody>
          <a:bodyPr vert="horz" wrap="square" lIns="91440" tIns="45720" rIns="91440" bIns="45720" anchor="t"/>
          <a:lstStyle/>
          <a:p>
            <a:pPr eaLnBrk="1" hangingPunct="1"/>
            <a:r>
              <a:rPr lang="zh-CN" altLang="en-US" sz="2800" dirty="0">
                <a:ea typeface="宋体" pitchFamily="2" charset="-122"/>
              </a:rPr>
              <a:t>一个程序的指令数</a:t>
            </a:r>
            <a:endParaRPr lang="en-US" altLang="zh-CN" sz="2800" dirty="0">
              <a:ea typeface="宋体" pitchFamily="2" charset="-122"/>
            </a:endParaRPr>
          </a:p>
          <a:p>
            <a:pPr lvl="1" eaLnBrk="1" hangingPunct="1"/>
            <a:r>
              <a:rPr lang="zh-CN" altLang="en-US" sz="2400" dirty="0">
                <a:ea typeface="宋体" pitchFamily="2" charset="-122"/>
              </a:rPr>
              <a:t>由程序自身，指令集体系结构、编译器决定</a:t>
            </a:r>
            <a:endParaRPr lang="en-US" altLang="zh-CN" sz="2400" dirty="0">
              <a:ea typeface="宋体" pitchFamily="2" charset="-122"/>
            </a:endParaRPr>
          </a:p>
          <a:p>
            <a:pPr eaLnBrk="1" hangingPunct="1"/>
            <a:r>
              <a:rPr lang="zh-CN" altLang="en-US" sz="2800" dirty="0">
                <a:ea typeface="宋体" pitchFamily="2" charset="-122"/>
              </a:rPr>
              <a:t>每条指令的平均时钟周期数</a:t>
            </a:r>
            <a:r>
              <a:rPr lang="en-US" altLang="zh-CN" sz="2800" dirty="0">
                <a:ea typeface="宋体" pitchFamily="2" charset="-122"/>
              </a:rPr>
              <a:t>CPI</a:t>
            </a:r>
          </a:p>
          <a:p>
            <a:pPr lvl="1" eaLnBrk="1" hangingPunct="1"/>
            <a:r>
              <a:rPr lang="zh-CN" altLang="en-US" sz="2400" dirty="0">
                <a:ea typeface="宋体" pitchFamily="2" charset="-122"/>
              </a:rPr>
              <a:t>由</a:t>
            </a:r>
            <a:r>
              <a:rPr lang="en-US" altLang="zh-CN" sz="2400" dirty="0">
                <a:ea typeface="宋体" pitchFamily="2" charset="-122"/>
              </a:rPr>
              <a:t>CPU</a:t>
            </a:r>
            <a:r>
              <a:rPr lang="zh-CN" altLang="en-US" sz="2400" dirty="0">
                <a:ea typeface="宋体" pitchFamily="2" charset="-122"/>
              </a:rPr>
              <a:t>硬件决定</a:t>
            </a:r>
            <a:endParaRPr lang="en-US" altLang="zh-CN" sz="2400" dirty="0">
              <a:ea typeface="宋体" pitchFamily="2" charset="-122"/>
            </a:endParaRPr>
          </a:p>
          <a:p>
            <a:pPr lvl="1" eaLnBrk="1" hangingPunct="1"/>
            <a:r>
              <a:rPr lang="zh-CN" altLang="en-US" sz="2400" dirty="0">
                <a:ea typeface="宋体" pitchFamily="2" charset="-122"/>
              </a:rPr>
              <a:t>不同的指令有不同的</a:t>
            </a:r>
            <a:r>
              <a:rPr lang="en-US" altLang="zh-CN" sz="2400" dirty="0">
                <a:ea typeface="宋体" pitchFamily="2" charset="-122"/>
              </a:rPr>
              <a:t>CPI</a:t>
            </a:r>
          </a:p>
          <a:p>
            <a:pPr lvl="2" eaLnBrk="1" hangingPunct="1"/>
            <a:r>
              <a:rPr lang="zh-CN" altLang="en-US" sz="2000" dirty="0">
                <a:solidFill>
                  <a:srgbClr val="FF0000"/>
                </a:solidFill>
                <a:ea typeface="宋体" pitchFamily="2" charset="-122"/>
              </a:rPr>
              <a:t>指令组合影响平均</a:t>
            </a:r>
            <a:r>
              <a:rPr lang="en-US" altLang="zh-CN" sz="2000" dirty="0">
                <a:solidFill>
                  <a:srgbClr val="FF0000"/>
                </a:solidFill>
                <a:ea typeface="宋体" pitchFamily="2" charset="-122"/>
              </a:rPr>
              <a:t>CPI</a:t>
            </a:r>
            <a:endParaRPr lang="en-AU" altLang="zh-CN" sz="2000" dirty="0">
              <a:solidFill>
                <a:srgbClr val="FF0000"/>
              </a:solidFill>
              <a:ea typeface="宋体" pitchFamily="2" charset="-122"/>
            </a:endParaRPr>
          </a:p>
        </p:txBody>
      </p:sp>
      <p:graphicFrame>
        <p:nvGraphicFramePr>
          <p:cNvPr id="6146" name="Object 4"/>
          <p:cNvGraphicFramePr>
            <a:graphicFrameLocks noChangeAspect="1"/>
          </p:cNvGraphicFramePr>
          <p:nvPr/>
        </p:nvGraphicFramePr>
        <p:xfrm>
          <a:off x="496888" y="1357313"/>
          <a:ext cx="8548687" cy="1924050"/>
        </p:xfrm>
        <a:graphic>
          <a:graphicData uri="http://schemas.openxmlformats.org/presentationml/2006/ole">
            <mc:AlternateContent xmlns:mc="http://schemas.openxmlformats.org/markup-compatibility/2006">
              <mc:Choice xmlns:v="urn:schemas-microsoft-com:vml" Requires="v">
                <p:oleObj r:id="rId3" imgW="3886200" imgH="876300" progId="Equation.3">
                  <p:embed/>
                </p:oleObj>
              </mc:Choice>
              <mc:Fallback>
                <p:oleObj r:id="rId3" imgW="3886200" imgH="876300" progId="Equation.3">
                  <p:embed/>
                  <p:pic>
                    <p:nvPicPr>
                      <p:cNvPr id="0" name="图片 3082"/>
                      <p:cNvPicPr/>
                      <p:nvPr/>
                    </p:nvPicPr>
                    <p:blipFill>
                      <a:blip r:embed="rId4"/>
                      <a:stretch>
                        <a:fillRect/>
                      </a:stretch>
                    </p:blipFill>
                    <p:spPr>
                      <a:xfrm>
                        <a:off x="496888" y="1357313"/>
                        <a:ext cx="8548687" cy="1924050"/>
                      </a:xfrm>
                      <a:prstGeom prst="rect">
                        <a:avLst/>
                      </a:prstGeom>
                      <a:solidFill>
                        <a:schemeClr val="folHlink"/>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9">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现代计算机之父</a:t>
            </a:r>
          </a:p>
        </p:txBody>
      </p:sp>
      <p:pic>
        <p:nvPicPr>
          <p:cNvPr id="427012" name="Picture 4" descr="ffnoyimj"/>
          <p:cNvPicPr>
            <a:picLocks noChangeAspect="1"/>
          </p:cNvPicPr>
          <p:nvPr/>
        </p:nvPicPr>
        <p:blipFill>
          <a:blip r:embed="rId3"/>
          <a:stretch>
            <a:fillRect/>
          </a:stretch>
        </p:blipFill>
        <p:spPr>
          <a:xfrm>
            <a:off x="6719888" y="0"/>
            <a:ext cx="2424112" cy="3119438"/>
          </a:xfrm>
          <a:prstGeom prst="rect">
            <a:avLst/>
          </a:prstGeom>
          <a:noFill/>
          <a:ln w="9525">
            <a:noFill/>
          </a:ln>
        </p:spPr>
      </p:pic>
      <p:sp>
        <p:nvSpPr>
          <p:cNvPr id="5" name="TextBox 4"/>
          <p:cNvSpPr txBox="1"/>
          <p:nvPr/>
        </p:nvSpPr>
        <p:spPr>
          <a:xfrm>
            <a:off x="468313" y="1341438"/>
            <a:ext cx="8675687" cy="35385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dirty="0">
                <a:latin typeface="华文细黑" pitchFamily="2" charset="-122"/>
                <a:ea typeface="华文细黑" pitchFamily="2" charset="-122"/>
              </a:rPr>
              <a:t>1903-1957</a:t>
            </a:r>
            <a:r>
              <a:rPr lang="zh-CN" altLang="en-US" dirty="0">
                <a:latin typeface="华文细黑" pitchFamily="2" charset="-122"/>
                <a:ea typeface="华文细黑" pitchFamily="2" charset="-122"/>
              </a:rPr>
              <a:t>，美籍匈牙利</a:t>
            </a:r>
            <a:endParaRPr lang="en-US" altLang="zh-CN" dirty="0">
              <a:latin typeface="华文细黑" pitchFamily="2" charset="-122"/>
              <a:ea typeface="华文细黑" pitchFamily="2" charset="-122"/>
            </a:endParaRPr>
          </a:p>
          <a:p>
            <a:pPr marL="0" lvl="0" indent="0">
              <a:spcBef>
                <a:spcPct val="0"/>
              </a:spcBef>
              <a:buClrTx/>
              <a:buSzPct val="100000"/>
              <a:buNone/>
            </a:pPr>
            <a:r>
              <a:rPr lang="en-US" altLang="zh-CN" dirty="0">
                <a:latin typeface="华文细黑" pitchFamily="2" charset="-122"/>
                <a:ea typeface="华文细黑" pitchFamily="2" charset="-122"/>
              </a:rPr>
              <a:t> 6</a:t>
            </a:r>
            <a:r>
              <a:rPr lang="zh-CN" altLang="en-US" dirty="0">
                <a:latin typeface="华文细黑" pitchFamily="2" charset="-122"/>
                <a:ea typeface="华文细黑" pitchFamily="2" charset="-122"/>
              </a:rPr>
              <a:t>岁，古希腊语，七种语言</a:t>
            </a:r>
            <a:endParaRPr lang="en-US" altLang="zh-CN" dirty="0">
              <a:latin typeface="华文细黑" pitchFamily="2" charset="-122"/>
              <a:ea typeface="华文细黑" pitchFamily="2" charset="-122"/>
            </a:endParaRPr>
          </a:p>
          <a:p>
            <a:pPr marL="0" lvl="0" indent="0">
              <a:spcBef>
                <a:spcPct val="0"/>
              </a:spcBef>
              <a:buClrTx/>
              <a:buSzPct val="100000"/>
              <a:buNone/>
            </a:pPr>
            <a:r>
              <a:rPr lang="en-US" altLang="zh-CN" dirty="0">
                <a:latin typeface="华文细黑" pitchFamily="2" charset="-122"/>
                <a:ea typeface="华文细黑" pitchFamily="2" charset="-122"/>
              </a:rPr>
              <a:t>1921-1923 </a:t>
            </a:r>
            <a:r>
              <a:rPr lang="zh-CN" altLang="en-US" dirty="0">
                <a:latin typeface="华文细黑" pitchFamily="2" charset="-122"/>
                <a:ea typeface="华文细黑" pitchFamily="2" charset="-122"/>
              </a:rPr>
              <a:t>，苏黎士大学化学</a:t>
            </a:r>
            <a:endParaRPr lang="en-US" altLang="zh-CN" dirty="0">
              <a:latin typeface="华文细黑" pitchFamily="2" charset="-122"/>
              <a:ea typeface="华文细黑" pitchFamily="2" charset="-122"/>
            </a:endParaRPr>
          </a:p>
          <a:p>
            <a:pPr marL="0" lvl="0" indent="0">
              <a:spcBef>
                <a:spcPct val="0"/>
              </a:spcBef>
              <a:buClrTx/>
              <a:buSzPct val="100000"/>
              <a:buNone/>
            </a:pPr>
            <a:r>
              <a:rPr lang="en-US" altLang="zh-CN" dirty="0">
                <a:latin typeface="华文细黑" pitchFamily="2" charset="-122"/>
                <a:ea typeface="华文细黑" pitchFamily="2" charset="-122"/>
              </a:rPr>
              <a:t>1926</a:t>
            </a:r>
            <a:r>
              <a:rPr lang="zh-CN" altLang="en-US" dirty="0">
                <a:latin typeface="华文细黑" pitchFamily="2" charset="-122"/>
                <a:ea typeface="华文细黑" pitchFamily="2" charset="-122"/>
              </a:rPr>
              <a:t>，布达佩斯数学博士，</a:t>
            </a:r>
            <a:endParaRPr lang="en-US" altLang="zh-CN" dirty="0">
              <a:latin typeface="华文细黑" pitchFamily="2" charset="-122"/>
              <a:ea typeface="华文细黑" pitchFamily="2" charset="-122"/>
            </a:endParaRPr>
          </a:p>
          <a:p>
            <a:pPr marL="0" lvl="0" indent="0">
              <a:spcBef>
                <a:spcPct val="0"/>
              </a:spcBef>
              <a:buClrTx/>
              <a:buSzPct val="100000"/>
              <a:buNone/>
            </a:pPr>
            <a:r>
              <a:rPr lang="en-US" altLang="zh-CN" dirty="0">
                <a:latin typeface="华文细黑" pitchFamily="2" charset="-122"/>
                <a:ea typeface="华文细黑" pitchFamily="2" charset="-122"/>
              </a:rPr>
              <a:t>1927-1929</a:t>
            </a:r>
            <a:r>
              <a:rPr lang="zh-CN" altLang="en-US" dirty="0">
                <a:latin typeface="华文细黑" pitchFamily="2" charset="-122"/>
                <a:ea typeface="华文细黑" pitchFamily="2" charset="-122"/>
              </a:rPr>
              <a:t>，柏林和汉堡大学数学讲师</a:t>
            </a:r>
            <a:endParaRPr lang="en-US" altLang="zh-CN" dirty="0">
              <a:latin typeface="华文细黑" pitchFamily="2" charset="-122"/>
              <a:ea typeface="华文细黑" pitchFamily="2" charset="-122"/>
            </a:endParaRPr>
          </a:p>
          <a:p>
            <a:pPr marL="0" lvl="0" indent="0">
              <a:spcBef>
                <a:spcPct val="0"/>
              </a:spcBef>
              <a:buClrTx/>
              <a:buSzPct val="100000"/>
              <a:buNone/>
            </a:pPr>
            <a:r>
              <a:rPr lang="en-US" altLang="zh-CN" dirty="0">
                <a:latin typeface="华文细黑" pitchFamily="2" charset="-122"/>
                <a:ea typeface="华文细黑" pitchFamily="2" charset="-122"/>
              </a:rPr>
              <a:t>1930</a:t>
            </a:r>
            <a:r>
              <a:rPr lang="zh-CN" altLang="en-US" dirty="0">
                <a:latin typeface="华文细黑" pitchFamily="2" charset="-122"/>
                <a:ea typeface="华文细黑" pitchFamily="2" charset="-122"/>
              </a:rPr>
              <a:t>，美国普林斯顿大学第一批终身教授</a:t>
            </a:r>
            <a:endParaRPr lang="en-US" altLang="zh-CN" dirty="0">
              <a:latin typeface="华文细黑" pitchFamily="2" charset="-122"/>
              <a:ea typeface="华文细黑" pitchFamily="2" charset="-122"/>
            </a:endParaRPr>
          </a:p>
          <a:p>
            <a:pPr marL="0" lvl="0" indent="0">
              <a:spcBef>
                <a:spcPct val="0"/>
              </a:spcBef>
              <a:buClrTx/>
              <a:buSzPct val="100000"/>
              <a:buNone/>
            </a:pPr>
            <a:endParaRPr lang="zh-CN" altLang="en-US" dirty="0">
              <a:latin typeface="华文细黑" pitchFamily="2" charset="-122"/>
              <a:ea typeface="华文细黑"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0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40</a:t>
            </a:fld>
            <a:endParaRPr lang="en-AU" altLang="zh-CN" sz="1400" b="1" dirty="0">
              <a:ea typeface="宋体" pitchFamily="2" charset="-122"/>
            </a:endParaRPr>
          </a:p>
        </p:txBody>
      </p:sp>
      <p:sp>
        <p:nvSpPr>
          <p:cNvPr id="82947"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CPI </a:t>
            </a:r>
            <a:r>
              <a:rPr lang="zh-CN" altLang="en-US" dirty="0">
                <a:ea typeface="宋体" pitchFamily="2" charset="-122"/>
              </a:rPr>
              <a:t>举例</a:t>
            </a:r>
            <a:endParaRPr lang="en-AU" altLang="zh-CN" dirty="0">
              <a:ea typeface="宋体" pitchFamily="2" charset="-122"/>
            </a:endParaRPr>
          </a:p>
        </p:txBody>
      </p:sp>
      <p:sp>
        <p:nvSpPr>
          <p:cNvPr id="82948" name="Rectangle 3"/>
          <p:cNvSpPr>
            <a:spLocks noGrp="1"/>
          </p:cNvSpPr>
          <p:nvPr>
            <p:ph idx="1"/>
          </p:nvPr>
        </p:nvSpPr>
        <p:spPr>
          <a:xfrm>
            <a:off x="684213" y="1125538"/>
            <a:ext cx="8270875" cy="2016125"/>
          </a:xfrm>
          <a:ln/>
        </p:spPr>
        <p:txBody>
          <a:bodyPr vert="horz" wrap="square" lIns="91440" tIns="45720" rIns="91440" bIns="45720" anchor="t"/>
          <a:lstStyle/>
          <a:p>
            <a:pPr eaLnBrk="1" hangingPunct="1">
              <a:lnSpc>
                <a:spcPct val="90000"/>
              </a:lnSpc>
            </a:pPr>
            <a:r>
              <a:rPr lang="zh-CN" altLang="en-US" sz="2800" dirty="0">
                <a:ea typeface="宋体" pitchFamily="2" charset="-122"/>
              </a:rPr>
              <a:t>计算机</a:t>
            </a:r>
            <a:r>
              <a:rPr lang="en-US" altLang="zh-CN" sz="2800" dirty="0">
                <a:ea typeface="宋体" pitchFamily="2" charset="-122"/>
              </a:rPr>
              <a:t>A: </a:t>
            </a:r>
            <a:r>
              <a:rPr lang="zh-CN" altLang="en-US" sz="2800" dirty="0">
                <a:ea typeface="宋体" pitchFamily="2" charset="-122"/>
              </a:rPr>
              <a:t>时钟周期</a:t>
            </a:r>
            <a:r>
              <a:rPr lang="en-US" altLang="zh-CN" sz="2800" dirty="0">
                <a:ea typeface="宋体" pitchFamily="2" charset="-122"/>
              </a:rPr>
              <a:t> = 250ps, CPI = 2.0</a:t>
            </a:r>
          </a:p>
          <a:p>
            <a:pPr eaLnBrk="1" hangingPunct="1">
              <a:lnSpc>
                <a:spcPct val="90000"/>
              </a:lnSpc>
            </a:pPr>
            <a:r>
              <a:rPr lang="zh-CN" altLang="en-US" sz="2800" dirty="0">
                <a:ea typeface="宋体" pitchFamily="2" charset="-122"/>
              </a:rPr>
              <a:t>计算机</a:t>
            </a:r>
            <a:r>
              <a:rPr lang="en-US" altLang="zh-CN" sz="2800" dirty="0">
                <a:ea typeface="宋体" pitchFamily="2" charset="-122"/>
              </a:rPr>
              <a:t>B: </a:t>
            </a:r>
            <a:r>
              <a:rPr lang="zh-CN" altLang="en-US" sz="2800" dirty="0">
                <a:ea typeface="宋体" pitchFamily="2" charset="-122"/>
              </a:rPr>
              <a:t>时钟周期</a:t>
            </a:r>
            <a:r>
              <a:rPr lang="en-US" altLang="zh-CN" sz="2800" dirty="0">
                <a:ea typeface="宋体" pitchFamily="2" charset="-122"/>
              </a:rPr>
              <a:t> = 500ps, CPI = 1.2</a:t>
            </a:r>
          </a:p>
          <a:p>
            <a:pPr eaLnBrk="1" hangingPunct="1">
              <a:lnSpc>
                <a:spcPct val="90000"/>
              </a:lnSpc>
            </a:pPr>
            <a:r>
              <a:rPr lang="zh-CN" altLang="en-US" sz="2800" dirty="0">
                <a:ea typeface="宋体" pitchFamily="2" charset="-122"/>
              </a:rPr>
              <a:t>相同的指令集体系结构</a:t>
            </a:r>
            <a:endParaRPr lang="en-US" altLang="zh-CN" sz="2800" dirty="0">
              <a:ea typeface="宋体" pitchFamily="2" charset="-122"/>
            </a:endParaRPr>
          </a:p>
          <a:p>
            <a:pPr eaLnBrk="1" hangingPunct="1">
              <a:lnSpc>
                <a:spcPct val="90000"/>
              </a:lnSpc>
            </a:pPr>
            <a:r>
              <a:rPr lang="zh-CN" altLang="en-US" sz="2800" dirty="0">
                <a:ea typeface="宋体" pitchFamily="2" charset="-122"/>
              </a:rPr>
              <a:t>哪台</a:t>
            </a:r>
            <a:r>
              <a:rPr lang="zh-CN" altLang="en-US" sz="2800" dirty="0">
                <a:highlight>
                  <a:srgbClr val="FFFF00"/>
                </a:highlight>
                <a:ea typeface="宋体" pitchFamily="2" charset="-122"/>
              </a:rPr>
              <a:t>计算机执行速度</a:t>
            </a:r>
            <a:r>
              <a:rPr lang="zh-CN" altLang="en-US" sz="2800" dirty="0">
                <a:ea typeface="宋体" pitchFamily="2" charset="-122"/>
              </a:rPr>
              <a:t>更快？快多少？</a:t>
            </a:r>
            <a:endParaRPr lang="en-AU" altLang="zh-CN" sz="2800" dirty="0">
              <a:ea typeface="宋体" pitchFamily="2" charset="-122"/>
            </a:endParaRPr>
          </a:p>
        </p:txBody>
      </p:sp>
      <p:graphicFrame>
        <p:nvGraphicFramePr>
          <p:cNvPr id="7170" name="Object 4"/>
          <p:cNvGraphicFramePr>
            <a:graphicFrameLocks noChangeAspect="1"/>
          </p:cNvGraphicFramePr>
          <p:nvPr/>
        </p:nvGraphicFramePr>
        <p:xfrm>
          <a:off x="1116013" y="3141663"/>
          <a:ext cx="5334000" cy="2997200"/>
        </p:xfrm>
        <a:graphic>
          <a:graphicData uri="http://schemas.openxmlformats.org/presentationml/2006/ole">
            <mc:AlternateContent xmlns:mc="http://schemas.openxmlformats.org/markup-compatibility/2006">
              <mc:Choice xmlns:v="urn:schemas-microsoft-com:vml" Requires="v">
                <p:oleObj r:id="rId3" imgW="2667000" imgH="1498600" progId="Equation.3">
                  <p:embed/>
                </p:oleObj>
              </mc:Choice>
              <mc:Fallback>
                <p:oleObj r:id="rId3" imgW="2667000" imgH="1498600" progId="Equation.3">
                  <p:embed/>
                  <p:pic>
                    <p:nvPicPr>
                      <p:cNvPr id="0" name="图片 3079"/>
                      <p:cNvPicPr/>
                      <p:nvPr/>
                    </p:nvPicPr>
                    <p:blipFill>
                      <a:blip r:embed="rId4"/>
                      <a:stretch>
                        <a:fillRect/>
                      </a:stretch>
                    </p:blipFill>
                    <p:spPr>
                      <a:xfrm>
                        <a:off x="1116013" y="3141663"/>
                        <a:ext cx="5334000" cy="2997200"/>
                      </a:xfrm>
                      <a:prstGeom prst="rect">
                        <a:avLst/>
                      </a:prstGeom>
                      <a:solidFill>
                        <a:schemeClr val="folHlink"/>
                      </a:solidFill>
                      <a:ln w="38100">
                        <a:noFill/>
                        <a:miter/>
                      </a:ln>
                    </p:spPr>
                  </p:pic>
                </p:oleObj>
              </mc:Fallback>
            </mc:AlternateContent>
          </a:graphicData>
        </a:graphic>
      </p:graphicFrame>
      <p:sp>
        <p:nvSpPr>
          <p:cNvPr id="7174" name="AutoShape 5"/>
          <p:cNvSpPr/>
          <p:nvPr/>
        </p:nvSpPr>
        <p:spPr>
          <a:xfrm>
            <a:off x="7164388" y="3717925"/>
            <a:ext cx="1722437" cy="360363"/>
          </a:xfrm>
          <a:prstGeom prst="borderCallout1">
            <a:avLst>
              <a:gd name="adj1" fmla="val 31718"/>
              <a:gd name="adj2" fmla="val -4426"/>
              <a:gd name="adj3" fmla="val 48019"/>
              <a:gd name="adj4" fmla="val -55574"/>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A </a:t>
            </a:r>
            <a:r>
              <a:rPr lang="zh-CN" altLang="en-US" sz="1800" dirty="0">
                <a:ea typeface="宋体" pitchFamily="2" charset="-122"/>
              </a:rPr>
              <a:t>更快</a:t>
            </a:r>
            <a:r>
              <a:rPr lang="en-US" altLang="zh-CN" sz="1800" dirty="0">
                <a:ea typeface="宋体" pitchFamily="2" charset="-122"/>
              </a:rPr>
              <a:t>…</a:t>
            </a:r>
            <a:endParaRPr lang="en-AU" altLang="zh-CN" sz="1800" dirty="0">
              <a:ea typeface="宋体" pitchFamily="2" charset="-122"/>
            </a:endParaRPr>
          </a:p>
        </p:txBody>
      </p:sp>
      <p:sp>
        <p:nvSpPr>
          <p:cNvPr id="7175" name="AutoShape 6"/>
          <p:cNvSpPr/>
          <p:nvPr/>
        </p:nvSpPr>
        <p:spPr>
          <a:xfrm>
            <a:off x="7164388" y="5518150"/>
            <a:ext cx="1722437" cy="360363"/>
          </a:xfrm>
          <a:prstGeom prst="borderCallout1">
            <a:avLst>
              <a:gd name="adj1" fmla="val 31718"/>
              <a:gd name="adj2" fmla="val -4426"/>
              <a:gd name="adj3" fmla="val 22468"/>
              <a:gd name="adj4" fmla="val -129403"/>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800" dirty="0">
                <a:ea typeface="宋体" pitchFamily="2" charset="-122"/>
              </a:rPr>
              <a:t>…</a:t>
            </a:r>
            <a:r>
              <a:rPr lang="zh-CN" altLang="en-US" sz="1800" dirty="0">
                <a:ea typeface="宋体" pitchFamily="2" charset="-122"/>
              </a:rPr>
              <a:t>快</a:t>
            </a:r>
            <a:r>
              <a:rPr lang="en-US" altLang="zh-CN" sz="1800" dirty="0">
                <a:ea typeface="宋体" pitchFamily="2" charset="-122"/>
              </a:rPr>
              <a:t>1.2</a:t>
            </a:r>
            <a:r>
              <a:rPr lang="zh-CN" altLang="en-US" sz="1800" dirty="0">
                <a:ea typeface="宋体" pitchFamily="2" charset="-122"/>
              </a:rPr>
              <a:t>倍</a:t>
            </a:r>
            <a:endParaRPr lang="en-AU" altLang="zh-CN" sz="180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animBg="1"/>
      <p:bldP spid="717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41</a:t>
            </a:fld>
            <a:endParaRPr lang="en-AU" altLang="zh-CN" sz="1400" b="1" dirty="0">
              <a:ea typeface="宋体" pitchFamily="2" charset="-122"/>
            </a:endParaRPr>
          </a:p>
        </p:txBody>
      </p:sp>
      <p:sp>
        <p:nvSpPr>
          <p:cNvPr id="84995"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CPI </a:t>
            </a:r>
            <a:r>
              <a:rPr lang="zh-CN" altLang="en-US" dirty="0">
                <a:ea typeface="宋体" pitchFamily="2" charset="-122"/>
              </a:rPr>
              <a:t>的更多细节</a:t>
            </a:r>
            <a:endParaRPr lang="en-AU" altLang="zh-CN" dirty="0">
              <a:ea typeface="宋体" pitchFamily="2" charset="-122"/>
            </a:endParaRPr>
          </a:p>
        </p:txBody>
      </p:sp>
      <p:sp>
        <p:nvSpPr>
          <p:cNvPr id="8198" name="Rectangle 3"/>
          <p:cNvSpPr>
            <a:spLocks noGrp="1"/>
          </p:cNvSpPr>
          <p:nvPr>
            <p:ph idx="1"/>
          </p:nvPr>
        </p:nvSpPr>
        <p:spPr>
          <a:xfrm>
            <a:off x="684213" y="1125538"/>
            <a:ext cx="8270875" cy="1228725"/>
          </a:xfrm>
          <a:ln/>
        </p:spPr>
        <p:txBody>
          <a:bodyPr vert="horz" wrap="square" lIns="91440" tIns="45720" rIns="91440" bIns="45720" anchor="t"/>
          <a:lstStyle/>
          <a:p>
            <a:pPr eaLnBrk="1" hangingPunct="1"/>
            <a:r>
              <a:rPr lang="zh-CN" altLang="en-US" dirty="0">
                <a:ea typeface="宋体" pitchFamily="2" charset="-122"/>
              </a:rPr>
              <a:t>如果不同指令类型需要不同数量的时钟周期</a:t>
            </a:r>
            <a:endParaRPr lang="en-AU" altLang="zh-CN" dirty="0">
              <a:ea typeface="宋体" pitchFamily="2" charset="-122"/>
            </a:endParaRPr>
          </a:p>
        </p:txBody>
      </p:sp>
      <p:graphicFrame>
        <p:nvGraphicFramePr>
          <p:cNvPr id="8194" name="Object 4"/>
          <p:cNvGraphicFramePr>
            <a:graphicFrameLocks noChangeAspect="1"/>
          </p:cNvGraphicFramePr>
          <p:nvPr/>
        </p:nvGraphicFramePr>
        <p:xfrm>
          <a:off x="1835150" y="1916113"/>
          <a:ext cx="5729288" cy="949325"/>
        </p:xfrm>
        <a:graphic>
          <a:graphicData uri="http://schemas.openxmlformats.org/presentationml/2006/ole">
            <mc:AlternateContent xmlns:mc="http://schemas.openxmlformats.org/markup-compatibility/2006">
              <mc:Choice xmlns:v="urn:schemas-microsoft-com:vml" Requires="v">
                <p:oleObj r:id="rId3" imgW="2603500" imgH="431800" progId="Equation.3">
                  <p:embed/>
                </p:oleObj>
              </mc:Choice>
              <mc:Fallback>
                <p:oleObj r:id="rId3" imgW="2603500" imgH="431800" progId="Equation.3">
                  <p:embed/>
                  <p:pic>
                    <p:nvPicPr>
                      <p:cNvPr id="0" name="图片 3083"/>
                      <p:cNvPicPr/>
                      <p:nvPr/>
                    </p:nvPicPr>
                    <p:blipFill>
                      <a:blip r:embed="rId4"/>
                      <a:stretch>
                        <a:fillRect/>
                      </a:stretch>
                    </p:blipFill>
                    <p:spPr>
                      <a:xfrm>
                        <a:off x="1835150" y="1916113"/>
                        <a:ext cx="5729288" cy="949325"/>
                      </a:xfrm>
                      <a:prstGeom prst="rect">
                        <a:avLst/>
                      </a:prstGeom>
                      <a:solidFill>
                        <a:schemeClr val="folHlink"/>
                      </a:solidFill>
                      <a:ln w="38100">
                        <a:noFill/>
                        <a:miter/>
                      </a:ln>
                    </p:spPr>
                  </p:pic>
                </p:oleObj>
              </mc:Fallback>
            </mc:AlternateContent>
          </a:graphicData>
        </a:graphic>
      </p:graphicFrame>
      <p:sp>
        <p:nvSpPr>
          <p:cNvPr id="8199" name="Rectangle 5"/>
          <p:cNvSpPr/>
          <p:nvPr/>
        </p:nvSpPr>
        <p:spPr>
          <a:xfrm>
            <a:off x="827088" y="3284538"/>
            <a:ext cx="7772400" cy="6477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r>
              <a:rPr lang="zh-CN" altLang="en-US" dirty="0">
                <a:ea typeface="宋体" pitchFamily="2" charset="-122"/>
              </a:rPr>
              <a:t>加权平均</a:t>
            </a:r>
            <a:r>
              <a:rPr lang="en-US" altLang="zh-CN" dirty="0">
                <a:ea typeface="宋体" pitchFamily="2" charset="-122"/>
              </a:rPr>
              <a:t>Weighted average CPI</a:t>
            </a:r>
            <a:endParaRPr lang="en-AU" altLang="zh-CN" dirty="0">
              <a:ea typeface="宋体" pitchFamily="2" charset="-122"/>
            </a:endParaRPr>
          </a:p>
        </p:txBody>
      </p:sp>
      <p:graphicFrame>
        <p:nvGraphicFramePr>
          <p:cNvPr id="8195" name="Object 6"/>
          <p:cNvGraphicFramePr>
            <a:graphicFrameLocks noChangeAspect="1"/>
          </p:cNvGraphicFramePr>
          <p:nvPr/>
        </p:nvGraphicFramePr>
        <p:xfrm>
          <a:off x="1412875" y="4265613"/>
          <a:ext cx="6456363" cy="1004887"/>
        </p:xfrm>
        <a:graphic>
          <a:graphicData uri="http://schemas.openxmlformats.org/presentationml/2006/ole">
            <mc:AlternateContent xmlns:mc="http://schemas.openxmlformats.org/markup-compatibility/2006">
              <mc:Choice xmlns:v="urn:schemas-microsoft-com:vml" Requires="v">
                <p:oleObj r:id="rId5" imgW="2933700" imgH="457200" progId="Equation.3">
                  <p:embed/>
                </p:oleObj>
              </mc:Choice>
              <mc:Fallback>
                <p:oleObj r:id="rId5" imgW="2933700" imgH="457200" progId="Equation.3">
                  <p:embed/>
                  <p:pic>
                    <p:nvPicPr>
                      <p:cNvPr id="0" name="图片 3084"/>
                      <p:cNvPicPr/>
                      <p:nvPr/>
                    </p:nvPicPr>
                    <p:blipFill>
                      <a:blip r:embed="rId6"/>
                      <a:stretch>
                        <a:fillRect/>
                      </a:stretch>
                    </p:blipFill>
                    <p:spPr>
                      <a:xfrm>
                        <a:off x="1412875" y="4265613"/>
                        <a:ext cx="6456363" cy="1004887"/>
                      </a:xfrm>
                      <a:prstGeom prst="rect">
                        <a:avLst/>
                      </a:prstGeom>
                      <a:solidFill>
                        <a:schemeClr val="folHlink"/>
                      </a:solidFill>
                      <a:ln w="38100">
                        <a:noFill/>
                        <a:miter/>
                      </a:ln>
                    </p:spPr>
                  </p:pic>
                </p:oleObj>
              </mc:Fallback>
            </mc:AlternateContent>
          </a:graphicData>
        </a:graphic>
      </p:graphicFrame>
      <p:sp>
        <p:nvSpPr>
          <p:cNvPr id="85000" name="AutoShape 7"/>
          <p:cNvSpPr/>
          <p:nvPr/>
        </p:nvSpPr>
        <p:spPr>
          <a:xfrm rot="5400000">
            <a:off x="7091363" y="4795838"/>
            <a:ext cx="215900" cy="1223962"/>
          </a:xfrm>
          <a:prstGeom prst="rightBrace">
            <a:avLst>
              <a:gd name="adj1" fmla="val 91755"/>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85001" name="Text Box 8"/>
          <p:cNvSpPr txBox="1"/>
          <p:nvPr/>
        </p:nvSpPr>
        <p:spPr>
          <a:xfrm>
            <a:off x="6659563" y="5661025"/>
            <a:ext cx="1108075" cy="369888"/>
          </a:xfrm>
          <a:prstGeom prst="rect">
            <a:avLst/>
          </a:prstGeom>
          <a:solidFill>
            <a:schemeClr val="accent1"/>
          </a:solid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zh-CN" altLang="en-US" sz="1800" dirty="0">
                <a:ea typeface="宋体" pitchFamily="2" charset="-122"/>
              </a:rPr>
              <a:t>相对频率</a:t>
            </a:r>
            <a:endParaRPr lang="en-AU" altLang="zh-CN" sz="180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P spid="819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42</a:t>
            </a:fld>
            <a:endParaRPr lang="en-AU" altLang="zh-CN" sz="1400" b="1" dirty="0">
              <a:ea typeface="宋体" pitchFamily="2" charset="-122"/>
            </a:endParaRPr>
          </a:p>
        </p:txBody>
      </p:sp>
      <p:sp>
        <p:nvSpPr>
          <p:cNvPr id="87043" name="Rectangle 2"/>
          <p:cNvSpPr>
            <a:spLocks noGrp="1"/>
          </p:cNvSpPr>
          <p:nvPr>
            <p:ph type="title"/>
          </p:nvPr>
        </p:nvSpPr>
        <p:spPr>
          <a:ln/>
        </p:spPr>
        <p:txBody>
          <a:bodyPr vert="horz" wrap="square" lIns="91440" tIns="45720" rIns="91440" bIns="45720" anchor="b">
            <a:spAutoFit/>
          </a:bodyPr>
          <a:lstStyle/>
          <a:p>
            <a:pPr eaLnBrk="1" hangingPunct="1"/>
            <a:r>
              <a:rPr lang="en-US" altLang="zh-CN" dirty="0">
                <a:ea typeface="宋体" pitchFamily="2" charset="-122"/>
              </a:rPr>
              <a:t>CPI </a:t>
            </a:r>
            <a:r>
              <a:rPr lang="zh-CN" altLang="en-US" dirty="0">
                <a:ea typeface="宋体" pitchFamily="2" charset="-122"/>
              </a:rPr>
              <a:t>举例</a:t>
            </a:r>
            <a:endParaRPr lang="en-AU" altLang="zh-CN" dirty="0">
              <a:ea typeface="宋体" pitchFamily="2" charset="-122"/>
            </a:endParaRPr>
          </a:p>
        </p:txBody>
      </p:sp>
      <p:sp>
        <p:nvSpPr>
          <p:cNvPr id="87044" name="Rectangle 3"/>
          <p:cNvSpPr>
            <a:spLocks noGrp="1"/>
          </p:cNvSpPr>
          <p:nvPr>
            <p:ph idx="1"/>
          </p:nvPr>
        </p:nvSpPr>
        <p:spPr>
          <a:xfrm>
            <a:off x="684213" y="1125538"/>
            <a:ext cx="8270875" cy="996950"/>
          </a:xfrm>
          <a:ln/>
        </p:spPr>
        <p:txBody>
          <a:bodyPr vert="horz" wrap="square" lIns="91440" tIns="45720" rIns="91440" bIns="45720" anchor="t"/>
          <a:lstStyle/>
          <a:p>
            <a:pPr eaLnBrk="1" hangingPunct="1">
              <a:lnSpc>
                <a:spcPct val="90000"/>
              </a:lnSpc>
            </a:pPr>
            <a:r>
              <a:rPr lang="zh-CN" altLang="en-US" sz="4000" b="1" dirty="0">
                <a:ea typeface="宋体" pitchFamily="2" charset="-122"/>
              </a:rPr>
              <a:t>不同编译代码序列产生不同指令类</a:t>
            </a:r>
            <a:endParaRPr lang="en-US" altLang="zh-CN" sz="4000" b="1" dirty="0">
              <a:ea typeface="宋体" pitchFamily="2" charset="-122"/>
            </a:endParaRPr>
          </a:p>
        </p:txBody>
      </p:sp>
      <p:graphicFrame>
        <p:nvGraphicFramePr>
          <p:cNvPr id="321576" name="Group 40"/>
          <p:cNvGraphicFramePr>
            <a:graphicFrameLocks noGrp="1"/>
          </p:cNvGraphicFramePr>
          <p:nvPr>
            <p:extLst>
              <p:ext uri="{D42A27DB-BD31-4B8C-83A1-F6EECF244321}">
                <p14:modId xmlns:p14="http://schemas.microsoft.com/office/powerpoint/2010/main" val="3755307702"/>
              </p:ext>
            </p:extLst>
          </p:nvPr>
        </p:nvGraphicFramePr>
        <p:xfrm>
          <a:off x="4284663" y="1989138"/>
          <a:ext cx="3935412" cy="1593850"/>
        </p:xfrm>
        <a:graphic>
          <a:graphicData uri="http://schemas.openxmlformats.org/drawingml/2006/table">
            <a:tbl>
              <a:tblPr/>
              <a:tblGrid>
                <a:gridCol w="2619375">
                  <a:extLst>
                    <a:ext uri="{9D8B030D-6E8A-4147-A177-3AD203B41FA5}">
                      <a16:colId xmlns:a16="http://schemas.microsoft.com/office/drawing/2014/main" val="20000"/>
                    </a:ext>
                  </a:extLst>
                </a:gridCol>
                <a:gridCol w="444500">
                  <a:extLst>
                    <a:ext uri="{9D8B030D-6E8A-4147-A177-3AD203B41FA5}">
                      <a16:colId xmlns:a16="http://schemas.microsoft.com/office/drawing/2014/main" val="20001"/>
                    </a:ext>
                  </a:extLst>
                </a:gridCol>
                <a:gridCol w="444500">
                  <a:extLst>
                    <a:ext uri="{9D8B030D-6E8A-4147-A177-3AD203B41FA5}">
                      <a16:colId xmlns:a16="http://schemas.microsoft.com/office/drawing/2014/main" val="20002"/>
                    </a:ext>
                  </a:extLst>
                </a:gridCol>
                <a:gridCol w="427037">
                  <a:extLst>
                    <a:ext uri="{9D8B030D-6E8A-4147-A177-3AD203B41FA5}">
                      <a16:colId xmlns:a16="http://schemas.microsoft.com/office/drawing/2014/main" val="20003"/>
                    </a:ext>
                  </a:extLst>
                </a:gridCol>
              </a:tblGrid>
              <a:tr h="3968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指令类</a:t>
                      </a:r>
                      <a:endParaRPr kumimoji="0" lang="en-AU" altLang="zh-CN" sz="2000" b="1"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90204" pitchFamily="34" charset="0"/>
                          <a:ea typeface="宋体" pitchFamily="2" charset="-122"/>
                        </a:rPr>
                        <a:t>A</a:t>
                      </a:r>
                      <a:endParaRPr kumimoji="0" lang="en-AU" altLang="zh-CN" sz="20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90204" pitchFamily="34" charset="0"/>
                          <a:ea typeface="宋体" pitchFamily="2" charset="-122"/>
                        </a:rPr>
                        <a:t>B</a:t>
                      </a:r>
                      <a:endParaRPr kumimoji="0" lang="en-AU" altLang="zh-CN" sz="20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90204" pitchFamily="34" charset="0"/>
                          <a:ea typeface="宋体" pitchFamily="2" charset="-122"/>
                        </a:rPr>
                        <a:t>C</a:t>
                      </a:r>
                      <a:endParaRPr kumimoji="0" lang="en-AU" altLang="zh-CN" sz="20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90204" pitchFamily="34" charset="0"/>
                          <a:ea typeface="宋体" pitchFamily="2" charset="-122"/>
                        </a:rPr>
                        <a:t>CPI for class</a:t>
                      </a:r>
                      <a:endParaRPr kumimoji="0" lang="en-AU" altLang="zh-CN" sz="20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1</a:t>
                      </a:r>
                      <a:endParaRPr kumimoji="0" lang="en-AU" altLang="zh-CN"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2</a:t>
                      </a:r>
                      <a:endParaRPr kumimoji="0" lang="en-AU" altLang="zh-CN"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3</a:t>
                      </a:r>
                      <a:endParaRPr kumimoji="0" lang="en-AU" altLang="zh-CN"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IC in sequence 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90204" pitchFamily="34" charset="0"/>
                          <a:ea typeface="宋体" pitchFamily="2" charset="-122"/>
                        </a:rPr>
                        <a:t>2</a:t>
                      </a:r>
                      <a:endParaRPr kumimoji="0" lang="en-AU" altLang="zh-CN" sz="20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1</a:t>
                      </a:r>
                      <a:endParaRPr kumimoji="0" lang="en-AU" altLang="zh-CN"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2</a:t>
                      </a:r>
                      <a:endParaRPr kumimoji="0" lang="en-AU" altLang="zh-CN"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32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IC in sequence 2</a:t>
                      </a:r>
                      <a:endParaRPr kumimoji="0" lang="en-AU" altLang="zh-CN"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4</a:t>
                      </a:r>
                      <a:endParaRPr kumimoji="0" lang="en-AU" altLang="zh-CN"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1</a:t>
                      </a:r>
                      <a:endParaRPr kumimoji="0" lang="en-AU" altLang="zh-CN"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90204" pitchFamily="34" charset="0"/>
                          <a:ea typeface="宋体" pitchFamily="2" charset="-122"/>
                        </a:rPr>
                        <a:t>1</a:t>
                      </a:r>
                      <a:endParaRPr kumimoji="0" lang="en-AU" altLang="zh-CN" sz="20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9424" name="Rectangle 31"/>
          <p:cNvSpPr/>
          <p:nvPr/>
        </p:nvSpPr>
        <p:spPr>
          <a:xfrm>
            <a:off x="539750" y="3716338"/>
            <a:ext cx="3887788" cy="20891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r>
              <a:rPr lang="zh-CN" altLang="en-US" sz="2800" dirty="0">
                <a:ea typeface="宋体" pitchFamily="2" charset="-122"/>
              </a:rPr>
              <a:t>序列</a:t>
            </a:r>
            <a:r>
              <a:rPr lang="en-US" altLang="zh-CN" sz="2800" dirty="0">
                <a:ea typeface="宋体" pitchFamily="2" charset="-122"/>
              </a:rPr>
              <a:t> 1: </a:t>
            </a:r>
            <a:r>
              <a:rPr lang="zh-CN" altLang="en-US" sz="2800" dirty="0">
                <a:ea typeface="宋体" pitchFamily="2" charset="-122"/>
              </a:rPr>
              <a:t>指令数</a:t>
            </a:r>
            <a:r>
              <a:rPr lang="en-US" altLang="zh-CN" sz="2800" dirty="0">
                <a:ea typeface="宋体" pitchFamily="2" charset="-122"/>
              </a:rPr>
              <a:t>IC = 5</a:t>
            </a:r>
          </a:p>
          <a:p>
            <a:pPr marL="742950" lvl="1" indent="-285750" eaLnBrk="1" hangingPunct="1"/>
            <a:r>
              <a:rPr lang="zh-CN" altLang="en-US" sz="2400" dirty="0">
                <a:ea typeface="宋体" pitchFamily="2" charset="-122"/>
              </a:rPr>
              <a:t>时钟周期数</a:t>
            </a:r>
            <a:br>
              <a:rPr lang="en-US" altLang="zh-CN" sz="2400" dirty="0">
                <a:ea typeface="宋体" pitchFamily="2" charset="-122"/>
              </a:rPr>
            </a:br>
            <a:r>
              <a:rPr lang="en-US" altLang="zh-CN" sz="2400" dirty="0">
                <a:ea typeface="宋体" pitchFamily="2" charset="-122"/>
              </a:rPr>
              <a:t>= 2×1 + 1×2 + 2×3</a:t>
            </a:r>
            <a:br>
              <a:rPr lang="en-US" altLang="zh-CN" sz="2400" dirty="0">
                <a:ea typeface="宋体" pitchFamily="2" charset="-122"/>
              </a:rPr>
            </a:br>
            <a:r>
              <a:rPr lang="en-US" altLang="zh-CN" sz="2400" dirty="0">
                <a:ea typeface="宋体" pitchFamily="2" charset="-122"/>
              </a:rPr>
              <a:t>= 10</a:t>
            </a:r>
          </a:p>
          <a:p>
            <a:pPr marL="742950" lvl="1" indent="-285750" eaLnBrk="1" hangingPunct="1"/>
            <a:r>
              <a:rPr lang="en-US" altLang="zh-CN" sz="2400" dirty="0">
                <a:ea typeface="宋体" pitchFamily="2" charset="-122"/>
              </a:rPr>
              <a:t>Avg. CPI = 10/5 = 2.0</a:t>
            </a:r>
          </a:p>
        </p:txBody>
      </p:sp>
      <p:sp>
        <p:nvSpPr>
          <p:cNvPr id="59425" name="Rectangle 32"/>
          <p:cNvSpPr/>
          <p:nvPr/>
        </p:nvSpPr>
        <p:spPr>
          <a:xfrm>
            <a:off x="4643438" y="3716338"/>
            <a:ext cx="3887787" cy="20891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r>
              <a:rPr lang="zh-CN" altLang="en-US" sz="2800" dirty="0">
                <a:ea typeface="宋体" pitchFamily="2" charset="-122"/>
              </a:rPr>
              <a:t>序列</a:t>
            </a:r>
            <a:r>
              <a:rPr lang="en-US" altLang="zh-CN" sz="2800" dirty="0">
                <a:ea typeface="宋体" pitchFamily="2" charset="-122"/>
              </a:rPr>
              <a:t> 2: </a:t>
            </a:r>
            <a:r>
              <a:rPr lang="zh-CN" altLang="en-US" sz="2800" dirty="0">
                <a:ea typeface="宋体" pitchFamily="2" charset="-122"/>
              </a:rPr>
              <a:t>指令数</a:t>
            </a:r>
            <a:r>
              <a:rPr lang="en-US" altLang="zh-CN" sz="2800" dirty="0">
                <a:ea typeface="宋体" pitchFamily="2" charset="-122"/>
              </a:rPr>
              <a:t>IC = 6</a:t>
            </a:r>
          </a:p>
          <a:p>
            <a:pPr marL="742950" lvl="1" indent="-285750" eaLnBrk="1" hangingPunct="1"/>
            <a:r>
              <a:rPr lang="zh-CN" altLang="en-US" sz="2400" dirty="0">
                <a:ea typeface="宋体" pitchFamily="2" charset="-122"/>
              </a:rPr>
              <a:t>时钟周期数</a:t>
            </a:r>
            <a:br>
              <a:rPr lang="en-US" altLang="zh-CN" sz="2400" dirty="0">
                <a:ea typeface="宋体" pitchFamily="2" charset="-122"/>
              </a:rPr>
            </a:br>
            <a:r>
              <a:rPr lang="en-US" altLang="zh-CN" sz="2400" dirty="0">
                <a:ea typeface="宋体" pitchFamily="2" charset="-122"/>
              </a:rPr>
              <a:t>= 4×1 + 1×2 + 1×3</a:t>
            </a:r>
            <a:br>
              <a:rPr lang="en-US" altLang="zh-CN" sz="2400" dirty="0">
                <a:ea typeface="宋体" pitchFamily="2" charset="-122"/>
              </a:rPr>
            </a:br>
            <a:r>
              <a:rPr lang="en-US" altLang="zh-CN" sz="2400" dirty="0">
                <a:ea typeface="宋体" pitchFamily="2" charset="-122"/>
              </a:rPr>
              <a:t>= 9</a:t>
            </a:r>
          </a:p>
          <a:p>
            <a:pPr marL="742950" lvl="1" indent="-285750" eaLnBrk="1" hangingPunct="1"/>
            <a:r>
              <a:rPr lang="en-US" altLang="zh-CN" sz="2400" dirty="0">
                <a:ea typeface="宋体" pitchFamily="2" charset="-122"/>
              </a:rPr>
              <a:t>Avg. CPI = 9/6 = 1.5</a:t>
            </a:r>
          </a:p>
        </p:txBody>
      </p:sp>
      <p:graphicFrame>
        <p:nvGraphicFramePr>
          <p:cNvPr id="4" name="表格 3"/>
          <p:cNvGraphicFramePr>
            <a:graphicFrameLocks noGrp="1"/>
          </p:cNvGraphicFramePr>
          <p:nvPr/>
        </p:nvGraphicFramePr>
        <p:xfrm>
          <a:off x="971550" y="1989138"/>
          <a:ext cx="3024188" cy="1479551"/>
        </p:xfrm>
        <a:graphic>
          <a:graphicData uri="http://schemas.openxmlformats.org/drawingml/2006/table">
            <a:tbl>
              <a:tblPr/>
              <a:tblGrid>
                <a:gridCol w="1055688">
                  <a:extLst>
                    <a:ext uri="{9D8B030D-6E8A-4147-A177-3AD203B41FA5}">
                      <a16:colId xmlns:a16="http://schemas.microsoft.com/office/drawing/2014/main" val="20000"/>
                    </a:ext>
                  </a:extLst>
                </a:gridCol>
                <a:gridCol w="1968500">
                  <a:extLst>
                    <a:ext uri="{9D8B030D-6E8A-4147-A177-3AD203B41FA5}">
                      <a16:colId xmlns:a16="http://schemas.microsoft.com/office/drawing/2014/main" val="20001"/>
                    </a:ext>
                  </a:extLst>
                </a:gridCol>
              </a:tblGrid>
              <a:tr h="365666">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rPr>
                        <a:t>指令类</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FFFFFF"/>
                          </a:solidFill>
                          <a:effectLst/>
                          <a:latin typeface="Arial" panose="020B0604020202090204" pitchFamily="34" charset="0"/>
                          <a:ea typeface="宋体" pitchFamily="2" charset="-122"/>
                        </a:rPr>
                        <a:t>CPI</a:t>
                      </a:r>
                      <a:endParaRPr kumimoji="0" lang="zh-CN" altLang="en-US" sz="1800" b="1" i="0" u="none" strike="noStrike" cap="none" normalizeH="0" baseline="0">
                        <a:ln>
                          <a:noFill/>
                        </a:ln>
                        <a:solidFill>
                          <a:srgbClr val="FFFFFF"/>
                        </a:solidFill>
                        <a:effectLst/>
                        <a:latin typeface="Arial" panose="020B0604020202090204" pitchFamily="34" charset="0"/>
                        <a:ea typeface="宋体" pitchFamily="2" charset="-122"/>
                      </a:endParaRP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29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90204" pitchFamily="34" charset="0"/>
                          <a:ea typeface="宋体" pitchFamily="2" charset="-122"/>
                        </a:rPr>
                        <a:t>A</a:t>
                      </a:r>
                      <a:endParaRPr kumimoji="0" lang="zh-CN" altLang="en-US" sz="1800" b="0" i="0" u="none" strike="noStrike" cap="none" normalizeH="0" baseline="0">
                        <a:ln>
                          <a:noFill/>
                        </a:ln>
                        <a:solidFill>
                          <a:srgbClr val="000000"/>
                        </a:solidFill>
                        <a:effectLst/>
                        <a:latin typeface="Arial" panose="020B0604020202090204" pitchFamily="34" charset="0"/>
                        <a:ea typeface="宋体" pitchFamily="2" charset="-122"/>
                      </a:endParaRP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90204" pitchFamily="34" charset="0"/>
                          <a:ea typeface="宋体" pitchFamily="2" charset="-122"/>
                        </a:rPr>
                        <a:t>1</a:t>
                      </a:r>
                      <a:r>
                        <a:rPr kumimoji="0" lang="zh-CN" altLang="en-US" sz="1800" b="0" i="0" u="none" strike="noStrike" cap="none" normalizeH="0" baseline="0">
                          <a:ln>
                            <a:noFill/>
                          </a:ln>
                          <a:solidFill>
                            <a:srgbClr val="000000"/>
                          </a:solidFill>
                          <a:effectLst/>
                          <a:latin typeface="Arial" panose="020B0604020202090204" pitchFamily="34" charset="0"/>
                          <a:ea typeface="宋体" pitchFamily="2" charset="-122"/>
                        </a:rPr>
                        <a:t>个周期完成</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1"/>
                  </a:ext>
                </a:extLst>
              </a:tr>
              <a:tr h="37129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90204" pitchFamily="34" charset="0"/>
                          <a:ea typeface="宋体" pitchFamily="2" charset="-122"/>
                        </a:rPr>
                        <a:t>B</a:t>
                      </a:r>
                      <a:endParaRPr kumimoji="0" lang="zh-CN" altLang="en-US" sz="1800" b="0" i="0" u="none" strike="noStrike" cap="none" normalizeH="0" baseline="0">
                        <a:ln>
                          <a:noFill/>
                        </a:ln>
                        <a:solidFill>
                          <a:srgbClr val="000000"/>
                        </a:solidFill>
                        <a:effectLst/>
                        <a:latin typeface="Arial" panose="020B0604020202090204" pitchFamily="34" charset="0"/>
                        <a:ea typeface="宋体" pitchFamily="2" charset="-122"/>
                      </a:endParaRP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90204" pitchFamily="34" charset="0"/>
                          <a:ea typeface="宋体" pitchFamily="2" charset="-122"/>
                        </a:rPr>
                        <a:t>2</a:t>
                      </a:r>
                      <a:r>
                        <a:rPr kumimoji="0" lang="zh-CN" altLang="en-US" sz="1800" b="0" i="0" u="none" strike="noStrike" cap="none" normalizeH="0" baseline="0">
                          <a:ln>
                            <a:noFill/>
                          </a:ln>
                          <a:solidFill>
                            <a:srgbClr val="000000"/>
                          </a:solidFill>
                          <a:effectLst/>
                          <a:latin typeface="Arial" panose="020B0604020202090204" pitchFamily="34" charset="0"/>
                          <a:ea typeface="宋体" pitchFamily="2" charset="-122"/>
                        </a:rPr>
                        <a:t>个周期完成</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2"/>
                  </a:ext>
                </a:extLst>
              </a:tr>
              <a:tr h="37129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90204" pitchFamily="34" charset="0"/>
                          <a:ea typeface="宋体" pitchFamily="2" charset="-122"/>
                        </a:rPr>
                        <a:t>C</a:t>
                      </a:r>
                      <a:endParaRPr kumimoji="0" lang="zh-CN" altLang="en-US" sz="1800" b="0" i="0" u="none" strike="noStrike" cap="none" normalizeH="0" baseline="0">
                        <a:ln>
                          <a:noFill/>
                        </a:ln>
                        <a:solidFill>
                          <a:srgbClr val="000000"/>
                        </a:solidFill>
                        <a:effectLst/>
                        <a:latin typeface="Arial" panose="020B0604020202090204" pitchFamily="34" charset="0"/>
                        <a:ea typeface="宋体" pitchFamily="2" charset="-122"/>
                      </a:endParaRP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Arial" panose="020B0604020202090204" pitchFamily="34" charset="0"/>
                          <a:ea typeface="宋体" pitchFamily="2" charset="-122"/>
                        </a:rPr>
                        <a:t>3</a:t>
                      </a:r>
                      <a:r>
                        <a:rPr kumimoji="0" lang="zh-CN" altLang="en-US" sz="1800" b="0" i="0" u="none" strike="noStrike" cap="none" normalizeH="0" baseline="0" dirty="0">
                          <a:ln>
                            <a:noFill/>
                          </a:ln>
                          <a:solidFill>
                            <a:srgbClr val="000000"/>
                          </a:solidFill>
                          <a:effectLst/>
                          <a:latin typeface="Arial" panose="020B0604020202090204" pitchFamily="34" charset="0"/>
                          <a:ea typeface="宋体" pitchFamily="2" charset="-122"/>
                        </a:rPr>
                        <a:t>个周期完成</a:t>
                      </a:r>
                    </a:p>
                  </a:txBody>
                  <a:tcPr marT="45673" marB="456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4" grpId="0"/>
      <p:bldP spid="594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计算机性能指标及测量</a:t>
            </a:r>
          </a:p>
        </p:txBody>
      </p:sp>
      <p:sp>
        <p:nvSpPr>
          <p:cNvPr id="89091"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43</a:t>
            </a:fld>
            <a:endParaRPr lang="en-AU" altLang="zh-CN" sz="1400" b="1" dirty="0">
              <a:ea typeface="宋体" pitchFamily="2" charset="-122"/>
            </a:endParaRPr>
          </a:p>
        </p:txBody>
      </p:sp>
      <p:graphicFrame>
        <p:nvGraphicFramePr>
          <p:cNvPr id="3" name="表格 2"/>
          <p:cNvGraphicFramePr>
            <a:graphicFrameLocks noGrp="1"/>
          </p:cNvGraphicFramePr>
          <p:nvPr/>
        </p:nvGraphicFramePr>
        <p:xfrm>
          <a:off x="684213" y="1397000"/>
          <a:ext cx="7343775" cy="3505200"/>
        </p:xfrm>
        <a:graphic>
          <a:graphicData uri="http://schemas.openxmlformats.org/drawingml/2006/table">
            <a:tbl>
              <a:tblPr firstRow="1" bandRow="1">
                <a:tableStyleId>{5C22544A-7EE6-4342-B048-85BDC9FD1C3A}</a:tableStyleId>
              </a:tblPr>
              <a:tblGrid>
                <a:gridCol w="3242229">
                  <a:extLst>
                    <a:ext uri="{9D8B030D-6E8A-4147-A177-3AD203B41FA5}">
                      <a16:colId xmlns:a16="http://schemas.microsoft.com/office/drawing/2014/main" val="20000"/>
                    </a:ext>
                  </a:extLst>
                </a:gridCol>
                <a:gridCol w="4101546">
                  <a:extLst>
                    <a:ext uri="{9D8B030D-6E8A-4147-A177-3AD203B41FA5}">
                      <a16:colId xmlns:a16="http://schemas.microsoft.com/office/drawing/2014/main" val="20001"/>
                    </a:ext>
                  </a:extLst>
                </a:gridCol>
              </a:tblGrid>
              <a:tr h="70104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2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性能指标</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5" marR="91435" marT="45723" marB="45723" horzOverflow="overflow"/>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200000"/>
                        </a:lnSpc>
                        <a:spcBef>
                          <a:spcPct val="20000"/>
                        </a:spcBef>
                        <a:spcAft>
                          <a:spcPct val="0"/>
                        </a:spcAft>
                        <a:buClr>
                          <a:schemeClr val="folHlink"/>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测量单位</a:t>
                      </a:r>
                      <a:endParaRPr kumimoji="0" lang="en-AU" altLang="zh-CN" sz="2000" b="1"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5" marR="91435" marT="45723" marB="45723" horzOverflow="overflow"/>
                </a:tc>
                <a:extLst>
                  <a:ext uri="{0D108BD9-81ED-4DB2-BD59-A6C34878D82A}">
                    <a16:rowId xmlns:a16="http://schemas.microsoft.com/office/drawing/2014/main" val="10000"/>
                  </a:ext>
                </a:extLst>
              </a:tr>
              <a:tr h="70104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2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panose="020B0604020202090204" pitchFamily="34" charset="0"/>
                          <a:ea typeface="宋体" pitchFamily="2" charset="-122"/>
                        </a:rPr>
                        <a:t>程序的</a:t>
                      </a:r>
                      <a:r>
                        <a:rPr kumimoji="0" lang="en-US" altLang="zh-CN" sz="2000" b="0" i="0" u="none" strike="noStrike" cap="none" normalizeH="0" baseline="0" dirty="0">
                          <a:ln>
                            <a:noFill/>
                          </a:ln>
                          <a:solidFill>
                            <a:schemeClr val="tx1"/>
                          </a:solidFill>
                          <a:effectLst/>
                          <a:latin typeface="Arial" panose="020B0604020202090204" pitchFamily="34" charset="0"/>
                          <a:ea typeface="宋体" pitchFamily="2" charset="-122"/>
                        </a:rPr>
                        <a:t>CPU </a:t>
                      </a:r>
                      <a:r>
                        <a:rPr kumimoji="0" lang="zh-CN" altLang="en-US" sz="2000" b="0" i="0" u="none" strike="noStrike" cap="none" normalizeH="0" baseline="0" dirty="0">
                          <a:ln>
                            <a:noFill/>
                          </a:ln>
                          <a:solidFill>
                            <a:schemeClr val="tx1"/>
                          </a:solidFill>
                          <a:effectLst/>
                          <a:latin typeface="Arial" panose="020B0604020202090204" pitchFamily="34" charset="0"/>
                          <a:ea typeface="宋体" pitchFamily="2" charset="-122"/>
                        </a:rPr>
                        <a:t>时间</a:t>
                      </a:r>
                      <a:endParaRPr kumimoji="0" lang="en-US" altLang="zh-CN" sz="20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5" marR="91435" marT="45723" marB="45723" anchor="ctr" horzOverflow="overflow"/>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2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panose="020B0604020202090204" pitchFamily="34" charset="0"/>
                          <a:ea typeface="宋体" pitchFamily="2" charset="-122"/>
                        </a:rPr>
                        <a:t>程序执行的秒数</a:t>
                      </a:r>
                    </a:p>
                  </a:txBody>
                  <a:tcPr marL="91435" marR="91435" marT="45723" marB="45723" anchor="ctr" horzOverflow="overflow"/>
                </a:tc>
                <a:extLst>
                  <a:ext uri="{0D108BD9-81ED-4DB2-BD59-A6C34878D82A}">
                    <a16:rowId xmlns:a16="http://schemas.microsoft.com/office/drawing/2014/main" val="10001"/>
                  </a:ext>
                </a:extLst>
              </a:tr>
              <a:tr h="70104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2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panose="020B0604020202090204" pitchFamily="34" charset="0"/>
                          <a:ea typeface="宋体" pitchFamily="2" charset="-122"/>
                        </a:rPr>
                        <a:t>指令数</a:t>
                      </a:r>
                    </a:p>
                  </a:txBody>
                  <a:tcPr marL="91435" marR="91435" marT="45723" marB="45723" anchor="ctr" horzOverflow="overflow"/>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2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panose="020B0604020202090204" pitchFamily="34" charset="0"/>
                          <a:ea typeface="宋体" pitchFamily="2" charset="-122"/>
                        </a:rPr>
                        <a:t>程序执行的指令数</a:t>
                      </a:r>
                    </a:p>
                  </a:txBody>
                  <a:tcPr marL="91435" marR="91435" marT="45723" marB="45723" anchor="ctr" horzOverflow="overflow"/>
                </a:tc>
                <a:extLst>
                  <a:ext uri="{0D108BD9-81ED-4DB2-BD59-A6C34878D82A}">
                    <a16:rowId xmlns:a16="http://schemas.microsoft.com/office/drawing/2014/main" val="10002"/>
                  </a:ext>
                </a:extLst>
              </a:tr>
              <a:tr h="70104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2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Arial" panose="020B0604020202090204" pitchFamily="34" charset="0"/>
                          <a:ea typeface="宋体" pitchFamily="2" charset="-122"/>
                        </a:rPr>
                        <a:t>CPI</a:t>
                      </a:r>
                      <a:endParaRPr kumimoji="0" lang="zh-CN" altLang="en-US" sz="2000" b="0" i="0" u="none" strike="noStrike" cap="none" normalizeH="0" baseline="0" dirty="0">
                        <a:ln>
                          <a:noFill/>
                        </a:ln>
                        <a:solidFill>
                          <a:schemeClr val="tx1"/>
                        </a:solidFill>
                        <a:effectLst/>
                        <a:latin typeface="Arial" panose="020B0604020202090204" pitchFamily="34" charset="0"/>
                        <a:ea typeface="宋体" pitchFamily="2" charset="-122"/>
                      </a:endParaRPr>
                    </a:p>
                  </a:txBody>
                  <a:tcPr marL="91435" marR="91435" marT="45723" marB="45723" anchor="ctr" horzOverflow="overflow"/>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2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panose="020B0604020202090204" pitchFamily="34" charset="0"/>
                          <a:ea typeface="宋体" pitchFamily="2" charset="-122"/>
                        </a:rPr>
                        <a:t>每条指令的平均时钟周期数</a:t>
                      </a:r>
                    </a:p>
                  </a:txBody>
                  <a:tcPr marL="91435" marR="91435" marT="45723" marB="45723" anchor="ctr" horzOverflow="overflow"/>
                </a:tc>
                <a:extLst>
                  <a:ext uri="{0D108BD9-81ED-4DB2-BD59-A6C34878D82A}">
                    <a16:rowId xmlns:a16="http://schemas.microsoft.com/office/drawing/2014/main" val="10003"/>
                  </a:ext>
                </a:extLst>
              </a:tr>
              <a:tr h="70104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2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rPr>
                        <a:t>时钟周期</a:t>
                      </a:r>
                    </a:p>
                  </a:txBody>
                  <a:tcPr marL="91435" marR="91435" marT="45723" marB="45723" anchor="ctr" horzOverflow="overflow"/>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2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panose="020B0604020202090204" pitchFamily="34" charset="0"/>
                          <a:ea typeface="宋体" pitchFamily="2" charset="-122"/>
                        </a:rPr>
                        <a:t>每时钟周期的秒数</a:t>
                      </a:r>
                    </a:p>
                  </a:txBody>
                  <a:tcPr marL="91435" marR="91435" marT="45723" marB="45723" anchor="ctr" horzOverflow="overflow"/>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p:cNvSpPr>
          <p:nvPr>
            <p:ph type="ctrTitle" hasCustomPrompt="1"/>
          </p:nvPr>
        </p:nvSpPr>
        <p:spPr>
          <a:ln/>
        </p:spPr>
        <p:txBody>
          <a:bodyPr vert="horz" wrap="square" lIns="91440" tIns="45720" rIns="91440" bIns="45720" anchor="t">
            <a:spAutoFit/>
          </a:bodyPr>
          <a:lstStyle/>
          <a:p>
            <a:pPr eaLnBrk="1" hangingPunct="1"/>
            <a:r>
              <a:rPr lang="en-AU" altLang="zh-CN" dirty="0">
                <a:latin typeface="Arial Black" panose="020B0A04020102020204" pitchFamily="34" charset="0"/>
                <a:ea typeface="宋体" pitchFamily="2" charset="-122"/>
                <a:cs typeface="+mj-cs"/>
              </a:rPr>
              <a:t>Chapter 2</a:t>
            </a:r>
          </a:p>
        </p:txBody>
      </p:sp>
      <p:sp>
        <p:nvSpPr>
          <p:cNvPr id="91139" name="Rectangle 5"/>
          <p:cNvSpPr>
            <a:spLocks noGrp="1"/>
          </p:cNvSpPr>
          <p:nvPr>
            <p:ph type="subTitle" idx="1" hasCustomPrompt="1"/>
          </p:nvPr>
        </p:nvSpPr>
        <p:spPr>
          <a:xfrm>
            <a:off x="2409825" y="2924175"/>
            <a:ext cx="5832475" cy="584200"/>
          </a:xfrm>
          <a:ln/>
        </p:spPr>
        <p:txBody>
          <a:bodyPr vert="horz" wrap="square" lIns="91440" tIns="45720" rIns="91440" bIns="45720" anchor="t">
            <a:spAutoFit/>
          </a:bodyPr>
          <a:lstStyle/>
          <a:p>
            <a:pPr eaLnBrk="1" hangingPunct="1">
              <a:buSzPct val="60000"/>
              <a:buFont typeface="Wingdings" panose="05000000000000000000" pitchFamily="2" charset="2"/>
            </a:pPr>
            <a:r>
              <a:rPr lang="zh-CN" altLang="en-US" dirty="0">
                <a:latin typeface="Arial Black" panose="020B0A04020102020204" pitchFamily="34" charset="0"/>
                <a:ea typeface="宋体" pitchFamily="2" charset="-122"/>
                <a:cs typeface="+mn-cs"/>
              </a:rPr>
              <a:t>指令</a:t>
            </a:r>
            <a:r>
              <a:rPr lang="en-AU" altLang="zh-CN" dirty="0">
                <a:latin typeface="Arial Black" panose="020B0A04020102020204" pitchFamily="34" charset="0"/>
                <a:ea typeface="宋体" pitchFamily="2" charset="-122"/>
                <a:cs typeface="+mn-cs"/>
              </a:rPr>
              <a:t>: </a:t>
            </a:r>
            <a:r>
              <a:rPr lang="zh-CN" altLang="en-US" dirty="0">
                <a:latin typeface="Arial Black" panose="020B0A04020102020204" pitchFamily="34" charset="0"/>
                <a:ea typeface="宋体" pitchFamily="2" charset="-122"/>
                <a:cs typeface="+mn-cs"/>
              </a:rPr>
              <a:t>计算机的语言</a:t>
            </a:r>
            <a:endParaRPr lang="en-AU" altLang="zh-CN" dirty="0">
              <a:latin typeface="Arial Black" panose="020B0A04020102020204" pitchFamily="34" charset="0"/>
              <a:ea typeface="宋体" pitchFamily="2" charset="-122"/>
              <a:cs typeface="+mn-cs"/>
            </a:endParaRPr>
          </a:p>
        </p:txBody>
      </p:sp>
      <p:pic>
        <p:nvPicPr>
          <p:cNvPr id="3" name="图片 2">
            <a:extLst>
              <a:ext uri="{FF2B5EF4-FFF2-40B4-BE49-F238E27FC236}">
                <a16:creationId xmlns:a16="http://schemas.microsoft.com/office/drawing/2014/main" id="{89E4082F-3F29-4294-9D14-7FE3D32AB7FB}"/>
              </a:ext>
            </a:extLst>
          </p:cNvPr>
          <p:cNvPicPr>
            <a:picLocks noChangeAspect="1"/>
          </p:cNvPicPr>
          <p:nvPr/>
        </p:nvPicPr>
        <p:blipFill>
          <a:blip r:embed="rId3"/>
          <a:stretch>
            <a:fillRect/>
          </a:stretch>
        </p:blipFill>
        <p:spPr>
          <a:xfrm>
            <a:off x="1835696" y="3541348"/>
            <a:ext cx="6853430" cy="3168352"/>
          </a:xfrm>
          <a:prstGeom prst="rect">
            <a:avLst/>
          </a:prstGeom>
        </p:spPr>
      </p:pic>
      <p:sp>
        <p:nvSpPr>
          <p:cNvPr id="6" name="矩形: 圆角 5">
            <a:extLst>
              <a:ext uri="{FF2B5EF4-FFF2-40B4-BE49-F238E27FC236}">
                <a16:creationId xmlns:a16="http://schemas.microsoft.com/office/drawing/2014/main" id="{2951AF7A-CF31-47CA-9562-380525464316}"/>
              </a:ext>
            </a:extLst>
          </p:cNvPr>
          <p:cNvSpPr/>
          <p:nvPr/>
        </p:nvSpPr>
        <p:spPr bwMode="auto">
          <a:xfrm>
            <a:off x="2987824" y="3645024"/>
            <a:ext cx="5184576" cy="1656184"/>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4" name="星形: 五角 3">
            <a:extLst>
              <a:ext uri="{FF2B5EF4-FFF2-40B4-BE49-F238E27FC236}">
                <a16:creationId xmlns:a16="http://schemas.microsoft.com/office/drawing/2014/main" id="{F8EEAF09-58AB-4330-911D-F3F7BE1F25BE}"/>
              </a:ext>
            </a:extLst>
          </p:cNvPr>
          <p:cNvSpPr/>
          <p:nvPr/>
        </p:nvSpPr>
        <p:spPr bwMode="auto">
          <a:xfrm>
            <a:off x="2699792" y="4365104"/>
            <a:ext cx="216024" cy="216024"/>
          </a:xfrm>
          <a:prstGeom prst="star5">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本章概要</a:t>
            </a:r>
          </a:p>
        </p:txBody>
      </p:sp>
      <p:sp>
        <p:nvSpPr>
          <p:cNvPr id="7171" name="内容占位符 2"/>
          <p:cNvSpPr>
            <a:spLocks noGrp="1"/>
          </p:cNvSpPr>
          <p:nvPr>
            <p:ph idx="1"/>
          </p:nvPr>
        </p:nvSpPr>
        <p:spPr>
          <a:ln/>
        </p:spPr>
        <p:txBody>
          <a:bodyPr vert="horz" wrap="square" lIns="91440" tIns="45720" rIns="91440" bIns="45720" anchor="t"/>
          <a:lstStyle/>
          <a:p>
            <a:r>
              <a:rPr lang="zh-CN" altLang="en-US" sz="2200" dirty="0">
                <a:latin typeface="黑体" pitchFamily="49" charset="-122"/>
                <a:ea typeface="黑体" pitchFamily="49" charset="-122"/>
              </a:rPr>
              <a:t>计算机硬件的操作 </a:t>
            </a:r>
            <a:r>
              <a:rPr lang="en-US" altLang="zh-CN" sz="2200" dirty="0">
                <a:solidFill>
                  <a:srgbClr val="FF0000"/>
                </a:solidFill>
                <a:latin typeface="黑体" pitchFamily="49" charset="-122"/>
                <a:ea typeface="黑体" pitchFamily="49" charset="-122"/>
              </a:rPr>
              <a:t>–</a:t>
            </a:r>
            <a:r>
              <a:rPr lang="zh-CN" altLang="en-US" sz="2200" dirty="0">
                <a:solidFill>
                  <a:srgbClr val="FF0000"/>
                </a:solidFill>
                <a:latin typeface="黑体" pitchFamily="49" charset="-122"/>
                <a:ea typeface="黑体" pitchFamily="49" charset="-122"/>
              </a:rPr>
              <a:t>算术运算</a:t>
            </a:r>
            <a:endParaRPr lang="en-US" altLang="zh-CN" sz="2200" dirty="0">
              <a:solidFill>
                <a:srgbClr val="FF0000"/>
              </a:solidFill>
              <a:latin typeface="黑体" pitchFamily="49" charset="-122"/>
              <a:ea typeface="黑体" pitchFamily="49" charset="-122"/>
            </a:endParaRPr>
          </a:p>
          <a:p>
            <a:pPr lvl="1"/>
            <a:r>
              <a:rPr lang="zh-CN" altLang="en-US" sz="1800" dirty="0">
                <a:solidFill>
                  <a:srgbClr val="FF0000"/>
                </a:solidFill>
                <a:latin typeface="黑体" pitchFamily="49" charset="-122"/>
                <a:ea typeface="黑体" pitchFamily="49" charset="-122"/>
              </a:rPr>
              <a:t>操作数只能来源于寄存器</a:t>
            </a:r>
            <a:endParaRPr lang="en-US" altLang="zh-CN" sz="1800" dirty="0">
              <a:solidFill>
                <a:srgbClr val="FF0000"/>
              </a:solidFill>
              <a:latin typeface="黑体" pitchFamily="49" charset="-122"/>
              <a:ea typeface="黑体" pitchFamily="49" charset="-122"/>
            </a:endParaRPr>
          </a:p>
          <a:p>
            <a:r>
              <a:rPr lang="zh-CN" altLang="en-US" sz="2200" dirty="0">
                <a:latin typeface="黑体" pitchFamily="49" charset="-122"/>
                <a:ea typeface="黑体" pitchFamily="49" charset="-122"/>
              </a:rPr>
              <a:t>计算机硬件的操作数 </a:t>
            </a:r>
            <a:r>
              <a:rPr lang="en-US" altLang="zh-CN" sz="2200" dirty="0">
                <a:solidFill>
                  <a:srgbClr val="FF0000"/>
                </a:solidFill>
                <a:latin typeface="黑体" pitchFamily="49" charset="-122"/>
                <a:ea typeface="黑体" pitchFamily="49" charset="-122"/>
              </a:rPr>
              <a:t>–</a:t>
            </a:r>
            <a:r>
              <a:rPr lang="zh-CN" altLang="en-US" sz="2200" dirty="0">
                <a:solidFill>
                  <a:srgbClr val="FF0000"/>
                </a:solidFill>
                <a:latin typeface="黑体" pitchFamily="49" charset="-122"/>
                <a:ea typeface="黑体" pitchFamily="49" charset="-122"/>
              </a:rPr>
              <a:t>来源（</a:t>
            </a:r>
            <a:r>
              <a:rPr lang="en-US" altLang="zh-CN" sz="2200" dirty="0">
                <a:solidFill>
                  <a:srgbClr val="FF0000"/>
                </a:solidFill>
                <a:latin typeface="黑体" pitchFamily="49" charset="-122"/>
                <a:ea typeface="黑体" pitchFamily="49" charset="-122"/>
              </a:rPr>
              <a:t>2</a:t>
            </a:r>
            <a:r>
              <a:rPr lang="zh-CN" altLang="en-US" sz="2200" dirty="0">
                <a:solidFill>
                  <a:srgbClr val="FF0000"/>
                </a:solidFill>
                <a:latin typeface="黑体" pitchFamily="49" charset="-122"/>
                <a:ea typeface="黑体" pitchFamily="49" charset="-122"/>
              </a:rPr>
              <a:t>）：寄存器、存储器</a:t>
            </a:r>
            <a:endParaRPr lang="en-US" altLang="zh-CN" sz="2200" dirty="0">
              <a:solidFill>
                <a:srgbClr val="FF0000"/>
              </a:solidFill>
              <a:latin typeface="黑体" pitchFamily="49" charset="-122"/>
              <a:ea typeface="黑体" pitchFamily="49" charset="-122"/>
            </a:endParaRPr>
          </a:p>
          <a:p>
            <a:pPr lvl="1"/>
            <a:r>
              <a:rPr lang="zh-CN" altLang="en-US" sz="1800" dirty="0">
                <a:latin typeface="黑体" pitchFamily="49" charset="-122"/>
                <a:ea typeface="黑体" pitchFamily="49" charset="-122"/>
              </a:rPr>
              <a:t>有符号和无符号数</a:t>
            </a:r>
            <a:endParaRPr lang="en-US" altLang="zh-CN" sz="1800" dirty="0">
              <a:latin typeface="黑体" pitchFamily="49" charset="-122"/>
              <a:ea typeface="黑体" pitchFamily="49" charset="-122"/>
            </a:endParaRPr>
          </a:p>
          <a:p>
            <a:pPr lvl="1"/>
            <a:r>
              <a:rPr lang="zh-CN" altLang="en-US" sz="1800" dirty="0">
                <a:latin typeface="黑体" pitchFamily="49" charset="-122"/>
                <a:ea typeface="黑体" pitchFamily="49" charset="-122"/>
              </a:rPr>
              <a:t>字节、半字、字</a:t>
            </a:r>
            <a:endParaRPr lang="en-US" altLang="zh-CN" sz="1800" dirty="0">
              <a:latin typeface="黑体" pitchFamily="49" charset="-122"/>
              <a:ea typeface="黑体" pitchFamily="49" charset="-122"/>
            </a:endParaRPr>
          </a:p>
          <a:p>
            <a:r>
              <a:rPr lang="zh-CN" altLang="en-US" sz="2200" dirty="0">
                <a:latin typeface="黑体" pitchFamily="49" charset="-122"/>
                <a:ea typeface="黑体" pitchFamily="49" charset="-122"/>
              </a:rPr>
              <a:t>计算机中指令的表示</a:t>
            </a:r>
            <a:endParaRPr lang="en-US" altLang="zh-CN" sz="2200" dirty="0">
              <a:latin typeface="黑体" pitchFamily="49" charset="-122"/>
              <a:ea typeface="黑体" pitchFamily="49" charset="-122"/>
            </a:endParaRPr>
          </a:p>
          <a:p>
            <a:r>
              <a:rPr lang="zh-CN" altLang="en-US" sz="2200" dirty="0">
                <a:latin typeface="黑体" pitchFamily="49" charset="-122"/>
                <a:ea typeface="黑体" pitchFamily="49" charset="-122"/>
              </a:rPr>
              <a:t>逻辑操作</a:t>
            </a:r>
            <a:endParaRPr lang="en-US" altLang="zh-CN" sz="2200" dirty="0">
              <a:latin typeface="黑体" pitchFamily="49" charset="-122"/>
              <a:ea typeface="黑体" pitchFamily="49" charset="-122"/>
            </a:endParaRPr>
          </a:p>
          <a:p>
            <a:r>
              <a:rPr lang="zh-CN" altLang="en-US" sz="2200" dirty="0">
                <a:latin typeface="黑体" pitchFamily="49" charset="-122"/>
                <a:ea typeface="黑体" pitchFamily="49" charset="-122"/>
              </a:rPr>
              <a:t>决策指令</a:t>
            </a:r>
            <a:endParaRPr lang="en-US" altLang="zh-CN" sz="2200" dirty="0">
              <a:latin typeface="黑体" pitchFamily="49" charset="-122"/>
              <a:ea typeface="黑体" pitchFamily="49" charset="-122"/>
            </a:endParaRPr>
          </a:p>
          <a:p>
            <a:r>
              <a:rPr lang="zh-CN" altLang="en-US" sz="2200" dirty="0">
                <a:latin typeface="黑体" pitchFamily="49" charset="-122"/>
                <a:ea typeface="黑体" pitchFamily="49" charset="-122"/>
              </a:rPr>
              <a:t>计算机硬件对过程的支持</a:t>
            </a:r>
            <a:endParaRPr lang="en-US" altLang="zh-CN" sz="2200" dirty="0">
              <a:latin typeface="黑体" pitchFamily="49" charset="-122"/>
              <a:ea typeface="黑体" pitchFamily="49" charset="-122"/>
            </a:endParaRPr>
          </a:p>
          <a:p>
            <a:r>
              <a:rPr lang="zh-CN" altLang="en-US" sz="2200" dirty="0">
                <a:latin typeface="黑体" pitchFamily="49" charset="-122"/>
                <a:ea typeface="黑体" pitchFamily="49" charset="-122"/>
              </a:rPr>
              <a:t>人机交互</a:t>
            </a:r>
            <a:endParaRPr lang="en-US" altLang="zh-CN" sz="2200" dirty="0">
              <a:latin typeface="黑体" pitchFamily="49" charset="-122"/>
              <a:ea typeface="黑体" pitchFamily="49" charset="-122"/>
            </a:endParaRPr>
          </a:p>
          <a:p>
            <a:r>
              <a:rPr lang="en-US" altLang="zh-CN" sz="2200" dirty="0">
                <a:latin typeface="黑体" pitchFamily="49" charset="-122"/>
                <a:ea typeface="黑体" pitchFamily="49" charset="-122"/>
              </a:rPr>
              <a:t>MIPS</a:t>
            </a:r>
            <a:r>
              <a:rPr lang="zh-CN" altLang="en-US" sz="2200" dirty="0">
                <a:latin typeface="黑体" pitchFamily="49" charset="-122"/>
                <a:ea typeface="黑体" pitchFamily="49" charset="-122"/>
              </a:rPr>
              <a:t>中</a:t>
            </a:r>
            <a:r>
              <a:rPr lang="en-US" altLang="zh-CN" sz="2200" dirty="0">
                <a:latin typeface="黑体" pitchFamily="49" charset="-122"/>
                <a:ea typeface="黑体" pitchFamily="49" charset="-122"/>
              </a:rPr>
              <a:t>32</a:t>
            </a:r>
            <a:r>
              <a:rPr lang="zh-CN" altLang="en-US" sz="2200" dirty="0">
                <a:latin typeface="黑体" pitchFamily="49" charset="-122"/>
                <a:ea typeface="黑体" pitchFamily="49" charset="-122"/>
              </a:rPr>
              <a:t>位立即数和地址的寻址</a:t>
            </a:r>
            <a:endParaRPr lang="en-US" altLang="zh-CN" sz="2200" dirty="0">
              <a:latin typeface="黑体" pitchFamily="49" charset="-122"/>
              <a:ea typeface="黑体" pitchFamily="49" charset="-122"/>
            </a:endParaRPr>
          </a:p>
          <a:p>
            <a:r>
              <a:rPr lang="zh-CN" altLang="en-US" sz="2200" dirty="0">
                <a:latin typeface="黑体" pitchFamily="49" charset="-122"/>
                <a:ea typeface="黑体" pitchFamily="49" charset="-122"/>
              </a:rPr>
              <a:t>并行与指令：同步</a:t>
            </a:r>
            <a:endParaRPr lang="en-US" altLang="zh-CN" sz="2200" dirty="0">
              <a:latin typeface="黑体" pitchFamily="49" charset="-122"/>
              <a:ea typeface="黑体" pitchFamily="49" charset="-122"/>
            </a:endParaRPr>
          </a:p>
          <a:p>
            <a:r>
              <a:rPr lang="zh-CN" altLang="en-US" sz="2200" dirty="0">
                <a:latin typeface="黑体" pitchFamily="49" charset="-122"/>
                <a:ea typeface="黑体" pitchFamily="49" charset="-122"/>
              </a:rPr>
              <a:t>翻译并执行程序</a:t>
            </a:r>
            <a:endParaRPr lang="en-US" altLang="zh-CN" sz="2200" dirty="0">
              <a:latin typeface="黑体" pitchFamily="49" charset="-122"/>
              <a:ea typeface="黑体" pitchFamily="49" charset="-122"/>
            </a:endParaRPr>
          </a:p>
          <a:p>
            <a:r>
              <a:rPr lang="zh-CN" altLang="en-US" sz="2200" dirty="0">
                <a:latin typeface="黑体" pitchFamily="49" charset="-122"/>
                <a:ea typeface="黑体" pitchFamily="49" charset="-122"/>
              </a:rPr>
              <a:t>以一个</a:t>
            </a:r>
            <a:r>
              <a:rPr lang="en-US" altLang="zh-CN" sz="2200" dirty="0">
                <a:latin typeface="黑体" pitchFamily="49" charset="-122"/>
                <a:ea typeface="黑体" pitchFamily="49" charset="-122"/>
              </a:rPr>
              <a:t>C</a:t>
            </a:r>
            <a:r>
              <a:rPr lang="zh-CN" altLang="en-US" sz="2200" dirty="0">
                <a:latin typeface="黑体" pitchFamily="49" charset="-122"/>
                <a:ea typeface="黑体" pitchFamily="49" charset="-122"/>
              </a:rPr>
              <a:t>排序程序为例</a:t>
            </a:r>
            <a:endParaRPr lang="en-US" altLang="zh-CN" sz="2200" dirty="0">
              <a:latin typeface="黑体" pitchFamily="49" charset="-122"/>
              <a:ea typeface="黑体" pitchFamily="49" charset="-122"/>
            </a:endParaRPr>
          </a:p>
          <a:p>
            <a:r>
              <a:rPr lang="zh-CN" altLang="en-US" sz="2200" dirty="0">
                <a:latin typeface="黑体" pitchFamily="49" charset="-122"/>
                <a:ea typeface="黑体" pitchFamily="49" charset="-122"/>
              </a:rPr>
              <a:t>数组与指针</a:t>
            </a:r>
            <a:endParaRPr lang="en-US" altLang="zh-CN" sz="2200" dirty="0">
              <a:latin typeface="黑体" pitchFamily="49" charset="-122"/>
              <a:ea typeface="黑体" pitchFamily="49" charset="-122"/>
            </a:endParaRPr>
          </a:p>
          <a:p>
            <a:endParaRPr lang="zh-CN" altLang="en-US" sz="2200" dirty="0">
              <a:latin typeface="黑体" pitchFamily="49" charset="-122"/>
              <a:ea typeface="黑体" pitchFamily="49" charset="-122"/>
            </a:endParaRPr>
          </a:p>
        </p:txBody>
      </p:sp>
      <p:sp>
        <p:nvSpPr>
          <p:cNvPr id="9318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45</a:t>
            </a:fld>
            <a:endParaRPr lang="en-AU" altLang="zh-CN" sz="1400" b="1" dirty="0">
              <a:ea typeface="宋体" pitchFamily="2" charset="-122"/>
            </a:endParaRPr>
          </a:p>
        </p:txBody>
      </p:sp>
      <p:pic>
        <p:nvPicPr>
          <p:cNvPr id="3" name="图片 2">
            <a:extLst>
              <a:ext uri="{FF2B5EF4-FFF2-40B4-BE49-F238E27FC236}">
                <a16:creationId xmlns:a16="http://schemas.microsoft.com/office/drawing/2014/main" id="{541281C8-591A-4D79-880E-DA5F03D7C824}"/>
              </a:ext>
            </a:extLst>
          </p:cNvPr>
          <p:cNvPicPr>
            <a:picLocks noChangeAspect="1"/>
          </p:cNvPicPr>
          <p:nvPr/>
        </p:nvPicPr>
        <p:blipFill>
          <a:blip r:embed="rId3"/>
          <a:stretch>
            <a:fillRect/>
          </a:stretch>
        </p:blipFill>
        <p:spPr>
          <a:xfrm>
            <a:off x="3203848" y="662842"/>
            <a:ext cx="6119539" cy="4904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71">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171">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171">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171">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71">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17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82C3C-02FF-4895-B9AB-E8A00DBD215C}"/>
              </a:ext>
            </a:extLst>
          </p:cNvPr>
          <p:cNvSpPr>
            <a:spLocks noGrp="1"/>
          </p:cNvSpPr>
          <p:nvPr>
            <p:ph type="title"/>
          </p:nvPr>
        </p:nvSpPr>
        <p:spPr/>
        <p:txBody>
          <a:bodyPr/>
          <a:lstStyle/>
          <a:p>
            <a:r>
              <a:rPr lang="zh-CN" altLang="en-US" dirty="0"/>
              <a:t>汇编语言</a:t>
            </a:r>
          </a:p>
        </p:txBody>
      </p:sp>
      <p:sp>
        <p:nvSpPr>
          <p:cNvPr id="3" name="内容占位符 2">
            <a:extLst>
              <a:ext uri="{FF2B5EF4-FFF2-40B4-BE49-F238E27FC236}">
                <a16:creationId xmlns:a16="http://schemas.microsoft.com/office/drawing/2014/main" id="{37405FA5-1E1D-40FF-95F2-222FE07A3C8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3D79A84-8AB5-4680-8835-7BF34440222B}"/>
              </a:ext>
            </a:extLst>
          </p:cNvPr>
          <p:cNvPicPr>
            <a:picLocks noChangeAspect="1"/>
          </p:cNvPicPr>
          <p:nvPr/>
        </p:nvPicPr>
        <p:blipFill>
          <a:blip r:embed="rId2"/>
          <a:stretch>
            <a:fillRect/>
          </a:stretch>
        </p:blipFill>
        <p:spPr>
          <a:xfrm>
            <a:off x="1145285" y="1700808"/>
            <a:ext cx="6853430" cy="3168352"/>
          </a:xfrm>
          <a:prstGeom prst="rect">
            <a:avLst/>
          </a:prstGeom>
        </p:spPr>
      </p:pic>
      <p:sp>
        <p:nvSpPr>
          <p:cNvPr id="5" name="矩形: 圆角 4">
            <a:extLst>
              <a:ext uri="{FF2B5EF4-FFF2-40B4-BE49-F238E27FC236}">
                <a16:creationId xmlns:a16="http://schemas.microsoft.com/office/drawing/2014/main" id="{98497CE4-E06F-4497-88BD-86D1422E4F0F}"/>
              </a:ext>
            </a:extLst>
          </p:cNvPr>
          <p:cNvSpPr/>
          <p:nvPr/>
        </p:nvSpPr>
        <p:spPr bwMode="auto">
          <a:xfrm>
            <a:off x="2221806" y="2276872"/>
            <a:ext cx="5184576" cy="504056"/>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extLst>
      <p:ext uri="{BB962C8B-B14F-4D97-AF65-F5344CB8AC3E}">
        <p14:creationId xmlns:p14="http://schemas.microsoft.com/office/powerpoint/2010/main" val="3073707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47</a:t>
            </a:fld>
            <a:endParaRPr lang="en-AU" altLang="zh-CN" sz="1400" b="1" dirty="0">
              <a:ea typeface="宋体" pitchFamily="2"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888967352"/>
              </p:ext>
            </p:extLst>
          </p:nvPr>
        </p:nvGraphicFramePr>
        <p:xfrm>
          <a:off x="214312" y="71450"/>
          <a:ext cx="8786844" cy="6715136"/>
        </p:xfrm>
        <a:graphic>
          <a:graphicData uri="http://schemas.openxmlformats.org/drawingml/2006/table">
            <a:tbl>
              <a:tblPr/>
              <a:tblGrid>
                <a:gridCol w="821596">
                  <a:extLst>
                    <a:ext uri="{9D8B030D-6E8A-4147-A177-3AD203B41FA5}">
                      <a16:colId xmlns:a16="http://schemas.microsoft.com/office/drawing/2014/main" val="20000"/>
                    </a:ext>
                  </a:extLst>
                </a:gridCol>
                <a:gridCol w="1078344">
                  <a:extLst>
                    <a:ext uri="{9D8B030D-6E8A-4147-A177-3AD203B41FA5}">
                      <a16:colId xmlns:a16="http://schemas.microsoft.com/office/drawing/2014/main" val="20001"/>
                    </a:ext>
                  </a:extLst>
                </a:gridCol>
                <a:gridCol w="1486121">
                  <a:extLst>
                    <a:ext uri="{9D8B030D-6E8A-4147-A177-3AD203B41FA5}">
                      <a16:colId xmlns:a16="http://schemas.microsoft.com/office/drawing/2014/main" val="20002"/>
                    </a:ext>
                  </a:extLst>
                </a:gridCol>
                <a:gridCol w="1256558">
                  <a:extLst>
                    <a:ext uri="{9D8B030D-6E8A-4147-A177-3AD203B41FA5}">
                      <a16:colId xmlns:a16="http://schemas.microsoft.com/office/drawing/2014/main" val="20003"/>
                    </a:ext>
                  </a:extLst>
                </a:gridCol>
                <a:gridCol w="2295634">
                  <a:extLst>
                    <a:ext uri="{9D8B030D-6E8A-4147-A177-3AD203B41FA5}">
                      <a16:colId xmlns:a16="http://schemas.microsoft.com/office/drawing/2014/main" val="20004"/>
                    </a:ext>
                  </a:extLst>
                </a:gridCol>
                <a:gridCol w="1848591">
                  <a:extLst>
                    <a:ext uri="{9D8B030D-6E8A-4147-A177-3AD203B41FA5}">
                      <a16:colId xmlns:a16="http://schemas.microsoft.com/office/drawing/2014/main" val="20005"/>
                    </a:ext>
                  </a:extLst>
                </a:gridCol>
              </a:tblGrid>
              <a:tr h="170351">
                <a:tc>
                  <a:txBody>
                    <a:bodyPr/>
                    <a:lstStyle/>
                    <a:p>
                      <a:pPr algn="ctr" fontAlgn="ctr"/>
                      <a:r>
                        <a:rPr lang="zh-CN" altLang="en-US" sz="1000" b="1" i="0" u="none" strike="noStrike" dirty="0">
                          <a:solidFill>
                            <a:srgbClr val="FFFFFF"/>
                          </a:solidFill>
                          <a:latin typeface="宋体"/>
                        </a:rPr>
                        <a:t>类别</a:t>
                      </a:r>
                    </a:p>
                  </a:txBody>
                  <a:tcPr marL="5543" marR="5543" marT="5543" marB="0" anchor="ctr">
                    <a:lnL>
                      <a:noFill/>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zh-CN" altLang="en-US" sz="1000" b="1" i="0" u="none" strike="noStrike" dirty="0">
                          <a:solidFill>
                            <a:srgbClr val="FFFFFF"/>
                          </a:solidFill>
                          <a:latin typeface="宋体"/>
                        </a:rPr>
                        <a:t>指令</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US" sz="1000" b="1" i="0" u="none" strike="noStrike">
                          <a:solidFill>
                            <a:srgbClr val="FFFFFF"/>
                          </a:solidFill>
                          <a:latin typeface="宋体"/>
                        </a:rPr>
                        <a:t>Instruction</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zh-CN" altLang="en-US" sz="1000" b="1" i="0" u="none" strike="noStrike">
                          <a:solidFill>
                            <a:srgbClr val="FFFFFF"/>
                          </a:solidFill>
                          <a:latin typeface="宋体"/>
                        </a:rPr>
                        <a:t>示例</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zh-CN" altLang="en-US" sz="1000" b="1" i="0" u="none" strike="noStrike">
                          <a:solidFill>
                            <a:srgbClr val="FFFFFF"/>
                          </a:solidFill>
                          <a:latin typeface="宋体"/>
                        </a:rPr>
                        <a:t>含义</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zh-CN" altLang="en-US" sz="1000" b="1" i="0" u="none" strike="noStrike">
                          <a:solidFill>
                            <a:srgbClr val="FFFFFF"/>
                          </a:solidFill>
                          <a:latin typeface="宋体"/>
                        </a:rPr>
                        <a:t>注释</a:t>
                      </a:r>
                    </a:p>
                  </a:txBody>
                  <a:tcPr marL="5543" marR="5543" marT="5543" marB="0" anchor="ctr">
                    <a:lnL w="6350" cap="flat" cmpd="sng" algn="ctr">
                      <a:solidFill>
                        <a:srgbClr val="FFFFFF"/>
                      </a:solidFill>
                      <a:prstDash val="solid"/>
                      <a:round/>
                      <a:headEnd type="none" w="med" len="med"/>
                      <a:tailEnd type="none" w="med" len="med"/>
                    </a:lnL>
                    <a:lnR>
                      <a:noFill/>
                    </a:lnR>
                    <a:lnT>
                      <a:noFill/>
                    </a:lnT>
                    <a:lnB w="19050"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170351">
                <a:tc rowSpan="3">
                  <a:txBody>
                    <a:bodyPr/>
                    <a:lstStyle/>
                    <a:p>
                      <a:pPr algn="ctr" fontAlgn="ctr"/>
                      <a:r>
                        <a:rPr lang="zh-CN" altLang="en-US" sz="1000" b="0" i="0" u="none" strike="noStrike" dirty="0">
                          <a:solidFill>
                            <a:srgbClr val="000000"/>
                          </a:solidFill>
                          <a:latin typeface="宋体"/>
                        </a:rPr>
                        <a:t>算术</a:t>
                      </a:r>
                    </a:p>
                  </a:txBody>
                  <a:tcPr marL="5543" marR="5543" marT="5543" marB="0" anchor="ctr">
                    <a:lnL>
                      <a:noFill/>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加法</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add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add $s1,$s2,$s3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$s1=$s2 + $s3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endParaRPr lang="zh-CN" altLang="en-US" sz="1000" b="0" i="0" u="none" strike="noStrike">
                        <a:solidFill>
                          <a:srgbClr val="000000"/>
                        </a:solidFill>
                        <a:latin typeface="宋体"/>
                      </a:endParaRPr>
                    </a:p>
                  </a:txBody>
                  <a:tcPr marL="5543" marR="5543" marT="5543" marB="0" anchor="ctr">
                    <a:lnL w="63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1"/>
                  </a:ext>
                </a:extLst>
              </a:tr>
              <a:tr h="170351">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减法</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subtract</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sub $s1,$s2,$s3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$s1=$s2 - $s3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三个寄存器操作数</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02"/>
                  </a:ext>
                </a:extLst>
              </a:tr>
              <a:tr h="170351">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立即数加法</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add immediate</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err="1">
                          <a:solidFill>
                            <a:srgbClr val="000000"/>
                          </a:solidFill>
                          <a:latin typeface="宋体"/>
                        </a:rPr>
                        <a:t>addi</a:t>
                      </a:r>
                      <a:r>
                        <a:rPr lang="en-US" sz="1000" b="0" i="0" u="none" strike="noStrike" dirty="0">
                          <a:solidFill>
                            <a:srgbClr val="000000"/>
                          </a:solidFill>
                          <a:latin typeface="宋体"/>
                        </a:rPr>
                        <a:t> $s1,$s2,20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$s1=$s2 + 20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加常数</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331543">
                <a:tc rowSpan="6">
                  <a:txBody>
                    <a:bodyPr/>
                    <a:lstStyle/>
                    <a:p>
                      <a:pPr algn="ctr" fontAlgn="ctr"/>
                      <a:r>
                        <a:rPr lang="zh-CN" altLang="en-US" sz="1000" b="0" i="0" u="none" strike="noStrike" dirty="0">
                          <a:solidFill>
                            <a:srgbClr val="000000"/>
                          </a:solidFill>
                          <a:latin typeface="宋体"/>
                        </a:rPr>
                        <a:t>取数</a:t>
                      </a:r>
                      <a:br>
                        <a:rPr lang="zh-CN" altLang="en-US" sz="1000" b="0" i="0" u="none" strike="noStrike" dirty="0">
                          <a:solidFill>
                            <a:srgbClr val="000000"/>
                          </a:solidFill>
                          <a:latin typeface="宋体"/>
                        </a:rPr>
                      </a:br>
                      <a:endParaRPr lang="zh-CN" altLang="en-US" sz="1000" b="0" i="0" u="none" strike="noStrike" dirty="0">
                        <a:solidFill>
                          <a:srgbClr val="000000"/>
                        </a:solidFill>
                        <a:latin typeface="宋体"/>
                      </a:endParaRPr>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取字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load word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err="1">
                          <a:solidFill>
                            <a:srgbClr val="000000"/>
                          </a:solidFill>
                          <a:latin typeface="宋体"/>
                        </a:rPr>
                        <a:t>lw</a:t>
                      </a:r>
                      <a:r>
                        <a:rPr lang="en-US" sz="10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$s1=Memory[$s2+20]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内存</a:t>
                      </a:r>
                      <a:r>
                        <a:rPr lang="zh-CN" altLang="en-US" sz="1000" b="0" i="0" u="none" strike="sngStrike" baseline="30000" dirty="0">
                          <a:solidFill>
                            <a:srgbClr val="000000"/>
                          </a:solidFill>
                          <a:latin typeface="宋体"/>
                        </a:rPr>
                        <a:t>  字  </a:t>
                      </a:r>
                      <a:r>
                        <a:rPr lang="zh-CN" altLang="en-US" sz="1000" b="0" i="0" u="none" strike="noStrike" dirty="0">
                          <a:solidFill>
                            <a:srgbClr val="000000"/>
                          </a:solidFill>
                          <a:latin typeface="宋体"/>
                        </a:rPr>
                        <a:t>寄存器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04"/>
                  </a:ext>
                </a:extLst>
              </a:tr>
              <a:tr h="192333">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取半字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load half </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lh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$s1=Memory[$s2+20]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内存</a:t>
                      </a:r>
                      <a:r>
                        <a:rPr lang="zh-CN" altLang="en-US" sz="1000" b="0" i="0" u="none" strike="sngStrike" baseline="30000">
                          <a:solidFill>
                            <a:srgbClr val="000000"/>
                          </a:solidFill>
                          <a:latin typeface="宋体"/>
                        </a:rPr>
                        <a:t>  半字  </a:t>
                      </a:r>
                      <a:r>
                        <a:rPr lang="zh-CN" altLang="en-US" sz="1000" b="0" i="0" u="none" strike="noStrike">
                          <a:solidFill>
                            <a:srgbClr val="000000"/>
                          </a:solidFill>
                          <a:latin typeface="宋体"/>
                        </a:rPr>
                        <a:t>寄存器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5"/>
                  </a:ext>
                </a:extLst>
              </a:tr>
              <a:tr h="192333">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取无符号半字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load half unsigned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err="1">
                          <a:solidFill>
                            <a:srgbClr val="000000"/>
                          </a:solidFill>
                          <a:latin typeface="宋体"/>
                        </a:rPr>
                        <a:t>lhu</a:t>
                      </a:r>
                      <a:r>
                        <a:rPr lang="en-US" sz="10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$s1=Memory[$s2+20]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内存</a:t>
                      </a:r>
                      <a:r>
                        <a:rPr lang="zh-CN" altLang="en-US" sz="1000" b="0" i="0" u="none" strike="sngStrike" baseline="30000">
                          <a:solidFill>
                            <a:srgbClr val="000000"/>
                          </a:solidFill>
                          <a:latin typeface="宋体"/>
                        </a:rPr>
                        <a:t>  半字  </a:t>
                      </a:r>
                      <a:r>
                        <a:rPr lang="zh-CN" altLang="en-US" sz="1000" b="0" i="0" u="none" strike="noStrike">
                          <a:solidFill>
                            <a:srgbClr val="000000"/>
                          </a:solidFill>
                          <a:latin typeface="宋体"/>
                        </a:rPr>
                        <a:t>寄存器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06"/>
                  </a:ext>
                </a:extLst>
              </a:tr>
              <a:tr h="192333">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取字节</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load byte</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lb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$s1=Memory[$s2+20]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内存</a:t>
                      </a:r>
                      <a:r>
                        <a:rPr lang="zh-CN" altLang="en-US" sz="1000" b="0" i="0" u="none" strike="sngStrike" baseline="30000">
                          <a:solidFill>
                            <a:srgbClr val="000000"/>
                          </a:solidFill>
                          <a:latin typeface="宋体"/>
                        </a:rPr>
                        <a:t>  字节  </a:t>
                      </a:r>
                      <a:r>
                        <a:rPr lang="zh-CN" altLang="en-US" sz="1000" b="0" i="0" u="none" strike="noStrike">
                          <a:solidFill>
                            <a:srgbClr val="000000"/>
                          </a:solidFill>
                          <a:latin typeface="宋体"/>
                        </a:rPr>
                        <a:t>寄存器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7"/>
                  </a:ext>
                </a:extLst>
              </a:tr>
              <a:tr h="170351">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取链接字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load linked word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err="1">
                          <a:solidFill>
                            <a:srgbClr val="000000"/>
                          </a:solidFill>
                          <a:latin typeface="宋体"/>
                        </a:rPr>
                        <a:t>ll</a:t>
                      </a:r>
                      <a:r>
                        <a:rPr lang="en-US" sz="10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$s1=Memory[$s2+20]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取字作为原子交换的前半部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08"/>
                  </a:ext>
                </a:extLst>
              </a:tr>
              <a:tr h="192333">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取立即数的高位</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load upper immediate</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err="1">
                          <a:solidFill>
                            <a:srgbClr val="000000"/>
                          </a:solidFill>
                          <a:latin typeface="宋体"/>
                        </a:rPr>
                        <a:t>lui</a:t>
                      </a:r>
                      <a:r>
                        <a:rPr lang="en-US" sz="1000" b="0" i="0" u="none" strike="noStrike" dirty="0">
                          <a:solidFill>
                            <a:srgbClr val="000000"/>
                          </a:solidFill>
                          <a:latin typeface="宋体"/>
                        </a:rPr>
                        <a:t> $s1,20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$s1=20×2</a:t>
                      </a:r>
                      <a:r>
                        <a:rPr lang="en-US" sz="1000" b="0" i="0" u="none" strike="noStrike" baseline="30000" dirty="0">
                          <a:solidFill>
                            <a:srgbClr val="000000"/>
                          </a:solidFill>
                          <a:latin typeface="宋体"/>
                        </a:rPr>
                        <a:t>16</a:t>
                      </a:r>
                      <a:endParaRPr lang="en-US" sz="1000" b="0" i="0" u="none" strike="noStrike" dirty="0">
                        <a:solidFill>
                          <a:srgbClr val="000000"/>
                        </a:solidFill>
                        <a:latin typeface="宋体"/>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取常数并放到高</a:t>
                      </a:r>
                      <a:r>
                        <a:rPr lang="en-US" altLang="zh-CN" sz="1000" b="0" i="0" u="none" strike="noStrike">
                          <a:solidFill>
                            <a:srgbClr val="000000"/>
                          </a:solidFill>
                          <a:latin typeface="宋体"/>
                        </a:rPr>
                        <a:t>16</a:t>
                      </a:r>
                      <a:r>
                        <a:rPr lang="zh-CN" altLang="en-US" sz="1000" b="0" i="0" u="none" strike="noStrike">
                          <a:solidFill>
                            <a:srgbClr val="000000"/>
                          </a:solidFill>
                          <a:latin typeface="宋体"/>
                        </a:rPr>
                        <a:t>位</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9"/>
                  </a:ext>
                </a:extLst>
              </a:tr>
              <a:tr h="192333">
                <a:tc rowSpan="4">
                  <a:txBody>
                    <a:bodyPr/>
                    <a:lstStyle/>
                    <a:p>
                      <a:pPr algn="ctr" fontAlgn="ctr"/>
                      <a:r>
                        <a:rPr lang="zh-CN" altLang="en-US" sz="1000" b="0" i="0" u="none" strike="noStrike" dirty="0">
                          <a:solidFill>
                            <a:srgbClr val="000000"/>
                          </a:solidFill>
                          <a:latin typeface="宋体"/>
                        </a:rPr>
                        <a:t>存数</a:t>
                      </a:r>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存字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store word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err="1">
                          <a:solidFill>
                            <a:srgbClr val="000000"/>
                          </a:solidFill>
                          <a:latin typeface="宋体"/>
                        </a:rPr>
                        <a:t>sw</a:t>
                      </a:r>
                      <a:r>
                        <a:rPr lang="en-US" sz="10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Memory[$s2+20]=$s1</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寄存器</a:t>
                      </a:r>
                      <a:r>
                        <a:rPr lang="zh-CN" altLang="en-US" sz="1000" b="0" i="0" u="none" strike="sngStrike" baseline="30000" dirty="0">
                          <a:solidFill>
                            <a:srgbClr val="000000"/>
                          </a:solidFill>
                          <a:latin typeface="宋体"/>
                        </a:rPr>
                        <a:t>  字  </a:t>
                      </a:r>
                      <a:r>
                        <a:rPr lang="zh-CN" altLang="en-US" sz="1000" b="0" i="0" u="none" strike="noStrike" dirty="0">
                          <a:solidFill>
                            <a:srgbClr val="000000"/>
                          </a:solidFill>
                          <a:latin typeface="宋体"/>
                        </a:rPr>
                        <a:t>内存</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10"/>
                  </a:ext>
                </a:extLst>
              </a:tr>
              <a:tr h="192333">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存半字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store half</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err="1">
                          <a:solidFill>
                            <a:srgbClr val="000000"/>
                          </a:solidFill>
                          <a:latin typeface="宋体"/>
                        </a:rPr>
                        <a:t>sh</a:t>
                      </a:r>
                      <a:r>
                        <a:rPr lang="en-US" sz="10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Memory[$s2+20]=$s1</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寄存器</a:t>
                      </a:r>
                      <a:r>
                        <a:rPr lang="zh-CN" altLang="en-US" sz="1000" b="0" i="0" u="none" strike="sngStrike" baseline="30000" dirty="0">
                          <a:solidFill>
                            <a:srgbClr val="000000"/>
                          </a:solidFill>
                          <a:latin typeface="宋体"/>
                        </a:rPr>
                        <a:t>  半字  </a:t>
                      </a:r>
                      <a:r>
                        <a:rPr lang="zh-CN" altLang="en-US" sz="1000" b="0" i="0" u="none" strike="noStrike" dirty="0">
                          <a:solidFill>
                            <a:srgbClr val="000000"/>
                          </a:solidFill>
                          <a:latin typeface="宋体"/>
                        </a:rPr>
                        <a:t>内存</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11"/>
                  </a:ext>
                </a:extLst>
              </a:tr>
              <a:tr h="192333">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存字节</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store byte</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err="1">
                          <a:solidFill>
                            <a:srgbClr val="000000"/>
                          </a:solidFill>
                          <a:latin typeface="宋体"/>
                        </a:rPr>
                        <a:t>sb</a:t>
                      </a:r>
                      <a:r>
                        <a:rPr lang="en-US" sz="10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Memory[$s2+20]=$s1</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寄存器</a:t>
                      </a:r>
                      <a:r>
                        <a:rPr lang="zh-CN" altLang="en-US" sz="1000" b="0" i="0" u="none" strike="sngStrike" baseline="30000" dirty="0">
                          <a:solidFill>
                            <a:srgbClr val="000000"/>
                          </a:solidFill>
                          <a:latin typeface="宋体"/>
                        </a:rPr>
                        <a:t>  字节  </a:t>
                      </a:r>
                      <a:r>
                        <a:rPr lang="zh-CN" altLang="en-US" sz="1000" b="0" i="0" u="none" strike="noStrike" dirty="0">
                          <a:solidFill>
                            <a:srgbClr val="000000"/>
                          </a:solidFill>
                          <a:latin typeface="宋体"/>
                        </a:rPr>
                        <a:t>内存</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12"/>
                  </a:ext>
                </a:extLst>
              </a:tr>
              <a:tr h="331543">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存条件字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store condition word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sc $s1,20($s3)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Memory[$s2+20]=$s1</a:t>
                      </a:r>
                      <a:br>
                        <a:rPr lang="en-US" sz="1000" b="0" i="0" u="none" strike="noStrike">
                          <a:solidFill>
                            <a:srgbClr val="000000"/>
                          </a:solidFill>
                          <a:latin typeface="宋体"/>
                        </a:rPr>
                      </a:br>
                      <a:r>
                        <a:rPr lang="en-US" sz="1000" b="0" i="0" u="none" strike="noStrike">
                          <a:solidFill>
                            <a:srgbClr val="000000"/>
                          </a:solidFill>
                          <a:latin typeface="宋体"/>
                        </a:rPr>
                        <a:t>$s1=0 or 1</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存字作为原子交换的后半部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13"/>
                  </a:ext>
                </a:extLst>
              </a:tr>
              <a:tr h="170351">
                <a:tc rowSpan="7">
                  <a:txBody>
                    <a:bodyPr/>
                    <a:lstStyle/>
                    <a:p>
                      <a:pPr algn="ctr" fontAlgn="ctr"/>
                      <a:r>
                        <a:rPr lang="zh-CN" altLang="en-US" sz="1000" b="0" i="0" u="none" strike="noStrike" dirty="0">
                          <a:solidFill>
                            <a:srgbClr val="000000"/>
                          </a:solidFill>
                          <a:latin typeface="宋体"/>
                        </a:rPr>
                        <a:t>逻辑</a:t>
                      </a:r>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与</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and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and $s1,$s2,$s3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$s1=$s2 &amp; $s3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三个寄存器操作数按位与</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14"/>
                  </a:ext>
                </a:extLst>
              </a:tr>
              <a:tr h="170351">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或</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or</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or $s1,$s2,$s3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$s1=$s2 | $s3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三个寄存器操作数按位或</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15"/>
                  </a:ext>
                </a:extLst>
              </a:tr>
              <a:tr h="170351">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或非</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nor</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nor $s1,$s2,$s3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$s1=～($s2|$s3)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三个寄存器操作数按位或非</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16"/>
                  </a:ext>
                </a:extLst>
              </a:tr>
              <a:tr h="170351">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立即数与</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and immediate</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and $s1,$s2,20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$s1=$s2 &amp; 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和常数按位与</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17"/>
                  </a:ext>
                </a:extLst>
              </a:tr>
              <a:tr h="170351">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立即数或</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or immediate</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or $s1,$s2,20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$s1=$s2 | 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和常数按位或</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18"/>
                  </a:ext>
                </a:extLst>
              </a:tr>
              <a:tr h="170351">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逻辑左移</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shift left logical</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sll $s1,$s2,10 </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$s1=$s2 &lt;&lt; 10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根据常数左移相应位</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19"/>
                  </a:ext>
                </a:extLst>
              </a:tr>
              <a:tr h="170351">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逻辑右移</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shift right logical</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srl $s1,$s2,10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$s1=$s2 &gt;&gt; 10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根据常数右移相应位</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20"/>
                  </a:ext>
                </a:extLst>
              </a:tr>
              <a:tr h="331543">
                <a:tc rowSpan="6">
                  <a:txBody>
                    <a:bodyPr/>
                    <a:lstStyle/>
                    <a:p>
                      <a:pPr algn="ctr" fontAlgn="ctr"/>
                      <a:r>
                        <a:rPr lang="zh-CN" altLang="en-US" sz="1000" b="0" i="0" u="none" strike="noStrike" dirty="0">
                          <a:solidFill>
                            <a:srgbClr val="000000"/>
                          </a:solidFill>
                          <a:latin typeface="宋体"/>
                        </a:rPr>
                        <a:t>条件分支</a:t>
                      </a:r>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相等时跳转</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branch on equal</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beq $s1,$s2,25</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if($s1=$s2) go to PC+4+100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相等检测；</a:t>
                      </a:r>
                      <a:br>
                        <a:rPr lang="zh-CN" altLang="en-US" sz="1000" b="0" i="0" u="none" strike="noStrike" dirty="0">
                          <a:solidFill>
                            <a:srgbClr val="000000"/>
                          </a:solidFill>
                          <a:latin typeface="宋体"/>
                        </a:rPr>
                      </a:br>
                      <a:r>
                        <a:rPr lang="zh-CN" altLang="en-US" sz="1000" b="0" i="0" u="none" strike="noStrike" dirty="0">
                          <a:solidFill>
                            <a:srgbClr val="000000"/>
                          </a:solidFill>
                          <a:latin typeface="宋体"/>
                        </a:rPr>
                        <a:t>和</a:t>
                      </a:r>
                      <a:r>
                        <a:rPr lang="en-US" altLang="zh-CN" sz="1000" b="0" i="0" u="none" strike="noStrike" dirty="0">
                          <a:solidFill>
                            <a:srgbClr val="000000"/>
                          </a:solidFill>
                          <a:latin typeface="宋体"/>
                        </a:rPr>
                        <a:t>PC</a:t>
                      </a:r>
                      <a:r>
                        <a:rPr lang="zh-CN" altLang="en-US" sz="1000" b="0" i="0" u="none" strike="noStrike" dirty="0">
                          <a:solidFill>
                            <a:srgbClr val="000000"/>
                          </a:solidFill>
                          <a:latin typeface="宋体"/>
                        </a:rPr>
                        <a:t>相关的跳转</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21"/>
                  </a:ext>
                </a:extLst>
              </a:tr>
              <a:tr h="331543">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不相等时跳转</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branch on not equal</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err="1">
                          <a:solidFill>
                            <a:srgbClr val="000000"/>
                          </a:solidFill>
                          <a:latin typeface="宋体"/>
                        </a:rPr>
                        <a:t>bne</a:t>
                      </a:r>
                      <a:r>
                        <a:rPr lang="en-US" sz="1000" b="0" i="0" u="none" strike="noStrike" dirty="0">
                          <a:solidFill>
                            <a:srgbClr val="000000"/>
                          </a:solidFill>
                          <a:latin typeface="宋体"/>
                        </a:rPr>
                        <a:t> $s1,$s2,25</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if($s1!=$s2) go to PC+4+100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不相等检测；</a:t>
                      </a:r>
                      <a:br>
                        <a:rPr lang="zh-CN" altLang="en-US" sz="1000" b="0" i="0" u="none" strike="noStrike">
                          <a:solidFill>
                            <a:srgbClr val="000000"/>
                          </a:solidFill>
                          <a:latin typeface="宋体"/>
                        </a:rPr>
                      </a:br>
                      <a:r>
                        <a:rPr lang="zh-CN" altLang="en-US" sz="1000" b="0" i="0" u="none" strike="noStrike">
                          <a:solidFill>
                            <a:srgbClr val="000000"/>
                          </a:solidFill>
                          <a:latin typeface="宋体"/>
                        </a:rPr>
                        <a:t>和</a:t>
                      </a:r>
                      <a:r>
                        <a:rPr lang="en-US" altLang="zh-CN" sz="1000" b="0" i="0" u="none" strike="noStrike">
                          <a:solidFill>
                            <a:srgbClr val="000000"/>
                          </a:solidFill>
                          <a:latin typeface="宋体"/>
                        </a:rPr>
                        <a:t>PC</a:t>
                      </a:r>
                      <a:r>
                        <a:rPr lang="zh-CN" altLang="en-US" sz="1000" b="0" i="0" u="none" strike="noStrike">
                          <a:solidFill>
                            <a:srgbClr val="000000"/>
                          </a:solidFill>
                          <a:latin typeface="宋体"/>
                        </a:rPr>
                        <a:t>相关的跳转</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22"/>
                  </a:ext>
                </a:extLst>
              </a:tr>
              <a:tr h="170351">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dirty="0">
                          <a:solidFill>
                            <a:srgbClr val="000000"/>
                          </a:solidFill>
                          <a:latin typeface="宋体"/>
                        </a:rPr>
                        <a:t>小于时置位</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set on less than</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err="1">
                          <a:solidFill>
                            <a:srgbClr val="000000"/>
                          </a:solidFill>
                          <a:latin typeface="宋体"/>
                        </a:rPr>
                        <a:t>slt</a:t>
                      </a:r>
                      <a:r>
                        <a:rPr lang="en-US" sz="1000" b="0" i="0" u="none" strike="noStrike" dirty="0">
                          <a:solidFill>
                            <a:srgbClr val="000000"/>
                          </a:solidFill>
                          <a:latin typeface="宋体"/>
                        </a:rPr>
                        <a:t> $s1,$s2,$s3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if($s2&lt;$s3) $s1=1 else $s1=0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比较是否小于：</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23"/>
                  </a:ext>
                </a:extLst>
              </a:tr>
              <a:tr h="331543">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无符号数比较小于时置位</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set on less than unsigned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err="1">
                          <a:solidFill>
                            <a:srgbClr val="000000"/>
                          </a:solidFill>
                          <a:latin typeface="宋体"/>
                        </a:rPr>
                        <a:t>sltu</a:t>
                      </a:r>
                      <a:r>
                        <a:rPr lang="en-US" sz="1000" b="0" i="0" u="none" strike="noStrike" dirty="0">
                          <a:solidFill>
                            <a:srgbClr val="000000"/>
                          </a:solidFill>
                          <a:latin typeface="宋体"/>
                        </a:rPr>
                        <a:t> $s1,$s2,$s3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if($s2&lt;$s3) $s1=1 else $s1=0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比较是否小于无符号数</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24"/>
                  </a:ext>
                </a:extLst>
              </a:tr>
              <a:tr h="331543">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无符号数比较小于立即数时置位</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set less than immediate</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err="1">
                          <a:solidFill>
                            <a:srgbClr val="000000"/>
                          </a:solidFill>
                          <a:latin typeface="宋体"/>
                        </a:rPr>
                        <a:t>slti</a:t>
                      </a:r>
                      <a:r>
                        <a:rPr lang="en-US" sz="1000" b="0" i="0" u="none" strike="noStrike" dirty="0">
                          <a:solidFill>
                            <a:srgbClr val="000000"/>
                          </a:solidFill>
                          <a:latin typeface="宋体"/>
                        </a:rPr>
                        <a:t> $s1,$s2,20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dirty="0">
                          <a:solidFill>
                            <a:srgbClr val="000000"/>
                          </a:solidFill>
                          <a:latin typeface="宋体"/>
                        </a:rPr>
                        <a:t>if($s2&lt;20) $s1=1 else $s1=0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比较是否小于常数</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25"/>
                  </a:ext>
                </a:extLst>
              </a:tr>
              <a:tr h="492739">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无符号数比较小于无符号立即数时置位</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set less than immediate unsigned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sltiu $s1,$s2,20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dirty="0">
                          <a:solidFill>
                            <a:srgbClr val="000000"/>
                          </a:solidFill>
                          <a:latin typeface="宋体"/>
                        </a:rPr>
                        <a:t>if($s2&lt;20) $s1=1 else $s1=0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dirty="0">
                          <a:solidFill>
                            <a:srgbClr val="000000"/>
                          </a:solidFill>
                          <a:latin typeface="宋体"/>
                        </a:rPr>
                        <a:t>比较是否小于无符号常数</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26"/>
                  </a:ext>
                </a:extLst>
              </a:tr>
              <a:tr h="170351">
                <a:tc rowSpan="3">
                  <a:txBody>
                    <a:bodyPr/>
                    <a:lstStyle/>
                    <a:p>
                      <a:pPr algn="ctr" fontAlgn="ctr"/>
                      <a:r>
                        <a:rPr lang="zh-CN" altLang="en-US" sz="1000" b="0" i="0" u="none" strike="noStrike" dirty="0">
                          <a:solidFill>
                            <a:srgbClr val="000000"/>
                          </a:solidFill>
                          <a:latin typeface="宋体"/>
                        </a:rPr>
                        <a:t>无条件跳转</a:t>
                      </a:r>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跳转</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jump</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j 2500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000" b="0" i="0" u="none" strike="noStrike">
                          <a:solidFill>
                            <a:srgbClr val="000000"/>
                          </a:solidFill>
                          <a:latin typeface="宋体"/>
                        </a:rPr>
                        <a:t>go to 10000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000" b="0" i="0" u="none" strike="noStrike">
                          <a:solidFill>
                            <a:srgbClr val="000000"/>
                          </a:solidFill>
                          <a:latin typeface="宋体"/>
                        </a:rPr>
                        <a:t>跳转到目标地址</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27"/>
                  </a:ext>
                </a:extLst>
              </a:tr>
              <a:tr h="331543">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跳转至寄存器所指位置</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jump register</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jr $ra</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000" b="0" i="0" u="none" strike="noStrike">
                          <a:solidFill>
                            <a:srgbClr val="000000"/>
                          </a:solidFill>
                          <a:latin typeface="宋体"/>
                        </a:rPr>
                        <a:t>go to $ra</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000" b="0" i="0" u="none" strike="noStrike">
                          <a:solidFill>
                            <a:srgbClr val="000000"/>
                          </a:solidFill>
                          <a:latin typeface="宋体"/>
                        </a:rPr>
                        <a:t>用于</a:t>
                      </a:r>
                      <a:r>
                        <a:rPr lang="en-US" altLang="zh-CN" sz="1000" b="0" i="0" u="none" strike="noStrike">
                          <a:solidFill>
                            <a:srgbClr val="000000"/>
                          </a:solidFill>
                          <a:latin typeface="宋体"/>
                        </a:rPr>
                        <a:t>switch</a:t>
                      </a:r>
                      <a:r>
                        <a:rPr lang="zh-CN" altLang="en-US" sz="1000" b="0" i="0" u="none" strike="noStrike">
                          <a:solidFill>
                            <a:srgbClr val="000000"/>
                          </a:solidFill>
                          <a:latin typeface="宋体"/>
                        </a:rPr>
                        <a:t>语句，以及过程调用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28"/>
                  </a:ext>
                </a:extLst>
              </a:tr>
              <a:tr h="170351">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algn="l" fontAlgn="ctr"/>
                      <a:r>
                        <a:rPr lang="zh-CN" altLang="en-US" sz="1000" b="0" i="0" u="none" strike="noStrike">
                          <a:solidFill>
                            <a:srgbClr val="000000"/>
                          </a:solidFill>
                          <a:latin typeface="宋体"/>
                        </a:rPr>
                        <a:t>跳转并链接</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algn="l" fontAlgn="ctr"/>
                      <a:r>
                        <a:rPr lang="en-US" sz="1000" b="0" i="0" u="none" strike="noStrike">
                          <a:solidFill>
                            <a:srgbClr val="000000"/>
                          </a:solidFill>
                          <a:latin typeface="宋体"/>
                        </a:rPr>
                        <a:t>jump and link</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algn="l" fontAlgn="ctr"/>
                      <a:r>
                        <a:rPr lang="en-US" sz="1000" b="0" i="0" u="none" strike="noStrike">
                          <a:solidFill>
                            <a:srgbClr val="000000"/>
                          </a:solidFill>
                          <a:latin typeface="宋体"/>
                        </a:rPr>
                        <a:t>jal 2500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algn="l" fontAlgn="ctr"/>
                      <a:r>
                        <a:rPr lang="en-US" sz="1000" b="0" i="0" u="none" strike="noStrike">
                          <a:solidFill>
                            <a:srgbClr val="000000"/>
                          </a:solidFill>
                          <a:latin typeface="宋体"/>
                        </a:rPr>
                        <a:t>$ra=PC+4; go to 10000 </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algn="l" fontAlgn="ctr"/>
                      <a:r>
                        <a:rPr lang="zh-CN" altLang="en-US" sz="1000" b="0" i="0" u="none" strike="noStrike" dirty="0">
                          <a:solidFill>
                            <a:srgbClr val="000000"/>
                          </a:solidFill>
                          <a:latin typeface="宋体"/>
                        </a:rPr>
                        <a:t>用于过程调用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B8CCE4"/>
                    </a:solidFill>
                  </a:tcPr>
                </a:tc>
                <a:extLst>
                  <a:ext uri="{0D108BD9-81ED-4DB2-BD59-A6C34878D82A}">
                    <a16:rowId xmlns:a16="http://schemas.microsoft.com/office/drawing/2014/main" val="10029"/>
                  </a:ext>
                </a:extLst>
              </a:tr>
            </a:tbl>
          </a:graphicData>
        </a:graphic>
      </p:graphicFrame>
      <p:sp>
        <p:nvSpPr>
          <p:cNvPr id="7" name="矩形: 圆角 6">
            <a:extLst>
              <a:ext uri="{FF2B5EF4-FFF2-40B4-BE49-F238E27FC236}">
                <a16:creationId xmlns:a16="http://schemas.microsoft.com/office/drawing/2014/main" id="{B567E9C5-9A25-47DA-AF9B-58C9907EFB8A}"/>
              </a:ext>
            </a:extLst>
          </p:cNvPr>
          <p:cNvSpPr/>
          <p:nvPr/>
        </p:nvSpPr>
        <p:spPr bwMode="auto">
          <a:xfrm>
            <a:off x="214312" y="260648"/>
            <a:ext cx="829296" cy="504056"/>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8" name="矩形: 圆角 7">
            <a:extLst>
              <a:ext uri="{FF2B5EF4-FFF2-40B4-BE49-F238E27FC236}">
                <a16:creationId xmlns:a16="http://schemas.microsoft.com/office/drawing/2014/main" id="{63659790-2D46-42A6-B621-02BD2A282BDE}"/>
              </a:ext>
            </a:extLst>
          </p:cNvPr>
          <p:cNvSpPr/>
          <p:nvPr/>
        </p:nvSpPr>
        <p:spPr bwMode="auto">
          <a:xfrm>
            <a:off x="214312" y="764704"/>
            <a:ext cx="829296" cy="2160240"/>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9" name="矩形: 圆角 8">
            <a:extLst>
              <a:ext uri="{FF2B5EF4-FFF2-40B4-BE49-F238E27FC236}">
                <a16:creationId xmlns:a16="http://schemas.microsoft.com/office/drawing/2014/main" id="{CA31A139-8B26-4B43-8F7A-5AD901E5AE8D}"/>
              </a:ext>
            </a:extLst>
          </p:cNvPr>
          <p:cNvSpPr/>
          <p:nvPr/>
        </p:nvSpPr>
        <p:spPr bwMode="auto">
          <a:xfrm>
            <a:off x="214312" y="2924220"/>
            <a:ext cx="829296" cy="1224860"/>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0" name="矩形: 圆角 9">
            <a:extLst>
              <a:ext uri="{FF2B5EF4-FFF2-40B4-BE49-F238E27FC236}">
                <a16:creationId xmlns:a16="http://schemas.microsoft.com/office/drawing/2014/main" id="{0345F170-0E80-486A-AE85-2AB080ED6CA6}"/>
              </a:ext>
            </a:extLst>
          </p:cNvPr>
          <p:cNvSpPr/>
          <p:nvPr/>
        </p:nvSpPr>
        <p:spPr bwMode="auto">
          <a:xfrm>
            <a:off x="214312" y="4149080"/>
            <a:ext cx="829296" cy="1944216"/>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2" name="矩形: 圆角 11">
            <a:extLst>
              <a:ext uri="{FF2B5EF4-FFF2-40B4-BE49-F238E27FC236}">
                <a16:creationId xmlns:a16="http://schemas.microsoft.com/office/drawing/2014/main" id="{D81B2A06-744A-4C07-B41C-249BDA2F2628}"/>
              </a:ext>
            </a:extLst>
          </p:cNvPr>
          <p:cNvSpPr/>
          <p:nvPr/>
        </p:nvSpPr>
        <p:spPr bwMode="auto">
          <a:xfrm>
            <a:off x="214312" y="6122991"/>
            <a:ext cx="829296" cy="617533"/>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3" name="文本框 12">
            <a:extLst>
              <a:ext uri="{FF2B5EF4-FFF2-40B4-BE49-F238E27FC236}">
                <a16:creationId xmlns:a16="http://schemas.microsoft.com/office/drawing/2014/main" id="{4FA2FF3B-0DBA-44A9-922A-5E20CB0D0E92}"/>
              </a:ext>
            </a:extLst>
          </p:cNvPr>
          <p:cNvSpPr txBox="1"/>
          <p:nvPr/>
        </p:nvSpPr>
        <p:spPr>
          <a:xfrm>
            <a:off x="0" y="-77440"/>
            <a:ext cx="4572000" cy="369332"/>
          </a:xfrm>
          <a:prstGeom prst="rect">
            <a:avLst/>
          </a:prstGeom>
          <a:noFill/>
        </p:spPr>
        <p:txBody>
          <a:bodyPr wrap="square">
            <a:spAutoFit/>
          </a:bodyPr>
          <a:lstStyle/>
          <a:p>
            <a:r>
              <a:rPr lang="zh-CN" altLang="en-US" sz="1800" dirty="0">
                <a:solidFill>
                  <a:srgbClr val="FF0000"/>
                </a:solidFill>
                <a:latin typeface="黑体" pitchFamily="49" charset="-122"/>
                <a:ea typeface="黑体" pitchFamily="49" charset="-122"/>
              </a:rPr>
              <a:t>汇编语言</a:t>
            </a:r>
            <a:endParaRPr lang="zh-CN" altLang="en-US" dirty="0">
              <a:solidFill>
                <a:srgbClr val="FF0000"/>
              </a:solidFill>
            </a:endParaRPr>
          </a:p>
        </p:txBody>
      </p:sp>
      <p:sp>
        <p:nvSpPr>
          <p:cNvPr id="14" name="矩形: 圆角 13">
            <a:extLst>
              <a:ext uri="{FF2B5EF4-FFF2-40B4-BE49-F238E27FC236}">
                <a16:creationId xmlns:a16="http://schemas.microsoft.com/office/drawing/2014/main" id="{20860E12-33DD-4CC1-B939-3E2682AAD284}"/>
              </a:ext>
            </a:extLst>
          </p:cNvPr>
          <p:cNvSpPr/>
          <p:nvPr/>
        </p:nvSpPr>
        <p:spPr bwMode="auto">
          <a:xfrm>
            <a:off x="3778438" y="1503431"/>
            <a:ext cx="433522" cy="358775"/>
          </a:xfrm>
          <a:prstGeom prst="roundRect">
            <a:avLst/>
          </a:prstGeom>
          <a:noFill/>
          <a:ln w="19050" cap="flat" cmpd="sng" algn="ctr">
            <a:solidFill>
              <a:srgbClr val="7030A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rgbClr val="0070C0"/>
              </a:solidFill>
              <a:effectLst/>
              <a:latin typeface="Arial" panose="020B0604020202090204" pitchFamily="34" charset="0"/>
            </a:endParaRPr>
          </a:p>
        </p:txBody>
      </p:sp>
      <p:sp>
        <p:nvSpPr>
          <p:cNvPr id="15" name="矩形: 圆角 14">
            <a:extLst>
              <a:ext uri="{FF2B5EF4-FFF2-40B4-BE49-F238E27FC236}">
                <a16:creationId xmlns:a16="http://schemas.microsoft.com/office/drawing/2014/main" id="{35FB762F-DF2F-4B5F-A0EB-10EE82456425}"/>
              </a:ext>
            </a:extLst>
          </p:cNvPr>
          <p:cNvSpPr/>
          <p:nvPr/>
        </p:nvSpPr>
        <p:spPr bwMode="auto">
          <a:xfrm>
            <a:off x="5111682" y="1304974"/>
            <a:ext cx="829295" cy="198457"/>
          </a:xfrm>
          <a:prstGeom prst="roundRect">
            <a:avLst/>
          </a:prstGeom>
          <a:noFill/>
          <a:ln w="19050" cap="flat" cmpd="sng" algn="ctr">
            <a:solidFill>
              <a:srgbClr val="7030A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rgbClr val="0070C0"/>
              </a:solidFill>
              <a:effectLst/>
              <a:latin typeface="Arial" panose="020B060402020209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a:ln/>
        </p:spPr>
        <p:txBody>
          <a:bodyPr vert="horz" wrap="square" lIns="91440" tIns="45720" rIns="91440" bIns="45720" anchor="b">
            <a:spAutoFit/>
          </a:bodyPr>
          <a:lstStyle/>
          <a:p>
            <a:r>
              <a:rPr lang="en-US" altLang="zh-CN" dirty="0">
                <a:ea typeface="宋体" pitchFamily="2" charset="-122"/>
              </a:rPr>
              <a:t>MIPS</a:t>
            </a:r>
            <a:r>
              <a:rPr lang="zh-CN" altLang="en-US" dirty="0">
                <a:ea typeface="宋体" pitchFamily="2" charset="-122"/>
              </a:rPr>
              <a:t>操作数</a:t>
            </a:r>
            <a:r>
              <a:rPr lang="en-US" altLang="zh-CN" dirty="0">
                <a:ea typeface="宋体" pitchFamily="2" charset="-122"/>
              </a:rPr>
              <a:t>(</a:t>
            </a:r>
            <a:r>
              <a:rPr lang="zh-CN" altLang="en-US" dirty="0">
                <a:ea typeface="宋体" pitchFamily="2" charset="-122"/>
              </a:rPr>
              <a:t>两个来源</a:t>
            </a:r>
            <a:r>
              <a:rPr lang="en-US" altLang="zh-CN" dirty="0">
                <a:ea typeface="宋体" pitchFamily="2" charset="-122"/>
              </a:rPr>
              <a:t>)</a:t>
            </a:r>
            <a:endParaRPr lang="zh-CN" altLang="en-US" dirty="0">
              <a:ea typeface="宋体" pitchFamily="2" charset="-122"/>
            </a:endParaRPr>
          </a:p>
        </p:txBody>
      </p:sp>
      <p:graphicFrame>
        <p:nvGraphicFramePr>
          <p:cNvPr id="5" name="内容占位符 4"/>
          <p:cNvGraphicFramePr>
            <a:graphicFrameLocks noGrp="1"/>
          </p:cNvGraphicFramePr>
          <p:nvPr>
            <p:ph idx="1"/>
            <p:extLst>
              <p:ext uri="{D42A27DB-BD31-4B8C-83A1-F6EECF244321}">
                <p14:modId xmlns:p14="http://schemas.microsoft.com/office/powerpoint/2010/main" val="3353283012"/>
              </p:ext>
            </p:extLst>
          </p:nvPr>
        </p:nvGraphicFramePr>
        <p:xfrm>
          <a:off x="683568" y="1166813"/>
          <a:ext cx="8260407" cy="5233673"/>
        </p:xfrm>
        <a:graphic>
          <a:graphicData uri="http://schemas.openxmlformats.org/drawingml/2006/table">
            <a:tbl>
              <a:tblPr/>
              <a:tblGrid>
                <a:gridCol w="1091257">
                  <a:extLst>
                    <a:ext uri="{9D8B030D-6E8A-4147-A177-3AD203B41FA5}">
                      <a16:colId xmlns:a16="http://schemas.microsoft.com/office/drawing/2014/main" val="20000"/>
                    </a:ext>
                  </a:extLst>
                </a:gridCol>
                <a:gridCol w="2632075">
                  <a:extLst>
                    <a:ext uri="{9D8B030D-6E8A-4147-A177-3AD203B41FA5}">
                      <a16:colId xmlns:a16="http://schemas.microsoft.com/office/drawing/2014/main" val="20001"/>
                    </a:ext>
                  </a:extLst>
                </a:gridCol>
                <a:gridCol w="2043113">
                  <a:extLst>
                    <a:ext uri="{9D8B030D-6E8A-4147-A177-3AD203B41FA5}">
                      <a16:colId xmlns:a16="http://schemas.microsoft.com/office/drawing/2014/main" val="20002"/>
                    </a:ext>
                  </a:extLst>
                </a:gridCol>
                <a:gridCol w="2493962">
                  <a:extLst>
                    <a:ext uri="{9D8B030D-6E8A-4147-A177-3AD203B41FA5}">
                      <a16:colId xmlns:a16="http://schemas.microsoft.com/office/drawing/2014/main" val="20003"/>
                    </a:ext>
                  </a:extLst>
                </a:gridCol>
              </a:tblGrid>
              <a:tr h="371449">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FFFFFF"/>
                          </a:solidFill>
                          <a:effectLst/>
                          <a:latin typeface="Arial" panose="020B0604020202090204" pitchFamily="34" charset="0"/>
                          <a:ea typeface="黑体" pitchFamily="49" charset="-122"/>
                        </a:rPr>
                        <a:t>名字</a:t>
                      </a:r>
                    </a:p>
                  </a:txBody>
                  <a:tcPr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Arial" panose="020B0604020202090204" pitchFamily="34" charset="0"/>
                          <a:ea typeface="黑体" pitchFamily="49" charset="-122"/>
                        </a:rPr>
                        <a:t>举例</a:t>
                      </a:r>
                    </a:p>
                  </a:txBody>
                  <a:tcPr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Arial" panose="020B0604020202090204" pitchFamily="34" charset="0"/>
                          <a:ea typeface="黑体" pitchFamily="49" charset="-122"/>
                        </a:rPr>
                        <a:t>寄存器号</a:t>
                      </a:r>
                    </a:p>
                  </a:txBody>
                  <a:tcPr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Arial" panose="020B0604020202090204" pitchFamily="34" charset="0"/>
                          <a:ea typeface="黑体" pitchFamily="49" charset="-122"/>
                        </a:rPr>
                        <a:t>注释</a:t>
                      </a:r>
                    </a:p>
                  </a:txBody>
                  <a:tcPr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31769">
                <a:tc rowSpan="1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90204" pitchFamily="34" charset="0"/>
                          <a:ea typeface="黑体" pitchFamily="49" charset="-122"/>
                        </a:rPr>
                        <a:t>32</a:t>
                      </a: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个</a:t>
                      </a:r>
                      <a:endParaRPr kumimoji="0" lang="en-US" altLang="zh-CN" sz="1800" b="0" i="0" u="none" strike="noStrike" cap="none" normalizeH="0" baseline="0">
                        <a:ln>
                          <a:noFill/>
                        </a:ln>
                        <a:solidFill>
                          <a:srgbClr val="000000"/>
                        </a:solidFill>
                        <a:effectLst/>
                        <a:latin typeface="Arial" panose="020B0604020202090204" pitchFamily="34" charset="0"/>
                        <a:ea typeface="黑体"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寄存器</a:t>
                      </a:r>
                    </a:p>
                  </a:txBody>
                  <a:tcPr marT="45708" marB="4570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$zero</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Arial" panose="020B0604020202090204" pitchFamily="34" charset="0"/>
                          <a:ea typeface="黑体" pitchFamily="49" charset="-122"/>
                        </a:rPr>
                        <a:t>0</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常数</a:t>
                      </a:r>
                      <a:r>
                        <a:rPr kumimoji="0" lang="en-US" altLang="zh-CN" sz="1800" b="0" i="0" u="none" strike="noStrike" cap="none" normalizeH="0" baseline="0">
                          <a:ln>
                            <a:noFill/>
                          </a:ln>
                          <a:solidFill>
                            <a:srgbClr val="000000"/>
                          </a:solidFill>
                          <a:effectLst/>
                          <a:latin typeface="Arial" panose="020B0604020202090204" pitchFamily="34" charset="0"/>
                          <a:ea typeface="黑体" pitchFamily="49" charset="-122"/>
                        </a:rPr>
                        <a:t>0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1"/>
                  </a:ext>
                </a:extLst>
              </a:tr>
              <a:tr h="28414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$at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1</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汇编器保留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2"/>
                  </a:ext>
                </a:extLst>
              </a:tr>
              <a:tr h="500027">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$v0~$v1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2-3</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计算结果和表达式求值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3"/>
                  </a:ext>
                </a:extLst>
              </a:tr>
              <a:tr h="28414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$a0~$a3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4-7</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参数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4"/>
                  </a:ext>
                </a:extLst>
              </a:tr>
              <a:tr h="28414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90204" pitchFamily="34" charset="0"/>
                          <a:ea typeface="黑体" pitchFamily="49" charset="-122"/>
                        </a:rPr>
                        <a:t>$t0~$t7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8-15</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临时变量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5"/>
                  </a:ext>
                </a:extLst>
              </a:tr>
              <a:tr h="446057">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90204" pitchFamily="34" charset="0"/>
                          <a:ea typeface="黑体" pitchFamily="49" charset="-122"/>
                        </a:rPr>
                        <a:t>$s0~$s7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16-23</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保留寄存器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6"/>
                  </a:ext>
                </a:extLst>
              </a:tr>
              <a:tr h="29684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90204" pitchFamily="34" charset="0"/>
                          <a:ea typeface="黑体" pitchFamily="49" charset="-122"/>
                        </a:rPr>
                        <a:t>$t8~$t9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90204" pitchFamily="34" charset="0"/>
                          <a:ea typeface="黑体" pitchFamily="49" charset="-122"/>
                        </a:rPr>
                        <a:t>24-25</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Arial" panose="020B0604020202090204" pitchFamily="34" charset="0"/>
                          <a:ea typeface="黑体" pitchFamily="49" charset="-122"/>
                        </a:rPr>
                        <a:t>更多临时变量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7"/>
                  </a:ext>
                </a:extLst>
              </a:tr>
              <a:tr h="28414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$k0~$k1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26-27</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Arial" panose="020B0604020202090204" pitchFamily="34" charset="0"/>
                          <a:ea typeface="黑体" pitchFamily="49" charset="-122"/>
                        </a:rPr>
                        <a:t>操作系统保留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8"/>
                  </a:ext>
                </a:extLst>
              </a:tr>
              <a:tr h="28414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90204" pitchFamily="34" charset="0"/>
                          <a:ea typeface="黑体" pitchFamily="49" charset="-122"/>
                        </a:rPr>
                        <a:t>$</a:t>
                      </a:r>
                      <a:r>
                        <a:rPr kumimoji="0" lang="en-US" altLang="zh-CN" sz="1800" b="1" i="0" u="none" strike="noStrike" cap="none" normalizeH="0" baseline="0" dirty="0" err="1">
                          <a:ln>
                            <a:noFill/>
                          </a:ln>
                          <a:solidFill>
                            <a:srgbClr val="000000"/>
                          </a:solidFill>
                          <a:effectLst/>
                          <a:latin typeface="Arial" panose="020B0604020202090204" pitchFamily="34" charset="0"/>
                          <a:ea typeface="黑体" pitchFamily="49" charset="-122"/>
                        </a:rPr>
                        <a:t>gp</a:t>
                      </a:r>
                      <a:r>
                        <a:rPr kumimoji="0" lang="en-US" altLang="zh-CN" sz="1800" b="1" i="0" u="none" strike="noStrike" cap="none" normalizeH="0" baseline="0" dirty="0">
                          <a:ln>
                            <a:noFill/>
                          </a:ln>
                          <a:solidFill>
                            <a:srgbClr val="000000"/>
                          </a:solidFill>
                          <a:effectLst/>
                          <a:latin typeface="Arial" panose="020B0604020202090204" pitchFamily="34" charset="0"/>
                          <a:ea typeface="黑体" pitchFamily="49" charset="-122"/>
                        </a:rPr>
                        <a:t>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28</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全局指针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9"/>
                  </a:ext>
                </a:extLst>
              </a:tr>
              <a:tr h="28414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90204" pitchFamily="34" charset="0"/>
                          <a:ea typeface="黑体" pitchFamily="49" charset="-122"/>
                        </a:rPr>
                        <a:t>$</a:t>
                      </a:r>
                      <a:r>
                        <a:rPr kumimoji="0" lang="en-US" altLang="zh-CN" sz="1800" b="1" i="0" u="none" strike="noStrike" cap="none" normalizeH="0" baseline="0" dirty="0" err="1">
                          <a:ln>
                            <a:noFill/>
                          </a:ln>
                          <a:solidFill>
                            <a:srgbClr val="000000"/>
                          </a:solidFill>
                          <a:effectLst/>
                          <a:latin typeface="Arial" panose="020B0604020202090204" pitchFamily="34" charset="0"/>
                          <a:ea typeface="黑体" pitchFamily="49" charset="-122"/>
                        </a:rPr>
                        <a:t>sp</a:t>
                      </a:r>
                      <a:r>
                        <a:rPr kumimoji="0" lang="en-US" altLang="zh-CN" sz="1800" b="1" i="0" u="none" strike="noStrike" cap="none" normalizeH="0" baseline="0" dirty="0">
                          <a:ln>
                            <a:noFill/>
                          </a:ln>
                          <a:solidFill>
                            <a:srgbClr val="000000"/>
                          </a:solidFill>
                          <a:effectLst/>
                          <a:latin typeface="Arial" panose="020B0604020202090204" pitchFamily="34" charset="0"/>
                          <a:ea typeface="黑体" pitchFamily="49" charset="-122"/>
                        </a:rPr>
                        <a:t>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29</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栈指针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10"/>
                  </a:ext>
                </a:extLst>
              </a:tr>
              <a:tr h="28414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$fp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30</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帧指针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11"/>
                  </a:ext>
                </a:extLst>
              </a:tr>
              <a:tr h="28414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$ra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Arial" panose="020B0604020202090204" pitchFamily="34" charset="0"/>
                          <a:ea typeface="黑体" pitchFamily="49" charset="-122"/>
                        </a:rPr>
                        <a:t>31</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rPr>
                        <a:t>返回地址 </a:t>
                      </a:r>
                    </a:p>
                  </a:txBody>
                  <a:tcPr marL="9525" marR="9525" marT="9522"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12"/>
                  </a:ext>
                </a:extLst>
              </a:tr>
              <a:tr h="640056">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Arial" panose="020B0604020202090204" pitchFamily="34" charset="0"/>
                          <a:ea typeface="黑体" pitchFamily="49" charset="-122"/>
                        </a:rPr>
                        <a:t>2</a:t>
                      </a:r>
                      <a:r>
                        <a:rPr kumimoji="0" lang="en-US" altLang="zh-CN" sz="1800" b="0" i="0" u="none" strike="noStrike" cap="none" normalizeH="0" baseline="30000" dirty="0">
                          <a:ln>
                            <a:noFill/>
                          </a:ln>
                          <a:solidFill>
                            <a:srgbClr val="000000"/>
                          </a:solidFill>
                          <a:effectLst/>
                          <a:latin typeface="Arial" panose="020B0604020202090204" pitchFamily="34" charset="0"/>
                          <a:ea typeface="黑体" pitchFamily="49" charset="-122"/>
                        </a:rPr>
                        <a:t>30</a:t>
                      </a:r>
                      <a:r>
                        <a:rPr kumimoji="0" lang="en-US" altLang="zh-CN" sz="1800" b="0" i="0" u="none" strike="noStrike" cap="none" normalizeH="0" baseline="0" dirty="0">
                          <a:ln>
                            <a:noFill/>
                          </a:ln>
                          <a:solidFill>
                            <a:srgbClr val="000000"/>
                          </a:solidFill>
                          <a:effectLst/>
                          <a:latin typeface="Arial" panose="020B0604020202090204" pitchFamily="34" charset="0"/>
                          <a:ea typeface="黑体" pitchFamily="49" charset="-122"/>
                        </a:rPr>
                        <a:t> </a:t>
                      </a:r>
                      <a:r>
                        <a:rPr kumimoji="0" lang="zh-CN" altLang="en-US" sz="1800" b="0" i="0" u="none" strike="noStrike" cap="none" normalizeH="0" baseline="0" dirty="0">
                          <a:ln>
                            <a:noFill/>
                          </a:ln>
                          <a:solidFill>
                            <a:srgbClr val="000000"/>
                          </a:solidFill>
                          <a:effectLst/>
                          <a:latin typeface="Arial" panose="020B0604020202090204" pitchFamily="34" charset="0"/>
                          <a:ea typeface="黑体" pitchFamily="49" charset="-122"/>
                        </a:rPr>
                        <a:t>个</a:t>
                      </a:r>
                      <a:endParaRPr kumimoji="0" lang="en-US" altLang="zh-CN" sz="1800" b="0" i="0" u="none" strike="noStrike" cap="none" normalizeH="0" baseline="0" dirty="0">
                        <a:ln>
                          <a:noFill/>
                        </a:ln>
                        <a:solidFill>
                          <a:srgbClr val="000000"/>
                        </a:solidFill>
                        <a:effectLst/>
                        <a:latin typeface="Arial" panose="020B0604020202090204" pitchFamily="34" charset="0"/>
                        <a:ea typeface="黑体"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Arial" panose="020B0604020202090204" pitchFamily="34" charset="0"/>
                          <a:ea typeface="黑体" pitchFamily="49" charset="-122"/>
                        </a:rPr>
                        <a:t>存储器字</a:t>
                      </a:r>
                    </a:p>
                  </a:txBody>
                  <a:tcPr marT="45708" marB="4570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gridSpan="3">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dirty="0">
                          <a:ln>
                            <a:noFill/>
                          </a:ln>
                          <a:solidFill>
                            <a:srgbClr val="000000"/>
                          </a:solidFill>
                          <a:effectLst/>
                          <a:latin typeface="Arial" panose="020B0604020202090204" pitchFamily="34" charset="0"/>
                          <a:ea typeface="黑体" pitchFamily="49" charset="-122"/>
                        </a:rPr>
                        <a:t>Memory[0], Memory[4], …, Memory[4294976292]</a:t>
                      </a:r>
                      <a:endParaRPr kumimoji="0" lang="zh-CN" altLang="en-US" sz="1800" b="1" i="0" u="none" strike="noStrike" cap="none" normalizeH="0" baseline="0" dirty="0">
                        <a:ln>
                          <a:noFill/>
                        </a:ln>
                        <a:solidFill>
                          <a:srgbClr val="000000"/>
                        </a:solidFill>
                        <a:effectLst/>
                        <a:latin typeface="Arial" panose="020B0604020202090204" pitchFamily="34" charset="0"/>
                        <a:ea typeface="黑体" pitchFamily="49" charset="-122"/>
                      </a:endParaRPr>
                    </a:p>
                  </a:txBody>
                  <a:tcPr marT="45708" marB="4570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3"/>
                  </a:ext>
                </a:extLst>
              </a:tr>
            </a:tbl>
          </a:graphicData>
        </a:graphic>
      </p:graphicFrame>
      <p:sp>
        <p:nvSpPr>
          <p:cNvPr id="103491"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48</a:t>
            </a:fld>
            <a:endParaRPr lang="en-AU" altLang="zh-CN" sz="1400" b="1" dirty="0">
              <a:ea typeface="宋体" pitchFamily="2" charset="-122"/>
            </a:endParaRPr>
          </a:p>
        </p:txBody>
      </p:sp>
      <p:sp>
        <p:nvSpPr>
          <p:cNvPr id="6" name="矩形: 圆角 5">
            <a:extLst>
              <a:ext uri="{FF2B5EF4-FFF2-40B4-BE49-F238E27FC236}">
                <a16:creationId xmlns:a16="http://schemas.microsoft.com/office/drawing/2014/main" id="{CCC26EDD-D3A0-4D3F-BAE3-610F3FF90130}"/>
              </a:ext>
            </a:extLst>
          </p:cNvPr>
          <p:cNvSpPr/>
          <p:nvPr/>
        </p:nvSpPr>
        <p:spPr bwMode="auto">
          <a:xfrm>
            <a:off x="1795541" y="3068960"/>
            <a:ext cx="7169072" cy="100811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7" name="矩形: 圆角 6">
            <a:extLst>
              <a:ext uri="{FF2B5EF4-FFF2-40B4-BE49-F238E27FC236}">
                <a16:creationId xmlns:a16="http://schemas.microsoft.com/office/drawing/2014/main" id="{7702570A-F58E-4862-BDEC-ECDA2BFF9B36}"/>
              </a:ext>
            </a:extLst>
          </p:cNvPr>
          <p:cNvSpPr/>
          <p:nvPr/>
        </p:nvSpPr>
        <p:spPr bwMode="auto">
          <a:xfrm>
            <a:off x="1743908" y="1556333"/>
            <a:ext cx="7169072" cy="720539"/>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8" name="文本框 7">
            <a:extLst>
              <a:ext uri="{FF2B5EF4-FFF2-40B4-BE49-F238E27FC236}">
                <a16:creationId xmlns:a16="http://schemas.microsoft.com/office/drawing/2014/main" id="{689A0A99-8FA1-43F3-9572-3839D4E4327C}"/>
              </a:ext>
            </a:extLst>
          </p:cNvPr>
          <p:cNvSpPr txBox="1"/>
          <p:nvPr/>
        </p:nvSpPr>
        <p:spPr>
          <a:xfrm>
            <a:off x="5131840" y="1930614"/>
            <a:ext cx="4536504" cy="307777"/>
          </a:xfrm>
          <a:prstGeom prst="rect">
            <a:avLst/>
          </a:prstGeom>
          <a:noFill/>
        </p:spPr>
        <p:txBody>
          <a:bodyPr wrap="square">
            <a:spAutoFit/>
          </a:bodyPr>
          <a:lstStyle/>
          <a:p>
            <a:pPr lvl="1"/>
            <a:r>
              <a:rPr lang="zh-CN" altLang="en-US" sz="1400" dirty="0">
                <a:solidFill>
                  <a:srgbClr val="FF0000"/>
                </a:solidFill>
                <a:latin typeface="黑体" pitchFamily="49" charset="-122"/>
                <a:ea typeface="黑体" pitchFamily="49" charset="-122"/>
              </a:rPr>
              <a:t>用来处理大的常数</a:t>
            </a:r>
            <a:endParaRPr lang="en-US" altLang="zh-CN" sz="1400" dirty="0">
              <a:solidFill>
                <a:srgbClr val="FF0000"/>
              </a:solidFill>
              <a:latin typeface="黑体" pitchFamily="49" charset="-122"/>
              <a:ea typeface="黑体" pitchFamily="49" charset="-122"/>
            </a:endParaRPr>
          </a:p>
        </p:txBody>
      </p:sp>
      <p:sp>
        <p:nvSpPr>
          <p:cNvPr id="9" name="文本框 8">
            <a:extLst>
              <a:ext uri="{FF2B5EF4-FFF2-40B4-BE49-F238E27FC236}">
                <a16:creationId xmlns:a16="http://schemas.microsoft.com/office/drawing/2014/main" id="{3A31E45B-B871-4D9C-B89C-85503B1A7096}"/>
              </a:ext>
            </a:extLst>
          </p:cNvPr>
          <p:cNvSpPr txBox="1"/>
          <p:nvPr/>
        </p:nvSpPr>
        <p:spPr>
          <a:xfrm>
            <a:off x="3060192" y="5798329"/>
            <a:ext cx="4536504" cy="307777"/>
          </a:xfrm>
          <a:prstGeom prst="rect">
            <a:avLst/>
          </a:prstGeom>
          <a:noFill/>
        </p:spPr>
        <p:txBody>
          <a:bodyPr wrap="square">
            <a:spAutoFit/>
          </a:bodyPr>
          <a:lstStyle/>
          <a:p>
            <a:pPr lvl="1"/>
            <a:r>
              <a:rPr lang="en-US" altLang="zh-CN" sz="1400" dirty="0">
                <a:solidFill>
                  <a:srgbClr val="FF0000"/>
                </a:solidFill>
                <a:latin typeface="黑体" pitchFamily="49" charset="-122"/>
                <a:ea typeface="黑体" pitchFamily="49" charset="-122"/>
              </a:rPr>
              <a:t>0~(2^30-1)*4</a:t>
            </a:r>
          </a:p>
        </p:txBody>
      </p:sp>
      <p:sp>
        <p:nvSpPr>
          <p:cNvPr id="10" name="矩形: 圆角 9">
            <a:extLst>
              <a:ext uri="{FF2B5EF4-FFF2-40B4-BE49-F238E27FC236}">
                <a16:creationId xmlns:a16="http://schemas.microsoft.com/office/drawing/2014/main" id="{00E204A2-996E-4DF2-9C59-3012253F6A86}"/>
              </a:ext>
            </a:extLst>
          </p:cNvPr>
          <p:cNvSpPr/>
          <p:nvPr/>
        </p:nvSpPr>
        <p:spPr bwMode="auto">
          <a:xfrm>
            <a:off x="683568" y="3494073"/>
            <a:ext cx="1008707" cy="294967"/>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1" name="矩形: 圆角 10">
            <a:extLst>
              <a:ext uri="{FF2B5EF4-FFF2-40B4-BE49-F238E27FC236}">
                <a16:creationId xmlns:a16="http://schemas.microsoft.com/office/drawing/2014/main" id="{54009055-DAE7-4F31-BEC4-2C131F2D3D31}"/>
              </a:ext>
            </a:extLst>
          </p:cNvPr>
          <p:cNvSpPr/>
          <p:nvPr/>
        </p:nvSpPr>
        <p:spPr bwMode="auto">
          <a:xfrm>
            <a:off x="754981" y="5805264"/>
            <a:ext cx="1008707" cy="294967"/>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8E67F-27AE-414D-A289-0BDBF7605829}"/>
              </a:ext>
            </a:extLst>
          </p:cNvPr>
          <p:cNvSpPr>
            <a:spLocks noGrp="1"/>
          </p:cNvSpPr>
          <p:nvPr>
            <p:ph type="title"/>
          </p:nvPr>
        </p:nvSpPr>
        <p:spPr>
          <a:xfrm>
            <a:off x="684213" y="261719"/>
            <a:ext cx="8259762" cy="646331"/>
          </a:xfrm>
        </p:spPr>
        <p:txBody>
          <a:bodyPr/>
          <a:lstStyle/>
          <a:p>
            <a:r>
              <a:rPr lang="zh-CN" altLang="en-US" sz="3600" dirty="0">
                <a:solidFill>
                  <a:schemeClr val="tx1"/>
                </a:solidFill>
              </a:rPr>
              <a:t>存储器</a:t>
            </a:r>
          </a:p>
        </p:txBody>
      </p:sp>
      <p:pic>
        <p:nvPicPr>
          <p:cNvPr id="8" name="图片 7">
            <a:extLst>
              <a:ext uri="{FF2B5EF4-FFF2-40B4-BE49-F238E27FC236}">
                <a16:creationId xmlns:a16="http://schemas.microsoft.com/office/drawing/2014/main" id="{D5AE27D2-E8D5-44FF-B86D-DC831B709F7C}"/>
              </a:ext>
            </a:extLst>
          </p:cNvPr>
          <p:cNvPicPr>
            <a:picLocks noChangeAspect="1"/>
          </p:cNvPicPr>
          <p:nvPr/>
        </p:nvPicPr>
        <p:blipFill>
          <a:blip r:embed="rId3"/>
          <a:stretch>
            <a:fillRect/>
          </a:stretch>
        </p:blipFill>
        <p:spPr>
          <a:xfrm>
            <a:off x="599520" y="1196752"/>
            <a:ext cx="7944959" cy="2676899"/>
          </a:xfrm>
          <a:prstGeom prst="rect">
            <a:avLst/>
          </a:prstGeom>
        </p:spPr>
      </p:pic>
      <p:sp>
        <p:nvSpPr>
          <p:cNvPr id="9" name="矩形: 圆角 8">
            <a:extLst>
              <a:ext uri="{FF2B5EF4-FFF2-40B4-BE49-F238E27FC236}">
                <a16:creationId xmlns:a16="http://schemas.microsoft.com/office/drawing/2014/main" id="{FD1D23FF-B7CE-4E37-87F5-B348AF9117C8}"/>
              </a:ext>
            </a:extLst>
          </p:cNvPr>
          <p:cNvSpPr/>
          <p:nvPr/>
        </p:nvSpPr>
        <p:spPr bwMode="auto">
          <a:xfrm>
            <a:off x="611560" y="1628800"/>
            <a:ext cx="1376939" cy="2244851"/>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1" name="文本框 10">
            <a:extLst>
              <a:ext uri="{FF2B5EF4-FFF2-40B4-BE49-F238E27FC236}">
                <a16:creationId xmlns:a16="http://schemas.microsoft.com/office/drawing/2014/main" id="{45403DED-1D76-437B-8AB1-4F2EE16FD7D3}"/>
              </a:ext>
            </a:extLst>
          </p:cNvPr>
          <p:cNvSpPr txBox="1"/>
          <p:nvPr/>
        </p:nvSpPr>
        <p:spPr>
          <a:xfrm>
            <a:off x="684213" y="3991767"/>
            <a:ext cx="4572000" cy="313932"/>
          </a:xfrm>
          <a:prstGeom prst="rect">
            <a:avLst/>
          </a:prstGeom>
          <a:noFill/>
        </p:spPr>
        <p:txBody>
          <a:bodyPr wrap="square">
            <a:spAutoFit/>
          </a:bodyPr>
          <a:lstStyle/>
          <a:p>
            <a:pPr eaLnBrk="1" hangingPunct="1">
              <a:lnSpc>
                <a:spcPct val="80000"/>
              </a:lnSpc>
            </a:pPr>
            <a:r>
              <a:rPr lang="zh-CN" altLang="en-US" sz="1800" i="1" u="sng" dirty="0">
                <a:solidFill>
                  <a:srgbClr val="800000"/>
                </a:solidFill>
                <a:latin typeface="黑体" pitchFamily="49" charset="-122"/>
                <a:ea typeface="黑体" pitchFamily="49" charset="-122"/>
              </a:rPr>
              <a:t>按字节编址</a:t>
            </a:r>
            <a:endParaRPr lang="en-US" altLang="zh-CN" sz="1800" i="1" u="sng" dirty="0">
              <a:solidFill>
                <a:srgbClr val="800000"/>
              </a:solidFill>
              <a:latin typeface="黑体" pitchFamily="49" charset="-122"/>
              <a:ea typeface="黑体" pitchFamily="49" charset="-122"/>
            </a:endParaRPr>
          </a:p>
        </p:txBody>
      </p:sp>
      <p:sp>
        <p:nvSpPr>
          <p:cNvPr id="13" name="文本框 12">
            <a:extLst>
              <a:ext uri="{FF2B5EF4-FFF2-40B4-BE49-F238E27FC236}">
                <a16:creationId xmlns:a16="http://schemas.microsoft.com/office/drawing/2014/main" id="{F17F5FC2-8838-4699-96E2-91054593B261}"/>
              </a:ext>
            </a:extLst>
          </p:cNvPr>
          <p:cNvSpPr txBox="1"/>
          <p:nvPr/>
        </p:nvSpPr>
        <p:spPr>
          <a:xfrm>
            <a:off x="684213" y="4266389"/>
            <a:ext cx="4572000" cy="369332"/>
          </a:xfrm>
          <a:prstGeom prst="rect">
            <a:avLst/>
          </a:prstGeom>
          <a:noFill/>
        </p:spPr>
        <p:txBody>
          <a:bodyPr wrap="square">
            <a:spAutoFit/>
          </a:bodyPr>
          <a:lstStyle/>
          <a:p>
            <a:r>
              <a:rPr lang="zh-CN" altLang="en-US" sz="1800" i="1" u="sng" dirty="0">
                <a:solidFill>
                  <a:srgbClr val="800000"/>
                </a:solidFill>
                <a:latin typeface="黑体" pitchFamily="49" charset="-122"/>
                <a:ea typeface="黑体" pitchFamily="49" charset="-122"/>
              </a:rPr>
              <a:t>按字寻址</a:t>
            </a:r>
            <a:endParaRPr lang="zh-CN" altLang="en-US" dirty="0"/>
          </a:p>
        </p:txBody>
      </p:sp>
      <p:sp>
        <p:nvSpPr>
          <p:cNvPr id="14" name="矩形: 圆角 13">
            <a:extLst>
              <a:ext uri="{FF2B5EF4-FFF2-40B4-BE49-F238E27FC236}">
                <a16:creationId xmlns:a16="http://schemas.microsoft.com/office/drawing/2014/main" id="{81A8BB41-A14F-426E-89FC-30F492049339}"/>
              </a:ext>
            </a:extLst>
          </p:cNvPr>
          <p:cNvSpPr/>
          <p:nvPr/>
        </p:nvSpPr>
        <p:spPr bwMode="auto">
          <a:xfrm>
            <a:off x="1974928" y="2643504"/>
            <a:ext cx="6557512" cy="425456"/>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5" name="文本框 14">
            <a:extLst>
              <a:ext uri="{FF2B5EF4-FFF2-40B4-BE49-F238E27FC236}">
                <a16:creationId xmlns:a16="http://schemas.microsoft.com/office/drawing/2014/main" id="{6D7023CC-FF6A-4B16-BD06-D9AF2F3A5FD5}"/>
              </a:ext>
            </a:extLst>
          </p:cNvPr>
          <p:cNvSpPr txBox="1"/>
          <p:nvPr/>
        </p:nvSpPr>
        <p:spPr>
          <a:xfrm>
            <a:off x="8001505" y="2732392"/>
            <a:ext cx="1188132" cy="307777"/>
          </a:xfrm>
          <a:prstGeom prst="rect">
            <a:avLst/>
          </a:prstGeom>
          <a:noFill/>
        </p:spPr>
        <p:txBody>
          <a:bodyPr wrap="square">
            <a:spAutoFit/>
          </a:bodyPr>
          <a:lstStyle/>
          <a:p>
            <a:pPr lvl="1"/>
            <a:r>
              <a:rPr lang="en-US" altLang="zh-CN" sz="1400" dirty="0">
                <a:solidFill>
                  <a:srgbClr val="FF0000"/>
                </a:solidFill>
                <a:latin typeface="黑体" pitchFamily="49" charset="-122"/>
                <a:ea typeface="黑体" pitchFamily="49" charset="-122"/>
              </a:rPr>
              <a:t>[2]</a:t>
            </a:r>
            <a:r>
              <a:rPr lang="zh-CN" altLang="en-US" sz="1400" dirty="0">
                <a:solidFill>
                  <a:srgbClr val="FF0000"/>
                </a:solidFill>
                <a:latin typeface="黑体" pitchFamily="49" charset="-122"/>
                <a:ea typeface="黑体" pitchFamily="49" charset="-122"/>
              </a:rPr>
              <a:t>字</a:t>
            </a:r>
            <a:endParaRPr lang="en-US" altLang="zh-CN" sz="1400" dirty="0">
              <a:solidFill>
                <a:srgbClr val="FF0000"/>
              </a:solidFill>
              <a:latin typeface="黑体" pitchFamily="49" charset="-122"/>
              <a:ea typeface="黑体" pitchFamily="49" charset="-122"/>
            </a:endParaRPr>
          </a:p>
        </p:txBody>
      </p:sp>
      <p:sp>
        <p:nvSpPr>
          <p:cNvPr id="16" name="矩形: 圆角 15">
            <a:extLst>
              <a:ext uri="{FF2B5EF4-FFF2-40B4-BE49-F238E27FC236}">
                <a16:creationId xmlns:a16="http://schemas.microsoft.com/office/drawing/2014/main" id="{6E414766-7D93-4140-AD52-42EF307D8DF7}"/>
              </a:ext>
            </a:extLst>
          </p:cNvPr>
          <p:cNvSpPr/>
          <p:nvPr/>
        </p:nvSpPr>
        <p:spPr bwMode="auto">
          <a:xfrm>
            <a:off x="2123728" y="2690709"/>
            <a:ext cx="1376938" cy="349460"/>
          </a:xfrm>
          <a:prstGeom prst="roundRect">
            <a:avLst/>
          </a:prstGeom>
          <a:noFill/>
          <a:ln w="19050" cap="flat" cmpd="sng" algn="ctr">
            <a:solidFill>
              <a:srgbClr val="0070C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7" name="文本框 16">
            <a:extLst>
              <a:ext uri="{FF2B5EF4-FFF2-40B4-BE49-F238E27FC236}">
                <a16:creationId xmlns:a16="http://schemas.microsoft.com/office/drawing/2014/main" id="{3C380C26-F085-421B-B3F1-89F9B8CF8F11}"/>
              </a:ext>
            </a:extLst>
          </p:cNvPr>
          <p:cNvSpPr txBox="1"/>
          <p:nvPr/>
        </p:nvSpPr>
        <p:spPr>
          <a:xfrm>
            <a:off x="2970212" y="2599723"/>
            <a:ext cx="1313755" cy="307777"/>
          </a:xfrm>
          <a:prstGeom prst="rect">
            <a:avLst/>
          </a:prstGeom>
          <a:noFill/>
        </p:spPr>
        <p:txBody>
          <a:bodyPr wrap="square">
            <a:spAutoFit/>
          </a:bodyPr>
          <a:lstStyle/>
          <a:p>
            <a:pPr lvl="1"/>
            <a:r>
              <a:rPr lang="en-US" altLang="zh-CN" sz="1400" dirty="0">
                <a:solidFill>
                  <a:srgbClr val="002060"/>
                </a:solidFill>
                <a:latin typeface="黑体" pitchFamily="49" charset="-122"/>
                <a:ea typeface="黑体" pitchFamily="49" charset="-122"/>
              </a:rPr>
              <a:t>[8]</a:t>
            </a:r>
            <a:r>
              <a:rPr lang="zh-CN" altLang="en-US" sz="1400" dirty="0">
                <a:solidFill>
                  <a:srgbClr val="002060"/>
                </a:solidFill>
                <a:latin typeface="黑体" pitchFamily="49" charset="-122"/>
                <a:ea typeface="黑体" pitchFamily="49" charset="-122"/>
              </a:rPr>
              <a:t>字节</a:t>
            </a:r>
            <a:endParaRPr lang="en-US" altLang="zh-CN" sz="1400" dirty="0">
              <a:solidFill>
                <a:srgbClr val="002060"/>
              </a:solidFill>
              <a:latin typeface="黑体" pitchFamily="49" charset="-122"/>
              <a:ea typeface="黑体" pitchFamily="49" charset="-122"/>
            </a:endParaRPr>
          </a:p>
        </p:txBody>
      </p:sp>
      <p:sp>
        <p:nvSpPr>
          <p:cNvPr id="18" name="文本框 17">
            <a:extLst>
              <a:ext uri="{FF2B5EF4-FFF2-40B4-BE49-F238E27FC236}">
                <a16:creationId xmlns:a16="http://schemas.microsoft.com/office/drawing/2014/main" id="{BFED86C1-90EF-46BC-AF59-252E2668985C}"/>
              </a:ext>
            </a:extLst>
          </p:cNvPr>
          <p:cNvSpPr txBox="1"/>
          <p:nvPr/>
        </p:nvSpPr>
        <p:spPr>
          <a:xfrm>
            <a:off x="1529661" y="3958612"/>
            <a:ext cx="3042339" cy="338554"/>
          </a:xfrm>
          <a:prstGeom prst="rect">
            <a:avLst/>
          </a:prstGeom>
          <a:noFill/>
        </p:spPr>
        <p:txBody>
          <a:bodyPr wrap="square">
            <a:spAutoFit/>
          </a:bodyPr>
          <a:lstStyle/>
          <a:p>
            <a:pPr lvl="1"/>
            <a:r>
              <a:rPr lang="en-US" altLang="zh-CN" sz="1600" dirty="0">
                <a:solidFill>
                  <a:srgbClr val="002060"/>
                </a:solidFill>
                <a:latin typeface="黑体" pitchFamily="49" charset="-122"/>
                <a:ea typeface="黑体" pitchFamily="49" charset="-122"/>
              </a:rPr>
              <a:t>[8]</a:t>
            </a:r>
            <a:r>
              <a:rPr lang="zh-CN" altLang="en-US" sz="1600" dirty="0">
                <a:solidFill>
                  <a:srgbClr val="002060"/>
                </a:solidFill>
                <a:latin typeface="黑体" pitchFamily="49" charset="-122"/>
                <a:ea typeface="黑体" pitchFamily="49" charset="-122"/>
              </a:rPr>
              <a:t>字节</a:t>
            </a:r>
            <a:r>
              <a:rPr lang="en-US" altLang="zh-CN" sz="1600" dirty="0">
                <a:solidFill>
                  <a:srgbClr val="002060"/>
                </a:solidFill>
                <a:latin typeface="黑体" pitchFamily="49" charset="-122"/>
                <a:ea typeface="黑体" pitchFamily="49" charset="-122"/>
              </a:rPr>
              <a:t>:</a:t>
            </a:r>
            <a:r>
              <a:rPr lang="zh-CN" altLang="en-US" sz="1600" dirty="0">
                <a:solidFill>
                  <a:srgbClr val="002060"/>
                </a:solidFill>
                <a:latin typeface="黑体" pitchFamily="49" charset="-122"/>
                <a:ea typeface="黑体" pitchFamily="49" charset="-122"/>
              </a:rPr>
              <a:t>字的第一个字节 </a:t>
            </a:r>
            <a:endParaRPr lang="en-US" altLang="zh-CN" sz="1600" dirty="0">
              <a:solidFill>
                <a:srgbClr val="002060"/>
              </a:solidFill>
              <a:latin typeface="黑体" pitchFamily="49" charset="-122"/>
              <a:ea typeface="黑体" pitchFamily="49" charset="-122"/>
            </a:endParaRPr>
          </a:p>
        </p:txBody>
      </p:sp>
      <p:sp>
        <p:nvSpPr>
          <p:cNvPr id="19" name="文本框 18">
            <a:extLst>
              <a:ext uri="{FF2B5EF4-FFF2-40B4-BE49-F238E27FC236}">
                <a16:creationId xmlns:a16="http://schemas.microsoft.com/office/drawing/2014/main" id="{58EA2C06-7B6B-4736-9FF8-1026AE4E7B76}"/>
              </a:ext>
            </a:extLst>
          </p:cNvPr>
          <p:cNvSpPr txBox="1"/>
          <p:nvPr/>
        </p:nvSpPr>
        <p:spPr>
          <a:xfrm>
            <a:off x="1300029" y="4299544"/>
            <a:ext cx="1188132" cy="338554"/>
          </a:xfrm>
          <a:prstGeom prst="rect">
            <a:avLst/>
          </a:prstGeom>
          <a:noFill/>
        </p:spPr>
        <p:txBody>
          <a:bodyPr wrap="square">
            <a:spAutoFit/>
          </a:bodyPr>
          <a:lstStyle/>
          <a:p>
            <a:pPr lvl="1"/>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字</a:t>
            </a:r>
            <a:endParaRPr lang="en-US" altLang="zh-CN" sz="1600" dirty="0">
              <a:solidFill>
                <a:srgbClr val="FF0000"/>
              </a:solidFill>
              <a:latin typeface="黑体" pitchFamily="49" charset="-122"/>
              <a:ea typeface="黑体" pitchFamily="49" charset="-122"/>
            </a:endParaRPr>
          </a:p>
        </p:txBody>
      </p:sp>
      <p:sp>
        <p:nvSpPr>
          <p:cNvPr id="20" name="文本框 19">
            <a:extLst>
              <a:ext uri="{FF2B5EF4-FFF2-40B4-BE49-F238E27FC236}">
                <a16:creationId xmlns:a16="http://schemas.microsoft.com/office/drawing/2014/main" id="{B194521C-4B46-413C-8A97-812A00969599}"/>
              </a:ext>
            </a:extLst>
          </p:cNvPr>
          <p:cNvSpPr txBox="1"/>
          <p:nvPr/>
        </p:nvSpPr>
        <p:spPr>
          <a:xfrm>
            <a:off x="4065552" y="4148273"/>
            <a:ext cx="2306648" cy="338554"/>
          </a:xfrm>
          <a:prstGeom prst="rect">
            <a:avLst/>
          </a:prstGeom>
          <a:noFill/>
        </p:spPr>
        <p:txBody>
          <a:bodyPr wrap="square">
            <a:spAutoFit/>
          </a:bodyPr>
          <a:lstStyle/>
          <a:p>
            <a:pPr lvl="1"/>
            <a:r>
              <a:rPr lang="en-US" altLang="zh-CN" sz="1600" dirty="0">
                <a:solidFill>
                  <a:srgbClr val="FF0000"/>
                </a:solidFill>
                <a:latin typeface="黑体" pitchFamily="49" charset="-122"/>
                <a:ea typeface="黑体" pitchFamily="49" charset="-122"/>
              </a:rPr>
              <a:t>=&gt;8 = </a:t>
            </a:r>
            <a:r>
              <a:rPr lang="en-US" altLang="zh-CN" sz="1600" dirty="0">
                <a:solidFill>
                  <a:srgbClr val="FF0000"/>
                </a:solidFill>
                <a:highlight>
                  <a:srgbClr val="FFFF00"/>
                </a:highlight>
                <a:latin typeface="黑体" pitchFamily="49" charset="-122"/>
                <a:ea typeface="黑体" pitchFamily="49" charset="-122"/>
              </a:rPr>
              <a:t>4</a:t>
            </a:r>
            <a:r>
              <a:rPr lang="en-US" altLang="zh-CN" sz="1600" dirty="0">
                <a:solidFill>
                  <a:srgbClr val="FF0000"/>
                </a:solidFill>
                <a:latin typeface="黑体" pitchFamily="49" charset="-122"/>
                <a:ea typeface="黑体" pitchFamily="49" charset="-122"/>
              </a:rPr>
              <a:t> * 2</a:t>
            </a:r>
          </a:p>
        </p:txBody>
      </p:sp>
      <p:sp>
        <p:nvSpPr>
          <p:cNvPr id="21" name="文本框 20">
            <a:extLst>
              <a:ext uri="{FF2B5EF4-FFF2-40B4-BE49-F238E27FC236}">
                <a16:creationId xmlns:a16="http://schemas.microsoft.com/office/drawing/2014/main" id="{4378DC7E-294D-40E9-853E-259605BEF1C1}"/>
              </a:ext>
            </a:extLst>
          </p:cNvPr>
          <p:cNvSpPr txBox="1"/>
          <p:nvPr/>
        </p:nvSpPr>
        <p:spPr>
          <a:xfrm>
            <a:off x="-591152" y="2643504"/>
            <a:ext cx="1376938" cy="338554"/>
          </a:xfrm>
          <a:prstGeom prst="rect">
            <a:avLst/>
          </a:prstGeom>
          <a:noFill/>
        </p:spPr>
        <p:txBody>
          <a:bodyPr wrap="square">
            <a:spAutoFit/>
          </a:bodyPr>
          <a:lstStyle/>
          <a:p>
            <a:pPr lvl="1"/>
            <a:r>
              <a:rPr lang="zh-CN" altLang="en-US" sz="1600" dirty="0">
                <a:solidFill>
                  <a:srgbClr val="FF0000"/>
                </a:solidFill>
                <a:latin typeface="黑体" pitchFamily="49" charset="-122"/>
                <a:ea typeface="黑体" pitchFamily="49" charset="-122"/>
              </a:rPr>
              <a:t>共</a:t>
            </a:r>
            <a:r>
              <a:rPr lang="en-US" altLang="zh-CN" sz="1600" dirty="0">
                <a:solidFill>
                  <a:srgbClr val="FF0000"/>
                </a:solidFill>
                <a:latin typeface="黑体" pitchFamily="49" charset="-122"/>
                <a:ea typeface="黑体" pitchFamily="49" charset="-122"/>
              </a:rPr>
              <a:t>2^30</a:t>
            </a:r>
          </a:p>
        </p:txBody>
      </p:sp>
      <p:sp>
        <p:nvSpPr>
          <p:cNvPr id="22" name="文本框 21">
            <a:extLst>
              <a:ext uri="{FF2B5EF4-FFF2-40B4-BE49-F238E27FC236}">
                <a16:creationId xmlns:a16="http://schemas.microsoft.com/office/drawing/2014/main" id="{66CF26B5-B48B-46BE-823B-CF5257F806D7}"/>
              </a:ext>
            </a:extLst>
          </p:cNvPr>
          <p:cNvSpPr txBox="1"/>
          <p:nvPr/>
        </p:nvSpPr>
        <p:spPr>
          <a:xfrm>
            <a:off x="-591152" y="1374027"/>
            <a:ext cx="1778776" cy="338554"/>
          </a:xfrm>
          <a:prstGeom prst="rect">
            <a:avLst/>
          </a:prstGeom>
          <a:noFill/>
        </p:spPr>
        <p:txBody>
          <a:bodyPr wrap="square">
            <a:spAutoFit/>
          </a:bodyPr>
          <a:lstStyle/>
          <a:p>
            <a:pPr lvl="1"/>
            <a:r>
              <a:rPr lang="en-US" altLang="zh-CN" sz="1600" dirty="0">
                <a:solidFill>
                  <a:srgbClr val="FF0000"/>
                </a:solidFill>
                <a:latin typeface="黑体" pitchFamily="49" charset="-122"/>
                <a:ea typeface="黑体" pitchFamily="49" charset="-122"/>
              </a:rPr>
              <a:t>(2^30-1)</a:t>
            </a:r>
            <a:r>
              <a:rPr lang="en-US" altLang="zh-CN" sz="1600" dirty="0">
                <a:solidFill>
                  <a:srgbClr val="FF0000"/>
                </a:solidFill>
                <a:highlight>
                  <a:srgbClr val="FFFF00"/>
                </a:highlight>
                <a:latin typeface="黑体" pitchFamily="49" charset="-122"/>
                <a:ea typeface="黑体" pitchFamily="49" charset="-122"/>
              </a:rPr>
              <a:t>*4</a:t>
            </a:r>
          </a:p>
        </p:txBody>
      </p:sp>
      <p:sp>
        <p:nvSpPr>
          <p:cNvPr id="24" name="矩形: 圆角 23">
            <a:extLst>
              <a:ext uri="{FF2B5EF4-FFF2-40B4-BE49-F238E27FC236}">
                <a16:creationId xmlns:a16="http://schemas.microsoft.com/office/drawing/2014/main" id="{0C4AD73E-B7EB-4B58-92AB-E444A6904E03}"/>
              </a:ext>
            </a:extLst>
          </p:cNvPr>
          <p:cNvSpPr/>
          <p:nvPr/>
        </p:nvSpPr>
        <p:spPr bwMode="auto">
          <a:xfrm>
            <a:off x="599520" y="3949903"/>
            <a:ext cx="8042662" cy="781939"/>
          </a:xfrm>
          <a:prstGeom prst="roundRect">
            <a:avLst/>
          </a:prstGeom>
          <a:noFill/>
          <a:ln w="28575" cap="flat" cmpd="sng" algn="ctr">
            <a:solidFill>
              <a:srgbClr val="C7CAE2"/>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26" name="文本框 25">
            <a:extLst>
              <a:ext uri="{FF2B5EF4-FFF2-40B4-BE49-F238E27FC236}">
                <a16:creationId xmlns:a16="http://schemas.microsoft.com/office/drawing/2014/main" id="{8BAFC94D-1126-4409-A184-DFCC97BE4823}"/>
              </a:ext>
            </a:extLst>
          </p:cNvPr>
          <p:cNvSpPr txBox="1"/>
          <p:nvPr/>
        </p:nvSpPr>
        <p:spPr>
          <a:xfrm>
            <a:off x="638849" y="5001467"/>
            <a:ext cx="4892510" cy="535531"/>
          </a:xfrm>
          <a:prstGeom prst="rect">
            <a:avLst/>
          </a:prstGeom>
          <a:noFill/>
        </p:spPr>
        <p:txBody>
          <a:bodyPr wrap="square">
            <a:spAutoFit/>
          </a:bodyPr>
          <a:lstStyle/>
          <a:p>
            <a:pPr eaLnBrk="1" hangingPunct="1">
              <a:lnSpc>
                <a:spcPct val="80000"/>
              </a:lnSpc>
            </a:pPr>
            <a:r>
              <a:rPr lang="en-US" altLang="zh-CN" dirty="0">
                <a:latin typeface="黑体" pitchFamily="49" charset="-122"/>
                <a:ea typeface="黑体" pitchFamily="49" charset="-122"/>
              </a:rPr>
              <a:t>MIPS</a:t>
            </a:r>
            <a:r>
              <a:rPr lang="zh-CN" altLang="en-US" dirty="0">
                <a:latin typeface="黑体" pitchFamily="49" charset="-122"/>
                <a:ea typeface="黑体" pitchFamily="49" charset="-122"/>
              </a:rPr>
              <a:t>按</a:t>
            </a:r>
            <a:r>
              <a:rPr lang="zh-CN" altLang="en-US" dirty="0">
                <a:solidFill>
                  <a:srgbClr val="800000"/>
                </a:solidFill>
                <a:latin typeface="黑体" pitchFamily="49" charset="-122"/>
                <a:ea typeface="黑体" pitchFamily="49" charset="-122"/>
              </a:rPr>
              <a:t>大端编</a:t>
            </a:r>
            <a:r>
              <a:rPr lang="en-US" altLang="zh-CN" dirty="0">
                <a:solidFill>
                  <a:srgbClr val="800000"/>
                </a:solidFill>
                <a:latin typeface="黑体" pitchFamily="49" charset="-122"/>
                <a:ea typeface="黑体" pitchFamily="49" charset="-122"/>
              </a:rPr>
              <a:t>/</a:t>
            </a:r>
            <a:r>
              <a:rPr lang="zh-CN" altLang="en-US" dirty="0">
                <a:solidFill>
                  <a:srgbClr val="800000"/>
                </a:solidFill>
                <a:latin typeface="黑体" pitchFamily="49" charset="-122"/>
                <a:ea typeface="黑体" pitchFamily="49" charset="-122"/>
              </a:rPr>
              <a:t>寻址：</a:t>
            </a:r>
            <a:r>
              <a:rPr lang="zh-CN" altLang="en-US" sz="1600" dirty="0">
                <a:latin typeface="黑体" pitchFamily="49" charset="-122"/>
                <a:ea typeface="黑体" pitchFamily="49" charset="-122"/>
              </a:rPr>
              <a:t>高位存放在低地址</a:t>
            </a:r>
            <a:endParaRPr lang="en-US" altLang="zh-CN" sz="1600" dirty="0">
              <a:latin typeface="黑体" pitchFamily="49" charset="-122"/>
              <a:ea typeface="黑体" pitchFamily="49" charset="-122"/>
            </a:endParaRPr>
          </a:p>
          <a:p>
            <a:pPr eaLnBrk="1" hangingPunct="1">
              <a:lnSpc>
                <a:spcPct val="80000"/>
              </a:lnSpc>
            </a:pPr>
            <a:r>
              <a:rPr lang="en-US" altLang="zh-CN" sz="1600" dirty="0">
                <a:latin typeface="黑体" pitchFamily="49" charset="-122"/>
                <a:ea typeface="黑体" pitchFamily="49" charset="-122"/>
              </a:rPr>
              <a:t>Ex:</a:t>
            </a:r>
            <a:r>
              <a:rPr lang="zh-CN" altLang="en-US" sz="1600" dirty="0">
                <a:latin typeface="黑体" pitchFamily="49" charset="-122"/>
                <a:ea typeface="黑体" pitchFamily="49" charset="-122"/>
              </a:rPr>
              <a:t>存</a:t>
            </a:r>
            <a:r>
              <a:rPr lang="en-US" altLang="zh-CN" dirty="0">
                <a:latin typeface="黑体" pitchFamily="49" charset="-122"/>
                <a:ea typeface="黑体" pitchFamily="49" charset="-122"/>
              </a:rPr>
              <a:t>1234H</a:t>
            </a:r>
            <a:endParaRPr lang="en-US" altLang="zh-CN" sz="1600" dirty="0">
              <a:latin typeface="黑体" pitchFamily="49" charset="-122"/>
              <a:ea typeface="黑体" pitchFamily="49" charset="-122"/>
            </a:endParaRPr>
          </a:p>
        </p:txBody>
      </p:sp>
      <p:graphicFrame>
        <p:nvGraphicFramePr>
          <p:cNvPr id="27" name="Group 16">
            <a:extLst>
              <a:ext uri="{FF2B5EF4-FFF2-40B4-BE49-F238E27FC236}">
                <a16:creationId xmlns:a16="http://schemas.microsoft.com/office/drawing/2014/main" id="{0414EC5E-F067-4348-BBEA-4B0C43AB2595}"/>
              </a:ext>
            </a:extLst>
          </p:cNvPr>
          <p:cNvGraphicFramePr>
            <a:graphicFrameLocks noGrp="1"/>
          </p:cNvGraphicFramePr>
          <p:nvPr>
            <p:extLst>
              <p:ext uri="{D42A27DB-BD31-4B8C-83A1-F6EECF244321}">
                <p14:modId xmlns:p14="http://schemas.microsoft.com/office/powerpoint/2010/main" val="1195836462"/>
              </p:ext>
            </p:extLst>
          </p:nvPr>
        </p:nvGraphicFramePr>
        <p:xfrm>
          <a:off x="645834" y="5570809"/>
          <a:ext cx="4032895" cy="1098551"/>
        </p:xfrm>
        <a:graphic>
          <a:graphicData uri="http://schemas.openxmlformats.org/drawingml/2006/table">
            <a:tbl>
              <a:tblPr/>
              <a:tblGrid>
                <a:gridCol w="1296045">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tblGrid>
              <a:tr h="365866">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rPr>
                        <a:t>地址偏移</a:t>
                      </a:r>
                    </a:p>
                  </a:txBody>
                  <a:tcPr marT="45733" marB="45733"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rPr>
                        <a:t>大端模式</a:t>
                      </a:r>
                    </a:p>
                  </a:txBody>
                  <a:tcPr marT="45733" marB="4573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Arial" panose="020B0604020202090204" pitchFamily="34" charset="0"/>
                          <a:ea typeface="宋体" pitchFamily="2" charset="-122"/>
                        </a:rPr>
                        <a:t>小端模式</a:t>
                      </a:r>
                    </a:p>
                  </a:txBody>
                  <a:tcPr marT="45733" marB="45733"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819">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0x00</a:t>
                      </a:r>
                    </a:p>
                  </a:txBody>
                  <a:tcPr marT="45733" marB="45733"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12</a:t>
                      </a:r>
                      <a:r>
                        <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rPr>
                        <a:t>（</a:t>
                      </a: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OP0</a:t>
                      </a:r>
                      <a:r>
                        <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rPr>
                        <a:t>）</a:t>
                      </a:r>
                    </a:p>
                  </a:txBody>
                  <a:tcPr marT="45733" marB="4573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34</a:t>
                      </a:r>
                      <a:r>
                        <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rPr>
                        <a:t>（</a:t>
                      </a: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OP1</a:t>
                      </a:r>
                      <a:r>
                        <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rPr>
                        <a:t>）</a:t>
                      </a:r>
                    </a:p>
                  </a:txBody>
                  <a:tcPr marT="45733" marB="45733"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66">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0x01</a:t>
                      </a:r>
                      <a:r>
                        <a:rPr kumimoji="0" lang="en-US" altLang="zh-CN" sz="1800" b="0" i="0" u="none" strike="noStrike" cap="none" normalizeH="0" baseline="0" dirty="0">
                          <a:ln>
                            <a:noFill/>
                          </a:ln>
                          <a:solidFill>
                            <a:schemeClr val="tx1"/>
                          </a:solidFill>
                          <a:effectLst/>
                          <a:highlight>
                            <a:srgbClr val="FFFF00"/>
                          </a:highlight>
                          <a:latin typeface="Arial" panose="020B0604020202090204" pitchFamily="34" charset="0"/>
                          <a:ea typeface="宋体" pitchFamily="2" charset="-122"/>
                        </a:rPr>
                        <a:t>[</a:t>
                      </a:r>
                      <a:r>
                        <a:rPr kumimoji="0" lang="zh-CN" altLang="en-US" sz="1800" b="0" i="0" u="none" strike="noStrike" cap="none" normalizeH="0" baseline="0" dirty="0">
                          <a:ln>
                            <a:noFill/>
                          </a:ln>
                          <a:solidFill>
                            <a:schemeClr val="tx1"/>
                          </a:solidFill>
                          <a:effectLst/>
                          <a:highlight>
                            <a:srgbClr val="FFFF00"/>
                          </a:highlight>
                          <a:latin typeface="Arial" panose="020B0604020202090204" pitchFamily="34" charset="0"/>
                          <a:ea typeface="宋体" pitchFamily="2" charset="-122"/>
                        </a:rPr>
                        <a:t>字节</a:t>
                      </a:r>
                      <a:r>
                        <a:rPr kumimoji="0" lang="en-US" altLang="zh-CN" sz="1800" b="0" i="0" u="none" strike="noStrike" cap="none" normalizeH="0" baseline="0" dirty="0">
                          <a:ln>
                            <a:noFill/>
                          </a:ln>
                          <a:solidFill>
                            <a:schemeClr val="tx1"/>
                          </a:solidFill>
                          <a:effectLst/>
                          <a:highlight>
                            <a:srgbClr val="FFFF00"/>
                          </a:highlight>
                          <a:latin typeface="Arial" panose="020B0604020202090204" pitchFamily="34" charset="0"/>
                          <a:ea typeface="宋体" pitchFamily="2" charset="-122"/>
                        </a:rPr>
                        <a:t>]</a:t>
                      </a:r>
                    </a:p>
                  </a:txBody>
                  <a:tcPr marT="45733" marB="45733"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34</a:t>
                      </a:r>
                      <a:r>
                        <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rPr>
                        <a:t>（</a:t>
                      </a: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OP1</a:t>
                      </a:r>
                      <a:r>
                        <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rPr>
                        <a:t>）</a:t>
                      </a:r>
                    </a:p>
                  </a:txBody>
                  <a:tcPr marT="45733" marB="4573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eaLnBrk="0" hangingPunct="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eaLnBrk="0" hangingPunct="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eaLnBrk="0" hangingPunct="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eaLnBrk="0" hangingPunct="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12</a:t>
                      </a:r>
                      <a:r>
                        <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rPr>
                        <a:t>（</a:t>
                      </a:r>
                      <a:r>
                        <a:rPr kumimoji="0" lang="en-US" altLang="zh-CN" sz="1800" b="0" i="0" u="none" strike="noStrike" cap="none" normalizeH="0" baseline="0" dirty="0">
                          <a:ln>
                            <a:noFill/>
                          </a:ln>
                          <a:solidFill>
                            <a:schemeClr val="tx1"/>
                          </a:solidFill>
                          <a:effectLst/>
                          <a:latin typeface="Arial" panose="020B0604020202090204" pitchFamily="34" charset="0"/>
                          <a:ea typeface="宋体" pitchFamily="2" charset="-122"/>
                        </a:rPr>
                        <a:t>OP0</a:t>
                      </a:r>
                      <a:r>
                        <a:rPr kumimoji="0" lang="zh-CN" altLang="en-US" sz="1800" b="0" i="0" u="none" strike="noStrike" cap="none" normalizeH="0" baseline="0" dirty="0">
                          <a:ln>
                            <a:noFill/>
                          </a:ln>
                          <a:solidFill>
                            <a:schemeClr val="tx1"/>
                          </a:solidFill>
                          <a:effectLst/>
                          <a:latin typeface="Arial" panose="020B0604020202090204" pitchFamily="34" charset="0"/>
                          <a:ea typeface="宋体" pitchFamily="2" charset="-122"/>
                        </a:rPr>
                        <a:t>）</a:t>
                      </a:r>
                    </a:p>
                  </a:txBody>
                  <a:tcPr marT="45733" marB="45733"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9" name="文本框 28">
            <a:extLst>
              <a:ext uri="{FF2B5EF4-FFF2-40B4-BE49-F238E27FC236}">
                <a16:creationId xmlns:a16="http://schemas.microsoft.com/office/drawing/2014/main" id="{704AD955-BDE7-4EAE-87DD-21EFC1994C26}"/>
              </a:ext>
            </a:extLst>
          </p:cNvPr>
          <p:cNvSpPr txBox="1"/>
          <p:nvPr/>
        </p:nvSpPr>
        <p:spPr>
          <a:xfrm>
            <a:off x="4644455" y="5541027"/>
            <a:ext cx="4892510" cy="929485"/>
          </a:xfrm>
          <a:prstGeom prst="rect">
            <a:avLst/>
          </a:prstGeom>
          <a:noFill/>
        </p:spPr>
        <p:txBody>
          <a:bodyPr wrap="square">
            <a:spAutoFit/>
          </a:bodyPr>
          <a:lstStyle/>
          <a:p>
            <a:pPr eaLnBrk="1" hangingPunct="1">
              <a:lnSpc>
                <a:spcPct val="80000"/>
              </a:lnSpc>
            </a:pPr>
            <a:r>
              <a:rPr lang="zh-CN" altLang="en-US" dirty="0">
                <a:latin typeface="黑体" pitchFamily="49" charset="-122"/>
                <a:ea typeface="黑体" pitchFamily="49" charset="-122"/>
              </a:rPr>
              <a:t>分析</a:t>
            </a:r>
            <a:r>
              <a:rPr lang="zh-CN" altLang="en-US" dirty="0">
                <a:solidFill>
                  <a:srgbClr val="800000"/>
                </a:solidFill>
                <a:latin typeface="黑体" pitchFamily="49" charset="-122"/>
                <a:ea typeface="黑体" pitchFamily="49" charset="-122"/>
              </a:rPr>
              <a:t>：</a:t>
            </a:r>
            <a:endParaRPr lang="en-US" altLang="zh-CN" sz="1600" dirty="0">
              <a:solidFill>
                <a:srgbClr val="800000"/>
              </a:solidFill>
              <a:latin typeface="黑体" pitchFamily="49" charset="-122"/>
              <a:ea typeface="黑体" pitchFamily="49" charset="-122"/>
            </a:endParaRPr>
          </a:p>
          <a:p>
            <a:pPr eaLnBrk="1" hangingPunct="1">
              <a:lnSpc>
                <a:spcPct val="80000"/>
              </a:lnSpc>
            </a:pPr>
            <a:r>
              <a:rPr lang="zh-CN" altLang="en-US" sz="1600" dirty="0">
                <a:solidFill>
                  <a:srgbClr val="800000"/>
                </a:solidFill>
                <a:latin typeface="黑体" pitchFamily="49" charset="-122"/>
                <a:ea typeface="黑体" pitchFamily="49" charset="-122"/>
              </a:rPr>
              <a:t>一个地址可以存几位：</a:t>
            </a:r>
            <a:r>
              <a:rPr lang="en-US" altLang="zh-CN" sz="1600" dirty="0">
                <a:solidFill>
                  <a:srgbClr val="800000"/>
                </a:solidFill>
                <a:latin typeface="黑体" pitchFamily="49" charset="-122"/>
                <a:ea typeface="黑体" pitchFamily="49" charset="-122"/>
              </a:rPr>
              <a:t>1</a:t>
            </a:r>
            <a:r>
              <a:rPr lang="zh-CN" altLang="en-US" sz="1600" dirty="0">
                <a:solidFill>
                  <a:srgbClr val="800000"/>
                </a:solidFill>
                <a:latin typeface="黑体" pitchFamily="49" charset="-122"/>
                <a:ea typeface="黑体" pitchFamily="49" charset="-122"/>
              </a:rPr>
              <a:t>字节</a:t>
            </a:r>
            <a:r>
              <a:rPr lang="en-US" altLang="zh-CN" sz="1600" dirty="0">
                <a:solidFill>
                  <a:srgbClr val="800000"/>
                </a:solidFill>
                <a:latin typeface="黑体" pitchFamily="49" charset="-122"/>
                <a:ea typeface="黑体" pitchFamily="49" charset="-122"/>
              </a:rPr>
              <a:t>=8</a:t>
            </a:r>
            <a:r>
              <a:rPr lang="zh-CN" altLang="en-US" sz="1600" dirty="0">
                <a:solidFill>
                  <a:srgbClr val="800000"/>
                </a:solidFill>
                <a:latin typeface="黑体" pitchFamily="49" charset="-122"/>
                <a:ea typeface="黑体" pitchFamily="49" charset="-122"/>
              </a:rPr>
              <a:t>位</a:t>
            </a:r>
            <a:endParaRPr lang="en-US" altLang="zh-CN" sz="1600" dirty="0">
              <a:solidFill>
                <a:srgbClr val="800000"/>
              </a:solidFill>
              <a:latin typeface="黑体" pitchFamily="49" charset="-122"/>
              <a:ea typeface="黑体" pitchFamily="49" charset="-122"/>
            </a:endParaRPr>
          </a:p>
          <a:p>
            <a:pPr eaLnBrk="1" hangingPunct="1">
              <a:lnSpc>
                <a:spcPct val="80000"/>
              </a:lnSpc>
            </a:pPr>
            <a:r>
              <a:rPr lang="en-US" altLang="zh-CN" sz="1600" dirty="0">
                <a:solidFill>
                  <a:srgbClr val="800000"/>
                </a:solidFill>
                <a:latin typeface="黑体" pitchFamily="49" charset="-122"/>
                <a:ea typeface="黑体" pitchFamily="49" charset="-122"/>
              </a:rPr>
              <a:t>		  =</a:t>
            </a:r>
            <a:r>
              <a:rPr lang="zh-CN" altLang="en-US" sz="1600" dirty="0">
                <a:solidFill>
                  <a:srgbClr val="800000"/>
                </a:solidFill>
                <a:latin typeface="黑体" pitchFamily="49" charset="-122"/>
                <a:ea typeface="黑体" pitchFamily="49" charset="-122"/>
              </a:rPr>
              <a:t>两个</a:t>
            </a:r>
            <a:r>
              <a:rPr lang="en-US" altLang="zh-CN" sz="1600" dirty="0">
                <a:solidFill>
                  <a:srgbClr val="800000"/>
                </a:solidFill>
                <a:latin typeface="黑体" pitchFamily="49" charset="-122"/>
                <a:ea typeface="黑体" pitchFamily="49" charset="-122"/>
              </a:rPr>
              <a:t>16</a:t>
            </a:r>
            <a:r>
              <a:rPr lang="zh-CN" altLang="en-US" sz="1600" dirty="0">
                <a:solidFill>
                  <a:srgbClr val="800000"/>
                </a:solidFill>
                <a:latin typeface="黑体" pitchFamily="49" charset="-122"/>
                <a:ea typeface="黑体" pitchFamily="49" charset="-122"/>
              </a:rPr>
              <a:t>进制数</a:t>
            </a:r>
            <a:endParaRPr lang="en-US" altLang="zh-CN" sz="1600" dirty="0">
              <a:solidFill>
                <a:srgbClr val="800000"/>
              </a:solidFill>
              <a:latin typeface="黑体" pitchFamily="49" charset="-122"/>
              <a:ea typeface="黑体" pitchFamily="49" charset="-122"/>
            </a:endParaRPr>
          </a:p>
          <a:p>
            <a:pPr eaLnBrk="1" hangingPunct="1">
              <a:lnSpc>
                <a:spcPct val="80000"/>
              </a:lnSpc>
            </a:pPr>
            <a:r>
              <a:rPr lang="zh-CN" altLang="en-US" sz="1600" dirty="0">
                <a:solidFill>
                  <a:srgbClr val="800000"/>
                </a:solidFill>
                <a:latin typeface="黑体" pitchFamily="49" charset="-122"/>
                <a:ea typeface="黑体" pitchFamily="49" charset="-122"/>
              </a:rPr>
              <a:t>高位：</a:t>
            </a:r>
            <a:r>
              <a:rPr lang="en-US" altLang="zh-CN" sz="1600" dirty="0">
                <a:solidFill>
                  <a:srgbClr val="800000"/>
                </a:solidFill>
                <a:latin typeface="黑体" pitchFamily="49" charset="-122"/>
                <a:ea typeface="黑体" pitchFamily="49" charset="-122"/>
              </a:rPr>
              <a:t>12</a:t>
            </a:r>
            <a:endParaRPr lang="en-US" altLang="zh-CN" dirty="0">
              <a:solidFill>
                <a:srgbClr val="800000"/>
              </a:solidFill>
              <a:latin typeface="黑体" pitchFamily="49" charset="-122"/>
              <a:ea typeface="黑体" pitchFamily="49" charset="-122"/>
            </a:endParaRPr>
          </a:p>
        </p:txBody>
      </p:sp>
      <p:sp>
        <p:nvSpPr>
          <p:cNvPr id="30" name="矩形: 圆角 29">
            <a:extLst>
              <a:ext uri="{FF2B5EF4-FFF2-40B4-BE49-F238E27FC236}">
                <a16:creationId xmlns:a16="http://schemas.microsoft.com/office/drawing/2014/main" id="{0688B93D-A037-4335-AFA4-02AA13BD90F9}"/>
              </a:ext>
            </a:extLst>
          </p:cNvPr>
          <p:cNvSpPr/>
          <p:nvPr/>
        </p:nvSpPr>
        <p:spPr bwMode="auto">
          <a:xfrm>
            <a:off x="633794" y="4841131"/>
            <a:ext cx="8042662" cy="1828229"/>
          </a:xfrm>
          <a:prstGeom prst="roundRect">
            <a:avLst/>
          </a:prstGeom>
          <a:noFill/>
          <a:ln w="28575" cap="flat" cmpd="sng" algn="ctr">
            <a:solidFill>
              <a:srgbClr val="C7CAE2"/>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extLst>
      <p:ext uri="{BB962C8B-B14F-4D97-AF65-F5344CB8AC3E}">
        <p14:creationId xmlns:p14="http://schemas.microsoft.com/office/powerpoint/2010/main" val="278587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3" name="图片 5" descr="4b90f603738da977e8ab8074b351f8198718e3ed.jpg"/>
          <p:cNvPicPr>
            <a:picLocks noChangeAspect="1"/>
          </p:cNvPicPr>
          <p:nvPr/>
        </p:nvPicPr>
        <p:blipFill>
          <a:blip r:embed="rId3"/>
          <a:stretch>
            <a:fillRect/>
          </a:stretch>
        </p:blipFill>
        <p:spPr>
          <a:xfrm>
            <a:off x="2929885" y="3257550"/>
            <a:ext cx="6229350" cy="3600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410" name="Rectangle 2"/>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存储程序</a:t>
            </a:r>
          </a:p>
        </p:txBody>
      </p:sp>
      <p:sp>
        <p:nvSpPr>
          <p:cNvPr id="427011" name="Rectangle 3"/>
          <p:cNvSpPr>
            <a:spLocks noGrp="1"/>
          </p:cNvSpPr>
          <p:nvPr>
            <p:ph idx="1"/>
          </p:nvPr>
        </p:nvSpPr>
        <p:spPr>
          <a:ln/>
        </p:spPr>
        <p:txBody>
          <a:bodyPr vert="horz" wrap="square" lIns="91440" tIns="45720" rIns="91440" bIns="45720" anchor="t"/>
          <a:lstStyle/>
          <a:p>
            <a:r>
              <a:rPr lang="en-US" altLang="zh-CN" dirty="0">
                <a:ea typeface="宋体" pitchFamily="2" charset="-122"/>
              </a:rPr>
              <a:t>1945</a:t>
            </a:r>
            <a:r>
              <a:rPr lang="zh-CN" altLang="en-US" dirty="0">
                <a:ea typeface="宋体" pitchFamily="2" charset="-122"/>
              </a:rPr>
              <a:t>， “</a:t>
            </a:r>
            <a:r>
              <a:rPr lang="en-US" altLang="zh-CN" dirty="0">
                <a:ea typeface="宋体" pitchFamily="2" charset="-122"/>
              </a:rPr>
              <a:t>101</a:t>
            </a:r>
            <a:r>
              <a:rPr lang="zh-CN" altLang="en-US" dirty="0">
                <a:ea typeface="宋体" pitchFamily="2" charset="-122"/>
              </a:rPr>
              <a:t>页报告”</a:t>
            </a:r>
            <a:endParaRPr lang="en-US" altLang="zh-CN" dirty="0">
              <a:ea typeface="宋体" pitchFamily="2" charset="-122"/>
            </a:endParaRPr>
          </a:p>
          <a:p>
            <a:r>
              <a:rPr lang="en-US" altLang="zh-CN" dirty="0">
                <a:ea typeface="宋体" pitchFamily="2" charset="-122"/>
              </a:rPr>
              <a:t>1951</a:t>
            </a:r>
            <a:r>
              <a:rPr lang="zh-CN" altLang="en-US" dirty="0">
                <a:ea typeface="宋体" pitchFamily="2" charset="-122"/>
              </a:rPr>
              <a:t>，诺依曼机完成</a:t>
            </a:r>
            <a:endParaRPr lang="en-US" altLang="zh-CN" dirty="0">
              <a:ea typeface="宋体" pitchFamily="2" charset="-122"/>
            </a:endParaRPr>
          </a:p>
          <a:p>
            <a:r>
              <a:rPr lang="en-US" altLang="zh-CN" dirty="0">
                <a:ea typeface="宋体" pitchFamily="2" charset="-122"/>
              </a:rPr>
              <a:t>1949</a:t>
            </a:r>
            <a:r>
              <a:rPr lang="zh-CN" altLang="en-US" dirty="0">
                <a:ea typeface="宋体" pitchFamily="2" charset="-122"/>
              </a:rPr>
              <a:t>，英国剑桥</a:t>
            </a:r>
            <a:r>
              <a:rPr lang="en-GB" altLang="zh-CN" dirty="0">
                <a:ea typeface="宋体" pitchFamily="2" charset="-122"/>
              </a:rPr>
              <a:t>M.Wilkes </a:t>
            </a:r>
            <a:r>
              <a:rPr lang="zh-CN" altLang="en-US" dirty="0">
                <a:ea typeface="宋体" pitchFamily="2" charset="-122"/>
              </a:rPr>
              <a:t>第一台电子存储程序计算机</a:t>
            </a:r>
            <a:endParaRPr lang="en-US" altLang="zh-CN" dirty="0">
              <a:ea typeface="宋体" pitchFamily="2" charset="-122"/>
            </a:endParaRPr>
          </a:p>
          <a:p>
            <a:r>
              <a:rPr lang="zh-CN" altLang="en-US" dirty="0">
                <a:ea typeface="宋体" pitchFamily="2" charset="-122"/>
              </a:rPr>
              <a:t>核心思想 ：</a:t>
            </a:r>
            <a:endParaRPr lang="en-US" altLang="zh-CN" dirty="0">
              <a:ea typeface="宋体" pitchFamily="2" charset="-122"/>
            </a:endParaRPr>
          </a:p>
          <a:p>
            <a:pPr lvl="1"/>
            <a:r>
              <a:rPr lang="zh-CN" altLang="en-US" dirty="0">
                <a:highlight>
                  <a:srgbClr val="FFFF00"/>
                </a:highlight>
                <a:ea typeface="宋体" pitchFamily="2" charset="-122"/>
              </a:rPr>
              <a:t>二进制</a:t>
            </a:r>
            <a:endParaRPr lang="en-US" altLang="zh-CN" dirty="0">
              <a:highlight>
                <a:srgbClr val="FFFF00"/>
              </a:highlight>
              <a:ea typeface="宋体" pitchFamily="2" charset="-122"/>
            </a:endParaRPr>
          </a:p>
          <a:p>
            <a:pPr lvl="1"/>
            <a:r>
              <a:rPr lang="zh-CN" altLang="en-US" dirty="0">
                <a:highlight>
                  <a:srgbClr val="FFFF00"/>
                </a:highlight>
                <a:ea typeface="宋体" pitchFamily="2" charset="-122"/>
              </a:rPr>
              <a:t>存储程序</a:t>
            </a:r>
            <a:endParaRPr lang="en-US" altLang="zh-CN" dirty="0">
              <a:highlight>
                <a:srgbClr val="FFFF00"/>
              </a:highlight>
              <a:ea typeface="宋体" pitchFamily="2" charset="-122"/>
            </a:endParaRPr>
          </a:p>
          <a:p>
            <a:endParaRPr lang="zh-CN" altLang="en-US" dirty="0">
              <a:ea typeface="宋体" pitchFamily="2" charset="-122"/>
            </a:endParaRPr>
          </a:p>
        </p:txBody>
      </p:sp>
      <p:pic>
        <p:nvPicPr>
          <p:cNvPr id="427012" name="Picture 4" descr="ffnoyimj"/>
          <p:cNvPicPr>
            <a:picLocks noChangeAspect="1"/>
          </p:cNvPicPr>
          <p:nvPr/>
        </p:nvPicPr>
        <p:blipFill>
          <a:blip r:embed="rId4"/>
          <a:stretch>
            <a:fillRect/>
          </a:stretch>
        </p:blipFill>
        <p:spPr>
          <a:xfrm>
            <a:off x="7380288" y="0"/>
            <a:ext cx="1763712" cy="2270125"/>
          </a:xfrm>
          <a:prstGeom prst="rect">
            <a:avLst/>
          </a:prstGeom>
          <a:noFill/>
          <a:ln w="9525">
            <a:noFill/>
          </a:ln>
        </p:spPr>
      </p:pic>
      <p:sp>
        <p:nvSpPr>
          <p:cNvPr id="7" name="TextBox 6"/>
          <p:cNvSpPr txBox="1"/>
          <p:nvPr/>
        </p:nvSpPr>
        <p:spPr>
          <a:xfrm>
            <a:off x="-540568" y="4991616"/>
            <a:ext cx="9109075" cy="1894173"/>
          </a:xfrm>
          <a:prstGeom prst="rect">
            <a:avLst/>
          </a:prstGeom>
          <a:noFill/>
          <a:ln w="9525">
            <a:solidFill>
              <a:srgbClr val="CCFFFF"/>
            </a:solid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457200" lvl="1" indent="0">
              <a:lnSpc>
                <a:spcPct val="150000"/>
              </a:lnSpc>
              <a:spcBef>
                <a:spcPct val="0"/>
              </a:spcBef>
              <a:buClrTx/>
              <a:buSzPct val="100000"/>
              <a:buChar char="Ø"/>
            </a:pPr>
            <a:r>
              <a:rPr lang="zh-CN" altLang="en-US" sz="1600" b="1" dirty="0">
                <a:latin typeface="华文细黑" pitchFamily="2" charset="-122"/>
                <a:ea typeface="华文细黑" pitchFamily="2" charset="-122"/>
              </a:rPr>
              <a:t>把需要的程序和数据送至计算机中。</a:t>
            </a:r>
          </a:p>
          <a:p>
            <a:pPr marL="457200" lvl="1" indent="0">
              <a:lnSpc>
                <a:spcPct val="150000"/>
              </a:lnSpc>
              <a:spcBef>
                <a:spcPct val="0"/>
              </a:spcBef>
              <a:buClrTx/>
              <a:buSzPct val="100000"/>
              <a:buChar char="Ø"/>
            </a:pPr>
            <a:r>
              <a:rPr lang="zh-CN" altLang="en-US" sz="1600" b="1" dirty="0">
                <a:latin typeface="华文细黑" pitchFamily="2" charset="-122"/>
                <a:ea typeface="华文细黑" pitchFamily="2" charset="-122"/>
              </a:rPr>
              <a:t>必须具有长期记忆程序、数据、中间结果及最终运算结果的能力。</a:t>
            </a:r>
          </a:p>
          <a:p>
            <a:pPr marL="457200" lvl="1" indent="0">
              <a:lnSpc>
                <a:spcPct val="150000"/>
              </a:lnSpc>
              <a:spcBef>
                <a:spcPct val="0"/>
              </a:spcBef>
              <a:buClrTx/>
              <a:buSzPct val="100000"/>
              <a:buChar char="Ø"/>
            </a:pPr>
            <a:r>
              <a:rPr lang="zh-CN" altLang="en-US" sz="1600" b="1" dirty="0">
                <a:latin typeface="华文细黑" pitchFamily="2" charset="-122"/>
                <a:ea typeface="华文细黑" pitchFamily="2" charset="-122"/>
              </a:rPr>
              <a:t>能够完成各种算术、逻辑运算和数据传送等数据加工处理的能力。</a:t>
            </a:r>
          </a:p>
          <a:p>
            <a:pPr marL="457200" lvl="1" indent="0">
              <a:lnSpc>
                <a:spcPct val="150000"/>
              </a:lnSpc>
              <a:spcBef>
                <a:spcPct val="0"/>
              </a:spcBef>
              <a:buClrTx/>
              <a:buSzPct val="100000"/>
              <a:buChar char="Ø"/>
            </a:pPr>
            <a:r>
              <a:rPr lang="zh-CN" altLang="en-US" sz="1600" b="1" dirty="0">
                <a:latin typeface="华文细黑" pitchFamily="2" charset="-122"/>
                <a:ea typeface="华文细黑" pitchFamily="2" charset="-122"/>
              </a:rPr>
              <a:t>能够根据需要控制程序走向，并能根据指令控制机器的各部件协调操作。</a:t>
            </a:r>
          </a:p>
          <a:p>
            <a:pPr marL="457200" lvl="1" indent="0">
              <a:lnSpc>
                <a:spcPct val="150000"/>
              </a:lnSpc>
              <a:spcBef>
                <a:spcPct val="0"/>
              </a:spcBef>
              <a:buClrTx/>
              <a:buSzPct val="100000"/>
              <a:buChar char="Ø"/>
            </a:pPr>
            <a:r>
              <a:rPr lang="zh-CN" altLang="en-US" sz="1600" b="1" dirty="0">
                <a:latin typeface="华文细黑" pitchFamily="2" charset="-122"/>
                <a:ea typeface="华文细黑" pitchFamily="2" charset="-122"/>
              </a:rPr>
              <a:t>能够按照要求将处理结果输出给用户。</a:t>
            </a:r>
            <a:endParaRPr lang="zh-CN" altLang="en-US" sz="4400" b="1" dirty="0">
              <a:latin typeface="华文细黑" pitchFamily="2" charset="-122"/>
              <a:ea typeface="华文细黑"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0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6" fill="hold" nodeType="clickEffect">
                                  <p:stCondLst>
                                    <p:cond delay="0"/>
                                  </p:stCondLst>
                                  <p:childTnLst>
                                    <p:set>
                                      <p:cBhvr>
                                        <p:cTn id="10" dur="1" fill="hold">
                                          <p:stCondLst>
                                            <p:cond delay="0"/>
                                          </p:stCondLst>
                                        </p:cTn>
                                        <p:tgtEl>
                                          <p:spTgt spid="427011">
                                            <p:txEl>
                                              <p:pRg st="0" end="0"/>
                                            </p:txEl>
                                          </p:spTgt>
                                        </p:tgtEl>
                                        <p:attrNameLst>
                                          <p:attrName>style.visibility</p:attrName>
                                        </p:attrNameLst>
                                      </p:cBhvr>
                                      <p:to>
                                        <p:strVal val="visible"/>
                                      </p:to>
                                    </p:set>
                                    <p:animEffect transition="in" filter="barn(inHorizontal)">
                                      <p:cBhvr>
                                        <p:cTn id="11" dur="500"/>
                                        <p:tgtEl>
                                          <p:spTgt spid="4270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nodeType="clickEffect">
                                  <p:stCondLst>
                                    <p:cond delay="0"/>
                                  </p:stCondLst>
                                  <p:childTnLst>
                                    <p:set>
                                      <p:cBhvr>
                                        <p:cTn id="15" dur="1" fill="hold">
                                          <p:stCondLst>
                                            <p:cond delay="0"/>
                                          </p:stCondLst>
                                        </p:cTn>
                                        <p:tgtEl>
                                          <p:spTgt spid="427011">
                                            <p:txEl>
                                              <p:pRg st="1" end="1"/>
                                            </p:txEl>
                                          </p:spTgt>
                                        </p:tgtEl>
                                        <p:attrNameLst>
                                          <p:attrName>style.visibility</p:attrName>
                                        </p:attrNameLst>
                                      </p:cBhvr>
                                      <p:to>
                                        <p:strVal val="visible"/>
                                      </p:to>
                                    </p:set>
                                    <p:animEffect transition="in" filter="barn(inHorizontal)">
                                      <p:cBhvr>
                                        <p:cTn id="16" dur="500"/>
                                        <p:tgtEl>
                                          <p:spTgt spid="4270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6" fill="hold" nodeType="clickEffect">
                                  <p:stCondLst>
                                    <p:cond delay="0"/>
                                  </p:stCondLst>
                                  <p:childTnLst>
                                    <p:set>
                                      <p:cBhvr>
                                        <p:cTn id="20" dur="1" fill="hold">
                                          <p:stCondLst>
                                            <p:cond delay="0"/>
                                          </p:stCondLst>
                                        </p:cTn>
                                        <p:tgtEl>
                                          <p:spTgt spid="427011">
                                            <p:txEl>
                                              <p:pRg st="2" end="2"/>
                                            </p:txEl>
                                          </p:spTgt>
                                        </p:tgtEl>
                                        <p:attrNameLst>
                                          <p:attrName>style.visibility</p:attrName>
                                        </p:attrNameLst>
                                      </p:cBhvr>
                                      <p:to>
                                        <p:strVal val="visible"/>
                                      </p:to>
                                    </p:set>
                                    <p:animEffect transition="in" filter="barn(inHorizontal)">
                                      <p:cBhvr>
                                        <p:cTn id="21" dur="500"/>
                                        <p:tgtEl>
                                          <p:spTgt spid="4270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6" fill="hold" nodeType="clickEffect">
                                  <p:stCondLst>
                                    <p:cond delay="0"/>
                                  </p:stCondLst>
                                  <p:childTnLst>
                                    <p:set>
                                      <p:cBhvr>
                                        <p:cTn id="25" dur="1" fill="hold">
                                          <p:stCondLst>
                                            <p:cond delay="0"/>
                                          </p:stCondLst>
                                        </p:cTn>
                                        <p:tgtEl>
                                          <p:spTgt spid="427011">
                                            <p:txEl>
                                              <p:pRg st="3" end="3"/>
                                            </p:txEl>
                                          </p:spTgt>
                                        </p:tgtEl>
                                        <p:attrNameLst>
                                          <p:attrName>style.visibility</p:attrName>
                                        </p:attrNameLst>
                                      </p:cBhvr>
                                      <p:to>
                                        <p:strVal val="visible"/>
                                      </p:to>
                                    </p:set>
                                    <p:animEffect transition="in" filter="barn(inHorizontal)">
                                      <p:cBhvr>
                                        <p:cTn id="26" dur="500"/>
                                        <p:tgtEl>
                                          <p:spTgt spid="42701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6" fill="hold" nodeType="clickEffect">
                                  <p:stCondLst>
                                    <p:cond delay="0"/>
                                  </p:stCondLst>
                                  <p:childTnLst>
                                    <p:set>
                                      <p:cBhvr>
                                        <p:cTn id="30" dur="1" fill="hold">
                                          <p:stCondLst>
                                            <p:cond delay="0"/>
                                          </p:stCondLst>
                                        </p:cTn>
                                        <p:tgtEl>
                                          <p:spTgt spid="427011">
                                            <p:txEl>
                                              <p:pRg st="4" end="4"/>
                                            </p:txEl>
                                          </p:spTgt>
                                        </p:tgtEl>
                                        <p:attrNameLst>
                                          <p:attrName>style.visibility</p:attrName>
                                        </p:attrNameLst>
                                      </p:cBhvr>
                                      <p:to>
                                        <p:strVal val="visible"/>
                                      </p:to>
                                    </p:set>
                                    <p:animEffect transition="in" filter="barn(inHorizontal)">
                                      <p:cBhvr>
                                        <p:cTn id="31" dur="500"/>
                                        <p:tgtEl>
                                          <p:spTgt spid="427011">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6" fill="hold" nodeType="clickEffect">
                                  <p:stCondLst>
                                    <p:cond delay="0"/>
                                  </p:stCondLst>
                                  <p:childTnLst>
                                    <p:set>
                                      <p:cBhvr>
                                        <p:cTn id="35" dur="1" fill="hold">
                                          <p:stCondLst>
                                            <p:cond delay="0"/>
                                          </p:stCondLst>
                                        </p:cTn>
                                        <p:tgtEl>
                                          <p:spTgt spid="427011">
                                            <p:txEl>
                                              <p:pRg st="5" end="5"/>
                                            </p:txEl>
                                          </p:spTgt>
                                        </p:tgtEl>
                                        <p:attrNameLst>
                                          <p:attrName>style.visibility</p:attrName>
                                        </p:attrNameLst>
                                      </p:cBhvr>
                                      <p:to>
                                        <p:strVal val="visible"/>
                                      </p:to>
                                    </p:set>
                                    <p:animEffect transition="in" filter="barn(inHorizontal)">
                                      <p:cBhvr>
                                        <p:cTn id="36" dur="500"/>
                                        <p:tgtEl>
                                          <p:spTgt spid="427011">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nodeType="clickEffect">
                                  <p:stCondLst>
                                    <p:cond delay="0"/>
                                  </p:stCondLst>
                                  <p:childTnLst>
                                    <p:animEffect transition="out" filter="wipe(down)">
                                      <p:cBhvr>
                                        <p:cTn id="40" dur="500"/>
                                        <p:tgtEl>
                                          <p:spTgt spid="427011">
                                            <p:txEl>
                                              <p:pRg st="4" end="4"/>
                                            </p:txEl>
                                          </p:spTgt>
                                        </p:tgtEl>
                                      </p:cBhvr>
                                    </p:animEffect>
                                    <p:set>
                                      <p:cBhvr>
                                        <p:cTn id="41" dur="1" fill="hold">
                                          <p:stCondLst>
                                            <p:cond delay="499"/>
                                          </p:stCondLst>
                                        </p:cTn>
                                        <p:tgtEl>
                                          <p:spTgt spid="427011">
                                            <p:txEl>
                                              <p:pRg st="4" end="4"/>
                                            </p:txEl>
                                          </p:spTgt>
                                        </p:tgtEl>
                                        <p:attrNameLst>
                                          <p:attrName>style.visibility</p:attrName>
                                        </p:attrNameLst>
                                      </p:cBhvr>
                                      <p:to>
                                        <p:strVal val="hidden"/>
                                      </p:to>
                                    </p:set>
                                  </p:childTnLst>
                                </p:cTn>
                              </p:par>
                              <p:par>
                                <p:cTn id="42" presetID="22" presetClass="exit" presetSubtype="4" fill="hold" nodeType="withEffect">
                                  <p:stCondLst>
                                    <p:cond delay="0"/>
                                  </p:stCondLst>
                                  <p:childTnLst>
                                    <p:animEffect transition="out" filter="wipe(down)">
                                      <p:cBhvr>
                                        <p:cTn id="43" dur="500"/>
                                        <p:tgtEl>
                                          <p:spTgt spid="427011">
                                            <p:txEl>
                                              <p:pRg st="5" end="5"/>
                                            </p:txEl>
                                          </p:spTgt>
                                        </p:tgtEl>
                                      </p:cBhvr>
                                    </p:animEffect>
                                    <p:set>
                                      <p:cBhvr>
                                        <p:cTn id="44" dur="1" fill="hold">
                                          <p:stCondLst>
                                            <p:cond delay="499"/>
                                          </p:stCondLst>
                                        </p:cTn>
                                        <p:tgtEl>
                                          <p:spTgt spid="427011">
                                            <p:txEl>
                                              <p:pRg st="5" end="5"/>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5" presetClass="exit" presetSubtype="10" fill="hold" grpId="0" nodeType="clickEffect">
                                  <p:stCondLst>
                                    <p:cond delay="0"/>
                                  </p:stCondLst>
                                  <p:childTnLst>
                                    <p:animEffect transition="out" filter="checkerboard(across)">
                                      <p:cBhvr>
                                        <p:cTn id="68" dur="500"/>
                                        <p:tgtEl>
                                          <p:spTgt spid="7">
                                            <p:txEl>
                                              <p:pRg st="0" end="0"/>
                                            </p:txEl>
                                          </p:spTgt>
                                        </p:tgtEl>
                                      </p:cBhvr>
                                    </p:animEffect>
                                    <p:set>
                                      <p:cBhvr>
                                        <p:cTn id="69" dur="1" fill="hold">
                                          <p:stCondLst>
                                            <p:cond delay="499"/>
                                          </p:stCondLst>
                                        </p:cTn>
                                        <p:tgtEl>
                                          <p:spTgt spid="7">
                                            <p:txEl>
                                              <p:pRg st="0" end="0"/>
                                            </p:txEl>
                                          </p:spTgt>
                                        </p:tgtEl>
                                        <p:attrNameLst>
                                          <p:attrName>style.visibility</p:attrName>
                                        </p:attrNameLst>
                                      </p:cBhvr>
                                      <p:to>
                                        <p:strVal val="hidden"/>
                                      </p:to>
                                    </p:set>
                                  </p:childTnLst>
                                </p:cTn>
                              </p:par>
                              <p:par>
                                <p:cTn id="70" presetID="5" presetClass="exit" presetSubtype="10" fill="hold" grpId="0" nodeType="withEffect">
                                  <p:stCondLst>
                                    <p:cond delay="0"/>
                                  </p:stCondLst>
                                  <p:childTnLst>
                                    <p:animEffect transition="out" filter="checkerboard(across)">
                                      <p:cBhvr>
                                        <p:cTn id="71" dur="500"/>
                                        <p:tgtEl>
                                          <p:spTgt spid="7">
                                            <p:txEl>
                                              <p:pRg st="1" end="1"/>
                                            </p:txEl>
                                          </p:spTgt>
                                        </p:tgtEl>
                                      </p:cBhvr>
                                    </p:animEffect>
                                    <p:set>
                                      <p:cBhvr>
                                        <p:cTn id="72" dur="1" fill="hold">
                                          <p:stCondLst>
                                            <p:cond delay="499"/>
                                          </p:stCondLst>
                                        </p:cTn>
                                        <p:tgtEl>
                                          <p:spTgt spid="7">
                                            <p:txEl>
                                              <p:pRg st="1" end="1"/>
                                            </p:txEl>
                                          </p:spTgt>
                                        </p:tgtEl>
                                        <p:attrNameLst>
                                          <p:attrName>style.visibility</p:attrName>
                                        </p:attrNameLst>
                                      </p:cBhvr>
                                      <p:to>
                                        <p:strVal val="hidden"/>
                                      </p:to>
                                    </p:set>
                                  </p:childTnLst>
                                </p:cTn>
                              </p:par>
                              <p:par>
                                <p:cTn id="73" presetID="5" presetClass="exit" presetSubtype="10" fill="hold" grpId="0" nodeType="withEffect">
                                  <p:stCondLst>
                                    <p:cond delay="0"/>
                                  </p:stCondLst>
                                  <p:childTnLst>
                                    <p:animEffect transition="out" filter="checkerboard(across)">
                                      <p:cBhvr>
                                        <p:cTn id="74" dur="500"/>
                                        <p:tgtEl>
                                          <p:spTgt spid="7">
                                            <p:txEl>
                                              <p:pRg st="2" end="2"/>
                                            </p:txEl>
                                          </p:spTgt>
                                        </p:tgtEl>
                                      </p:cBhvr>
                                    </p:animEffect>
                                    <p:set>
                                      <p:cBhvr>
                                        <p:cTn id="75" dur="1" fill="hold">
                                          <p:stCondLst>
                                            <p:cond delay="499"/>
                                          </p:stCondLst>
                                        </p:cTn>
                                        <p:tgtEl>
                                          <p:spTgt spid="7">
                                            <p:txEl>
                                              <p:pRg st="2" end="2"/>
                                            </p:txEl>
                                          </p:spTgt>
                                        </p:tgtEl>
                                        <p:attrNameLst>
                                          <p:attrName>style.visibility</p:attrName>
                                        </p:attrNameLst>
                                      </p:cBhvr>
                                      <p:to>
                                        <p:strVal val="hidden"/>
                                      </p:to>
                                    </p:set>
                                  </p:childTnLst>
                                </p:cTn>
                              </p:par>
                              <p:par>
                                <p:cTn id="76" presetID="5" presetClass="exit" presetSubtype="10" fill="hold" grpId="0" nodeType="withEffect">
                                  <p:stCondLst>
                                    <p:cond delay="0"/>
                                  </p:stCondLst>
                                  <p:childTnLst>
                                    <p:animEffect transition="out" filter="checkerboard(across)">
                                      <p:cBhvr>
                                        <p:cTn id="77" dur="500"/>
                                        <p:tgtEl>
                                          <p:spTgt spid="7">
                                            <p:txEl>
                                              <p:pRg st="3" end="3"/>
                                            </p:txEl>
                                          </p:spTgt>
                                        </p:tgtEl>
                                      </p:cBhvr>
                                    </p:animEffect>
                                    <p:set>
                                      <p:cBhvr>
                                        <p:cTn id="78" dur="1" fill="hold">
                                          <p:stCondLst>
                                            <p:cond delay="499"/>
                                          </p:stCondLst>
                                        </p:cTn>
                                        <p:tgtEl>
                                          <p:spTgt spid="7">
                                            <p:txEl>
                                              <p:pRg st="3" end="3"/>
                                            </p:txEl>
                                          </p:spTgt>
                                        </p:tgtEl>
                                        <p:attrNameLst>
                                          <p:attrName>style.visibility</p:attrName>
                                        </p:attrNameLst>
                                      </p:cBhvr>
                                      <p:to>
                                        <p:strVal val="hidden"/>
                                      </p:to>
                                    </p:set>
                                  </p:childTnLst>
                                </p:cTn>
                              </p:par>
                              <p:par>
                                <p:cTn id="79" presetID="5" presetClass="exit" presetSubtype="10" fill="hold" grpId="0" nodeType="withEffect">
                                  <p:stCondLst>
                                    <p:cond delay="0"/>
                                  </p:stCondLst>
                                  <p:childTnLst>
                                    <p:animEffect transition="out" filter="checkerboard(across)">
                                      <p:cBhvr>
                                        <p:cTn id="80" dur="500"/>
                                        <p:tgtEl>
                                          <p:spTgt spid="7">
                                            <p:txEl>
                                              <p:pRg st="4" end="4"/>
                                            </p:txEl>
                                          </p:spTgt>
                                        </p:tgtEl>
                                      </p:cBhvr>
                                    </p:animEffect>
                                    <p:set>
                                      <p:cBhvr>
                                        <p:cTn id="81" dur="1" fill="hold">
                                          <p:stCondLst>
                                            <p:cond delay="499"/>
                                          </p:stCondLst>
                                        </p:cTn>
                                        <p:tgtEl>
                                          <p:spTgt spid="7">
                                            <p:txEl>
                                              <p:pRg st="4" end="4"/>
                                            </p:txEl>
                                          </p:spTgt>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4" presetClass="entr" presetSubtype="16" fill="hold" nodeType="clickEffect">
                                  <p:stCondLst>
                                    <p:cond delay="0"/>
                                  </p:stCondLst>
                                  <p:childTnLst>
                                    <p:set>
                                      <p:cBhvr>
                                        <p:cTn id="85" dur="1" fill="hold">
                                          <p:stCondLst>
                                            <p:cond delay="0"/>
                                          </p:stCondLst>
                                        </p:cTn>
                                        <p:tgtEl>
                                          <p:spTgt spid="32773"/>
                                        </p:tgtEl>
                                        <p:attrNameLst>
                                          <p:attrName>style.visibility</p:attrName>
                                        </p:attrNameLst>
                                      </p:cBhvr>
                                      <p:to>
                                        <p:strVal val="visible"/>
                                      </p:to>
                                    </p:set>
                                    <p:animEffect transition="in" filter="box(in)">
                                      <p:cBhvr>
                                        <p:cTn id="86"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50</a:t>
            </a:fld>
            <a:endParaRPr lang="en-AU" altLang="zh-CN" sz="1400" b="1" dirty="0">
              <a:ea typeface="宋体" pitchFamily="2" charset="-122"/>
            </a:endParaRPr>
          </a:p>
        </p:txBody>
      </p:sp>
      <p:sp>
        <p:nvSpPr>
          <p:cNvPr id="117763" name="Rectangle 4"/>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常数或立即数操作数</a:t>
            </a:r>
            <a:endParaRPr lang="en-AU" altLang="zh-CN" dirty="0">
              <a:ea typeface="宋体" pitchFamily="2" charset="-122"/>
            </a:endParaRPr>
          </a:p>
        </p:txBody>
      </p:sp>
      <p:sp>
        <p:nvSpPr>
          <p:cNvPr id="17412" name="Rectangle 5"/>
          <p:cNvSpPr>
            <a:spLocks noGrp="1"/>
          </p:cNvSpPr>
          <p:nvPr>
            <p:ph idx="1"/>
          </p:nvPr>
        </p:nvSpPr>
        <p:spPr>
          <a:ln/>
        </p:spPr>
        <p:txBody>
          <a:bodyPr vert="horz" wrap="square" lIns="91440" tIns="45720" rIns="91440" bIns="45720" anchor="t"/>
          <a:lstStyle/>
          <a:p>
            <a:pPr eaLnBrk="1" hangingPunct="1"/>
            <a:r>
              <a:rPr lang="zh-CN" altLang="en-US" dirty="0">
                <a:latin typeface="黑体" pitchFamily="49" charset="-122"/>
                <a:ea typeface="黑体" pitchFamily="49" charset="-122"/>
              </a:rPr>
              <a:t>指令中使用常数</a:t>
            </a:r>
            <a:endParaRPr lang="en-US" altLang="zh-CN" dirty="0">
              <a:latin typeface="黑体" pitchFamily="49" charset="-122"/>
              <a:ea typeface="黑体" pitchFamily="49" charset="-122"/>
            </a:endParaRPr>
          </a:p>
          <a:p>
            <a:pPr eaLnBrk="1" hangingPunct="1">
              <a:buNone/>
            </a:pPr>
            <a:r>
              <a:rPr lang="en-US" altLang="zh-CN" sz="2800" dirty="0">
                <a:latin typeface="黑体" pitchFamily="49" charset="-122"/>
                <a:ea typeface="黑体" pitchFamily="49" charset="-122"/>
              </a:rPr>
              <a:t>	add</a:t>
            </a:r>
            <a:r>
              <a:rPr lang="en-US" altLang="zh-CN" sz="2800" dirty="0">
                <a:solidFill>
                  <a:srgbClr val="800000"/>
                </a:solidFill>
                <a:latin typeface="黑体" pitchFamily="49" charset="-122"/>
                <a:ea typeface="黑体" pitchFamily="49" charset="-122"/>
              </a:rPr>
              <a:t>i</a:t>
            </a:r>
            <a:r>
              <a:rPr lang="en-US" altLang="zh-CN" sz="2800" dirty="0">
                <a:latin typeface="黑体" pitchFamily="49" charset="-122"/>
                <a:ea typeface="黑体" pitchFamily="49" charset="-122"/>
              </a:rPr>
              <a:t> $s3, $s3, 4</a:t>
            </a:r>
            <a:r>
              <a:rPr lang="zh-CN" altLang="en-US" sz="2800" dirty="0">
                <a:solidFill>
                  <a:srgbClr val="800000"/>
                </a:solidFill>
                <a:latin typeface="黑体" pitchFamily="49" charset="-122"/>
                <a:ea typeface="黑体" pitchFamily="49" charset="-122"/>
              </a:rPr>
              <a:t>（</a:t>
            </a:r>
            <a:r>
              <a:rPr lang="en-US" altLang="zh-CN" sz="2800" dirty="0">
                <a:solidFill>
                  <a:srgbClr val="800000"/>
                </a:solidFill>
                <a:latin typeface="黑体" pitchFamily="49" charset="-122"/>
                <a:ea typeface="黑体" pitchFamily="49" charset="-122"/>
              </a:rPr>
              <a:t>immediate</a:t>
            </a:r>
            <a:r>
              <a:rPr lang="zh-CN" altLang="en-US" sz="2800" dirty="0">
                <a:solidFill>
                  <a:srgbClr val="800000"/>
                </a:solidFill>
                <a:latin typeface="黑体" pitchFamily="49" charset="-122"/>
                <a:ea typeface="黑体" pitchFamily="49" charset="-122"/>
              </a:rPr>
              <a:t>）</a:t>
            </a:r>
          </a:p>
          <a:p>
            <a:pPr eaLnBrk="1" hangingPunct="1"/>
            <a:r>
              <a:rPr lang="zh-CN" altLang="en-US" dirty="0">
                <a:latin typeface="黑体" pitchFamily="49" charset="-122"/>
                <a:ea typeface="黑体" pitchFamily="49" charset="-122"/>
              </a:rPr>
              <a:t>没有减去立即数的减法指令</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可以使用负常数，</a:t>
            </a:r>
            <a:r>
              <a:rPr lang="zh-CN" altLang="en-US" dirty="0">
                <a:solidFill>
                  <a:srgbClr val="800000"/>
                </a:solidFill>
                <a:latin typeface="黑体" pitchFamily="49" charset="-122"/>
                <a:ea typeface="黑体" pitchFamily="49" charset="-122"/>
              </a:rPr>
              <a:t>即</a:t>
            </a:r>
            <a:r>
              <a:rPr lang="zh-CN" altLang="en-US" dirty="0">
                <a:solidFill>
                  <a:srgbClr val="800000"/>
                </a:solidFill>
                <a:ea typeface="黑体" pitchFamily="49" charset="-122"/>
              </a:rPr>
              <a:t>“</a:t>
            </a:r>
            <a:r>
              <a:rPr lang="zh-CN" altLang="en-US" dirty="0">
                <a:solidFill>
                  <a:srgbClr val="800000"/>
                </a:solidFill>
                <a:latin typeface="黑体" pitchFamily="49" charset="-122"/>
                <a:ea typeface="黑体" pitchFamily="49" charset="-122"/>
              </a:rPr>
              <a:t>加负数</a:t>
            </a:r>
            <a:r>
              <a:rPr lang="zh-CN" altLang="en-US" dirty="0">
                <a:solidFill>
                  <a:srgbClr val="800000"/>
                </a:solidFill>
                <a:ea typeface="黑体" pitchFamily="49" charset="-122"/>
              </a:rPr>
              <a:t>”</a:t>
            </a:r>
            <a:r>
              <a:rPr lang="zh-CN" altLang="en-US" dirty="0">
                <a:solidFill>
                  <a:srgbClr val="800000"/>
                </a:solidFill>
                <a:latin typeface="黑体" pitchFamily="49" charset="-122"/>
                <a:ea typeface="黑体" pitchFamily="49" charset="-122"/>
              </a:rPr>
              <a:t>实现减法</a:t>
            </a:r>
            <a:endParaRPr lang="en-US" altLang="zh-CN" dirty="0">
              <a:solidFill>
                <a:srgbClr val="800000"/>
              </a:solidFill>
              <a:latin typeface="黑体" pitchFamily="49" charset="-122"/>
              <a:ea typeface="黑体" pitchFamily="49" charset="-122"/>
            </a:endParaRPr>
          </a:p>
          <a:p>
            <a:pPr lvl="1" eaLnBrk="1" hangingPunct="1">
              <a:buNone/>
            </a:pPr>
            <a:r>
              <a:rPr lang="en-US" altLang="zh-CN" sz="2400" dirty="0">
                <a:latin typeface="黑体" pitchFamily="49" charset="-122"/>
                <a:ea typeface="黑体" pitchFamily="49" charset="-122"/>
              </a:rPr>
              <a:t>	addi $s2, $s1, -1</a:t>
            </a:r>
          </a:p>
          <a:p>
            <a:pPr eaLnBrk="1" hangingPunct="1"/>
            <a:r>
              <a:rPr lang="zh-CN" altLang="en-US" i="1" dirty="0">
                <a:latin typeface="黑体" pitchFamily="49" charset="-122"/>
                <a:ea typeface="黑体" pitchFamily="49" charset="-122"/>
              </a:rPr>
              <a:t>设计规则三：</a:t>
            </a:r>
            <a:r>
              <a:rPr lang="zh-CN" altLang="en-US" i="1" dirty="0">
                <a:solidFill>
                  <a:srgbClr val="800000"/>
                </a:solidFill>
                <a:latin typeface="黑体" pitchFamily="49" charset="-122"/>
                <a:ea typeface="黑体" pitchFamily="49" charset="-122"/>
              </a:rPr>
              <a:t>加速执行常用操作</a:t>
            </a:r>
            <a:endParaRPr lang="en-US" altLang="zh-CN" dirty="0">
              <a:solidFill>
                <a:srgbClr val="800000"/>
              </a:solidFill>
              <a:latin typeface="黑体" pitchFamily="49" charset="-122"/>
              <a:ea typeface="黑体" pitchFamily="49" charset="-122"/>
            </a:endParaRPr>
          </a:p>
          <a:p>
            <a:pPr lvl="1" eaLnBrk="1" hangingPunct="1"/>
            <a:r>
              <a:rPr lang="zh-CN" altLang="en-US" dirty="0">
                <a:latin typeface="黑体" pitchFamily="49" charset="-122"/>
                <a:ea typeface="黑体" pitchFamily="49" charset="-122"/>
              </a:rPr>
              <a:t>小常数操作出现的频率高</a:t>
            </a:r>
            <a:endParaRPr lang="en-US" altLang="zh-CN" dirty="0">
              <a:latin typeface="黑体" pitchFamily="49" charset="-122"/>
              <a:ea typeface="黑体" pitchFamily="49" charset="-122"/>
            </a:endParaRPr>
          </a:p>
          <a:p>
            <a:pPr lvl="1" eaLnBrk="1" hangingPunct="1"/>
            <a:r>
              <a:rPr lang="zh-CN" altLang="en-US" dirty="0">
                <a:highlight>
                  <a:srgbClr val="FFFF00"/>
                </a:highlight>
                <a:latin typeface="黑体" pitchFamily="49" charset="-122"/>
                <a:ea typeface="黑体" pitchFamily="49" charset="-122"/>
              </a:rPr>
              <a:t>立即数操作不用到内存取数</a:t>
            </a:r>
            <a:endParaRPr lang="en-AU" altLang="zh-CN" dirty="0">
              <a:highlight>
                <a:srgbClr val="FFFF00"/>
              </a:highlight>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4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51</a:t>
            </a:fld>
            <a:endParaRPr lang="en-AU" altLang="zh-CN" sz="1400" b="1" dirty="0">
              <a:ea typeface="宋体" pitchFamily="2" charset="-122"/>
            </a:endParaRPr>
          </a:p>
        </p:txBody>
      </p:sp>
      <p:sp>
        <p:nvSpPr>
          <p:cNvPr id="119811"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常数零</a:t>
            </a:r>
            <a:endParaRPr lang="en-AU" altLang="zh-CN" dirty="0">
              <a:ea typeface="宋体" pitchFamily="2" charset="-122"/>
            </a:endParaRPr>
          </a:p>
        </p:txBody>
      </p:sp>
      <p:sp>
        <p:nvSpPr>
          <p:cNvPr id="18436" name="Rectangle 3"/>
          <p:cNvSpPr>
            <a:spLocks noGrp="1"/>
          </p:cNvSpPr>
          <p:nvPr>
            <p:ph idx="1"/>
          </p:nvPr>
        </p:nvSpPr>
        <p:spPr>
          <a:ln/>
        </p:spPr>
        <p:txBody>
          <a:bodyPr vert="horz" wrap="square" lIns="91440" tIns="45720" rIns="91440" bIns="45720" anchor="t"/>
          <a:lstStyle/>
          <a:p>
            <a:pPr eaLnBrk="1" hangingPunct="1"/>
            <a:r>
              <a:rPr lang="en-US" altLang="zh-CN" dirty="0">
                <a:latin typeface="黑体" pitchFamily="49" charset="-122"/>
                <a:ea typeface="黑体" pitchFamily="49" charset="-122"/>
              </a:rPr>
              <a:t>MIPS</a:t>
            </a:r>
            <a:r>
              <a:rPr lang="zh-CN" altLang="en-US" dirty="0">
                <a:latin typeface="黑体" pitchFamily="49" charset="-122"/>
                <a:ea typeface="黑体" pitchFamily="49" charset="-122"/>
              </a:rPr>
              <a:t>寄存器</a:t>
            </a:r>
            <a:r>
              <a:rPr lang="en-US" altLang="zh-CN" dirty="0">
                <a:latin typeface="黑体" pitchFamily="49" charset="-122"/>
                <a:ea typeface="黑体" pitchFamily="49" charset="-122"/>
              </a:rPr>
              <a:t>0</a:t>
            </a:r>
            <a:r>
              <a:rPr lang="zh-CN" altLang="en-US" dirty="0">
                <a:solidFill>
                  <a:srgbClr val="800000"/>
                </a:solidFill>
                <a:highlight>
                  <a:srgbClr val="FFFF00"/>
                </a:highlight>
                <a:latin typeface="黑体" pitchFamily="49" charset="-122"/>
                <a:ea typeface="黑体" pitchFamily="49" charset="-122"/>
              </a:rPr>
              <a:t>（</a:t>
            </a:r>
            <a:r>
              <a:rPr lang="en-US" altLang="zh-CN" dirty="0">
                <a:solidFill>
                  <a:srgbClr val="800000"/>
                </a:solidFill>
                <a:highlight>
                  <a:srgbClr val="FFFF00"/>
                </a:highlight>
                <a:latin typeface="黑体" pitchFamily="49" charset="-122"/>
                <a:ea typeface="黑体" pitchFamily="49" charset="-122"/>
              </a:rPr>
              <a:t>$zero</a:t>
            </a:r>
            <a:r>
              <a:rPr lang="zh-CN" altLang="en-US" dirty="0">
                <a:solidFill>
                  <a:srgbClr val="800000"/>
                </a:solidFill>
                <a:highlight>
                  <a:srgbClr val="FFFF00"/>
                </a:highlight>
                <a:latin typeface="黑体" pitchFamily="49" charset="-122"/>
                <a:ea typeface="黑体" pitchFamily="49" charset="-122"/>
              </a:rPr>
              <a:t>）</a:t>
            </a:r>
            <a:r>
              <a:rPr lang="zh-CN" altLang="en-US" dirty="0">
                <a:latin typeface="黑体" pitchFamily="49" charset="-122"/>
                <a:ea typeface="黑体" pitchFamily="49" charset="-122"/>
              </a:rPr>
              <a:t>表示常数</a:t>
            </a:r>
            <a:r>
              <a:rPr lang="en-US" altLang="zh-CN" dirty="0">
                <a:latin typeface="黑体" pitchFamily="49" charset="-122"/>
                <a:ea typeface="黑体" pitchFamily="49" charset="-122"/>
              </a:rPr>
              <a:t>0</a:t>
            </a:r>
            <a:endParaRPr lang="en-AU"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不能被改写</a:t>
            </a:r>
            <a:endParaRPr lang="en-AU" altLang="zh-CN" dirty="0">
              <a:latin typeface="黑体" pitchFamily="49" charset="-122"/>
              <a:ea typeface="黑体" pitchFamily="49" charset="-122"/>
            </a:endParaRPr>
          </a:p>
          <a:p>
            <a:pPr eaLnBrk="1" hangingPunct="1"/>
            <a:r>
              <a:rPr lang="zh-CN" altLang="en-US" dirty="0">
                <a:latin typeface="黑体" pitchFamily="49" charset="-122"/>
                <a:ea typeface="黑体" pitchFamily="49" charset="-122"/>
              </a:rPr>
              <a:t>在常用的操作中，很有用</a:t>
            </a:r>
            <a:endParaRPr lang="en-AU"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例如，可在寄存器之间传送数据 </a:t>
            </a:r>
            <a:r>
              <a:rPr lang="en-US" altLang="zh-CN" dirty="0">
                <a:latin typeface="黑体" pitchFamily="49" charset="-122"/>
                <a:ea typeface="黑体" pitchFamily="49" charset="-122"/>
              </a:rPr>
              <a:t>(t2=t1)</a:t>
            </a:r>
            <a:endParaRPr lang="en-AU" altLang="zh-CN" dirty="0">
              <a:latin typeface="黑体" pitchFamily="49" charset="-122"/>
              <a:ea typeface="黑体" pitchFamily="49" charset="-122"/>
            </a:endParaRPr>
          </a:p>
          <a:p>
            <a:pPr lvl="1" eaLnBrk="1" hangingPunct="1">
              <a:buNone/>
            </a:pPr>
            <a:r>
              <a:rPr lang="en-AU" altLang="zh-CN" dirty="0">
                <a:latin typeface="黑体" pitchFamily="49" charset="-122"/>
                <a:ea typeface="黑体" pitchFamily="49" charset="-122"/>
              </a:rPr>
              <a:t>	add $t2, $s1, $zero</a:t>
            </a:r>
          </a:p>
        </p:txBody>
      </p:sp>
      <p:sp>
        <p:nvSpPr>
          <p:cNvPr id="6" name="文本框 5">
            <a:extLst>
              <a:ext uri="{FF2B5EF4-FFF2-40B4-BE49-F238E27FC236}">
                <a16:creationId xmlns:a16="http://schemas.microsoft.com/office/drawing/2014/main" id="{6CCBD250-58E7-4D15-BB4A-EDB44E1E3101}"/>
              </a:ext>
            </a:extLst>
          </p:cNvPr>
          <p:cNvSpPr txBox="1"/>
          <p:nvPr/>
        </p:nvSpPr>
        <p:spPr>
          <a:xfrm>
            <a:off x="4716016" y="1628800"/>
            <a:ext cx="4572000" cy="369332"/>
          </a:xfrm>
          <a:prstGeom prst="rect">
            <a:avLst/>
          </a:prstGeom>
          <a:noFill/>
        </p:spPr>
        <p:txBody>
          <a:bodyPr wrap="square">
            <a:spAutoFit/>
          </a:bodyPr>
          <a:lstStyle/>
          <a:p>
            <a:r>
              <a:rPr lang="zh-CN" altLang="en-US" dirty="0">
                <a:solidFill>
                  <a:srgbClr val="FF0000"/>
                </a:solidFill>
                <a:latin typeface="黑体" pitchFamily="49" charset="-122"/>
                <a:ea typeface="黑体" pitchFamily="49" charset="-122"/>
              </a:rPr>
              <a:t>加速大概率事件</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52</a:t>
            </a:fld>
            <a:endParaRPr lang="en-AU" altLang="zh-CN" sz="1400" b="1" dirty="0">
              <a:ea typeface="宋体" pitchFamily="2" charset="-122"/>
            </a:endParaRPr>
          </a:p>
        </p:txBody>
      </p:sp>
      <p:sp>
        <p:nvSpPr>
          <p:cNvPr id="121859" name="Rectangle 8"/>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二进制无符号整数</a:t>
            </a:r>
            <a:endParaRPr lang="en-AU" altLang="zh-CN" dirty="0">
              <a:ea typeface="宋体" pitchFamily="2" charset="-122"/>
            </a:endParaRPr>
          </a:p>
        </p:txBody>
      </p:sp>
      <p:sp>
        <p:nvSpPr>
          <p:cNvPr id="1029" name="Rectangle 9"/>
          <p:cNvSpPr>
            <a:spLocks noGrp="1"/>
          </p:cNvSpPr>
          <p:nvPr>
            <p:ph idx="1"/>
          </p:nvPr>
        </p:nvSpPr>
        <p:spPr>
          <a:xfrm>
            <a:off x="684213" y="1125538"/>
            <a:ext cx="8270875" cy="647700"/>
          </a:xfrm>
          <a:ln/>
        </p:spPr>
        <p:txBody>
          <a:bodyPr vert="horz" wrap="square" lIns="91440" tIns="45720" rIns="91440" bIns="45720" anchor="t"/>
          <a:lstStyle/>
          <a:p>
            <a:pPr eaLnBrk="1" hangingPunct="1"/>
            <a:r>
              <a:rPr lang="zh-CN" altLang="en-US" dirty="0">
                <a:ea typeface="宋体" pitchFamily="2" charset="-122"/>
              </a:rPr>
              <a:t>给定一个</a:t>
            </a:r>
            <a:r>
              <a:rPr lang="en-US" altLang="zh-CN" dirty="0">
                <a:ea typeface="宋体" pitchFamily="2" charset="-122"/>
              </a:rPr>
              <a:t>n</a:t>
            </a:r>
            <a:r>
              <a:rPr lang="zh-CN" altLang="en-US" dirty="0">
                <a:ea typeface="宋体" pitchFamily="2" charset="-122"/>
              </a:rPr>
              <a:t>位数</a:t>
            </a:r>
            <a:endParaRPr lang="en-AU" altLang="zh-CN" dirty="0">
              <a:ea typeface="宋体" pitchFamily="2" charset="-122"/>
            </a:endParaRPr>
          </a:p>
        </p:txBody>
      </p:sp>
      <p:graphicFrame>
        <p:nvGraphicFramePr>
          <p:cNvPr id="1026" name="Object 4"/>
          <p:cNvGraphicFramePr>
            <a:graphicFrameLocks noChangeAspect="1"/>
          </p:cNvGraphicFramePr>
          <p:nvPr/>
        </p:nvGraphicFramePr>
        <p:xfrm>
          <a:off x="1447800" y="1844675"/>
          <a:ext cx="6010275" cy="579438"/>
        </p:xfrm>
        <a:graphic>
          <a:graphicData uri="http://schemas.openxmlformats.org/presentationml/2006/ole">
            <mc:AlternateContent xmlns:mc="http://schemas.openxmlformats.org/markup-compatibility/2006">
              <mc:Choice xmlns:v="urn:schemas-microsoft-com:vml" Requires="v">
                <p:oleObj r:id="rId3" imgW="2501900" imgH="241300" progId="Equation.3">
                  <p:embed/>
                </p:oleObj>
              </mc:Choice>
              <mc:Fallback>
                <p:oleObj r:id="rId3" imgW="2501900" imgH="241300" progId="Equation.3">
                  <p:embed/>
                  <p:pic>
                    <p:nvPicPr>
                      <p:cNvPr id="0" name="图片 3089"/>
                      <p:cNvPicPr/>
                      <p:nvPr/>
                    </p:nvPicPr>
                    <p:blipFill>
                      <a:blip r:embed="rId4"/>
                      <a:stretch>
                        <a:fillRect/>
                      </a:stretch>
                    </p:blipFill>
                    <p:spPr>
                      <a:xfrm>
                        <a:off x="1447800" y="1844675"/>
                        <a:ext cx="6010275" cy="579438"/>
                      </a:xfrm>
                      <a:prstGeom prst="rect">
                        <a:avLst/>
                      </a:prstGeom>
                      <a:solidFill>
                        <a:schemeClr val="folHlink"/>
                      </a:solidFill>
                      <a:ln w="38100">
                        <a:noFill/>
                        <a:miter/>
                      </a:ln>
                    </p:spPr>
                  </p:pic>
                </p:oleObj>
              </mc:Fallback>
            </mc:AlternateContent>
          </a:graphicData>
        </a:graphic>
      </p:graphicFrame>
      <p:sp>
        <p:nvSpPr>
          <p:cNvPr id="1030" name="Rectangle 5"/>
          <p:cNvSpPr/>
          <p:nvPr/>
        </p:nvSpPr>
        <p:spPr>
          <a:xfrm>
            <a:off x="684213" y="2565400"/>
            <a:ext cx="8270875" cy="3527425"/>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r>
              <a:rPr lang="zh-CN" altLang="en-US" dirty="0">
                <a:ea typeface="宋体" pitchFamily="2" charset="-122"/>
              </a:rPr>
              <a:t>范围</a:t>
            </a:r>
            <a:r>
              <a:rPr lang="en-US" altLang="zh-CN" dirty="0">
                <a:ea typeface="宋体" pitchFamily="2" charset="-122"/>
              </a:rPr>
              <a:t>: </a:t>
            </a:r>
            <a:r>
              <a:rPr lang="en-US" altLang="zh-CN" dirty="0">
                <a:highlight>
                  <a:srgbClr val="FFFF00"/>
                </a:highlight>
                <a:ea typeface="宋体" pitchFamily="2" charset="-122"/>
              </a:rPr>
              <a:t>0 to +2</a:t>
            </a:r>
            <a:r>
              <a:rPr lang="en-US" altLang="zh-CN" baseline="30000" dirty="0">
                <a:highlight>
                  <a:srgbClr val="FFFF00"/>
                </a:highlight>
                <a:ea typeface="宋体" pitchFamily="2" charset="-122"/>
              </a:rPr>
              <a:t>n</a:t>
            </a:r>
            <a:r>
              <a:rPr lang="en-US" altLang="zh-CN" dirty="0">
                <a:highlight>
                  <a:srgbClr val="FFFF00"/>
                </a:highlight>
                <a:ea typeface="宋体" pitchFamily="2" charset="-122"/>
              </a:rPr>
              <a:t> – 1</a:t>
            </a:r>
          </a:p>
          <a:p>
            <a:pPr marL="342900" lvl="0" indent="-342900" eaLnBrk="1" hangingPunct="1"/>
            <a:r>
              <a:rPr lang="zh-CN" altLang="en-US" dirty="0">
                <a:ea typeface="宋体" pitchFamily="2" charset="-122"/>
              </a:rPr>
              <a:t>举例</a:t>
            </a:r>
            <a:endParaRPr lang="en-US" altLang="zh-CN" dirty="0">
              <a:ea typeface="宋体" pitchFamily="2" charset="-122"/>
            </a:endParaRPr>
          </a:p>
          <a:p>
            <a:pPr marL="742950" lvl="1" indent="-285750" eaLnBrk="1" hangingPunct="1"/>
            <a:r>
              <a:rPr lang="en-US" altLang="zh-CN" sz="2400" dirty="0">
                <a:ea typeface="宋体" pitchFamily="2" charset="-122"/>
              </a:rPr>
              <a:t>0000 0000 0000 0000 0000 0000 0000 1011</a:t>
            </a:r>
            <a:r>
              <a:rPr lang="en-US" altLang="zh-CN" sz="2400" baseline="-25000" dirty="0">
                <a:ea typeface="宋体" pitchFamily="2" charset="-122"/>
              </a:rPr>
              <a:t>2</a:t>
            </a:r>
            <a:br>
              <a:rPr lang="en-US" altLang="zh-CN" sz="2400" dirty="0">
                <a:ea typeface="宋体" pitchFamily="2" charset="-122"/>
              </a:rPr>
            </a:br>
            <a:r>
              <a:rPr lang="en-US" altLang="zh-CN" sz="2400" dirty="0">
                <a:ea typeface="宋体" pitchFamily="2" charset="-122"/>
              </a:rPr>
              <a:t>= 0 + … + 1×2</a:t>
            </a:r>
            <a:r>
              <a:rPr lang="en-US" altLang="zh-CN" sz="2400" baseline="30000" dirty="0">
                <a:ea typeface="宋体" pitchFamily="2" charset="-122"/>
              </a:rPr>
              <a:t>3</a:t>
            </a:r>
            <a:r>
              <a:rPr lang="en-US" altLang="zh-CN" sz="2400" dirty="0">
                <a:ea typeface="宋体" pitchFamily="2" charset="-122"/>
              </a:rPr>
              <a:t> + 0×2</a:t>
            </a:r>
            <a:r>
              <a:rPr lang="en-US" altLang="zh-CN" sz="2400" baseline="30000" dirty="0">
                <a:ea typeface="宋体" pitchFamily="2" charset="-122"/>
              </a:rPr>
              <a:t>2</a:t>
            </a:r>
            <a:r>
              <a:rPr lang="en-US" altLang="zh-CN" sz="2400" dirty="0">
                <a:ea typeface="宋体" pitchFamily="2" charset="-122"/>
              </a:rPr>
              <a:t> +1×2</a:t>
            </a:r>
            <a:r>
              <a:rPr lang="en-US" altLang="zh-CN" sz="2400" baseline="30000" dirty="0">
                <a:ea typeface="宋体" pitchFamily="2" charset="-122"/>
              </a:rPr>
              <a:t>1</a:t>
            </a:r>
            <a:r>
              <a:rPr lang="en-US" altLang="zh-CN" sz="2400" dirty="0">
                <a:ea typeface="宋体" pitchFamily="2" charset="-122"/>
              </a:rPr>
              <a:t> +1×2</a:t>
            </a:r>
            <a:r>
              <a:rPr lang="en-US" altLang="zh-CN" sz="2400" baseline="30000" dirty="0">
                <a:ea typeface="宋体" pitchFamily="2" charset="-122"/>
              </a:rPr>
              <a:t>0</a:t>
            </a:r>
            <a:br>
              <a:rPr lang="en-US" altLang="zh-CN" sz="2400" dirty="0">
                <a:ea typeface="宋体" pitchFamily="2" charset="-122"/>
              </a:rPr>
            </a:br>
            <a:r>
              <a:rPr lang="en-US" altLang="zh-CN" sz="2400" dirty="0">
                <a:ea typeface="宋体" pitchFamily="2" charset="-122"/>
              </a:rPr>
              <a:t>= 0 + … + 8 + 0 + 2 + 1 = 11</a:t>
            </a:r>
            <a:r>
              <a:rPr lang="en-US" altLang="zh-CN" sz="2400" baseline="-25000" dirty="0">
                <a:ea typeface="宋体" pitchFamily="2" charset="-122"/>
              </a:rPr>
              <a:t>10</a:t>
            </a:r>
            <a:endParaRPr lang="en-US" altLang="zh-CN" sz="2400" dirty="0">
              <a:ea typeface="宋体" pitchFamily="2" charset="-122"/>
            </a:endParaRPr>
          </a:p>
          <a:p>
            <a:pPr marL="342900" lvl="0" indent="-342900" eaLnBrk="1" hangingPunct="1"/>
            <a:r>
              <a:rPr lang="en-US" altLang="zh-CN" dirty="0">
                <a:ea typeface="宋体" pitchFamily="2" charset="-122"/>
              </a:rPr>
              <a:t>32</a:t>
            </a:r>
            <a:r>
              <a:rPr lang="zh-CN" altLang="en-US" dirty="0">
                <a:ea typeface="宋体" pitchFamily="2" charset="-122"/>
              </a:rPr>
              <a:t>位数</a:t>
            </a:r>
            <a:endParaRPr lang="en-US" altLang="zh-CN" dirty="0">
              <a:ea typeface="宋体" pitchFamily="2" charset="-122"/>
            </a:endParaRPr>
          </a:p>
          <a:p>
            <a:pPr marL="742950" lvl="1" indent="-285750" eaLnBrk="1" hangingPunct="1"/>
            <a:r>
              <a:rPr lang="en-US" altLang="zh-CN" dirty="0">
                <a:ea typeface="宋体" pitchFamily="2" charset="-122"/>
              </a:rPr>
              <a:t>0 to +4,294,967,295</a:t>
            </a:r>
          </a:p>
        </p:txBody>
      </p:sp>
      <p:sp>
        <p:nvSpPr>
          <p:cNvPr id="121863" name="Text Box 7"/>
          <p:cNvSpPr txBox="1"/>
          <p:nvPr/>
        </p:nvSpPr>
        <p:spPr>
          <a:xfrm rot="5400000">
            <a:off x="7026275" y="1749425"/>
            <a:ext cx="38671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§2.4 Signed and Unsigned Numbers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build="p"/>
      <p:bldP spid="10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53</a:t>
            </a:fld>
            <a:endParaRPr lang="en-AU" altLang="zh-CN" sz="1400" b="1" dirty="0">
              <a:ea typeface="宋体" pitchFamily="2" charset="-122"/>
            </a:endParaRPr>
          </a:p>
        </p:txBody>
      </p:sp>
      <p:sp>
        <p:nvSpPr>
          <p:cNvPr id="123907" name="Rectangle 6"/>
          <p:cNvSpPr>
            <a:spLocks noGrp="1"/>
          </p:cNvSpPr>
          <p:nvPr>
            <p:ph type="title"/>
          </p:nvPr>
        </p:nvSpPr>
        <p:spPr>
          <a:xfrm>
            <a:off x="684213" y="200025"/>
            <a:ext cx="8259762" cy="708025"/>
          </a:xfrm>
          <a:ln/>
        </p:spPr>
        <p:txBody>
          <a:bodyPr vert="horz" wrap="square" lIns="91440" tIns="45720" rIns="91440" bIns="45720" anchor="b">
            <a:spAutoFit/>
          </a:bodyPr>
          <a:lstStyle/>
          <a:p>
            <a:pPr eaLnBrk="1" hangingPunct="1"/>
            <a:r>
              <a:rPr lang="zh-CN" altLang="en-US" sz="4000" dirty="0">
                <a:ea typeface="宋体" pitchFamily="2" charset="-122"/>
              </a:rPr>
              <a:t>二进制补码表示有符号整数</a:t>
            </a:r>
            <a:endParaRPr lang="en-AU" altLang="zh-CN" sz="4000" dirty="0">
              <a:ea typeface="宋体" pitchFamily="2" charset="-122"/>
            </a:endParaRPr>
          </a:p>
        </p:txBody>
      </p:sp>
      <p:sp>
        <p:nvSpPr>
          <p:cNvPr id="2053" name="Rectangle 7"/>
          <p:cNvSpPr>
            <a:spLocks noGrp="1"/>
          </p:cNvSpPr>
          <p:nvPr>
            <p:ph idx="1"/>
          </p:nvPr>
        </p:nvSpPr>
        <p:spPr>
          <a:xfrm>
            <a:off x="684213" y="1125538"/>
            <a:ext cx="8270875" cy="647700"/>
          </a:xfrm>
          <a:ln/>
        </p:spPr>
        <p:txBody>
          <a:bodyPr vert="horz" wrap="square" lIns="91440" tIns="45720" rIns="91440" bIns="45720" anchor="t"/>
          <a:lstStyle/>
          <a:p>
            <a:pPr eaLnBrk="1" hangingPunct="1"/>
            <a:r>
              <a:rPr lang="en-US" altLang="zh-CN" dirty="0">
                <a:ea typeface="宋体" pitchFamily="2" charset="-122"/>
              </a:rPr>
              <a:t>x</a:t>
            </a:r>
            <a:r>
              <a:rPr lang="zh-CN" altLang="en-US" dirty="0">
                <a:ea typeface="宋体" pitchFamily="2" charset="-122"/>
              </a:rPr>
              <a:t>是一个</a:t>
            </a:r>
            <a:r>
              <a:rPr lang="en-US" altLang="zh-CN" dirty="0">
                <a:ea typeface="宋体" pitchFamily="2" charset="-122"/>
              </a:rPr>
              <a:t>n</a:t>
            </a:r>
            <a:r>
              <a:rPr lang="zh-CN" altLang="en-US" dirty="0">
                <a:ea typeface="宋体" pitchFamily="2" charset="-122"/>
              </a:rPr>
              <a:t>位数</a:t>
            </a:r>
            <a:endParaRPr lang="en-AU" altLang="zh-CN" dirty="0">
              <a:ea typeface="宋体" pitchFamily="2" charset="-122"/>
            </a:endParaRPr>
          </a:p>
        </p:txBody>
      </p:sp>
      <p:graphicFrame>
        <p:nvGraphicFramePr>
          <p:cNvPr id="2050" name="Object 4"/>
          <p:cNvGraphicFramePr>
            <a:graphicFrameLocks noChangeAspect="1"/>
          </p:cNvGraphicFramePr>
          <p:nvPr/>
        </p:nvGraphicFramePr>
        <p:xfrm>
          <a:off x="1433513" y="1844675"/>
          <a:ext cx="6223000" cy="579438"/>
        </p:xfrm>
        <a:graphic>
          <a:graphicData uri="http://schemas.openxmlformats.org/presentationml/2006/ole">
            <mc:AlternateContent xmlns:mc="http://schemas.openxmlformats.org/markup-compatibility/2006">
              <mc:Choice xmlns:v="urn:schemas-microsoft-com:vml" Requires="v">
                <p:oleObj r:id="rId3" imgW="2590800" imgH="241300" progId="Equation.3">
                  <p:embed/>
                </p:oleObj>
              </mc:Choice>
              <mc:Fallback>
                <p:oleObj r:id="rId3" imgW="2590800" imgH="241300" progId="Equation.3">
                  <p:embed/>
                  <p:pic>
                    <p:nvPicPr>
                      <p:cNvPr id="0" name="图片 3090"/>
                      <p:cNvPicPr/>
                      <p:nvPr/>
                    </p:nvPicPr>
                    <p:blipFill>
                      <a:blip r:embed="rId4"/>
                      <a:stretch>
                        <a:fillRect/>
                      </a:stretch>
                    </p:blipFill>
                    <p:spPr>
                      <a:xfrm>
                        <a:off x="1433513" y="1844675"/>
                        <a:ext cx="6223000" cy="579438"/>
                      </a:xfrm>
                      <a:prstGeom prst="rect">
                        <a:avLst/>
                      </a:prstGeom>
                      <a:solidFill>
                        <a:schemeClr val="folHlink"/>
                      </a:solidFill>
                      <a:ln w="38100">
                        <a:noFill/>
                        <a:miter/>
                      </a:ln>
                    </p:spPr>
                  </p:pic>
                </p:oleObj>
              </mc:Fallback>
            </mc:AlternateContent>
          </a:graphicData>
        </a:graphic>
      </p:graphicFrame>
      <p:sp>
        <p:nvSpPr>
          <p:cNvPr id="2054" name="Rectangle 5"/>
          <p:cNvSpPr/>
          <p:nvPr/>
        </p:nvSpPr>
        <p:spPr>
          <a:xfrm>
            <a:off x="684213" y="2565400"/>
            <a:ext cx="8270875" cy="3455988"/>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lvl="0" eaLnBrk="1" hangingPunct="1"/>
            <a:r>
              <a:rPr lang="zh-CN" altLang="en-US" dirty="0">
                <a:ea typeface="宋体" pitchFamily="2" charset="-122"/>
              </a:rPr>
              <a:t>范围</a:t>
            </a:r>
            <a:r>
              <a:rPr lang="en-US" altLang="zh-CN" dirty="0">
                <a:ea typeface="宋体" pitchFamily="2" charset="-122"/>
              </a:rPr>
              <a:t>: </a:t>
            </a:r>
            <a:r>
              <a:rPr lang="en-US" altLang="zh-CN" dirty="0">
                <a:highlight>
                  <a:srgbClr val="FFFF00"/>
                </a:highlight>
                <a:ea typeface="宋体" pitchFamily="2" charset="-122"/>
              </a:rPr>
              <a:t>–2</a:t>
            </a:r>
            <a:r>
              <a:rPr lang="en-US" altLang="zh-CN" baseline="30000" dirty="0">
                <a:highlight>
                  <a:srgbClr val="FFFF00"/>
                </a:highlight>
                <a:ea typeface="宋体" pitchFamily="2" charset="-122"/>
              </a:rPr>
              <a:t>n – 1</a:t>
            </a:r>
            <a:r>
              <a:rPr lang="en-US" altLang="zh-CN" dirty="0">
                <a:highlight>
                  <a:srgbClr val="FFFF00"/>
                </a:highlight>
                <a:ea typeface="宋体" pitchFamily="2" charset="-122"/>
              </a:rPr>
              <a:t> to +2</a:t>
            </a:r>
            <a:r>
              <a:rPr lang="en-US" altLang="zh-CN" baseline="30000" dirty="0">
                <a:highlight>
                  <a:srgbClr val="FFFF00"/>
                </a:highlight>
                <a:ea typeface="宋体" pitchFamily="2" charset="-122"/>
              </a:rPr>
              <a:t>n – 1</a:t>
            </a:r>
            <a:r>
              <a:rPr lang="en-US" altLang="zh-CN" dirty="0">
                <a:highlight>
                  <a:srgbClr val="FFFF00"/>
                </a:highlight>
                <a:ea typeface="宋体" pitchFamily="2" charset="-122"/>
              </a:rPr>
              <a:t> – 1</a:t>
            </a:r>
            <a:r>
              <a:rPr lang="zh-CN" altLang="en-US" sz="1600" dirty="0">
                <a:ea typeface="宋体" pitchFamily="2" charset="-122"/>
              </a:rPr>
              <a:t>（</a:t>
            </a:r>
            <a:r>
              <a:rPr lang="en-US" altLang="zh-CN" sz="1600" dirty="0">
                <a:ea typeface="宋体" pitchFamily="2" charset="-122"/>
              </a:rPr>
              <a:t>–2,147,483,648 to +2,147,483,647</a:t>
            </a:r>
            <a:r>
              <a:rPr lang="zh-CN" altLang="en-US" sz="1600" dirty="0">
                <a:ea typeface="宋体" pitchFamily="2" charset="-122"/>
              </a:rPr>
              <a:t>）</a:t>
            </a:r>
            <a:endParaRPr lang="en-US" altLang="zh-CN" dirty="0">
              <a:ea typeface="宋体" pitchFamily="2" charset="-122"/>
            </a:endParaRPr>
          </a:p>
          <a:p>
            <a:pPr defTabSz="0" eaLnBrk="1" hangingPunct="1">
              <a:lnSpc>
                <a:spcPct val="90000"/>
              </a:lnSpc>
              <a:tabLst>
                <a:tab pos="1341755" algn="l"/>
                <a:tab pos="2875280" algn="l"/>
              </a:tabLst>
            </a:pPr>
            <a:r>
              <a:rPr lang="zh-CN" altLang="en-US" sz="2800" dirty="0">
                <a:ea typeface="宋体" pitchFamily="2" charset="-122"/>
              </a:rPr>
              <a:t>一些特殊的数</a:t>
            </a:r>
            <a:endParaRPr lang="en-US" altLang="zh-CN" sz="2800" dirty="0">
              <a:ea typeface="宋体" pitchFamily="2" charset="-122"/>
            </a:endParaRPr>
          </a:p>
          <a:p>
            <a:pPr lvl="1" defTabSz="0" eaLnBrk="1" hangingPunct="1">
              <a:lnSpc>
                <a:spcPct val="90000"/>
              </a:lnSpc>
              <a:tabLst>
                <a:tab pos="1341755" algn="l"/>
                <a:tab pos="2875280" algn="l"/>
              </a:tabLst>
            </a:pPr>
            <a:r>
              <a:rPr lang="en-US" altLang="zh-CN" sz="2400" dirty="0">
                <a:ea typeface="宋体" pitchFamily="2" charset="-122"/>
              </a:rPr>
              <a:t>  0:	0000 0000 … 0000</a:t>
            </a:r>
          </a:p>
          <a:p>
            <a:pPr lvl="1" defTabSz="0" eaLnBrk="1" hangingPunct="1">
              <a:lnSpc>
                <a:spcPct val="90000"/>
              </a:lnSpc>
              <a:tabLst>
                <a:tab pos="1341755" algn="l"/>
                <a:tab pos="2875280" algn="l"/>
              </a:tabLst>
            </a:pPr>
            <a:r>
              <a:rPr lang="en-AU" altLang="zh-CN" sz="2400" dirty="0">
                <a:ea typeface="宋体" pitchFamily="2" charset="-122"/>
              </a:rPr>
              <a:t>–1:	1111 1111 … 1111</a:t>
            </a:r>
          </a:p>
          <a:p>
            <a:pPr lvl="1" defTabSz="0" eaLnBrk="1" hangingPunct="1">
              <a:lnSpc>
                <a:spcPct val="90000"/>
              </a:lnSpc>
              <a:tabLst>
                <a:tab pos="1341755" algn="l"/>
                <a:tab pos="2875280" algn="l"/>
              </a:tabLst>
            </a:pPr>
            <a:r>
              <a:rPr lang="zh-CN" altLang="en-US" sz="2400" dirty="0">
                <a:ea typeface="宋体" pitchFamily="2" charset="-122"/>
              </a:rPr>
              <a:t>绝对值最大负数</a:t>
            </a:r>
            <a:r>
              <a:rPr lang="en-US" altLang="zh-CN" sz="2400" dirty="0">
                <a:ea typeface="宋体" pitchFamily="2" charset="-122"/>
              </a:rPr>
              <a:t>:	1000 0000 … 0000</a:t>
            </a:r>
          </a:p>
          <a:p>
            <a:pPr lvl="1" defTabSz="0" eaLnBrk="1" hangingPunct="1">
              <a:lnSpc>
                <a:spcPct val="90000"/>
              </a:lnSpc>
              <a:tabLst>
                <a:tab pos="1341755" algn="l"/>
                <a:tab pos="2875280" algn="l"/>
              </a:tabLst>
            </a:pPr>
            <a:r>
              <a:rPr lang="zh-CN" altLang="en-US" sz="2400" dirty="0">
                <a:ea typeface="宋体" pitchFamily="2" charset="-122"/>
              </a:rPr>
              <a:t>最大正数</a:t>
            </a:r>
            <a:r>
              <a:rPr lang="en-US" altLang="zh-CN" sz="2400" dirty="0">
                <a:ea typeface="宋体" pitchFamily="2" charset="-122"/>
              </a:rPr>
              <a:t>:0111 1111 … 1111</a:t>
            </a:r>
            <a:endParaRPr lang="en-AU" altLang="zh-CN" sz="2400" dirty="0">
              <a:ea typeface="宋体" pitchFamily="2" charset="-122"/>
            </a:endParaRPr>
          </a:p>
          <a:p>
            <a:pPr marL="342900" lvl="0" indent="-342900" eaLnBrk="1" hangingPunct="1"/>
            <a:r>
              <a:rPr lang="zh-CN" altLang="en-US" dirty="0">
                <a:ea typeface="宋体" pitchFamily="2" charset="-122"/>
              </a:rPr>
              <a:t>补码的转换方法</a:t>
            </a:r>
            <a:r>
              <a:rPr lang="en-US" altLang="zh-CN" dirty="0">
                <a:ea typeface="宋体" pitchFamily="2" charset="-122"/>
              </a:rPr>
              <a:t>=</a:t>
            </a:r>
            <a:r>
              <a:rPr lang="zh-CN" altLang="en-US" dirty="0">
                <a:ea typeface="宋体" pitchFamily="2" charset="-122"/>
              </a:rPr>
              <a:t>求反的过程</a:t>
            </a:r>
            <a:endParaRPr lang="en-US" altLang="zh-CN" dirty="0">
              <a:ea typeface="宋体" pitchFamily="2" charset="-122"/>
            </a:endParaRPr>
          </a:p>
          <a:p>
            <a:pPr lvl="1" indent="-342900" eaLnBrk="1" hangingPunct="1"/>
            <a:r>
              <a:rPr lang="zh-CN" altLang="en-US" dirty="0">
                <a:ea typeface="宋体" pitchFamily="2" charset="-122"/>
              </a:rPr>
              <a:t>按位取反</a:t>
            </a:r>
            <a:r>
              <a:rPr lang="en-US" altLang="zh-CN" dirty="0">
                <a:ea typeface="宋体" pitchFamily="2"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build="p"/>
      <p:bldP spid="205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dirty="0">
                <a:solidFill>
                  <a:srgbClr val="800000"/>
                </a:solidFill>
                <a:latin typeface="黑体" pitchFamily="49" charset="-122"/>
                <a:ea typeface="黑体" pitchFamily="49" charset="-122"/>
              </a:rPr>
              <a:t>1</a:t>
            </a:r>
            <a:r>
              <a:rPr lang="en-AU" altLang="zh-CN" sz="1400" dirty="0">
                <a:latin typeface="黑体" pitchFamily="49" charset="-122"/>
                <a:ea typeface="黑体" pitchFamily="49" charset="-122"/>
              </a:rPr>
              <a:t>111 1110 </a:t>
            </a: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54</a:t>
            </a:fld>
            <a:endParaRPr lang="en-AU" altLang="zh-CN" sz="1400" b="1" dirty="0">
              <a:ea typeface="宋体" pitchFamily="2" charset="-122"/>
            </a:endParaRPr>
          </a:p>
        </p:txBody>
      </p:sp>
      <p:sp>
        <p:nvSpPr>
          <p:cNvPr id="130051" name="Rectangle 6"/>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符号扩展</a:t>
            </a:r>
            <a:endParaRPr lang="en-AU" altLang="zh-CN" dirty="0">
              <a:ea typeface="宋体" pitchFamily="2" charset="-122"/>
            </a:endParaRPr>
          </a:p>
        </p:txBody>
      </p:sp>
      <p:sp>
        <p:nvSpPr>
          <p:cNvPr id="130052" name="Rectangle 7"/>
          <p:cNvSpPr>
            <a:spLocks noGrp="1"/>
          </p:cNvSpPr>
          <p:nvPr>
            <p:ph idx="1"/>
          </p:nvPr>
        </p:nvSpPr>
        <p:spPr>
          <a:xfrm>
            <a:off x="468313" y="1125538"/>
            <a:ext cx="8486775" cy="5111750"/>
          </a:xfrm>
          <a:ln/>
        </p:spPr>
        <p:txBody>
          <a:bodyPr vert="horz" wrap="square" lIns="91440" tIns="45720" rIns="91440" bIns="45720" anchor="t"/>
          <a:lstStyle/>
          <a:p>
            <a:pPr eaLnBrk="1" hangingPunct="1">
              <a:lnSpc>
                <a:spcPct val="90000"/>
              </a:lnSpc>
            </a:pPr>
            <a:r>
              <a:rPr lang="zh-CN" altLang="en-US" sz="2800" dirty="0">
                <a:highlight>
                  <a:srgbClr val="FFFF00"/>
                </a:highlight>
                <a:latin typeface="黑体" pitchFamily="49" charset="-122"/>
                <a:ea typeface="黑体" pitchFamily="49" charset="-122"/>
              </a:rPr>
              <a:t>使用更多的位表示一个数</a:t>
            </a:r>
            <a:endParaRPr lang="en-US" altLang="zh-CN" sz="2800" dirty="0">
              <a:highlight>
                <a:srgbClr val="FFFF00"/>
              </a:highlight>
              <a:latin typeface="黑体" pitchFamily="49" charset="-122"/>
              <a:ea typeface="黑体" pitchFamily="49" charset="-122"/>
            </a:endParaRPr>
          </a:p>
          <a:p>
            <a:pPr lvl="1" eaLnBrk="1" hangingPunct="1">
              <a:lnSpc>
                <a:spcPct val="90000"/>
              </a:lnSpc>
            </a:pPr>
            <a:r>
              <a:rPr lang="zh-CN" altLang="en-US" sz="2400" dirty="0">
                <a:latin typeface="黑体" pitchFamily="49" charset="-122"/>
                <a:ea typeface="黑体" pitchFamily="49" charset="-122"/>
              </a:rPr>
              <a:t>数值保持不变</a:t>
            </a:r>
            <a:endParaRPr lang="en-US" altLang="zh-CN" sz="2400" dirty="0">
              <a:latin typeface="黑体" pitchFamily="49" charset="-122"/>
              <a:ea typeface="黑体" pitchFamily="49" charset="-122"/>
            </a:endParaRPr>
          </a:p>
          <a:p>
            <a:pPr eaLnBrk="1" hangingPunct="1">
              <a:lnSpc>
                <a:spcPct val="90000"/>
              </a:lnSpc>
            </a:pPr>
            <a:r>
              <a:rPr lang="zh-CN" altLang="en-US" sz="2800" dirty="0">
                <a:latin typeface="黑体" pitchFamily="49" charset="-122"/>
                <a:ea typeface="黑体" pitchFamily="49" charset="-122"/>
              </a:rPr>
              <a:t>在</a:t>
            </a:r>
            <a:r>
              <a:rPr lang="en-US" altLang="zh-CN" sz="2800" dirty="0">
                <a:latin typeface="黑体" pitchFamily="49" charset="-122"/>
                <a:ea typeface="黑体" pitchFamily="49" charset="-122"/>
              </a:rPr>
              <a:t>MIPS</a:t>
            </a:r>
            <a:r>
              <a:rPr lang="zh-CN" altLang="en-US" sz="2800" dirty="0">
                <a:latin typeface="黑体" pitchFamily="49" charset="-122"/>
                <a:ea typeface="黑体" pitchFamily="49" charset="-122"/>
              </a:rPr>
              <a:t>指令集中</a:t>
            </a:r>
            <a:endParaRPr lang="en-US" altLang="zh-CN" sz="2800" dirty="0">
              <a:latin typeface="黑体" pitchFamily="49" charset="-122"/>
              <a:ea typeface="黑体" pitchFamily="49" charset="-122"/>
            </a:endParaRPr>
          </a:p>
          <a:p>
            <a:pPr lvl="1" eaLnBrk="1" hangingPunct="1">
              <a:lnSpc>
                <a:spcPct val="90000"/>
              </a:lnSpc>
            </a:pPr>
            <a:r>
              <a:rPr lang="en-US" altLang="zh-CN" sz="2400" dirty="0">
                <a:latin typeface="黑体" pitchFamily="49" charset="-122"/>
                <a:ea typeface="黑体" pitchFamily="49" charset="-122"/>
              </a:rPr>
              <a:t>addi: </a:t>
            </a:r>
            <a:r>
              <a:rPr lang="zh-CN" altLang="en-US" sz="2400" dirty="0">
                <a:latin typeface="黑体" pitchFamily="49" charset="-122"/>
                <a:ea typeface="黑体" pitchFamily="49" charset="-122"/>
              </a:rPr>
              <a:t>扩展到立即数</a:t>
            </a:r>
            <a:endParaRPr lang="en-US" altLang="zh-CN" sz="2400" dirty="0">
              <a:latin typeface="黑体" pitchFamily="49" charset="-122"/>
              <a:ea typeface="黑体" pitchFamily="49" charset="-122"/>
            </a:endParaRPr>
          </a:p>
          <a:p>
            <a:pPr lvl="1" eaLnBrk="1" hangingPunct="1">
              <a:lnSpc>
                <a:spcPct val="90000"/>
              </a:lnSpc>
            </a:pPr>
            <a:r>
              <a:rPr lang="en-US" altLang="zh-CN" sz="2400" dirty="0">
                <a:latin typeface="黑体" pitchFamily="49" charset="-122"/>
                <a:ea typeface="黑体" pitchFamily="49" charset="-122"/>
              </a:rPr>
              <a:t>lb, lh: </a:t>
            </a:r>
            <a:r>
              <a:rPr lang="zh-CN" altLang="en-US" sz="2400" dirty="0">
                <a:latin typeface="黑体" pitchFamily="49" charset="-122"/>
                <a:ea typeface="黑体" pitchFamily="49" charset="-122"/>
              </a:rPr>
              <a:t>扩展到取字节</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半字</a:t>
            </a:r>
            <a:endParaRPr lang="en-US" altLang="zh-CN" sz="2400" dirty="0">
              <a:latin typeface="黑体" pitchFamily="49" charset="-122"/>
              <a:ea typeface="黑体" pitchFamily="49" charset="-122"/>
            </a:endParaRPr>
          </a:p>
          <a:p>
            <a:pPr lvl="1" eaLnBrk="1" hangingPunct="1">
              <a:lnSpc>
                <a:spcPct val="90000"/>
              </a:lnSpc>
            </a:pPr>
            <a:r>
              <a:rPr lang="en-US" altLang="zh-CN" sz="2400" dirty="0">
                <a:latin typeface="黑体" pitchFamily="49" charset="-122"/>
                <a:ea typeface="黑体" pitchFamily="49" charset="-122"/>
              </a:rPr>
              <a:t>beq, bne: </a:t>
            </a:r>
            <a:r>
              <a:rPr lang="zh-CN" altLang="en-US" sz="2400" dirty="0">
                <a:latin typeface="黑体" pitchFamily="49" charset="-122"/>
                <a:ea typeface="黑体" pitchFamily="49" charset="-122"/>
              </a:rPr>
              <a:t>扩展到跳转后的位置</a:t>
            </a:r>
            <a:endParaRPr lang="en-US" altLang="zh-CN" sz="2400" dirty="0">
              <a:latin typeface="黑体" pitchFamily="49" charset="-122"/>
              <a:ea typeface="黑体" pitchFamily="49" charset="-122"/>
            </a:endParaRPr>
          </a:p>
          <a:p>
            <a:pPr eaLnBrk="1" hangingPunct="1">
              <a:lnSpc>
                <a:spcPct val="90000"/>
              </a:lnSpc>
            </a:pPr>
            <a:r>
              <a:rPr lang="zh-CN" altLang="en-US" sz="2400" dirty="0">
                <a:latin typeface="黑体" pitchFamily="49" charset="-122"/>
                <a:ea typeface="黑体" pitchFamily="49" charset="-122"/>
              </a:rPr>
              <a:t>无符号数：用</a:t>
            </a:r>
            <a:r>
              <a:rPr lang="en-US" altLang="zh-CN" sz="2400" dirty="0">
                <a:latin typeface="黑体" pitchFamily="49" charset="-122"/>
                <a:ea typeface="黑体" pitchFamily="49" charset="-122"/>
              </a:rPr>
              <a:t>0</a:t>
            </a:r>
            <a:r>
              <a:rPr lang="zh-CN" altLang="en-US" sz="2400" dirty="0">
                <a:latin typeface="黑体" pitchFamily="49" charset="-122"/>
                <a:ea typeface="黑体" pitchFamily="49" charset="-122"/>
              </a:rPr>
              <a:t>扩充</a:t>
            </a:r>
            <a:endParaRPr lang="en-US" altLang="zh-CN" sz="2400" dirty="0">
              <a:latin typeface="黑体" pitchFamily="49" charset="-122"/>
              <a:ea typeface="黑体" pitchFamily="49" charset="-122"/>
            </a:endParaRPr>
          </a:p>
          <a:p>
            <a:pPr eaLnBrk="1" hangingPunct="1">
              <a:lnSpc>
                <a:spcPct val="90000"/>
              </a:lnSpc>
            </a:pPr>
            <a:r>
              <a:rPr lang="zh-CN" altLang="en-US" sz="2400" dirty="0">
                <a:latin typeface="黑体" pitchFamily="49" charset="-122"/>
                <a:ea typeface="黑体" pitchFamily="49" charset="-122"/>
              </a:rPr>
              <a:t>有符号数：最高符号位复制</a:t>
            </a:r>
            <a:r>
              <a:rPr lang="en-US" altLang="zh-CN" sz="2400" dirty="0">
                <a:latin typeface="黑体" pitchFamily="49" charset="-122"/>
                <a:ea typeface="黑体" pitchFamily="49" charset="-122"/>
              </a:rPr>
              <a:t>16</a:t>
            </a:r>
            <a:r>
              <a:rPr lang="zh-CN" altLang="en-US" sz="2400" dirty="0">
                <a:latin typeface="黑体" pitchFamily="49" charset="-122"/>
                <a:ea typeface="黑体" pitchFamily="49" charset="-122"/>
              </a:rPr>
              <a:t>次放高位</a:t>
            </a:r>
            <a:endParaRPr lang="en-US" altLang="zh-CN" sz="2400" dirty="0">
              <a:latin typeface="黑体" pitchFamily="49" charset="-122"/>
              <a:ea typeface="黑体" pitchFamily="49" charset="-122"/>
            </a:endParaRPr>
          </a:p>
          <a:p>
            <a:pPr eaLnBrk="1" hangingPunct="1">
              <a:lnSpc>
                <a:spcPct val="90000"/>
              </a:lnSpc>
            </a:pPr>
            <a:r>
              <a:rPr lang="zh-CN" altLang="en-US" sz="2800" dirty="0">
                <a:latin typeface="黑体" pitchFamily="49" charset="-122"/>
                <a:ea typeface="黑体" pitchFamily="49" charset="-122"/>
              </a:rPr>
              <a:t>举例</a:t>
            </a:r>
            <a:r>
              <a:rPr lang="en-US" altLang="zh-CN" sz="2800" dirty="0">
                <a:latin typeface="黑体" pitchFamily="49" charset="-122"/>
                <a:ea typeface="黑体" pitchFamily="49" charset="-122"/>
              </a:rPr>
              <a:t>: 8-bit to 16-bit</a:t>
            </a:r>
          </a:p>
          <a:p>
            <a:pPr lvl="1" eaLnBrk="1" hangingPunct="1">
              <a:lnSpc>
                <a:spcPct val="90000"/>
              </a:lnSpc>
            </a:pPr>
            <a:r>
              <a:rPr lang="en-US" altLang="zh-CN" sz="2400" dirty="0">
                <a:latin typeface="黑体" pitchFamily="49" charset="-122"/>
                <a:ea typeface="黑体" pitchFamily="49" charset="-122"/>
              </a:rPr>
              <a:t>+2: </a:t>
            </a:r>
            <a:r>
              <a:rPr lang="en-US" altLang="zh-CN" sz="2400" dirty="0">
                <a:solidFill>
                  <a:srgbClr val="800000"/>
                </a:solidFill>
                <a:latin typeface="黑体" pitchFamily="49" charset="-122"/>
                <a:ea typeface="黑体" pitchFamily="49" charset="-122"/>
              </a:rPr>
              <a:t>0</a:t>
            </a:r>
            <a:r>
              <a:rPr lang="en-US" altLang="zh-CN" sz="2400" dirty="0">
                <a:latin typeface="黑体" pitchFamily="49" charset="-122"/>
                <a:ea typeface="黑体" pitchFamily="49" charset="-122"/>
              </a:rPr>
              <a:t>000 0010 =&gt; </a:t>
            </a:r>
            <a:r>
              <a:rPr lang="en-US" altLang="zh-CN" sz="2400" dirty="0">
                <a:solidFill>
                  <a:srgbClr val="800000"/>
                </a:solidFill>
                <a:highlight>
                  <a:srgbClr val="FFFF00"/>
                </a:highlight>
                <a:latin typeface="黑体" pitchFamily="49" charset="-122"/>
                <a:ea typeface="黑体" pitchFamily="49" charset="-122"/>
              </a:rPr>
              <a:t>0000 0000 </a:t>
            </a:r>
            <a:r>
              <a:rPr lang="en-US" altLang="zh-CN" sz="2400" dirty="0">
                <a:solidFill>
                  <a:srgbClr val="800000"/>
                </a:solidFill>
                <a:latin typeface="黑体" pitchFamily="49" charset="-122"/>
                <a:ea typeface="黑体" pitchFamily="49" charset="-122"/>
              </a:rPr>
              <a:t>0</a:t>
            </a:r>
            <a:r>
              <a:rPr lang="en-US" altLang="zh-CN" sz="2400" dirty="0">
                <a:latin typeface="黑体" pitchFamily="49" charset="-122"/>
                <a:ea typeface="黑体" pitchFamily="49" charset="-122"/>
              </a:rPr>
              <a:t>000 0010</a:t>
            </a:r>
          </a:p>
          <a:p>
            <a:pPr lvl="1" eaLnBrk="1" hangingPunct="1">
              <a:lnSpc>
                <a:spcPct val="90000"/>
              </a:lnSpc>
            </a:pPr>
            <a:r>
              <a:rPr lang="en-AU" altLang="zh-CN" sz="2400" dirty="0">
                <a:ea typeface="黑体" pitchFamily="49" charset="-122"/>
              </a:rPr>
              <a:t>–</a:t>
            </a:r>
            <a:r>
              <a:rPr lang="en-AU" altLang="zh-CN" sz="2400" dirty="0">
                <a:latin typeface="黑体" pitchFamily="49" charset="-122"/>
                <a:ea typeface="黑体" pitchFamily="49" charset="-122"/>
              </a:rPr>
              <a:t>2: </a:t>
            </a:r>
            <a:r>
              <a:rPr lang="en-AU" altLang="zh-CN" sz="2400" dirty="0">
                <a:solidFill>
                  <a:srgbClr val="800000"/>
                </a:solidFill>
                <a:latin typeface="黑体" pitchFamily="49" charset="-122"/>
                <a:ea typeface="黑体" pitchFamily="49" charset="-122"/>
              </a:rPr>
              <a:t>1</a:t>
            </a:r>
            <a:r>
              <a:rPr lang="en-AU" altLang="zh-CN" sz="2400" dirty="0">
                <a:latin typeface="黑体" pitchFamily="49" charset="-122"/>
                <a:ea typeface="黑体" pitchFamily="49" charset="-122"/>
              </a:rPr>
              <a:t>111 1110 =&gt; </a:t>
            </a:r>
            <a:r>
              <a:rPr lang="en-AU" altLang="zh-CN" sz="2400" dirty="0">
                <a:solidFill>
                  <a:srgbClr val="800000"/>
                </a:solidFill>
                <a:highlight>
                  <a:srgbClr val="FFFF00"/>
                </a:highlight>
                <a:latin typeface="黑体" pitchFamily="49" charset="-122"/>
                <a:ea typeface="黑体" pitchFamily="49" charset="-122"/>
              </a:rPr>
              <a:t>1111 1111 </a:t>
            </a:r>
            <a:r>
              <a:rPr lang="en-AU" altLang="zh-CN" sz="2400" dirty="0">
                <a:solidFill>
                  <a:srgbClr val="800000"/>
                </a:solidFill>
                <a:latin typeface="黑体" pitchFamily="49" charset="-122"/>
                <a:ea typeface="黑体" pitchFamily="49" charset="-122"/>
              </a:rPr>
              <a:t>1</a:t>
            </a:r>
            <a:r>
              <a:rPr lang="en-AU" altLang="zh-CN" sz="2400" dirty="0">
                <a:latin typeface="黑体" pitchFamily="49" charset="-122"/>
                <a:ea typeface="黑体" pitchFamily="49" charset="-122"/>
              </a:rPr>
              <a:t>111 1110</a:t>
            </a:r>
          </a:p>
        </p:txBody>
      </p:sp>
      <p:sp>
        <p:nvSpPr>
          <p:cNvPr id="6" name="文本框 5">
            <a:extLst>
              <a:ext uri="{FF2B5EF4-FFF2-40B4-BE49-F238E27FC236}">
                <a16:creationId xmlns:a16="http://schemas.microsoft.com/office/drawing/2014/main" id="{13239D4A-BCD2-4514-A8E4-DEC38FFBDA0B}"/>
              </a:ext>
            </a:extLst>
          </p:cNvPr>
          <p:cNvSpPr txBox="1"/>
          <p:nvPr/>
        </p:nvSpPr>
        <p:spPr>
          <a:xfrm>
            <a:off x="899592" y="5755521"/>
            <a:ext cx="5400600" cy="369332"/>
          </a:xfrm>
          <a:prstGeom prst="rect">
            <a:avLst/>
          </a:prstGeom>
          <a:noFill/>
        </p:spPr>
        <p:txBody>
          <a:bodyPr wrap="square">
            <a:spAutoFit/>
          </a:bodyPr>
          <a:lstStyle/>
          <a:p>
            <a:r>
              <a:rPr lang="zh-CN" altLang="en-US" dirty="0">
                <a:solidFill>
                  <a:srgbClr val="800000"/>
                </a:solidFill>
                <a:latin typeface="黑体" pitchFamily="49" charset="-122"/>
                <a:ea typeface="黑体" pitchFamily="49" charset="-122"/>
              </a:rPr>
              <a:t>本质上：左侧就有无限多个</a:t>
            </a:r>
            <a:r>
              <a:rPr lang="en-US" altLang="zh-CN" dirty="0">
                <a:solidFill>
                  <a:srgbClr val="800000"/>
                </a:solidFill>
                <a:latin typeface="黑体" pitchFamily="49" charset="-122"/>
                <a:ea typeface="黑体" pitchFamily="49" charset="-122"/>
              </a:rPr>
              <a:t>0/1</a:t>
            </a:r>
            <a:r>
              <a:rPr lang="zh-CN" altLang="en-US" dirty="0">
                <a:solidFill>
                  <a:srgbClr val="800000"/>
                </a:solidFill>
                <a:latin typeface="黑体" pitchFamily="49" charset="-122"/>
                <a:ea typeface="黑体" pitchFamily="49" charset="-122"/>
              </a:rPr>
              <a:t>（不影响数值大小）</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FEE278C7-ADE3-4E24-9C9D-E65C22EC793C}"/>
              </a:ext>
            </a:extLst>
          </p:cNvPr>
          <p:cNvGraphicFramePr>
            <a:graphicFrameLocks noGrp="1"/>
          </p:cNvGraphicFramePr>
          <p:nvPr>
            <p:extLst>
              <p:ext uri="{D42A27DB-BD31-4B8C-83A1-F6EECF244321}">
                <p14:modId xmlns:p14="http://schemas.microsoft.com/office/powerpoint/2010/main" val="3706449837"/>
              </p:ext>
            </p:extLst>
          </p:nvPr>
        </p:nvGraphicFramePr>
        <p:xfrm>
          <a:off x="179512" y="260648"/>
          <a:ext cx="8568952" cy="2880320"/>
        </p:xfrm>
        <a:graphic>
          <a:graphicData uri="http://schemas.openxmlformats.org/drawingml/2006/table">
            <a:tbl>
              <a:tblPr/>
              <a:tblGrid>
                <a:gridCol w="456556">
                  <a:extLst>
                    <a:ext uri="{9D8B030D-6E8A-4147-A177-3AD203B41FA5}">
                      <a16:colId xmlns:a16="http://schemas.microsoft.com/office/drawing/2014/main" val="20000"/>
                    </a:ext>
                  </a:extLst>
                </a:gridCol>
                <a:gridCol w="1251643">
                  <a:extLst>
                    <a:ext uri="{9D8B030D-6E8A-4147-A177-3AD203B41FA5}">
                      <a16:colId xmlns:a16="http://schemas.microsoft.com/office/drawing/2014/main" val="20001"/>
                    </a:ext>
                  </a:extLst>
                </a:gridCol>
                <a:gridCol w="1587074">
                  <a:extLst>
                    <a:ext uri="{9D8B030D-6E8A-4147-A177-3AD203B41FA5}">
                      <a16:colId xmlns:a16="http://schemas.microsoft.com/office/drawing/2014/main" val="20002"/>
                    </a:ext>
                  </a:extLst>
                </a:gridCol>
                <a:gridCol w="1764104">
                  <a:extLst>
                    <a:ext uri="{9D8B030D-6E8A-4147-A177-3AD203B41FA5}">
                      <a16:colId xmlns:a16="http://schemas.microsoft.com/office/drawing/2014/main" val="20003"/>
                    </a:ext>
                  </a:extLst>
                </a:gridCol>
                <a:gridCol w="1587072">
                  <a:extLst>
                    <a:ext uri="{9D8B030D-6E8A-4147-A177-3AD203B41FA5}">
                      <a16:colId xmlns:a16="http://schemas.microsoft.com/office/drawing/2014/main" val="20004"/>
                    </a:ext>
                  </a:extLst>
                </a:gridCol>
                <a:gridCol w="1922503">
                  <a:extLst>
                    <a:ext uri="{9D8B030D-6E8A-4147-A177-3AD203B41FA5}">
                      <a16:colId xmlns:a16="http://schemas.microsoft.com/office/drawing/2014/main" val="20005"/>
                    </a:ext>
                  </a:extLst>
                </a:gridCol>
              </a:tblGrid>
              <a:tr h="72008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1" i="0" u="none" strike="noStrike" cap="none" normalizeH="0" baseline="0">
                          <a:ln>
                            <a:noFill/>
                          </a:ln>
                          <a:solidFill>
                            <a:srgbClr val="FFFFFF"/>
                          </a:solidFill>
                          <a:effectLst/>
                          <a:latin typeface="宋体" pitchFamily="2" charset="-122"/>
                          <a:ea typeface="黑体" pitchFamily="49" charset="-122"/>
                        </a:rPr>
                        <a:t>类别</a:t>
                      </a:r>
                    </a:p>
                  </a:txBody>
                  <a:tcPr marL="5543" marR="5543" marT="5543" marB="0" anchor="ctr" horzOverflow="overflow">
                    <a:lnL>
                      <a:noFill/>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1" i="0" u="none" strike="noStrike" cap="none" normalizeH="0" baseline="0">
                          <a:ln>
                            <a:noFill/>
                          </a:ln>
                          <a:solidFill>
                            <a:srgbClr val="FFFFFF"/>
                          </a:solidFill>
                          <a:effectLst/>
                          <a:latin typeface="宋体" pitchFamily="2" charset="-122"/>
                          <a:ea typeface="黑体" pitchFamily="49" charset="-122"/>
                        </a:rPr>
                        <a:t>指令</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200" b="1" i="0" u="none" strike="noStrike" cap="none" normalizeH="0" baseline="0">
                          <a:ln>
                            <a:noFill/>
                          </a:ln>
                          <a:solidFill>
                            <a:srgbClr val="FFFFFF"/>
                          </a:solidFill>
                          <a:effectLst/>
                          <a:latin typeface="宋体" pitchFamily="2" charset="-122"/>
                          <a:ea typeface="黑体" pitchFamily="49" charset="-122"/>
                        </a:rPr>
                        <a:t>Instruction</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1" i="0" u="none" strike="noStrike" cap="none" normalizeH="0" baseline="0">
                          <a:ln>
                            <a:noFill/>
                          </a:ln>
                          <a:solidFill>
                            <a:srgbClr val="FFFFFF"/>
                          </a:solidFill>
                          <a:effectLst/>
                          <a:latin typeface="宋体" pitchFamily="2" charset="-122"/>
                          <a:ea typeface="黑体" pitchFamily="49" charset="-122"/>
                        </a:rPr>
                        <a:t>示例</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1" i="0" u="none" strike="noStrike" cap="none" normalizeH="0" baseline="0">
                          <a:ln>
                            <a:noFill/>
                          </a:ln>
                          <a:solidFill>
                            <a:srgbClr val="FFFFFF"/>
                          </a:solidFill>
                          <a:effectLst/>
                          <a:latin typeface="宋体" pitchFamily="2" charset="-122"/>
                          <a:ea typeface="黑体" pitchFamily="49" charset="-122"/>
                        </a:rPr>
                        <a:t>含义</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1" i="0" u="none" strike="noStrike" cap="none" normalizeH="0" baseline="0">
                          <a:ln>
                            <a:noFill/>
                          </a:ln>
                          <a:solidFill>
                            <a:srgbClr val="FFFFFF"/>
                          </a:solidFill>
                          <a:effectLst/>
                          <a:latin typeface="宋体" pitchFamily="2" charset="-122"/>
                          <a:ea typeface="黑体" pitchFamily="49" charset="-122"/>
                        </a:rPr>
                        <a:t>注释</a:t>
                      </a:r>
                    </a:p>
                  </a:txBody>
                  <a:tcPr marL="5543" marR="5543" marT="5543" marB="0" anchor="ctr" horzOverflow="overflow">
                    <a:lnL w="6350" cap="flat" cmpd="sng" algn="ctr">
                      <a:solidFill>
                        <a:srgbClr val="FFFFFF"/>
                      </a:solidFill>
                      <a:prstDash val="solid"/>
                      <a:round/>
                      <a:headEnd type="none" w="med" len="med"/>
                      <a:tailEnd type="none" w="med" len="med"/>
                    </a:lnL>
                    <a:lnR>
                      <a:noFill/>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720080">
                <a:tc rowSpan="3">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宋体" pitchFamily="2" charset="-122"/>
                          <a:ea typeface="黑体" pitchFamily="49" charset="-122"/>
                        </a:rPr>
                        <a:t>算术</a:t>
                      </a:r>
                    </a:p>
                  </a:txBody>
                  <a:tcPr marL="5543" marR="5543" marT="5543" marB="0" anchor="ctr" horzOverflow="overflow">
                    <a:lnL>
                      <a:noFill/>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宋体" pitchFamily="2" charset="-122"/>
                          <a:ea typeface="黑体" pitchFamily="49" charset="-122"/>
                        </a:rPr>
                        <a:t>加法</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宋体" pitchFamily="2" charset="-122"/>
                          <a:ea typeface="黑体" pitchFamily="49" charset="-122"/>
                        </a:rPr>
                        <a:t>add</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itchFamily="2" charset="-122"/>
                          <a:ea typeface="黑体" pitchFamily="49" charset="-122"/>
                        </a:rPr>
                        <a:t>add $s1,$s2,$s3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itchFamily="2" charset="-122"/>
                          <a:ea typeface="黑体" pitchFamily="49" charset="-122"/>
                        </a:rPr>
                        <a:t>$s1=$s2 + $s3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宋体" pitchFamily="2" charset="-122"/>
                          <a:ea typeface="黑体" pitchFamily="49" charset="-122"/>
                        </a:rPr>
                        <a:t>三个寄存器操作数</a:t>
                      </a:r>
                    </a:p>
                  </a:txBody>
                  <a:tcPr marL="5543" marR="5543" marT="5543" marB="0" anchor="ctr" horzOverflow="overflow">
                    <a:lnL w="63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1"/>
                  </a:ext>
                </a:extLst>
              </a:tr>
              <a:tr h="720080">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宋体" pitchFamily="2" charset="-122"/>
                          <a:ea typeface="黑体" pitchFamily="49" charset="-122"/>
                        </a:rPr>
                        <a:t>减法</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itchFamily="2" charset="-122"/>
                          <a:ea typeface="黑体" pitchFamily="49" charset="-122"/>
                        </a:rPr>
                        <a:t>subtract</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宋体" pitchFamily="2" charset="-122"/>
                          <a:ea typeface="黑体" pitchFamily="49" charset="-122"/>
                        </a:rPr>
                        <a:t>sub $s1,$s2,$s3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itchFamily="2" charset="-122"/>
                          <a:ea typeface="黑体" pitchFamily="49" charset="-122"/>
                        </a:rPr>
                        <a:t>$s1=$s2 - $s3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a:ln>
                            <a:noFill/>
                          </a:ln>
                          <a:solidFill>
                            <a:srgbClr val="000000"/>
                          </a:solidFill>
                          <a:effectLst/>
                          <a:latin typeface="宋体" pitchFamily="2" charset="-122"/>
                          <a:ea typeface="黑体" pitchFamily="49" charset="-122"/>
                        </a:rPr>
                        <a:t>三个寄存器操作数</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extLst>
                  <a:ext uri="{0D108BD9-81ED-4DB2-BD59-A6C34878D82A}">
                    <a16:rowId xmlns:a16="http://schemas.microsoft.com/office/drawing/2014/main" val="10002"/>
                  </a:ext>
                </a:extLst>
              </a:tr>
              <a:tr h="720080">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宋体" pitchFamily="2" charset="-122"/>
                          <a:ea typeface="黑体" pitchFamily="49" charset="-122"/>
                        </a:rPr>
                        <a:t>立即数加法</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200" b="0" i="0" u="none" strike="noStrike" cap="none" normalizeH="0" baseline="0" dirty="0">
                          <a:ln>
                            <a:noFill/>
                          </a:ln>
                          <a:solidFill>
                            <a:srgbClr val="000000"/>
                          </a:solidFill>
                          <a:effectLst/>
                          <a:latin typeface="宋体" pitchFamily="2" charset="-122"/>
                          <a:ea typeface="黑体" pitchFamily="49" charset="-122"/>
                        </a:rPr>
                        <a:t>add immediate</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200" b="0" i="0" u="none" strike="noStrike" cap="none" normalizeH="0" baseline="0" dirty="0" err="1">
                          <a:ln>
                            <a:noFill/>
                          </a:ln>
                          <a:solidFill>
                            <a:srgbClr val="000000"/>
                          </a:solidFill>
                          <a:effectLst/>
                          <a:latin typeface="宋体" pitchFamily="2" charset="-122"/>
                          <a:ea typeface="黑体" pitchFamily="49" charset="-122"/>
                        </a:rPr>
                        <a:t>addi</a:t>
                      </a:r>
                      <a:r>
                        <a:rPr kumimoji="0" lang="en-US" altLang="zh-CN" sz="1200" b="0" i="0" u="none" strike="noStrike" cap="none" normalizeH="0" baseline="0" dirty="0">
                          <a:ln>
                            <a:noFill/>
                          </a:ln>
                          <a:solidFill>
                            <a:srgbClr val="000000"/>
                          </a:solidFill>
                          <a:effectLst/>
                          <a:latin typeface="宋体" pitchFamily="2" charset="-122"/>
                          <a:ea typeface="黑体" pitchFamily="49" charset="-122"/>
                        </a:rPr>
                        <a:t> $s1,$s2,20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200" b="0" i="0" u="none" strike="noStrike" cap="none" normalizeH="0" baseline="0">
                          <a:ln>
                            <a:noFill/>
                          </a:ln>
                          <a:solidFill>
                            <a:srgbClr val="000000"/>
                          </a:solidFill>
                          <a:effectLst/>
                          <a:latin typeface="宋体" pitchFamily="2" charset="-122"/>
                          <a:ea typeface="黑体" pitchFamily="49" charset="-122"/>
                        </a:rPr>
                        <a:t>$s1=$s2 + 20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200" b="0" i="0" u="none" strike="noStrike" cap="none" normalizeH="0" baseline="0" dirty="0">
                          <a:ln>
                            <a:noFill/>
                          </a:ln>
                          <a:solidFill>
                            <a:srgbClr val="000000"/>
                          </a:solidFill>
                          <a:effectLst/>
                          <a:latin typeface="宋体" pitchFamily="2" charset="-122"/>
                          <a:ea typeface="黑体" pitchFamily="49" charset="-122"/>
                        </a:rPr>
                        <a:t>加常数</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3"/>
                  </a:ext>
                </a:extLst>
              </a:tr>
            </a:tbl>
          </a:graphicData>
        </a:graphic>
      </p:graphicFrame>
      <p:sp>
        <p:nvSpPr>
          <p:cNvPr id="5" name="文本框 4">
            <a:extLst>
              <a:ext uri="{FF2B5EF4-FFF2-40B4-BE49-F238E27FC236}">
                <a16:creationId xmlns:a16="http://schemas.microsoft.com/office/drawing/2014/main" id="{B3358FB3-AE86-48C5-A582-322C767BD20E}"/>
              </a:ext>
            </a:extLst>
          </p:cNvPr>
          <p:cNvSpPr txBox="1"/>
          <p:nvPr/>
        </p:nvSpPr>
        <p:spPr>
          <a:xfrm>
            <a:off x="5076056" y="3088546"/>
            <a:ext cx="1800200" cy="338554"/>
          </a:xfrm>
          <a:prstGeom prst="rect">
            <a:avLst/>
          </a:prstGeom>
          <a:noFill/>
        </p:spPr>
        <p:txBody>
          <a:bodyPr wrap="square">
            <a:spAutoFit/>
          </a:bodyPr>
          <a:lstStyle/>
          <a:p>
            <a:pPr lvl="1"/>
            <a:r>
              <a:rPr lang="zh-CN" altLang="en-US" sz="1600" dirty="0">
                <a:solidFill>
                  <a:srgbClr val="FF0000"/>
                </a:solidFill>
                <a:latin typeface="黑体" pitchFamily="49" charset="-122"/>
                <a:ea typeface="黑体" pitchFamily="49" charset="-122"/>
              </a:rPr>
              <a:t>注意顺序</a:t>
            </a:r>
            <a:endParaRPr lang="en-US" altLang="zh-CN" sz="1600" dirty="0">
              <a:solidFill>
                <a:srgbClr val="FF0000"/>
              </a:solidFill>
              <a:latin typeface="黑体" pitchFamily="49" charset="-122"/>
              <a:ea typeface="黑体" pitchFamily="49" charset="-122"/>
            </a:endParaRPr>
          </a:p>
        </p:txBody>
      </p:sp>
      <p:sp>
        <p:nvSpPr>
          <p:cNvPr id="7" name="文本框 6">
            <a:extLst>
              <a:ext uri="{FF2B5EF4-FFF2-40B4-BE49-F238E27FC236}">
                <a16:creationId xmlns:a16="http://schemas.microsoft.com/office/drawing/2014/main" id="{61561FE0-E460-4855-8FBB-F388F5AF3088}"/>
              </a:ext>
            </a:extLst>
          </p:cNvPr>
          <p:cNvSpPr txBox="1"/>
          <p:nvPr/>
        </p:nvSpPr>
        <p:spPr>
          <a:xfrm>
            <a:off x="2915816" y="2132856"/>
            <a:ext cx="4572000" cy="307777"/>
          </a:xfrm>
          <a:prstGeom prst="rect">
            <a:avLst/>
          </a:prstGeom>
          <a:noFill/>
        </p:spPr>
        <p:txBody>
          <a:bodyPr wrap="square">
            <a:spAutoFit/>
          </a:bodyPr>
          <a:lstStyle/>
          <a:p>
            <a:pPr lvl="1"/>
            <a:r>
              <a:rPr lang="zh-CN" altLang="en-US" sz="1400" dirty="0">
                <a:solidFill>
                  <a:srgbClr val="FF0000"/>
                </a:solidFill>
                <a:latin typeface="黑体" pitchFamily="49" charset="-122"/>
                <a:ea typeface="黑体" pitchFamily="49" charset="-122"/>
              </a:rPr>
              <a:t>操作数只能来源于寄存器</a:t>
            </a:r>
            <a:endParaRPr lang="en-US" altLang="zh-CN" sz="1400" dirty="0">
              <a:solidFill>
                <a:srgbClr val="FF0000"/>
              </a:solidFill>
              <a:latin typeface="黑体" pitchFamily="49" charset="-122"/>
              <a:ea typeface="黑体" pitchFamily="49" charset="-122"/>
            </a:endParaRPr>
          </a:p>
        </p:txBody>
      </p:sp>
      <p:sp>
        <p:nvSpPr>
          <p:cNvPr id="8" name="文本框 7">
            <a:extLst>
              <a:ext uri="{FF2B5EF4-FFF2-40B4-BE49-F238E27FC236}">
                <a16:creationId xmlns:a16="http://schemas.microsoft.com/office/drawing/2014/main" id="{64DEFBC5-83BB-42C3-BFFC-E11CB048E962}"/>
              </a:ext>
            </a:extLst>
          </p:cNvPr>
          <p:cNvSpPr txBox="1"/>
          <p:nvPr/>
        </p:nvSpPr>
        <p:spPr>
          <a:xfrm>
            <a:off x="2930684" y="3749254"/>
            <a:ext cx="3096344" cy="738664"/>
          </a:xfrm>
          <a:prstGeom prst="rect">
            <a:avLst/>
          </a:prstGeom>
          <a:noFill/>
        </p:spPr>
        <p:txBody>
          <a:bodyPr wrap="square">
            <a:spAutoFit/>
          </a:bodyPr>
          <a:lstStyle/>
          <a:p>
            <a:pPr lvl="1"/>
            <a:r>
              <a:rPr lang="en-US" altLang="zh-CN" sz="1400" dirty="0">
                <a:solidFill>
                  <a:srgbClr val="FF0000"/>
                </a:solidFill>
                <a:latin typeface="黑体" pitchFamily="49" charset="-122"/>
                <a:ea typeface="黑体" pitchFamily="49" charset="-122"/>
              </a:rPr>
              <a:t>$s1</a:t>
            </a:r>
            <a:r>
              <a:rPr lang="zh-CN" altLang="en-US" sz="1400" dirty="0">
                <a:solidFill>
                  <a:srgbClr val="FF0000"/>
                </a:solidFill>
                <a:latin typeface="黑体" pitchFamily="49" charset="-122"/>
                <a:ea typeface="黑体" pitchFamily="49" charset="-122"/>
              </a:rPr>
              <a:t>：目标操作数寄存器</a:t>
            </a:r>
            <a:endParaRPr lang="en-US" altLang="zh-CN" sz="1400" dirty="0">
              <a:solidFill>
                <a:srgbClr val="FF0000"/>
              </a:solidFill>
              <a:latin typeface="黑体" pitchFamily="49" charset="-122"/>
              <a:ea typeface="黑体" pitchFamily="49" charset="-122"/>
            </a:endParaRPr>
          </a:p>
          <a:p>
            <a:pPr lvl="1"/>
            <a:r>
              <a:rPr lang="en-US" altLang="zh-CN" sz="1400" dirty="0">
                <a:solidFill>
                  <a:srgbClr val="FF0000"/>
                </a:solidFill>
                <a:latin typeface="黑体" pitchFamily="49" charset="-122"/>
                <a:ea typeface="黑体" pitchFamily="49" charset="-122"/>
              </a:rPr>
              <a:t>$s2</a:t>
            </a:r>
            <a:r>
              <a:rPr lang="zh-CN" altLang="en-US" sz="1400" dirty="0">
                <a:solidFill>
                  <a:srgbClr val="FF0000"/>
                </a:solidFill>
                <a:latin typeface="黑体" pitchFamily="49" charset="-122"/>
                <a:ea typeface="黑体" pitchFamily="49" charset="-122"/>
              </a:rPr>
              <a:t>、</a:t>
            </a:r>
            <a:r>
              <a:rPr lang="en-US" altLang="zh-CN" sz="1400" dirty="0">
                <a:solidFill>
                  <a:srgbClr val="FF0000"/>
                </a:solidFill>
                <a:latin typeface="黑体" pitchFamily="49" charset="-122"/>
                <a:ea typeface="黑体" pitchFamily="49" charset="-122"/>
              </a:rPr>
              <a:t>$s3:</a:t>
            </a:r>
            <a:r>
              <a:rPr lang="zh-CN" altLang="en-US" sz="1400" dirty="0">
                <a:solidFill>
                  <a:srgbClr val="FF0000"/>
                </a:solidFill>
                <a:latin typeface="黑体" pitchFamily="49" charset="-122"/>
                <a:ea typeface="黑体" pitchFamily="49" charset="-122"/>
              </a:rPr>
              <a:t>源操作数寄存器</a:t>
            </a:r>
            <a:endParaRPr lang="en-US" altLang="zh-CN" sz="1400" dirty="0">
              <a:solidFill>
                <a:srgbClr val="FF0000"/>
              </a:solidFill>
              <a:latin typeface="黑体" pitchFamily="49" charset="-122"/>
              <a:ea typeface="黑体" pitchFamily="49" charset="-122"/>
            </a:endParaRPr>
          </a:p>
          <a:p>
            <a:pPr lvl="1"/>
            <a:r>
              <a:rPr lang="en-US" altLang="zh-CN" sz="1400" dirty="0">
                <a:solidFill>
                  <a:srgbClr val="FF0000"/>
                </a:solidFill>
                <a:latin typeface="黑体" pitchFamily="49" charset="-122"/>
                <a:ea typeface="黑体" pitchFamily="49" charset="-122"/>
              </a:rPr>
              <a:t>20</a:t>
            </a:r>
            <a:r>
              <a:rPr lang="zh-CN" altLang="en-US" sz="1400" dirty="0">
                <a:solidFill>
                  <a:srgbClr val="FF0000"/>
                </a:solidFill>
                <a:latin typeface="黑体" pitchFamily="49" charset="-122"/>
                <a:ea typeface="黑体" pitchFamily="49" charset="-122"/>
              </a:rPr>
              <a:t>：立即数</a:t>
            </a:r>
            <a:endParaRPr lang="en-US" altLang="zh-CN" sz="1400"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107013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345E28DE-6D0C-4E1B-B878-E1E882754BF6}"/>
              </a:ext>
            </a:extLst>
          </p:cNvPr>
          <p:cNvGraphicFramePr>
            <a:graphicFrameLocks noGrp="1"/>
          </p:cNvGraphicFramePr>
          <p:nvPr>
            <p:extLst>
              <p:ext uri="{D42A27DB-BD31-4B8C-83A1-F6EECF244321}">
                <p14:modId xmlns:p14="http://schemas.microsoft.com/office/powerpoint/2010/main" val="1308749389"/>
              </p:ext>
            </p:extLst>
          </p:nvPr>
        </p:nvGraphicFramePr>
        <p:xfrm>
          <a:off x="251520" y="980728"/>
          <a:ext cx="5544616" cy="5760645"/>
        </p:xfrm>
        <a:graphic>
          <a:graphicData uri="http://schemas.openxmlformats.org/drawingml/2006/table">
            <a:tbl>
              <a:tblPr/>
              <a:tblGrid>
                <a:gridCol w="297565">
                  <a:extLst>
                    <a:ext uri="{9D8B030D-6E8A-4147-A177-3AD203B41FA5}">
                      <a16:colId xmlns:a16="http://schemas.microsoft.com/office/drawing/2014/main" val="20000"/>
                    </a:ext>
                  </a:extLst>
                </a:gridCol>
                <a:gridCol w="815833">
                  <a:extLst>
                    <a:ext uri="{9D8B030D-6E8A-4147-A177-3AD203B41FA5}">
                      <a16:colId xmlns:a16="http://schemas.microsoft.com/office/drawing/2014/main" val="20001"/>
                    </a:ext>
                  </a:extLst>
                </a:gridCol>
                <a:gridCol w="1148335">
                  <a:extLst>
                    <a:ext uri="{9D8B030D-6E8A-4147-A177-3AD203B41FA5}">
                      <a16:colId xmlns:a16="http://schemas.microsoft.com/office/drawing/2014/main" val="20002"/>
                    </a:ext>
                  </a:extLst>
                </a:gridCol>
                <a:gridCol w="878131">
                  <a:extLst>
                    <a:ext uri="{9D8B030D-6E8A-4147-A177-3AD203B41FA5}">
                      <a16:colId xmlns:a16="http://schemas.microsoft.com/office/drawing/2014/main" val="20003"/>
                    </a:ext>
                  </a:extLst>
                </a:gridCol>
                <a:gridCol w="1040253">
                  <a:extLst>
                    <a:ext uri="{9D8B030D-6E8A-4147-A177-3AD203B41FA5}">
                      <a16:colId xmlns:a16="http://schemas.microsoft.com/office/drawing/2014/main" val="20004"/>
                    </a:ext>
                  </a:extLst>
                </a:gridCol>
                <a:gridCol w="1364499">
                  <a:extLst>
                    <a:ext uri="{9D8B030D-6E8A-4147-A177-3AD203B41FA5}">
                      <a16:colId xmlns:a16="http://schemas.microsoft.com/office/drawing/2014/main" val="20005"/>
                    </a:ext>
                  </a:extLst>
                </a:gridCol>
              </a:tblGrid>
              <a:tr h="523695">
                <a:tc>
                  <a:txBody>
                    <a:bodyPr/>
                    <a:lstStyle/>
                    <a:p>
                      <a:pPr algn="ctr" fontAlgn="ctr"/>
                      <a:r>
                        <a:rPr lang="zh-CN" altLang="en-US" sz="1050" b="1" i="0" u="none" strike="noStrike" dirty="0">
                          <a:solidFill>
                            <a:srgbClr val="FFFFFF"/>
                          </a:solidFill>
                          <a:latin typeface="宋体"/>
                        </a:rPr>
                        <a:t>类别</a:t>
                      </a:r>
                    </a:p>
                  </a:txBody>
                  <a:tcPr marL="5543" marR="5543" marT="5543" marB="0" anchor="ctr">
                    <a:lnL>
                      <a:noFill/>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zh-CN" altLang="en-US" sz="1050" b="1" i="0" u="none" strike="noStrike" dirty="0">
                          <a:solidFill>
                            <a:srgbClr val="FFFFFF"/>
                          </a:solidFill>
                          <a:latin typeface="宋体"/>
                        </a:rPr>
                        <a:t>指令</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en-US" sz="1050" b="1" i="0" u="none" strike="noStrike" dirty="0">
                          <a:solidFill>
                            <a:srgbClr val="FFFFFF"/>
                          </a:solidFill>
                          <a:latin typeface="宋体"/>
                        </a:rPr>
                        <a:t>Instruction</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zh-CN" altLang="en-US" sz="1050" b="1" i="0" u="none" strike="noStrike" dirty="0">
                          <a:solidFill>
                            <a:srgbClr val="FFFFFF"/>
                          </a:solidFill>
                          <a:latin typeface="宋体"/>
                        </a:rPr>
                        <a:t>示例</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zh-CN" altLang="en-US" sz="1050" b="1" i="0" u="none" strike="noStrike" dirty="0">
                          <a:solidFill>
                            <a:srgbClr val="FFFFFF"/>
                          </a:solidFill>
                          <a:latin typeface="宋体"/>
                        </a:rPr>
                        <a:t>含义</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4F81BD"/>
                    </a:solidFill>
                  </a:tcPr>
                </a:tc>
                <a:tc>
                  <a:txBody>
                    <a:bodyPr/>
                    <a:lstStyle/>
                    <a:p>
                      <a:pPr algn="ctr" fontAlgn="ctr"/>
                      <a:r>
                        <a:rPr lang="zh-CN" altLang="en-US" sz="1050" b="1" i="0" u="none" strike="noStrike" dirty="0">
                          <a:solidFill>
                            <a:srgbClr val="FFFFFF"/>
                          </a:solidFill>
                          <a:latin typeface="宋体"/>
                        </a:rPr>
                        <a:t>注释</a:t>
                      </a:r>
                    </a:p>
                  </a:txBody>
                  <a:tcPr marL="5543" marR="5543" marT="5543" marB="0" anchor="ctr">
                    <a:lnL w="6350" cap="flat" cmpd="sng" algn="ctr">
                      <a:solidFill>
                        <a:srgbClr val="FFFFFF"/>
                      </a:solidFill>
                      <a:prstDash val="solid"/>
                      <a:round/>
                      <a:headEnd type="none" w="med" len="med"/>
                      <a:tailEnd type="none" w="med" len="med"/>
                    </a:lnL>
                    <a:lnR>
                      <a:noFill/>
                    </a:lnR>
                    <a:lnT>
                      <a:noFill/>
                    </a:lnT>
                    <a:lnB w="19050"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523695">
                <a:tc rowSpan="6">
                  <a:txBody>
                    <a:bodyPr/>
                    <a:lstStyle/>
                    <a:p>
                      <a:pPr algn="ctr" fontAlgn="ctr"/>
                      <a:r>
                        <a:rPr lang="zh-CN" altLang="en-US" sz="900" b="0" i="0" u="none" strike="noStrike" dirty="0">
                          <a:solidFill>
                            <a:srgbClr val="000000"/>
                          </a:solidFill>
                          <a:latin typeface="宋体"/>
                        </a:rPr>
                        <a:t>取数</a:t>
                      </a:r>
                      <a:br>
                        <a:rPr lang="zh-CN" altLang="en-US" sz="900" b="0" i="0" u="none" strike="noStrike" dirty="0">
                          <a:solidFill>
                            <a:srgbClr val="000000"/>
                          </a:solidFill>
                          <a:latin typeface="宋体"/>
                        </a:rPr>
                      </a:br>
                      <a:endParaRPr lang="zh-CN" altLang="en-US" sz="900" b="0" i="0" u="none" strike="noStrike" dirty="0">
                        <a:solidFill>
                          <a:srgbClr val="000000"/>
                        </a:solidFill>
                        <a:latin typeface="宋体"/>
                      </a:endParaRPr>
                    </a:p>
                  </a:txBody>
                  <a:tcPr marL="5543" marR="5543" marT="5543" marB="0" anchor="ctr">
                    <a:lnL>
                      <a:noFill/>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取字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a:solidFill>
                            <a:srgbClr val="000000"/>
                          </a:solidFill>
                          <a:latin typeface="宋体"/>
                        </a:rPr>
                        <a:t>load word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err="1">
                          <a:solidFill>
                            <a:srgbClr val="000000"/>
                          </a:solidFill>
                          <a:latin typeface="宋体"/>
                        </a:rPr>
                        <a:t>lw</a:t>
                      </a:r>
                      <a:r>
                        <a:rPr lang="en-US" sz="9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$s1=Memory[$s2+20]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内存</a:t>
                      </a:r>
                      <a:r>
                        <a:rPr lang="zh-CN" altLang="en-US" sz="900" b="0" i="0" u="none" strike="sngStrike" baseline="30000" dirty="0">
                          <a:solidFill>
                            <a:srgbClr val="000000"/>
                          </a:solidFill>
                          <a:latin typeface="宋体"/>
                        </a:rPr>
                        <a:t>  字  </a:t>
                      </a:r>
                      <a:r>
                        <a:rPr lang="zh-CN" altLang="en-US" sz="900" b="0" i="0" u="none" strike="noStrike" dirty="0">
                          <a:solidFill>
                            <a:srgbClr val="000000"/>
                          </a:solidFill>
                          <a:latin typeface="宋体"/>
                        </a:rPr>
                        <a:t>寄存器</a:t>
                      </a:r>
                    </a:p>
                  </a:txBody>
                  <a:tcPr marL="5543" marR="5543" marT="5543" marB="0" anchor="ctr">
                    <a:lnL w="63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1"/>
                  </a:ext>
                </a:extLst>
              </a:tr>
              <a:tr h="523695">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取半字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load half </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err="1">
                          <a:solidFill>
                            <a:srgbClr val="000000"/>
                          </a:solidFill>
                          <a:latin typeface="宋体"/>
                        </a:rPr>
                        <a:t>lh</a:t>
                      </a:r>
                      <a:r>
                        <a:rPr lang="en-US" sz="9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$s1=Memory[$s2+20]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内存</a:t>
                      </a:r>
                      <a:r>
                        <a:rPr lang="zh-CN" altLang="en-US" sz="900" b="0" i="0" u="none" strike="sngStrike" baseline="30000" dirty="0">
                          <a:solidFill>
                            <a:srgbClr val="000000"/>
                          </a:solidFill>
                          <a:latin typeface="宋体"/>
                        </a:rPr>
                        <a:t>  半字  </a:t>
                      </a:r>
                      <a:r>
                        <a:rPr lang="zh-CN" altLang="en-US" sz="900" b="0" i="0" u="none" strike="noStrike" dirty="0">
                          <a:solidFill>
                            <a:srgbClr val="000000"/>
                          </a:solidFill>
                          <a:latin typeface="宋体"/>
                        </a:rPr>
                        <a:t>寄存器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2"/>
                  </a:ext>
                </a:extLst>
              </a:tr>
              <a:tr h="523695">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取无符号半字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load half unsigned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err="1">
                          <a:solidFill>
                            <a:srgbClr val="000000"/>
                          </a:solidFill>
                          <a:latin typeface="宋体"/>
                        </a:rPr>
                        <a:t>lhu</a:t>
                      </a:r>
                      <a:r>
                        <a:rPr lang="en-US" sz="9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$s1=Memory[$s2+20]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内存</a:t>
                      </a:r>
                      <a:r>
                        <a:rPr lang="zh-CN" altLang="en-US" sz="900" b="0" i="0" u="none" strike="sngStrike" baseline="30000" dirty="0">
                          <a:solidFill>
                            <a:srgbClr val="000000"/>
                          </a:solidFill>
                          <a:latin typeface="宋体"/>
                        </a:rPr>
                        <a:t>  半字  </a:t>
                      </a:r>
                      <a:r>
                        <a:rPr lang="zh-CN" altLang="en-US" sz="900" b="0" i="0" u="none" strike="noStrike" dirty="0">
                          <a:solidFill>
                            <a:srgbClr val="000000"/>
                          </a:solidFill>
                          <a:latin typeface="宋体"/>
                        </a:rPr>
                        <a:t>寄存器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523695">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取字节</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load byte</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lb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$s1=Memory[$s2+20]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a:solidFill>
                            <a:srgbClr val="000000"/>
                          </a:solidFill>
                          <a:latin typeface="宋体"/>
                        </a:rPr>
                        <a:t>内存</a:t>
                      </a:r>
                      <a:r>
                        <a:rPr lang="zh-CN" altLang="en-US" sz="900" b="0" i="0" u="none" strike="sngStrike" baseline="30000">
                          <a:solidFill>
                            <a:srgbClr val="000000"/>
                          </a:solidFill>
                          <a:latin typeface="宋体"/>
                        </a:rPr>
                        <a:t>  字节  </a:t>
                      </a:r>
                      <a:r>
                        <a:rPr lang="zh-CN" altLang="en-US" sz="900" b="0" i="0" u="none" strike="noStrike">
                          <a:solidFill>
                            <a:srgbClr val="000000"/>
                          </a:solidFill>
                          <a:latin typeface="宋体"/>
                        </a:rPr>
                        <a:t>寄存器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4"/>
                  </a:ext>
                </a:extLst>
              </a:tr>
              <a:tr h="523695">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取链接字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load linked word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err="1">
                          <a:solidFill>
                            <a:srgbClr val="000000"/>
                          </a:solidFill>
                          <a:latin typeface="宋体"/>
                        </a:rPr>
                        <a:t>ll</a:t>
                      </a:r>
                      <a:r>
                        <a:rPr lang="en-US" sz="9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$s1=Memory[$s2+20]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a:solidFill>
                            <a:srgbClr val="000000"/>
                          </a:solidFill>
                          <a:latin typeface="宋体"/>
                        </a:rPr>
                        <a:t>取字作为原子交换的前半部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5"/>
                  </a:ext>
                </a:extLst>
              </a:tr>
              <a:tr h="523695">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取立即数的高位</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load upper immediate</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a:solidFill>
                            <a:srgbClr val="000000"/>
                          </a:solidFill>
                          <a:latin typeface="宋体"/>
                        </a:rPr>
                        <a:t>lui $s1,20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$s1=20×2</a:t>
                      </a:r>
                      <a:r>
                        <a:rPr lang="en-US" sz="900" b="0" i="0" u="none" strike="noStrike" baseline="30000" dirty="0">
                          <a:solidFill>
                            <a:srgbClr val="000000"/>
                          </a:solidFill>
                          <a:latin typeface="宋体"/>
                        </a:rPr>
                        <a:t>16</a:t>
                      </a:r>
                      <a:endParaRPr lang="en-US" sz="900" b="0" i="0" u="none" strike="noStrike" dirty="0">
                        <a:solidFill>
                          <a:srgbClr val="000000"/>
                        </a:solidFill>
                        <a:latin typeface="宋体"/>
                      </a:endParaRP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a:solidFill>
                            <a:srgbClr val="000000"/>
                          </a:solidFill>
                          <a:latin typeface="宋体"/>
                        </a:rPr>
                        <a:t>取常数并放到高</a:t>
                      </a:r>
                      <a:r>
                        <a:rPr lang="en-US" altLang="zh-CN" sz="900" b="0" i="0" u="none" strike="noStrike">
                          <a:solidFill>
                            <a:srgbClr val="000000"/>
                          </a:solidFill>
                          <a:latin typeface="宋体"/>
                        </a:rPr>
                        <a:t>16</a:t>
                      </a:r>
                      <a:r>
                        <a:rPr lang="zh-CN" altLang="en-US" sz="900" b="0" i="0" u="none" strike="noStrike">
                          <a:solidFill>
                            <a:srgbClr val="000000"/>
                          </a:solidFill>
                          <a:latin typeface="宋体"/>
                        </a:rPr>
                        <a:t>位</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6"/>
                  </a:ext>
                </a:extLst>
              </a:tr>
              <a:tr h="523695">
                <a:tc rowSpan="4">
                  <a:txBody>
                    <a:bodyPr/>
                    <a:lstStyle/>
                    <a:p>
                      <a:pPr algn="ctr" fontAlgn="ctr"/>
                      <a:r>
                        <a:rPr lang="zh-CN" altLang="en-US" sz="900" b="0" i="0" u="none" strike="noStrike" dirty="0">
                          <a:solidFill>
                            <a:srgbClr val="000000"/>
                          </a:solidFill>
                          <a:latin typeface="宋体"/>
                        </a:rPr>
                        <a:t>存数</a:t>
                      </a:r>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存字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store word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err="1">
                          <a:solidFill>
                            <a:srgbClr val="000000"/>
                          </a:solidFill>
                          <a:latin typeface="宋体"/>
                        </a:rPr>
                        <a:t>sw</a:t>
                      </a:r>
                      <a:r>
                        <a:rPr lang="en-US" sz="9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Memory[$s2+20]=$s1</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寄存器</a:t>
                      </a:r>
                      <a:r>
                        <a:rPr lang="zh-CN" altLang="en-US" sz="900" b="0" i="0" u="none" strike="sngStrike" baseline="30000" dirty="0">
                          <a:solidFill>
                            <a:srgbClr val="000000"/>
                          </a:solidFill>
                          <a:latin typeface="宋体"/>
                        </a:rPr>
                        <a:t>  字  </a:t>
                      </a:r>
                      <a:r>
                        <a:rPr lang="zh-CN" altLang="en-US" sz="900" b="0" i="0" u="none" strike="noStrike" dirty="0">
                          <a:solidFill>
                            <a:srgbClr val="000000"/>
                          </a:solidFill>
                          <a:latin typeface="宋体"/>
                        </a:rPr>
                        <a:t>内存</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7"/>
                  </a:ext>
                </a:extLst>
              </a:tr>
              <a:tr h="523695">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a:solidFill>
                            <a:srgbClr val="000000"/>
                          </a:solidFill>
                          <a:latin typeface="宋体"/>
                        </a:rPr>
                        <a:t>存半字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store half</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err="1">
                          <a:solidFill>
                            <a:srgbClr val="000000"/>
                          </a:solidFill>
                          <a:latin typeface="宋体"/>
                        </a:rPr>
                        <a:t>sh</a:t>
                      </a:r>
                      <a:r>
                        <a:rPr lang="en-US" sz="9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Memory[$s2+20]=$s1</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寄存器</a:t>
                      </a:r>
                      <a:r>
                        <a:rPr lang="zh-CN" altLang="en-US" sz="900" b="0" i="0" u="none" strike="sngStrike" baseline="30000" dirty="0">
                          <a:solidFill>
                            <a:srgbClr val="000000"/>
                          </a:solidFill>
                          <a:latin typeface="宋体"/>
                        </a:rPr>
                        <a:t>  半字  </a:t>
                      </a:r>
                      <a:r>
                        <a:rPr lang="zh-CN" altLang="en-US" sz="900" b="0" i="0" u="none" strike="noStrike" dirty="0">
                          <a:solidFill>
                            <a:srgbClr val="000000"/>
                          </a:solidFill>
                          <a:latin typeface="宋体"/>
                        </a:rPr>
                        <a:t>内存</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08"/>
                  </a:ext>
                </a:extLst>
              </a:tr>
              <a:tr h="523695">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存字节</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900" b="0" i="0" u="none" strike="noStrike" dirty="0">
                          <a:solidFill>
                            <a:srgbClr val="000000"/>
                          </a:solidFill>
                          <a:latin typeface="宋体"/>
                        </a:rPr>
                        <a:t>store byte</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900" b="0" i="0" u="none" strike="noStrike" dirty="0" err="1">
                          <a:solidFill>
                            <a:srgbClr val="000000"/>
                          </a:solidFill>
                          <a:latin typeface="宋体"/>
                        </a:rPr>
                        <a:t>sb</a:t>
                      </a:r>
                      <a:r>
                        <a:rPr lang="en-US" sz="900" b="0" i="0" u="none" strike="noStrike" dirty="0">
                          <a:solidFill>
                            <a:srgbClr val="000000"/>
                          </a:solidFill>
                          <a:latin typeface="宋体"/>
                        </a:rPr>
                        <a:t> $s1,20($s2)</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900" b="0" i="0" u="none" strike="noStrike" dirty="0">
                          <a:solidFill>
                            <a:srgbClr val="000000"/>
                          </a:solidFill>
                          <a:latin typeface="宋体"/>
                        </a:rPr>
                        <a:t>Memory[$s2+20]=$s1</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900" b="0" i="0" u="none" strike="noStrike" dirty="0">
                          <a:solidFill>
                            <a:srgbClr val="000000"/>
                          </a:solidFill>
                          <a:latin typeface="宋体"/>
                        </a:rPr>
                        <a:t>寄存器</a:t>
                      </a:r>
                      <a:r>
                        <a:rPr lang="zh-CN" altLang="en-US" sz="900" b="0" i="0" u="none" strike="sngStrike" baseline="30000" dirty="0">
                          <a:solidFill>
                            <a:srgbClr val="000000"/>
                          </a:solidFill>
                          <a:latin typeface="宋体"/>
                        </a:rPr>
                        <a:t>  字节  </a:t>
                      </a:r>
                      <a:r>
                        <a:rPr lang="zh-CN" altLang="en-US" sz="900" b="0" i="0" u="none" strike="noStrike" dirty="0">
                          <a:solidFill>
                            <a:srgbClr val="000000"/>
                          </a:solidFill>
                          <a:latin typeface="宋体"/>
                        </a:rPr>
                        <a:t>内存</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10009"/>
                  </a:ext>
                </a:extLst>
              </a:tr>
              <a:tr h="523695">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存条件字</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store condition word</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sc $s1,20($s3)</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900" b="0" i="0" u="none" strike="noStrike" dirty="0">
                          <a:solidFill>
                            <a:srgbClr val="000000"/>
                          </a:solidFill>
                          <a:latin typeface="宋体"/>
                        </a:rPr>
                        <a:t>Memory[$s2+20]=$s1</a:t>
                      </a:r>
                      <a:br>
                        <a:rPr lang="en-US" sz="900" b="0" i="0" u="none" strike="noStrike" dirty="0">
                          <a:solidFill>
                            <a:srgbClr val="000000"/>
                          </a:solidFill>
                          <a:latin typeface="宋体"/>
                        </a:rPr>
                      </a:br>
                      <a:r>
                        <a:rPr lang="en-US" sz="900" b="0" i="0" u="none" strike="noStrike" dirty="0">
                          <a:solidFill>
                            <a:srgbClr val="000000"/>
                          </a:solidFill>
                          <a:latin typeface="宋体"/>
                        </a:rPr>
                        <a:t>$s1=0 or 1</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900" b="0" i="0" u="none" strike="noStrike" dirty="0">
                          <a:solidFill>
                            <a:srgbClr val="000000"/>
                          </a:solidFill>
                          <a:latin typeface="宋体"/>
                        </a:rPr>
                        <a:t>存字作为原子交换的后半部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10010"/>
                  </a:ext>
                </a:extLst>
              </a:tr>
            </a:tbl>
          </a:graphicData>
        </a:graphic>
      </p:graphicFrame>
      <p:sp>
        <p:nvSpPr>
          <p:cNvPr id="3" name="文本框 2">
            <a:extLst>
              <a:ext uri="{FF2B5EF4-FFF2-40B4-BE49-F238E27FC236}">
                <a16:creationId xmlns:a16="http://schemas.microsoft.com/office/drawing/2014/main" id="{A74E461D-7FE1-464A-95EF-7E4B9669FF0D}"/>
              </a:ext>
            </a:extLst>
          </p:cNvPr>
          <p:cNvSpPr txBox="1"/>
          <p:nvPr/>
        </p:nvSpPr>
        <p:spPr>
          <a:xfrm>
            <a:off x="107504" y="476672"/>
            <a:ext cx="3168352" cy="338554"/>
          </a:xfrm>
          <a:prstGeom prst="rect">
            <a:avLst/>
          </a:prstGeom>
          <a:noFill/>
        </p:spPr>
        <p:txBody>
          <a:bodyPr wrap="square">
            <a:spAutoFit/>
          </a:bodyPr>
          <a:lstStyle/>
          <a:p>
            <a:pPr lvl="1"/>
            <a:r>
              <a:rPr lang="zh-CN" altLang="en-US" sz="1600" dirty="0">
                <a:latin typeface="黑体" pitchFamily="49" charset="-122"/>
                <a:ea typeface="黑体" pitchFamily="49" charset="-122"/>
              </a:rPr>
              <a:t>数据传输指令</a:t>
            </a:r>
            <a:endParaRPr lang="en-US" altLang="zh-CN" sz="1600" dirty="0">
              <a:latin typeface="黑体" pitchFamily="49" charset="-122"/>
              <a:ea typeface="黑体" pitchFamily="49" charset="-122"/>
            </a:endParaRPr>
          </a:p>
        </p:txBody>
      </p:sp>
      <p:sp>
        <p:nvSpPr>
          <p:cNvPr id="4" name="文本框 3">
            <a:extLst>
              <a:ext uri="{FF2B5EF4-FFF2-40B4-BE49-F238E27FC236}">
                <a16:creationId xmlns:a16="http://schemas.microsoft.com/office/drawing/2014/main" id="{3C1F6D49-C785-4B4C-811D-3E2B35135E8F}"/>
              </a:ext>
            </a:extLst>
          </p:cNvPr>
          <p:cNvSpPr txBox="1"/>
          <p:nvPr/>
        </p:nvSpPr>
        <p:spPr>
          <a:xfrm>
            <a:off x="5436096" y="2733863"/>
            <a:ext cx="3888432" cy="584775"/>
          </a:xfrm>
          <a:prstGeom prst="rect">
            <a:avLst/>
          </a:prstGeom>
          <a:noFill/>
        </p:spPr>
        <p:txBody>
          <a:bodyPr wrap="square">
            <a:spAutoFit/>
          </a:bodyPr>
          <a:lstStyle/>
          <a:p>
            <a:pPr lvl="1"/>
            <a:r>
              <a:rPr lang="zh-CN" altLang="en-US" sz="1600" dirty="0">
                <a:solidFill>
                  <a:srgbClr val="FF0000"/>
                </a:solidFill>
                <a:latin typeface="黑体" pitchFamily="49" charset="-122"/>
                <a:ea typeface="黑体" pitchFamily="49" charset="-122"/>
              </a:rPr>
              <a:t>取字：</a:t>
            </a:r>
            <a:endParaRPr lang="en-US" altLang="zh-CN" sz="1600" dirty="0">
              <a:solidFill>
                <a:srgbClr val="FF0000"/>
              </a:solidFill>
              <a:latin typeface="黑体" pitchFamily="49" charset="-122"/>
              <a:ea typeface="黑体" pitchFamily="49" charset="-122"/>
            </a:endParaRPr>
          </a:p>
          <a:p>
            <a:pPr lvl="1"/>
            <a:r>
              <a:rPr lang="zh-CN" altLang="en-US" sz="1600" dirty="0">
                <a:solidFill>
                  <a:srgbClr val="FF0000"/>
                </a:solidFill>
                <a:latin typeface="黑体" pitchFamily="49" charset="-122"/>
                <a:ea typeface="黑体" pitchFamily="49" charset="-122"/>
              </a:rPr>
              <a:t>存储器（中保存的数据）</a:t>
            </a:r>
            <a:r>
              <a:rPr lang="en-US" altLang="zh-CN" sz="1600" dirty="0">
                <a:solidFill>
                  <a:srgbClr val="FF0000"/>
                </a:solidFill>
                <a:latin typeface="黑体" pitchFamily="49" charset="-122"/>
                <a:ea typeface="黑体" pitchFamily="49" charset="-122"/>
              </a:rPr>
              <a:t>-&gt;</a:t>
            </a:r>
            <a:r>
              <a:rPr lang="zh-CN" altLang="en-US" sz="1600" dirty="0">
                <a:solidFill>
                  <a:srgbClr val="FF0000"/>
                </a:solidFill>
                <a:latin typeface="黑体" pitchFamily="49" charset="-122"/>
                <a:ea typeface="黑体" pitchFamily="49" charset="-122"/>
              </a:rPr>
              <a:t>寄存器</a:t>
            </a:r>
            <a:endParaRPr lang="en-US" altLang="zh-CN" sz="1600" dirty="0">
              <a:solidFill>
                <a:srgbClr val="FF0000"/>
              </a:solidFill>
              <a:latin typeface="黑体" pitchFamily="49" charset="-122"/>
              <a:ea typeface="黑体" pitchFamily="49" charset="-122"/>
            </a:endParaRPr>
          </a:p>
        </p:txBody>
      </p:sp>
      <p:sp>
        <p:nvSpPr>
          <p:cNvPr id="5" name="文本框 4">
            <a:extLst>
              <a:ext uri="{FF2B5EF4-FFF2-40B4-BE49-F238E27FC236}">
                <a16:creationId xmlns:a16="http://schemas.microsoft.com/office/drawing/2014/main" id="{6B5A68F4-5FC9-4A8D-AC50-314477A59079}"/>
              </a:ext>
            </a:extLst>
          </p:cNvPr>
          <p:cNvSpPr txBox="1"/>
          <p:nvPr/>
        </p:nvSpPr>
        <p:spPr>
          <a:xfrm>
            <a:off x="5432236" y="5081551"/>
            <a:ext cx="4002380" cy="584775"/>
          </a:xfrm>
          <a:prstGeom prst="rect">
            <a:avLst/>
          </a:prstGeom>
          <a:noFill/>
        </p:spPr>
        <p:txBody>
          <a:bodyPr wrap="square">
            <a:spAutoFit/>
          </a:bodyPr>
          <a:lstStyle/>
          <a:p>
            <a:pPr lvl="1"/>
            <a:r>
              <a:rPr lang="zh-CN" altLang="en-US" sz="1600" dirty="0">
                <a:solidFill>
                  <a:srgbClr val="FF0000"/>
                </a:solidFill>
                <a:latin typeface="黑体" pitchFamily="49" charset="-122"/>
                <a:ea typeface="黑体" pitchFamily="49" charset="-122"/>
              </a:rPr>
              <a:t>存字：</a:t>
            </a:r>
            <a:endParaRPr lang="en-US" altLang="zh-CN" sz="1600" dirty="0">
              <a:solidFill>
                <a:srgbClr val="FF0000"/>
              </a:solidFill>
              <a:latin typeface="黑体" pitchFamily="49" charset="-122"/>
              <a:ea typeface="黑体" pitchFamily="49" charset="-122"/>
            </a:endParaRPr>
          </a:p>
          <a:p>
            <a:pPr lvl="1"/>
            <a:r>
              <a:rPr lang="zh-CN" altLang="en-US" sz="1600" dirty="0">
                <a:solidFill>
                  <a:srgbClr val="FF0000"/>
                </a:solidFill>
                <a:latin typeface="黑体" pitchFamily="49" charset="-122"/>
                <a:ea typeface="黑体" pitchFamily="49" charset="-122"/>
              </a:rPr>
              <a:t>寄存器（中保存的数据） </a:t>
            </a:r>
            <a:r>
              <a:rPr lang="en-US" altLang="zh-CN" sz="1600" dirty="0">
                <a:solidFill>
                  <a:srgbClr val="FF0000"/>
                </a:solidFill>
                <a:latin typeface="黑体" pitchFamily="49" charset="-122"/>
                <a:ea typeface="黑体" pitchFamily="49" charset="-122"/>
              </a:rPr>
              <a:t>-&gt;</a:t>
            </a:r>
            <a:r>
              <a:rPr lang="zh-CN" altLang="en-US" sz="1600" dirty="0">
                <a:solidFill>
                  <a:srgbClr val="FF0000"/>
                </a:solidFill>
                <a:latin typeface="黑体" pitchFamily="49" charset="-122"/>
                <a:ea typeface="黑体" pitchFamily="49" charset="-122"/>
              </a:rPr>
              <a:t>存储器</a:t>
            </a:r>
            <a:endParaRPr lang="en-US" altLang="zh-CN" sz="1600" dirty="0">
              <a:solidFill>
                <a:srgbClr val="FF0000"/>
              </a:solidFill>
              <a:latin typeface="黑体" pitchFamily="49" charset="-122"/>
              <a:ea typeface="黑体" pitchFamily="49" charset="-122"/>
            </a:endParaRPr>
          </a:p>
        </p:txBody>
      </p:sp>
      <p:sp>
        <p:nvSpPr>
          <p:cNvPr id="6" name="矩形: 圆角 5">
            <a:extLst>
              <a:ext uri="{FF2B5EF4-FFF2-40B4-BE49-F238E27FC236}">
                <a16:creationId xmlns:a16="http://schemas.microsoft.com/office/drawing/2014/main" id="{FD7FB5CF-2CB3-4619-9280-DCBDB20ADEAD}"/>
              </a:ext>
            </a:extLst>
          </p:cNvPr>
          <p:cNvSpPr/>
          <p:nvPr/>
        </p:nvSpPr>
        <p:spPr bwMode="auto">
          <a:xfrm>
            <a:off x="539552" y="1484061"/>
            <a:ext cx="5256584" cy="504780"/>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8" name="文本框 7">
            <a:extLst>
              <a:ext uri="{FF2B5EF4-FFF2-40B4-BE49-F238E27FC236}">
                <a16:creationId xmlns:a16="http://schemas.microsoft.com/office/drawing/2014/main" id="{26AD8E99-55E6-4EFF-A8A1-8B088F4DED2C}"/>
              </a:ext>
            </a:extLst>
          </p:cNvPr>
          <p:cNvSpPr txBox="1"/>
          <p:nvPr/>
        </p:nvSpPr>
        <p:spPr>
          <a:xfrm>
            <a:off x="2951820" y="1253228"/>
            <a:ext cx="3240360" cy="461665"/>
          </a:xfrm>
          <a:prstGeom prst="rect">
            <a:avLst/>
          </a:prstGeom>
          <a:noFill/>
        </p:spPr>
        <p:txBody>
          <a:bodyPr wrap="square">
            <a:spAutoFit/>
          </a:bodyPr>
          <a:lstStyle/>
          <a:p>
            <a:pPr lvl="1"/>
            <a:r>
              <a:rPr lang="en-US" altLang="zh-CN" sz="1200" dirty="0">
                <a:solidFill>
                  <a:srgbClr val="FF0000"/>
                </a:solidFill>
                <a:latin typeface="黑体" pitchFamily="49" charset="-122"/>
                <a:ea typeface="黑体" pitchFamily="49" charset="-122"/>
              </a:rPr>
              <a:t>$2:</a:t>
            </a:r>
            <a:r>
              <a:rPr lang="zh-CN" altLang="en-US" sz="1200" dirty="0">
                <a:solidFill>
                  <a:srgbClr val="FF0000"/>
                </a:solidFill>
                <a:latin typeface="黑体" pitchFamily="49" charset="-122"/>
                <a:ea typeface="黑体" pitchFamily="49" charset="-122"/>
              </a:rPr>
              <a:t>基址</a:t>
            </a:r>
            <a:endParaRPr lang="en-US" altLang="zh-CN" sz="1200" dirty="0">
              <a:solidFill>
                <a:srgbClr val="FF0000"/>
              </a:solidFill>
              <a:latin typeface="黑体" pitchFamily="49" charset="-122"/>
              <a:ea typeface="黑体" pitchFamily="49" charset="-122"/>
            </a:endParaRPr>
          </a:p>
          <a:p>
            <a:pPr lvl="1"/>
            <a:r>
              <a:rPr lang="en-US" altLang="zh-CN" sz="1200" dirty="0">
                <a:solidFill>
                  <a:srgbClr val="FF0000"/>
                </a:solidFill>
                <a:latin typeface="黑体" pitchFamily="49" charset="-122"/>
                <a:ea typeface="黑体" pitchFamily="49" charset="-122"/>
              </a:rPr>
              <a:t>20</a:t>
            </a:r>
            <a:r>
              <a:rPr lang="zh-CN" altLang="en-US" sz="1200" dirty="0">
                <a:solidFill>
                  <a:srgbClr val="FF0000"/>
                </a:solidFill>
                <a:latin typeface="黑体" pitchFamily="49" charset="-122"/>
                <a:ea typeface="黑体" pitchFamily="49" charset="-122"/>
              </a:rPr>
              <a:t>：偏移量</a:t>
            </a:r>
            <a:r>
              <a:rPr lang="en-US" altLang="zh-CN" sz="1200" dirty="0">
                <a:solidFill>
                  <a:srgbClr val="FF0000"/>
                </a:solidFill>
                <a:latin typeface="黑体" pitchFamily="49" charset="-122"/>
                <a:ea typeface="黑体" pitchFamily="49" charset="-122"/>
              </a:rPr>
              <a:t>=&gt;</a:t>
            </a:r>
            <a:r>
              <a:rPr lang="zh-CN" altLang="en-US" sz="1200" dirty="0">
                <a:solidFill>
                  <a:srgbClr val="FF0000"/>
                </a:solidFill>
                <a:latin typeface="黑体" pitchFamily="49" charset="-122"/>
                <a:ea typeface="黑体" pitchFamily="49" charset="-122"/>
              </a:rPr>
              <a:t>按字节（已经</a:t>
            </a:r>
            <a:r>
              <a:rPr lang="en-US" altLang="zh-CN" sz="1200" dirty="0">
                <a:solidFill>
                  <a:srgbClr val="FF0000"/>
                </a:solidFill>
                <a:latin typeface="黑体" pitchFamily="49" charset="-122"/>
                <a:ea typeface="黑体" pitchFamily="49" charset="-122"/>
              </a:rPr>
              <a:t>*4</a:t>
            </a:r>
            <a:r>
              <a:rPr lang="zh-CN" altLang="en-US" sz="1200" dirty="0">
                <a:solidFill>
                  <a:srgbClr val="FF0000"/>
                </a:solidFill>
                <a:latin typeface="黑体" pitchFamily="49" charset="-122"/>
                <a:ea typeface="黑体" pitchFamily="49" charset="-122"/>
              </a:rPr>
              <a:t>了）</a:t>
            </a:r>
            <a:endParaRPr lang="en-US" altLang="zh-CN" sz="1200" dirty="0">
              <a:solidFill>
                <a:srgbClr val="FF0000"/>
              </a:solidFill>
              <a:latin typeface="黑体" pitchFamily="49" charset="-122"/>
              <a:ea typeface="黑体" pitchFamily="49" charset="-122"/>
            </a:endParaRPr>
          </a:p>
        </p:txBody>
      </p:sp>
      <p:sp>
        <p:nvSpPr>
          <p:cNvPr id="9" name="文本框 8">
            <a:extLst>
              <a:ext uri="{FF2B5EF4-FFF2-40B4-BE49-F238E27FC236}">
                <a16:creationId xmlns:a16="http://schemas.microsoft.com/office/drawing/2014/main" id="{3B701A2B-4A50-401B-BBFE-C3CDF94A3EAC}"/>
              </a:ext>
            </a:extLst>
          </p:cNvPr>
          <p:cNvSpPr txBox="1"/>
          <p:nvPr/>
        </p:nvSpPr>
        <p:spPr>
          <a:xfrm>
            <a:off x="1439652" y="3891467"/>
            <a:ext cx="4536504" cy="276999"/>
          </a:xfrm>
          <a:prstGeom prst="rect">
            <a:avLst/>
          </a:prstGeom>
          <a:noFill/>
        </p:spPr>
        <p:txBody>
          <a:bodyPr wrap="square">
            <a:spAutoFit/>
          </a:bodyPr>
          <a:lstStyle/>
          <a:p>
            <a:pPr lvl="1"/>
            <a:r>
              <a:rPr lang="zh-CN" altLang="en-US" sz="1200" dirty="0">
                <a:solidFill>
                  <a:srgbClr val="FF0000"/>
                </a:solidFill>
                <a:latin typeface="黑体" pitchFamily="49" charset="-122"/>
                <a:ea typeface="黑体" pitchFamily="49" charset="-122"/>
              </a:rPr>
              <a:t>把</a:t>
            </a:r>
            <a:r>
              <a:rPr lang="en-US" altLang="zh-CN" sz="1200" dirty="0">
                <a:solidFill>
                  <a:srgbClr val="FF0000"/>
                </a:solidFill>
                <a:latin typeface="黑体" pitchFamily="49" charset="-122"/>
                <a:ea typeface="黑体" pitchFamily="49" charset="-122"/>
              </a:rPr>
              <a:t>20</a:t>
            </a:r>
            <a:r>
              <a:rPr lang="zh-CN" altLang="en-US" sz="1200" dirty="0">
                <a:solidFill>
                  <a:srgbClr val="FF0000"/>
                </a:solidFill>
                <a:latin typeface="黑体" pitchFamily="49" charset="-122"/>
                <a:ea typeface="黑体" pitchFamily="49" charset="-122"/>
              </a:rPr>
              <a:t>这个常数放到高</a:t>
            </a:r>
            <a:r>
              <a:rPr lang="en-US" altLang="zh-CN" sz="1200" dirty="0">
                <a:solidFill>
                  <a:srgbClr val="FF0000"/>
                </a:solidFill>
                <a:latin typeface="黑体" pitchFamily="49" charset="-122"/>
                <a:ea typeface="黑体" pitchFamily="49" charset="-122"/>
              </a:rPr>
              <a:t>16</a:t>
            </a:r>
            <a:r>
              <a:rPr lang="zh-CN" altLang="en-US" sz="1200" dirty="0">
                <a:solidFill>
                  <a:srgbClr val="FF0000"/>
                </a:solidFill>
                <a:latin typeface="黑体" pitchFamily="49" charset="-122"/>
                <a:ea typeface="黑体" pitchFamily="49" charset="-122"/>
              </a:rPr>
              <a:t>位 </a:t>
            </a:r>
            <a:r>
              <a:rPr lang="en-US" altLang="zh-CN" sz="1200" dirty="0">
                <a:solidFill>
                  <a:srgbClr val="FF0000"/>
                </a:solidFill>
                <a:latin typeface="黑体" pitchFamily="49" charset="-122"/>
                <a:ea typeface="黑体" pitchFamily="49" charset="-122"/>
              </a:rPr>
              <a:t>(</a:t>
            </a:r>
            <a:r>
              <a:rPr lang="zh-CN" altLang="en-US" sz="1200" dirty="0">
                <a:solidFill>
                  <a:srgbClr val="FF0000"/>
                </a:solidFill>
                <a:latin typeface="黑体" pitchFamily="49" charset="-122"/>
                <a:ea typeface="黑体" pitchFamily="49" charset="-122"/>
              </a:rPr>
              <a:t>*</a:t>
            </a:r>
            <a:r>
              <a:rPr lang="en-US" altLang="zh-CN" sz="1200" dirty="0">
                <a:solidFill>
                  <a:srgbClr val="FF0000"/>
                </a:solidFill>
                <a:latin typeface="黑体" pitchFamily="49" charset="-122"/>
                <a:ea typeface="黑体" pitchFamily="49" charset="-122"/>
              </a:rPr>
              <a:t>2^16</a:t>
            </a:r>
            <a:r>
              <a:rPr lang="en-US" altLang="zh-CN" sz="1200" dirty="0">
                <a:solidFill>
                  <a:srgbClr val="FF0000"/>
                </a:solidFill>
                <a:latin typeface="黑体" pitchFamily="49" charset="-122"/>
                <a:ea typeface="黑体" pitchFamily="49" charset="-122"/>
                <a:sym typeface="Wingdings" panose="05000000000000000000" pitchFamily="2" charset="2"/>
              </a:rPr>
              <a:t></a:t>
            </a:r>
            <a:r>
              <a:rPr lang="zh-CN" altLang="en-US" sz="1200" dirty="0">
                <a:solidFill>
                  <a:srgbClr val="FF0000"/>
                </a:solidFill>
                <a:latin typeface="黑体" pitchFamily="49" charset="-122"/>
                <a:ea typeface="黑体" pitchFamily="49" charset="-122"/>
                <a:sym typeface="Wingdings" panose="05000000000000000000" pitchFamily="2" charset="2"/>
              </a:rPr>
              <a:t>左移</a:t>
            </a:r>
            <a:r>
              <a:rPr lang="en-US" altLang="zh-CN" sz="1200" dirty="0">
                <a:solidFill>
                  <a:srgbClr val="FF0000"/>
                </a:solidFill>
                <a:latin typeface="黑体" pitchFamily="49" charset="-122"/>
                <a:ea typeface="黑体" pitchFamily="49" charset="-122"/>
                <a:sym typeface="Wingdings" panose="05000000000000000000" pitchFamily="2" charset="2"/>
              </a:rPr>
              <a:t>16</a:t>
            </a:r>
            <a:r>
              <a:rPr lang="zh-CN" altLang="en-US" sz="1200" dirty="0">
                <a:solidFill>
                  <a:srgbClr val="FF0000"/>
                </a:solidFill>
                <a:latin typeface="黑体" pitchFamily="49" charset="-122"/>
                <a:ea typeface="黑体" pitchFamily="49" charset="-122"/>
                <a:sym typeface="Wingdings" panose="05000000000000000000" pitchFamily="2" charset="2"/>
              </a:rPr>
              <a:t>位</a:t>
            </a:r>
            <a:r>
              <a:rPr lang="en-US" altLang="zh-CN" sz="1200" dirty="0">
                <a:solidFill>
                  <a:srgbClr val="FF0000"/>
                </a:solidFill>
                <a:latin typeface="黑体" pitchFamily="49" charset="-122"/>
                <a:ea typeface="黑体" pitchFamily="49" charset="-122"/>
              </a:rPr>
              <a:t>)</a:t>
            </a:r>
          </a:p>
        </p:txBody>
      </p:sp>
      <p:sp>
        <p:nvSpPr>
          <p:cNvPr id="10" name="矩形: 圆角 9">
            <a:extLst>
              <a:ext uri="{FF2B5EF4-FFF2-40B4-BE49-F238E27FC236}">
                <a16:creationId xmlns:a16="http://schemas.microsoft.com/office/drawing/2014/main" id="{10DB5323-C427-4BCE-89B0-8EC2A583B84C}"/>
              </a:ext>
            </a:extLst>
          </p:cNvPr>
          <p:cNvSpPr/>
          <p:nvPr/>
        </p:nvSpPr>
        <p:spPr bwMode="auto">
          <a:xfrm>
            <a:off x="539552" y="4716484"/>
            <a:ext cx="5256584" cy="440708"/>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2" name="矩形: 圆角 11">
            <a:extLst>
              <a:ext uri="{FF2B5EF4-FFF2-40B4-BE49-F238E27FC236}">
                <a16:creationId xmlns:a16="http://schemas.microsoft.com/office/drawing/2014/main" id="{8D76CD8B-5C84-4C6A-B73C-A0069EF9EA03}"/>
              </a:ext>
            </a:extLst>
          </p:cNvPr>
          <p:cNvSpPr/>
          <p:nvPr/>
        </p:nvSpPr>
        <p:spPr bwMode="auto">
          <a:xfrm>
            <a:off x="539552" y="4112717"/>
            <a:ext cx="5256584" cy="504780"/>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3" name="矩形: 圆角 12">
            <a:extLst>
              <a:ext uri="{FF2B5EF4-FFF2-40B4-BE49-F238E27FC236}">
                <a16:creationId xmlns:a16="http://schemas.microsoft.com/office/drawing/2014/main" id="{6AE5DBF9-CC52-4FF5-B921-0F944934A1D4}"/>
              </a:ext>
            </a:extLst>
          </p:cNvPr>
          <p:cNvSpPr/>
          <p:nvPr/>
        </p:nvSpPr>
        <p:spPr bwMode="auto">
          <a:xfrm>
            <a:off x="539552" y="1997056"/>
            <a:ext cx="5256584" cy="564614"/>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extLst>
      <p:ext uri="{BB962C8B-B14F-4D97-AF65-F5344CB8AC3E}">
        <p14:creationId xmlns:p14="http://schemas.microsoft.com/office/powerpoint/2010/main" val="148453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57</a:t>
            </a:fld>
            <a:endParaRPr lang="en-AU" altLang="zh-CN" sz="1400" b="1" dirty="0">
              <a:ea typeface="宋体" pitchFamily="2" charset="-122"/>
            </a:endParaRPr>
          </a:p>
        </p:txBody>
      </p:sp>
      <p:sp>
        <p:nvSpPr>
          <p:cNvPr id="113667" name="Rectangle 4"/>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偏移量问题</a:t>
            </a:r>
            <a:endParaRPr lang="en-AU" altLang="zh-CN" dirty="0">
              <a:ea typeface="宋体" pitchFamily="2" charset="-122"/>
            </a:endParaRPr>
          </a:p>
        </p:txBody>
      </p:sp>
      <p:sp>
        <p:nvSpPr>
          <p:cNvPr id="15364" name="Rectangle 5"/>
          <p:cNvSpPr>
            <a:spLocks noGrp="1"/>
          </p:cNvSpPr>
          <p:nvPr>
            <p:ph idx="1"/>
          </p:nvPr>
        </p:nvSpPr>
        <p:spPr>
          <a:ln/>
        </p:spPr>
        <p:txBody>
          <a:bodyPr vert="horz" wrap="square" lIns="91440" tIns="45720" rIns="91440" bIns="45720" anchor="t"/>
          <a:lstStyle/>
          <a:p>
            <a:pPr eaLnBrk="1" hangingPunct="1"/>
            <a:r>
              <a:rPr lang="en-US" altLang="zh-CN" dirty="0">
                <a:ea typeface="宋体" pitchFamily="2" charset="-122"/>
              </a:rPr>
              <a:t>C code:</a:t>
            </a:r>
          </a:p>
          <a:p>
            <a:pPr eaLnBrk="1" hangingPunct="1">
              <a:buNone/>
            </a:pPr>
            <a:r>
              <a:rPr lang="en-US" altLang="zh-CN" sz="2800" dirty="0">
                <a:latin typeface="Lucida Console" pitchFamily="49" charset="0"/>
                <a:ea typeface="宋体" pitchFamily="2" charset="-122"/>
              </a:rPr>
              <a:t>	A[12] = h + A[</a:t>
            </a:r>
            <a:r>
              <a:rPr lang="en-US" altLang="zh-CN" sz="2800" dirty="0">
                <a:solidFill>
                  <a:srgbClr val="FF0000"/>
                </a:solidFill>
                <a:latin typeface="Lucida Console" pitchFamily="49" charset="0"/>
                <a:ea typeface="宋体" pitchFamily="2" charset="-122"/>
              </a:rPr>
              <a:t>8</a:t>
            </a:r>
            <a:r>
              <a:rPr lang="en-US" altLang="zh-CN" sz="2400" dirty="0">
                <a:latin typeface="Lucida Console" pitchFamily="49" charset="0"/>
                <a:ea typeface="宋体" pitchFamily="2" charset="-122"/>
              </a:rPr>
              <a:t>];(A</a:t>
            </a:r>
            <a:r>
              <a:rPr lang="zh-CN" altLang="en-US" sz="2400" dirty="0">
                <a:latin typeface="Lucida Console" pitchFamily="49" charset="0"/>
                <a:ea typeface="宋体" pitchFamily="2" charset="-122"/>
              </a:rPr>
              <a:t>每一个元素占内存</a:t>
            </a:r>
            <a:r>
              <a:rPr lang="zh-CN" altLang="en-US" sz="2400" dirty="0">
                <a:solidFill>
                  <a:srgbClr val="FF0000"/>
                </a:solidFill>
                <a:latin typeface="Lucida Console" pitchFamily="49" charset="0"/>
                <a:ea typeface="宋体" pitchFamily="2" charset="-122"/>
              </a:rPr>
              <a:t>一个字</a:t>
            </a:r>
            <a:r>
              <a:rPr lang="en-US" altLang="zh-CN" sz="2400" dirty="0">
                <a:latin typeface="Lucida Console" pitchFamily="49" charset="0"/>
                <a:ea typeface="宋体" pitchFamily="2" charset="-122"/>
              </a:rPr>
              <a:t>)</a:t>
            </a:r>
            <a:endParaRPr lang="en-US" altLang="zh-CN" sz="2800" dirty="0">
              <a:latin typeface="Lucida Console" pitchFamily="49" charset="0"/>
              <a:ea typeface="宋体" pitchFamily="2" charset="-122"/>
            </a:endParaRPr>
          </a:p>
          <a:p>
            <a:pPr lvl="1" eaLnBrk="1" hangingPunct="1"/>
            <a:r>
              <a:rPr lang="en-US" altLang="zh-CN" dirty="0">
                <a:solidFill>
                  <a:srgbClr val="FF0000"/>
                </a:solidFill>
                <a:ea typeface="宋体" pitchFamily="2" charset="-122"/>
              </a:rPr>
              <a:t>h in $s2, base address of A in $s3</a:t>
            </a:r>
          </a:p>
          <a:p>
            <a:pPr eaLnBrk="1" hangingPunct="1"/>
            <a:r>
              <a:rPr lang="en-US" altLang="zh-CN" dirty="0">
                <a:ea typeface="宋体" pitchFamily="2" charset="-122"/>
              </a:rPr>
              <a:t>Compiled MIPS code:</a:t>
            </a:r>
          </a:p>
          <a:p>
            <a:pPr lvl="1" eaLnBrk="1" hangingPunct="1"/>
            <a:r>
              <a:rPr lang="en-US" altLang="zh-CN" dirty="0">
                <a:ea typeface="宋体" pitchFamily="2" charset="-122"/>
              </a:rPr>
              <a:t>Index 8 requires offset of </a:t>
            </a:r>
            <a:r>
              <a:rPr lang="en-US" altLang="zh-CN" dirty="0">
                <a:solidFill>
                  <a:srgbClr val="FF0000"/>
                </a:solidFill>
                <a:ea typeface="宋体" pitchFamily="2" charset="-122"/>
              </a:rPr>
              <a:t>32 ( 8 * 4 )</a:t>
            </a:r>
          </a:p>
          <a:p>
            <a:pPr eaLnBrk="1" hangingPunct="1">
              <a:buNone/>
            </a:pPr>
            <a:r>
              <a:rPr lang="en-US" altLang="zh-CN" sz="2800" dirty="0">
                <a:latin typeface="Lucida Console" pitchFamily="49" charset="0"/>
                <a:ea typeface="宋体" pitchFamily="2" charset="-122"/>
              </a:rPr>
              <a:t>	lw  $t0, 32($s3)    # load word</a:t>
            </a:r>
            <a:br>
              <a:rPr lang="en-US" altLang="zh-CN" sz="2800" dirty="0">
                <a:latin typeface="Lucida Console" pitchFamily="49" charset="0"/>
                <a:ea typeface="宋体" pitchFamily="2" charset="-122"/>
              </a:rPr>
            </a:br>
            <a:r>
              <a:rPr lang="en-US" altLang="zh-CN" sz="2800" dirty="0">
                <a:latin typeface="Lucida Console" pitchFamily="49" charset="0"/>
                <a:ea typeface="宋体" pitchFamily="2" charset="-122"/>
              </a:rPr>
              <a:t>add $t0, $s2, $t0</a:t>
            </a:r>
            <a:br>
              <a:rPr lang="en-US" altLang="zh-CN" sz="2800" dirty="0">
                <a:latin typeface="Lucida Console" pitchFamily="49" charset="0"/>
                <a:ea typeface="宋体" pitchFamily="2" charset="-122"/>
              </a:rPr>
            </a:br>
            <a:r>
              <a:rPr lang="en-US" altLang="zh-CN" sz="2800" dirty="0">
                <a:latin typeface="Lucida Console" pitchFamily="49" charset="0"/>
                <a:ea typeface="宋体" pitchFamily="2" charset="-122"/>
              </a:rPr>
              <a:t>sw  $t0, 48($s3)    # store word</a:t>
            </a:r>
            <a:endParaRPr lang="en-AU" altLang="zh-CN" sz="2800" dirty="0">
              <a:latin typeface="Lucida Console" pitchFamily="49"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36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边界对准问题</a:t>
            </a:r>
          </a:p>
        </p:txBody>
      </p:sp>
      <p:sp>
        <p:nvSpPr>
          <p:cNvPr id="2" name="内容占位符 1"/>
          <p:cNvSpPr>
            <a:spLocks noGrp="1"/>
          </p:cNvSpPr>
          <p:nvPr>
            <p:ph idx="1"/>
          </p:nvPr>
        </p:nvSpPr>
        <p:spPr>
          <a:xfrm>
            <a:off x="539750" y="1052513"/>
            <a:ext cx="8353425" cy="1819275"/>
          </a:xfrm>
          <a:ln/>
        </p:spPr>
        <p:txBody>
          <a:bodyPr vert="horz" wrap="square" lIns="91440" tIns="45720" rIns="91440" bIns="45720" anchor="t"/>
          <a:lstStyle/>
          <a:p>
            <a:r>
              <a:rPr lang="en-US" altLang="zh-CN" sz="2400" dirty="0">
                <a:ea typeface="宋体" pitchFamily="2" charset="-122"/>
              </a:rPr>
              <a:t>lh </a:t>
            </a:r>
            <a:r>
              <a:rPr lang="zh-CN" altLang="zh-CN" sz="2400" dirty="0">
                <a:ea typeface="宋体" pitchFamily="2" charset="-122"/>
              </a:rPr>
              <a:t>读取一个半字时，存储器的地址必须是</a:t>
            </a:r>
            <a:r>
              <a:rPr lang="en-US" altLang="zh-CN" sz="2400" dirty="0">
                <a:ea typeface="宋体" pitchFamily="2" charset="-122"/>
              </a:rPr>
              <a:t> 2 </a:t>
            </a:r>
            <a:r>
              <a:rPr lang="zh-CN" altLang="zh-CN" sz="2400" dirty="0">
                <a:ea typeface="宋体" pitchFamily="2" charset="-122"/>
              </a:rPr>
              <a:t>的整数倍；</a:t>
            </a:r>
            <a:endParaRPr lang="en-US" altLang="zh-CN" sz="2400" dirty="0">
              <a:ea typeface="宋体" pitchFamily="2" charset="-122"/>
            </a:endParaRPr>
          </a:p>
          <a:p>
            <a:r>
              <a:rPr lang="en-US" altLang="zh-CN" sz="2400" dirty="0">
                <a:ea typeface="宋体" pitchFamily="2" charset="-122"/>
              </a:rPr>
              <a:t>lw </a:t>
            </a:r>
            <a:r>
              <a:rPr lang="zh-CN" altLang="zh-CN" sz="2400" dirty="0">
                <a:ea typeface="宋体" pitchFamily="2" charset="-122"/>
              </a:rPr>
              <a:t>读取一个字时，存储器的地址必须是</a:t>
            </a:r>
            <a:r>
              <a:rPr lang="en-US" altLang="zh-CN" sz="2400" dirty="0">
                <a:ea typeface="宋体" pitchFamily="2" charset="-122"/>
              </a:rPr>
              <a:t> 4</a:t>
            </a:r>
            <a:r>
              <a:rPr lang="zh-CN" altLang="zh-CN" sz="2400" dirty="0">
                <a:ea typeface="宋体" pitchFamily="2" charset="-122"/>
              </a:rPr>
              <a:t>的整数倍；</a:t>
            </a:r>
            <a:r>
              <a:rPr lang="en-US" altLang="zh-CN" sz="2400" dirty="0">
                <a:ea typeface="宋体" pitchFamily="2" charset="-122"/>
              </a:rPr>
              <a:t> </a:t>
            </a:r>
          </a:p>
          <a:p>
            <a:r>
              <a:rPr lang="en-US" altLang="zh-CN" sz="2400" dirty="0">
                <a:ea typeface="宋体" pitchFamily="2" charset="-122"/>
              </a:rPr>
              <a:t>sd </a:t>
            </a:r>
            <a:r>
              <a:rPr lang="zh-CN" altLang="zh-CN" sz="2400" dirty="0">
                <a:ea typeface="宋体" pitchFamily="2" charset="-122"/>
              </a:rPr>
              <a:t>写入一个双字时，存储器的地址必须是</a:t>
            </a:r>
            <a:r>
              <a:rPr lang="en-US" altLang="zh-CN" sz="2400" dirty="0">
                <a:ea typeface="宋体" pitchFamily="2" charset="-122"/>
              </a:rPr>
              <a:t> 8 </a:t>
            </a:r>
            <a:r>
              <a:rPr lang="zh-CN" altLang="zh-CN" sz="2400" dirty="0">
                <a:ea typeface="宋体" pitchFamily="2" charset="-122"/>
              </a:rPr>
              <a:t>的整数倍。</a:t>
            </a:r>
            <a:endParaRPr lang="en-US" altLang="zh-CN" sz="2400" dirty="0">
              <a:ea typeface="宋体" pitchFamily="2" charset="-122"/>
            </a:endParaRPr>
          </a:p>
          <a:p>
            <a:endParaRPr lang="zh-CN" altLang="en-US" sz="2400" dirty="0">
              <a:ea typeface="宋体" pitchFamily="2" charset="-122"/>
            </a:endParaRPr>
          </a:p>
        </p:txBody>
      </p:sp>
      <p:graphicFrame>
        <p:nvGraphicFramePr>
          <p:cNvPr id="10" name="Group 4"/>
          <p:cNvGraphicFramePr>
            <a:graphicFrameLocks noGrp="1"/>
          </p:cNvGraphicFramePr>
          <p:nvPr>
            <p:extLst>
              <p:ext uri="{D42A27DB-BD31-4B8C-83A1-F6EECF244321}">
                <p14:modId xmlns:p14="http://schemas.microsoft.com/office/powerpoint/2010/main" val="2398800044"/>
              </p:ext>
            </p:extLst>
          </p:nvPr>
        </p:nvGraphicFramePr>
        <p:xfrm>
          <a:off x="804863" y="3070225"/>
          <a:ext cx="7272337" cy="1190625"/>
        </p:xfrm>
        <a:graphic>
          <a:graphicData uri="http://schemas.openxmlformats.org/drawingml/2006/table">
            <a:tbl>
              <a:tblPr/>
              <a:tblGrid>
                <a:gridCol w="1893887">
                  <a:extLst>
                    <a:ext uri="{9D8B030D-6E8A-4147-A177-3AD203B41FA5}">
                      <a16:colId xmlns:a16="http://schemas.microsoft.com/office/drawing/2014/main" val="20000"/>
                    </a:ext>
                  </a:extLst>
                </a:gridCol>
                <a:gridCol w="1849438">
                  <a:extLst>
                    <a:ext uri="{9D8B030D-6E8A-4147-A177-3AD203B41FA5}">
                      <a16:colId xmlns:a16="http://schemas.microsoft.com/office/drawing/2014/main" val="20001"/>
                    </a:ext>
                  </a:extLst>
                </a:gridCol>
                <a:gridCol w="3003550">
                  <a:extLst>
                    <a:ext uri="{9D8B030D-6E8A-4147-A177-3AD203B41FA5}">
                      <a16:colId xmlns:a16="http://schemas.microsoft.com/office/drawing/2014/main" val="20002"/>
                    </a:ext>
                  </a:extLst>
                </a:gridCol>
                <a:gridCol w="525462">
                  <a:extLst>
                    <a:ext uri="{9D8B030D-6E8A-4147-A177-3AD203B41FA5}">
                      <a16:colId xmlns:a16="http://schemas.microsoft.com/office/drawing/2014/main" val="20003"/>
                    </a:ext>
                  </a:extLst>
                </a:gridCol>
              </a:tblGrid>
              <a:tr h="396875">
                <a:tc grid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字（地址</a:t>
                      </a:r>
                      <a:r>
                        <a:rPr kumimoji="0" lang="en-US" altLang="zh-CN" sz="2000" b="1" i="0" u="none" strike="noStrike" cap="none" normalizeH="0" baseline="0">
                          <a:ln>
                            <a:noFill/>
                          </a:ln>
                          <a:solidFill>
                            <a:schemeClr val="tx1"/>
                          </a:solidFill>
                          <a:effectLst/>
                          <a:latin typeface="Arial" panose="020B0604020202090204" pitchFamily="34" charset="0"/>
                          <a:ea typeface="宋体" pitchFamily="2" charset="-122"/>
                        </a:rPr>
                        <a:t>2</a:t>
                      </a: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6A6A6"/>
                    </a:solidFill>
                  </a:tcPr>
                </a:tc>
                <a:tc h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半字（地址</a:t>
                      </a:r>
                      <a:r>
                        <a:rPr kumimoji="0" lang="en-US" altLang="zh-CN" sz="2000" b="1" i="0" u="none" strike="noStrike" cap="none" normalizeH="0" baseline="0">
                          <a:ln>
                            <a:noFill/>
                          </a:ln>
                          <a:solidFill>
                            <a:schemeClr val="tx1"/>
                          </a:solidFill>
                          <a:effectLst/>
                          <a:latin typeface="Arial" panose="020B0604020202090204" pitchFamily="34" charset="0"/>
                          <a:ea typeface="宋体" pitchFamily="2" charset="-122"/>
                        </a:rPr>
                        <a:t>0</a:t>
                      </a: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rowSpan="3">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Arial" panose="020B0604020202090204" pitchFamily="34" charset="0"/>
                          <a:ea typeface="宋体" pitchFamily="2" charset="-122"/>
                        </a:rPr>
                        <a:t>0</a:t>
                      </a: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Arial" panose="020B0604020202090204" pitchFamily="34" charset="0"/>
                          <a:ea typeface="宋体" pitchFamily="2" charset="-122"/>
                        </a:rPr>
                        <a:t>4</a:t>
                      </a: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Arial" panose="020B0604020202090204" pitchFamily="34" charset="0"/>
                          <a:ea typeface="宋体" pitchFamily="2" charset="-122"/>
                        </a:rPr>
                        <a:t>8</a:t>
                      </a:r>
                    </a:p>
                  </a:txBody>
                  <a:tcPr marT="45695" marB="45695"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0"/>
                  </a:ext>
                </a:extLst>
              </a:tr>
              <a:tr h="39687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字节（地址</a:t>
                      </a:r>
                      <a:r>
                        <a:rPr kumimoji="0" lang="en-US" altLang="zh-CN" sz="2000" b="1" i="0" u="none" strike="noStrike" cap="none" normalizeH="0" baseline="0">
                          <a:ln>
                            <a:noFill/>
                          </a:ln>
                          <a:solidFill>
                            <a:schemeClr val="tx1"/>
                          </a:solidFill>
                          <a:effectLst/>
                          <a:latin typeface="Arial" panose="020B0604020202090204" pitchFamily="34" charset="0"/>
                          <a:ea typeface="宋体" pitchFamily="2" charset="-122"/>
                        </a:rPr>
                        <a:t>7</a:t>
                      </a: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字节（地址</a:t>
                      </a:r>
                      <a:r>
                        <a:rPr kumimoji="0" lang="en-US" altLang="zh-CN" sz="2000" b="1" i="0" u="none" strike="noStrike" cap="none" normalizeH="0" baseline="0">
                          <a:ln>
                            <a:noFill/>
                          </a:ln>
                          <a:solidFill>
                            <a:schemeClr val="tx1"/>
                          </a:solidFill>
                          <a:effectLst/>
                          <a:latin typeface="Arial" panose="020B0604020202090204" pitchFamily="34" charset="0"/>
                          <a:ea typeface="宋体" pitchFamily="2" charset="-122"/>
                        </a:rPr>
                        <a:t>6</a:t>
                      </a: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字（地址</a:t>
                      </a:r>
                      <a:r>
                        <a:rPr kumimoji="0" lang="en-US" altLang="zh-CN" sz="2000" b="1" i="0" u="none" strike="noStrike" cap="none" normalizeH="0" baseline="0">
                          <a:ln>
                            <a:noFill/>
                          </a:ln>
                          <a:solidFill>
                            <a:schemeClr val="tx1"/>
                          </a:solidFill>
                          <a:effectLst/>
                          <a:latin typeface="Arial" panose="020B0604020202090204" pitchFamily="34" charset="0"/>
                          <a:ea typeface="宋体" pitchFamily="2" charset="-122"/>
                        </a:rPr>
                        <a:t>4</a:t>
                      </a: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6A6A6"/>
                    </a:solidFill>
                  </a:tcPr>
                </a:tc>
                <a:tc vMerge="1">
                  <a:txBody>
                    <a:bodyPr/>
                    <a:lstStyle/>
                    <a:p>
                      <a:endParaRPr lang="zh-CN"/>
                    </a:p>
                  </a:txBody>
                  <a:tcPr/>
                </a:tc>
                <a:extLst>
                  <a:ext uri="{0D108BD9-81ED-4DB2-BD59-A6C34878D82A}">
                    <a16:rowId xmlns:a16="http://schemas.microsoft.com/office/drawing/2014/main" val="10001"/>
                  </a:ext>
                </a:extLst>
              </a:tr>
              <a:tr h="396875">
                <a:tc grid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半字（地址</a:t>
                      </a:r>
                      <a:r>
                        <a:rPr kumimoji="0" lang="en-US" altLang="zh-CN" sz="2000" b="1" i="0" u="none" strike="noStrike" cap="none" normalizeH="0" baseline="0">
                          <a:ln>
                            <a:noFill/>
                          </a:ln>
                          <a:solidFill>
                            <a:schemeClr val="tx1"/>
                          </a:solidFill>
                          <a:effectLst/>
                          <a:latin typeface="Arial" panose="020B0604020202090204" pitchFamily="34" charset="0"/>
                          <a:ea typeface="宋体" pitchFamily="2" charset="-122"/>
                        </a:rPr>
                        <a:t>10</a:t>
                      </a:r>
                      <a:r>
                        <a:rPr kumimoji="0" lang="zh-CN" altLang="en-US" sz="2000" b="1" i="0" u="none" strike="noStrike" cap="none" normalizeH="0" baseline="0">
                          <a:ln>
                            <a:noFill/>
                          </a:ln>
                          <a:solidFill>
                            <a:schemeClr val="tx1"/>
                          </a:solidFill>
                          <a:effectLst/>
                          <a:latin typeface="Arial" panose="020B0604020202090204" pitchFamily="34" charset="0"/>
                          <a:ea typeface="宋体" pitchFamily="2" charset="-122"/>
                        </a:rPr>
                        <a:t>）</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半字（地址</a:t>
                      </a:r>
                      <a:r>
                        <a:rPr kumimoji="0" lang="en-US" altLang="zh-CN" sz="2000" b="1" i="0" u="none" strike="noStrike" cap="none" normalizeH="0" baseline="0" dirty="0">
                          <a:ln>
                            <a:noFill/>
                          </a:ln>
                          <a:solidFill>
                            <a:schemeClr val="tx1"/>
                          </a:solidFill>
                          <a:effectLst/>
                          <a:latin typeface="Arial" panose="020B0604020202090204" pitchFamily="34" charset="0"/>
                          <a:ea typeface="宋体" pitchFamily="2" charset="-122"/>
                        </a:rPr>
                        <a:t>8</a:t>
                      </a:r>
                      <a:r>
                        <a:rPr kumimoji="0" lang="zh-CN" altLang="en-US" sz="2000" b="1" i="0" u="none" strike="noStrike" cap="none" normalizeH="0" baseline="0" dirty="0">
                          <a:ln>
                            <a:noFill/>
                          </a:ln>
                          <a:solidFill>
                            <a:schemeClr val="tx1"/>
                          </a:solidFill>
                          <a:effectLst/>
                          <a:latin typeface="Arial" panose="020B0604020202090204" pitchFamily="34" charset="0"/>
                          <a:ea typeface="宋体" pitchFamily="2" charset="-122"/>
                        </a:rPr>
                        <a:t>）</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vMerge="1">
                  <a:txBody>
                    <a:bodyPr/>
                    <a:lstStyle/>
                    <a:p>
                      <a:endParaRPr lang="zh-CN"/>
                    </a:p>
                  </a:txBody>
                  <a:tcPr/>
                </a:tc>
                <a:extLst>
                  <a:ext uri="{0D108BD9-81ED-4DB2-BD59-A6C34878D82A}">
                    <a16:rowId xmlns:a16="http://schemas.microsoft.com/office/drawing/2014/main" val="10002"/>
                  </a:ext>
                </a:extLst>
              </a:tr>
            </a:tbl>
          </a:graphicData>
        </a:graphic>
      </p:graphicFrame>
      <p:sp>
        <p:nvSpPr>
          <p:cNvPr id="11" name="Rectangle 24"/>
          <p:cNvSpPr/>
          <p:nvPr/>
        </p:nvSpPr>
        <p:spPr>
          <a:xfrm>
            <a:off x="3108325" y="2565400"/>
            <a:ext cx="2376488" cy="457200"/>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zh-CN" altLang="en-US" sz="2400" b="1" dirty="0">
                <a:solidFill>
                  <a:srgbClr val="A50021"/>
                </a:solidFill>
                <a:latin typeface="楷体_GB2312" pitchFamily="49" charset="-122"/>
                <a:ea typeface="楷体_GB2312" pitchFamily="49" charset="-122"/>
              </a:rPr>
              <a:t>存储器 　　　　　　</a:t>
            </a:r>
          </a:p>
        </p:txBody>
      </p:sp>
      <p:sp>
        <p:nvSpPr>
          <p:cNvPr id="12" name="Rectangle 25"/>
          <p:cNvSpPr/>
          <p:nvPr/>
        </p:nvSpPr>
        <p:spPr>
          <a:xfrm>
            <a:off x="6564313" y="2565400"/>
            <a:ext cx="23288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zh-CN" altLang="en-US" sz="2400" b="1" dirty="0">
                <a:solidFill>
                  <a:srgbClr val="A50021"/>
                </a:solidFill>
                <a:latin typeface="楷体_GB2312" pitchFamily="49" charset="-122"/>
                <a:ea typeface="楷体_GB2312" pitchFamily="49" charset="-122"/>
              </a:rPr>
              <a:t>地址（十进制）</a:t>
            </a:r>
          </a:p>
        </p:txBody>
      </p:sp>
      <p:sp>
        <p:nvSpPr>
          <p:cNvPr id="10263" name="矩形 2"/>
          <p:cNvSpPr/>
          <p:nvPr/>
        </p:nvSpPr>
        <p:spPr>
          <a:xfrm>
            <a:off x="684213" y="4554538"/>
            <a:ext cx="7127875" cy="173560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nSpc>
                <a:spcPct val="115000"/>
              </a:lnSpc>
              <a:spcBef>
                <a:spcPct val="30000"/>
              </a:spcBef>
              <a:buClrTx/>
              <a:buSzPct val="100000"/>
              <a:buNone/>
            </a:pPr>
            <a:r>
              <a:rPr lang="zh-CN" altLang="en-US" sz="2400" dirty="0">
                <a:solidFill>
                  <a:srgbClr val="EE3900"/>
                </a:solidFill>
                <a:ea typeface="宋体" pitchFamily="2" charset="-122"/>
              </a:rPr>
              <a:t>问题：为什么指令必须支持不同长度的操作数？</a:t>
            </a:r>
            <a:endParaRPr lang="en-US" altLang="zh-CN" sz="2400" dirty="0">
              <a:solidFill>
                <a:srgbClr val="EE3900"/>
              </a:solidFill>
              <a:ea typeface="宋体" pitchFamily="2" charset="-122"/>
            </a:endParaRPr>
          </a:p>
          <a:p>
            <a:pPr marL="0" lvl="0" indent="0">
              <a:lnSpc>
                <a:spcPct val="115000"/>
              </a:lnSpc>
              <a:spcBef>
                <a:spcPct val="30000"/>
              </a:spcBef>
              <a:buClrTx/>
              <a:buSzPct val="100000"/>
              <a:buNone/>
            </a:pPr>
            <a:r>
              <a:rPr lang="zh-CN" altLang="en-US" sz="2000" dirty="0"/>
              <a:t>因为高级语言中的数据类型有</a:t>
            </a:r>
            <a:r>
              <a:rPr lang="en-US" altLang="zh-CN" sz="2000" dirty="0"/>
              <a:t>char</a:t>
            </a:r>
            <a:r>
              <a:rPr lang="zh-CN" altLang="en-US" sz="2000" dirty="0"/>
              <a:t>，</a:t>
            </a:r>
            <a:r>
              <a:rPr lang="en-US" altLang="zh-CN" sz="2000" dirty="0"/>
              <a:t>short</a:t>
            </a:r>
            <a:r>
              <a:rPr lang="zh-CN" altLang="en-US" sz="2000" dirty="0"/>
              <a:t>，</a:t>
            </a:r>
            <a:r>
              <a:rPr lang="en-US" altLang="zh-CN" sz="2000" dirty="0"/>
              <a:t>int</a:t>
            </a:r>
            <a:r>
              <a:rPr lang="zh-CN" altLang="en-US" sz="2000" dirty="0"/>
              <a:t>，</a:t>
            </a:r>
            <a:r>
              <a:rPr lang="en-US" altLang="zh-CN" sz="2000" dirty="0"/>
              <a:t>long,……</a:t>
            </a:r>
            <a:r>
              <a:rPr lang="zh-CN" altLang="en-US" sz="2000" dirty="0"/>
              <a:t>等，故需要存取不同长度的操作数；</a:t>
            </a:r>
            <a:endParaRPr lang="en-US" altLang="zh-CN" sz="2000" dirty="0"/>
          </a:p>
          <a:p>
            <a:pPr marL="0" lvl="0" indent="0">
              <a:lnSpc>
                <a:spcPct val="115000"/>
              </a:lnSpc>
              <a:spcBef>
                <a:spcPct val="30000"/>
              </a:spcBef>
              <a:buClrTx/>
              <a:buSzPct val="100000"/>
              <a:buNone/>
            </a:pPr>
            <a:r>
              <a:rPr lang="zh-CN" altLang="en-US" sz="2000" dirty="0"/>
              <a:t>（操作数长度和指令长度没有关系）</a:t>
            </a:r>
            <a:endParaRPr lang="zh-CN" altLang="en-US" sz="2000" dirty="0">
              <a:solidFill>
                <a:srgbClr val="EE3900"/>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2" grpId="0"/>
      <p:bldP spid="1026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59</a:t>
            </a:fld>
            <a:endParaRPr lang="en-AU" altLang="zh-CN" sz="1400" b="1" dirty="0">
              <a:ea typeface="宋体" pitchFamily="2" charset="-122"/>
            </a:endParaRPr>
          </a:p>
        </p:txBody>
      </p:sp>
      <p:sp>
        <p:nvSpPr>
          <p:cNvPr id="17411" name="Rectangle 11"/>
          <p:cNvSpPr/>
          <p:nvPr/>
        </p:nvSpPr>
        <p:spPr>
          <a:xfrm>
            <a:off x="3059113" y="4365625"/>
            <a:ext cx="2570162" cy="411163"/>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17412" name="Text Box 4"/>
          <p:cNvSpPr txBox="1"/>
          <p:nvPr/>
        </p:nvSpPr>
        <p:spPr>
          <a:xfrm>
            <a:off x="3059113" y="4365625"/>
            <a:ext cx="5203825"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2000" dirty="0">
                <a:solidFill>
                  <a:srgbClr val="800000"/>
                </a:solidFill>
                <a:ea typeface="宋体" pitchFamily="2" charset="-122"/>
              </a:rPr>
              <a:t>0000 0000 0011 1101</a:t>
            </a:r>
            <a:r>
              <a:rPr lang="en-US" altLang="zh-CN" sz="2000" dirty="0">
                <a:ea typeface="宋体" pitchFamily="2" charset="-122"/>
              </a:rPr>
              <a:t> 0000 0000 0000 0000</a:t>
            </a:r>
            <a:endParaRPr lang="en-AU" altLang="zh-CN" sz="2000" dirty="0">
              <a:ea typeface="宋体" pitchFamily="2" charset="-122"/>
            </a:endParaRPr>
          </a:p>
        </p:txBody>
      </p:sp>
      <p:sp>
        <p:nvSpPr>
          <p:cNvPr id="17413" name="Rectangle 12"/>
          <p:cNvSpPr/>
          <p:nvPr/>
        </p:nvSpPr>
        <p:spPr>
          <a:xfrm>
            <a:off x="5508625" y="5300663"/>
            <a:ext cx="2633663" cy="411162"/>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23238" name="Rectangle 9"/>
          <p:cNvSpPr>
            <a:spLocks noGrp="1"/>
          </p:cNvSpPr>
          <p:nvPr>
            <p:ph type="title"/>
          </p:nvPr>
        </p:nvSpPr>
        <p:spPr>
          <a:xfrm>
            <a:off x="633413" y="146050"/>
            <a:ext cx="8259762" cy="762000"/>
          </a:xfrm>
          <a:ln/>
        </p:spPr>
        <p:txBody>
          <a:bodyPr vert="horz" wrap="square" lIns="91440" tIns="45720" rIns="91440" bIns="45720" anchor="b">
            <a:spAutoFit/>
          </a:bodyPr>
          <a:lstStyle/>
          <a:p>
            <a:pPr eaLnBrk="1" hangingPunct="1"/>
            <a:r>
              <a:rPr lang="en-US" altLang="zh-CN" dirty="0">
                <a:ea typeface="宋体" pitchFamily="2" charset="-122"/>
              </a:rPr>
              <a:t>32</a:t>
            </a:r>
            <a:r>
              <a:rPr lang="zh-CN" altLang="en-US" dirty="0">
                <a:ea typeface="宋体" pitchFamily="2" charset="-122"/>
              </a:rPr>
              <a:t>位常数问题</a:t>
            </a:r>
            <a:endParaRPr lang="en-AU" altLang="zh-CN" dirty="0">
              <a:ea typeface="宋体" pitchFamily="2" charset="-122"/>
            </a:endParaRPr>
          </a:p>
        </p:txBody>
      </p:sp>
      <p:sp>
        <p:nvSpPr>
          <p:cNvPr id="17415" name="Rectangle 10"/>
          <p:cNvSpPr>
            <a:spLocks noGrp="1"/>
          </p:cNvSpPr>
          <p:nvPr>
            <p:ph idx="1"/>
          </p:nvPr>
        </p:nvSpPr>
        <p:spPr>
          <a:xfrm>
            <a:off x="633413" y="1125538"/>
            <a:ext cx="8270875" cy="2303462"/>
          </a:xfrm>
          <a:ln/>
        </p:spPr>
        <p:txBody>
          <a:bodyPr vert="horz" wrap="square" lIns="91440" tIns="45720" rIns="91440" bIns="45720" anchor="t"/>
          <a:lstStyle/>
          <a:p>
            <a:pPr eaLnBrk="1" hangingPunct="1"/>
            <a:r>
              <a:rPr lang="zh-CN" altLang="en-US" dirty="0">
                <a:latin typeface="黑体" pitchFamily="49" charset="-122"/>
                <a:ea typeface="黑体" pitchFamily="49" charset="-122"/>
              </a:rPr>
              <a:t>大部分常数都比较小，</a:t>
            </a:r>
            <a:r>
              <a:rPr lang="en-US" altLang="zh-CN" dirty="0">
                <a:latin typeface="黑体" pitchFamily="49" charset="-122"/>
                <a:ea typeface="黑体" pitchFamily="49" charset="-122"/>
              </a:rPr>
              <a:t>16</a:t>
            </a:r>
            <a:r>
              <a:rPr lang="zh-CN" altLang="en-US" dirty="0">
                <a:latin typeface="黑体" pitchFamily="49" charset="-122"/>
                <a:ea typeface="黑体" pitchFamily="49" charset="-122"/>
              </a:rPr>
              <a:t>位表示立即数足够了，偶尔使用</a:t>
            </a:r>
            <a:r>
              <a:rPr lang="en-US" altLang="zh-CN" dirty="0">
                <a:latin typeface="黑体" pitchFamily="49" charset="-122"/>
                <a:ea typeface="黑体" pitchFamily="49" charset="-122"/>
              </a:rPr>
              <a:t>32</a:t>
            </a:r>
            <a:r>
              <a:rPr lang="zh-CN" altLang="en-US" dirty="0">
                <a:latin typeface="黑体" pitchFamily="49" charset="-122"/>
                <a:ea typeface="黑体" pitchFamily="49" charset="-122"/>
              </a:rPr>
              <a:t>位常数。</a:t>
            </a:r>
          </a:p>
          <a:p>
            <a:pPr eaLnBrk="1" hangingPunct="1"/>
            <a:r>
              <a:rPr lang="en-US" altLang="zh-CN" dirty="0">
                <a:ea typeface="宋体" pitchFamily="2" charset="-122"/>
              </a:rPr>
              <a:t>	</a:t>
            </a:r>
            <a:r>
              <a:rPr lang="en-US" altLang="zh-CN" dirty="0">
                <a:solidFill>
                  <a:srgbClr val="800000"/>
                </a:solidFill>
                <a:latin typeface="Lucida Console" pitchFamily="49" charset="0"/>
                <a:ea typeface="宋体" pitchFamily="2" charset="-122"/>
              </a:rPr>
              <a:t>lui rt, constant</a:t>
            </a:r>
          </a:p>
          <a:p>
            <a:pPr lvl="1" eaLnBrk="1" hangingPunct="1"/>
            <a:r>
              <a:rPr lang="zh-CN" altLang="en-US" dirty="0">
                <a:latin typeface="黑体" pitchFamily="49" charset="-122"/>
                <a:ea typeface="黑体" pitchFamily="49" charset="-122"/>
              </a:rPr>
              <a:t>取立即数并放到高</a:t>
            </a:r>
            <a:r>
              <a:rPr lang="en-US" altLang="zh-CN" dirty="0">
                <a:latin typeface="黑体" pitchFamily="49" charset="-122"/>
                <a:ea typeface="黑体" pitchFamily="49" charset="-122"/>
              </a:rPr>
              <a:t>16</a:t>
            </a:r>
            <a:r>
              <a:rPr lang="zh-CN" altLang="en-US" dirty="0">
                <a:latin typeface="黑体" pitchFamily="49" charset="-122"/>
                <a:ea typeface="黑体" pitchFamily="49" charset="-122"/>
              </a:rPr>
              <a:t>位</a:t>
            </a:r>
            <a:endParaRPr lang="zh-CN" altLang="en-AU" dirty="0">
              <a:latin typeface="黑体" pitchFamily="49" charset="-122"/>
              <a:ea typeface="黑体" pitchFamily="49" charset="-122"/>
            </a:endParaRPr>
          </a:p>
        </p:txBody>
      </p:sp>
      <p:sp>
        <p:nvSpPr>
          <p:cNvPr id="17416" name="Text Box 5"/>
          <p:cNvSpPr txBox="1"/>
          <p:nvPr/>
        </p:nvSpPr>
        <p:spPr>
          <a:xfrm>
            <a:off x="827088" y="3982243"/>
            <a:ext cx="2035175" cy="4270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2200" dirty="0">
                <a:solidFill>
                  <a:srgbClr val="800000"/>
                </a:solidFill>
                <a:highlight>
                  <a:srgbClr val="FFFF00"/>
                </a:highlight>
                <a:latin typeface="Lucida Console" pitchFamily="49" charset="0"/>
                <a:ea typeface="宋体" pitchFamily="2" charset="-122"/>
              </a:rPr>
              <a:t>lui</a:t>
            </a:r>
            <a:r>
              <a:rPr lang="en-US" altLang="zh-CN" sz="2200" dirty="0">
                <a:solidFill>
                  <a:srgbClr val="800000"/>
                </a:solidFill>
                <a:latin typeface="Lucida Console" pitchFamily="49" charset="0"/>
                <a:ea typeface="宋体" pitchFamily="2" charset="-122"/>
              </a:rPr>
              <a:t> $s0,</a:t>
            </a:r>
            <a:r>
              <a:rPr lang="en-US" altLang="zh-CN" sz="2200" dirty="0">
                <a:latin typeface="Lucida Console" pitchFamily="49" charset="0"/>
                <a:ea typeface="宋体" pitchFamily="2" charset="-122"/>
              </a:rPr>
              <a:t> </a:t>
            </a:r>
            <a:r>
              <a:rPr lang="en-US" altLang="zh-CN" sz="2200" dirty="0">
                <a:solidFill>
                  <a:srgbClr val="800000"/>
                </a:solidFill>
                <a:latin typeface="Lucida Console" pitchFamily="49" charset="0"/>
                <a:ea typeface="宋体" pitchFamily="2" charset="-122"/>
              </a:rPr>
              <a:t>61</a:t>
            </a:r>
            <a:endParaRPr lang="en-AU" altLang="zh-CN" sz="2200" dirty="0">
              <a:solidFill>
                <a:srgbClr val="800000"/>
              </a:solidFill>
              <a:latin typeface="Lucida Console" pitchFamily="49" charset="0"/>
              <a:ea typeface="宋体" pitchFamily="2" charset="-122"/>
            </a:endParaRPr>
          </a:p>
        </p:txBody>
      </p:sp>
      <p:sp>
        <p:nvSpPr>
          <p:cNvPr id="17417" name="Text Box 6"/>
          <p:cNvSpPr txBox="1"/>
          <p:nvPr/>
        </p:nvSpPr>
        <p:spPr>
          <a:xfrm>
            <a:off x="2916238" y="5300663"/>
            <a:ext cx="5203825" cy="4064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2000" dirty="0">
                <a:ea typeface="宋体" pitchFamily="2" charset="-122"/>
              </a:rPr>
              <a:t>0000 0000 0111 1101 </a:t>
            </a:r>
            <a:r>
              <a:rPr lang="en-US" altLang="zh-CN" sz="2000" dirty="0">
                <a:solidFill>
                  <a:srgbClr val="0000CC"/>
                </a:solidFill>
                <a:ea typeface="宋体" pitchFamily="2" charset="-122"/>
              </a:rPr>
              <a:t>0000 1001 0000 0000</a:t>
            </a:r>
            <a:endParaRPr lang="en-AU" altLang="zh-CN" sz="2000" dirty="0">
              <a:solidFill>
                <a:srgbClr val="0000CC"/>
              </a:solidFill>
              <a:ea typeface="宋体" pitchFamily="2" charset="-122"/>
            </a:endParaRPr>
          </a:p>
        </p:txBody>
      </p:sp>
      <p:sp>
        <p:nvSpPr>
          <p:cNvPr id="17418" name="Text Box 7"/>
          <p:cNvSpPr txBox="1"/>
          <p:nvPr/>
        </p:nvSpPr>
        <p:spPr>
          <a:xfrm>
            <a:off x="827088" y="4868863"/>
            <a:ext cx="32131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2200" dirty="0">
                <a:highlight>
                  <a:srgbClr val="FFFF00"/>
                </a:highlight>
                <a:latin typeface="Lucida Console" pitchFamily="49" charset="0"/>
                <a:ea typeface="宋体" pitchFamily="2" charset="-122"/>
              </a:rPr>
              <a:t>ori</a:t>
            </a:r>
            <a:r>
              <a:rPr lang="en-US" altLang="zh-CN" sz="2200" dirty="0">
                <a:latin typeface="Lucida Console" pitchFamily="49" charset="0"/>
                <a:ea typeface="宋体" pitchFamily="2" charset="-122"/>
              </a:rPr>
              <a:t> $s0, $s0, </a:t>
            </a:r>
            <a:r>
              <a:rPr lang="en-US" altLang="zh-CN" sz="2200" dirty="0">
                <a:solidFill>
                  <a:srgbClr val="0000CC"/>
                </a:solidFill>
                <a:latin typeface="Lucida Console" pitchFamily="49" charset="0"/>
                <a:ea typeface="宋体" pitchFamily="2" charset="-122"/>
              </a:rPr>
              <a:t>2304</a:t>
            </a:r>
            <a:endParaRPr lang="en-AU" altLang="zh-CN" sz="2200" dirty="0">
              <a:solidFill>
                <a:srgbClr val="0000CC"/>
              </a:solidFill>
              <a:latin typeface="Lucida Console" pitchFamily="49" charset="0"/>
              <a:ea typeface="宋体" pitchFamily="2" charset="-122"/>
            </a:endParaRPr>
          </a:p>
        </p:txBody>
      </p:sp>
      <p:sp>
        <p:nvSpPr>
          <p:cNvPr id="223243" name="Text Box 8"/>
          <p:cNvSpPr txBox="1"/>
          <p:nvPr/>
        </p:nvSpPr>
        <p:spPr>
          <a:xfrm rot="5400000">
            <a:off x="5756275" y="3019425"/>
            <a:ext cx="64071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§2.10 MIPS Addressing for 32-Bit Immediates and Addresses</a:t>
            </a:r>
          </a:p>
        </p:txBody>
      </p:sp>
      <p:sp>
        <p:nvSpPr>
          <p:cNvPr id="17420" name="Text Box 13"/>
          <p:cNvSpPr txBox="1"/>
          <p:nvPr/>
        </p:nvSpPr>
        <p:spPr>
          <a:xfrm>
            <a:off x="684213" y="5949950"/>
            <a:ext cx="7559675"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50000"/>
              </a:spcBef>
              <a:buClrTx/>
              <a:buSzPct val="100000"/>
              <a:buNone/>
            </a:pPr>
            <a:r>
              <a:rPr lang="en-US" altLang="zh-CN" sz="1800" dirty="0">
                <a:ea typeface="宋体" pitchFamily="2" charset="-122"/>
              </a:rPr>
              <a:t>Ori</a:t>
            </a:r>
            <a:r>
              <a:rPr lang="zh-CN" altLang="en-US" sz="1800" dirty="0">
                <a:ea typeface="宋体" pitchFamily="2" charset="-122"/>
              </a:rPr>
              <a:t>立即数或， </a:t>
            </a:r>
            <a:r>
              <a:rPr lang="en-US" altLang="zh-CN" sz="1800" dirty="0">
                <a:ea typeface="宋体" pitchFamily="2" charset="-122"/>
              </a:rPr>
              <a:t>$s0</a:t>
            </a:r>
            <a:r>
              <a:rPr lang="zh-CN" altLang="en-US" sz="1800" dirty="0">
                <a:ea typeface="宋体" pitchFamily="2" charset="-122"/>
              </a:rPr>
              <a:t>与常数</a:t>
            </a:r>
            <a:r>
              <a:rPr lang="en-US" altLang="zh-CN" sz="1800" dirty="0">
                <a:solidFill>
                  <a:srgbClr val="0000CC"/>
                </a:solidFill>
                <a:ea typeface="宋体" pitchFamily="2" charset="-122"/>
              </a:rPr>
              <a:t>2304“</a:t>
            </a:r>
            <a:r>
              <a:rPr lang="zh-CN" altLang="en-US" sz="1800" dirty="0">
                <a:solidFill>
                  <a:srgbClr val="0000CC"/>
                </a:solidFill>
                <a:ea typeface="宋体" pitchFamily="2" charset="-122"/>
              </a:rPr>
              <a:t>或”，结果放在</a:t>
            </a:r>
            <a:r>
              <a:rPr lang="en-US" altLang="zh-CN" sz="1800" dirty="0">
                <a:ea typeface="宋体" pitchFamily="2" charset="-122"/>
              </a:rPr>
              <a:t>$s0</a:t>
            </a:r>
            <a:r>
              <a:rPr lang="zh-CN" altLang="en-US" sz="1800" dirty="0">
                <a:ea typeface="宋体" pitchFamily="2" charset="-122"/>
              </a:rPr>
              <a:t>形成一个</a:t>
            </a:r>
            <a:r>
              <a:rPr lang="en-US" altLang="zh-CN" sz="1800" dirty="0">
                <a:ea typeface="宋体" pitchFamily="2" charset="-122"/>
              </a:rPr>
              <a:t>32</a:t>
            </a:r>
            <a:r>
              <a:rPr lang="zh-CN" altLang="en-US" sz="1800" dirty="0">
                <a:ea typeface="宋体" pitchFamily="2" charset="-122"/>
              </a:rPr>
              <a:t>位的常数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4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4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p:bldP spid="17412" grpId="0" animBg="1"/>
      <p:bldP spid="17413" grpId="0" animBg="1"/>
      <p:bldP spid="17415" grpId="0" build="p"/>
      <p:bldP spid="17416" grpId="0"/>
      <p:bldP spid="17417" grpId="0" animBg="1"/>
      <p:bldP spid="17418" grpId="0"/>
      <p:bldP spid="174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ln/>
        </p:spPr>
        <p:txBody>
          <a:bodyPr vert="horz" wrap="square" lIns="91440" tIns="45720" rIns="91440" bIns="45720" anchor="b">
            <a:spAutoFit/>
          </a:bodyPr>
          <a:lstStyle/>
          <a:p>
            <a:r>
              <a:rPr lang="en-US" altLang="zh-CN" dirty="0">
                <a:ea typeface="宋体" pitchFamily="2" charset="-122"/>
              </a:rPr>
              <a:t>1.1 </a:t>
            </a:r>
            <a:r>
              <a:rPr lang="zh-CN" altLang="en-US" dirty="0">
                <a:ea typeface="宋体" pitchFamily="2" charset="-122"/>
              </a:rPr>
              <a:t>计算机革命</a:t>
            </a:r>
            <a:endParaRPr lang="en-AU" altLang="zh-CN" dirty="0">
              <a:ea typeface="宋体" pitchFamily="2" charset="-122"/>
            </a:endParaRPr>
          </a:p>
        </p:txBody>
      </p:sp>
      <p:sp>
        <p:nvSpPr>
          <p:cNvPr id="35844" name="Rectangle 3"/>
          <p:cNvSpPr>
            <a:spLocks noGrp="1"/>
          </p:cNvSpPr>
          <p:nvPr>
            <p:ph idx="1"/>
          </p:nvPr>
        </p:nvSpPr>
        <p:spPr>
          <a:ln/>
        </p:spPr>
        <p:txBody>
          <a:bodyPr vert="horz" wrap="square" lIns="91440" tIns="45720" rIns="91440" bIns="45720" anchor="t"/>
          <a:lstStyle/>
          <a:p>
            <a:r>
              <a:rPr lang="zh-CN" altLang="en-US" dirty="0">
                <a:ea typeface="宋体" pitchFamily="2" charset="-122"/>
              </a:rPr>
              <a:t>计算机技术的进步</a:t>
            </a:r>
            <a:endParaRPr lang="en-US" altLang="zh-CN" dirty="0">
              <a:ea typeface="宋体" pitchFamily="2" charset="-122"/>
            </a:endParaRPr>
          </a:p>
          <a:p>
            <a:pPr lvl="1"/>
            <a:r>
              <a:rPr lang="zh-CN" altLang="en-US" dirty="0">
                <a:ea typeface="宋体" pitchFamily="2" charset="-122"/>
              </a:rPr>
              <a:t>按摩尔定律持续增长</a:t>
            </a:r>
            <a:endParaRPr lang="en-US" altLang="zh-CN" dirty="0">
              <a:ea typeface="宋体" pitchFamily="2" charset="-122"/>
            </a:endParaRPr>
          </a:p>
          <a:p>
            <a:r>
              <a:rPr lang="zh-CN" altLang="en-US" dirty="0">
                <a:ea typeface="宋体" pitchFamily="2" charset="-122"/>
              </a:rPr>
              <a:t>使许多新应用成为可行</a:t>
            </a:r>
            <a:endParaRPr lang="en-US" altLang="zh-CN" dirty="0">
              <a:ea typeface="宋体" pitchFamily="2" charset="-122"/>
            </a:endParaRPr>
          </a:p>
          <a:p>
            <a:pPr lvl="1"/>
            <a:r>
              <a:rPr lang="zh-CN" altLang="en-US" dirty="0">
                <a:ea typeface="宋体" pitchFamily="2" charset="-122"/>
              </a:rPr>
              <a:t>车载计算机 →智能车辆</a:t>
            </a:r>
            <a:endParaRPr lang="en-US" altLang="zh-CN" dirty="0">
              <a:ea typeface="宋体" pitchFamily="2" charset="-122"/>
            </a:endParaRPr>
          </a:p>
          <a:p>
            <a:pPr lvl="1"/>
            <a:r>
              <a:rPr lang="zh-CN" altLang="en-US" dirty="0">
                <a:ea typeface="宋体" pitchFamily="2" charset="-122"/>
              </a:rPr>
              <a:t>手机</a:t>
            </a:r>
            <a:endParaRPr lang="en-US" altLang="zh-CN" dirty="0">
              <a:ea typeface="宋体" pitchFamily="2" charset="-122"/>
            </a:endParaRPr>
          </a:p>
          <a:p>
            <a:pPr lvl="1"/>
            <a:r>
              <a:rPr lang="zh-CN" altLang="en-US" dirty="0">
                <a:ea typeface="宋体" pitchFamily="2" charset="-122"/>
              </a:rPr>
              <a:t>人类基因项目</a:t>
            </a:r>
            <a:endParaRPr lang="en-US" altLang="zh-CN" dirty="0">
              <a:ea typeface="宋体" pitchFamily="2" charset="-122"/>
            </a:endParaRPr>
          </a:p>
          <a:p>
            <a:pPr lvl="1"/>
            <a:r>
              <a:rPr lang="zh-CN" altLang="en-US" dirty="0">
                <a:ea typeface="宋体" pitchFamily="2" charset="-122"/>
              </a:rPr>
              <a:t>万维网</a:t>
            </a:r>
            <a:endParaRPr lang="en-US" altLang="zh-CN" dirty="0">
              <a:ea typeface="宋体" pitchFamily="2" charset="-122"/>
            </a:endParaRPr>
          </a:p>
          <a:p>
            <a:pPr lvl="1"/>
            <a:r>
              <a:rPr lang="zh-CN" altLang="en-US" dirty="0">
                <a:ea typeface="宋体" pitchFamily="2" charset="-122"/>
              </a:rPr>
              <a:t>搜索引擎</a:t>
            </a:r>
            <a:endParaRPr lang="en-US" altLang="zh-CN" dirty="0">
              <a:ea typeface="宋体" pitchFamily="2" charset="-122"/>
            </a:endParaRPr>
          </a:p>
          <a:p>
            <a:r>
              <a:rPr lang="zh-CN" altLang="en-US" dirty="0">
                <a:ea typeface="宋体" pitchFamily="2" charset="-122"/>
              </a:rPr>
              <a:t>计算机应用非常广泛</a:t>
            </a:r>
            <a:endParaRPr lang="en-US" altLang="zh-CN" dirty="0">
              <a:ea typeface="宋体" pitchFamily="2" charset="-122"/>
            </a:endParaRPr>
          </a:p>
        </p:txBody>
      </p:sp>
      <p:sp>
        <p:nvSpPr>
          <p:cNvPr id="1946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6</a:t>
            </a:fld>
            <a:endParaRPr lang="en-AU" altLang="zh-CN" sz="1400" b="1" dirty="0">
              <a:ea typeface="宋体" pitchFamily="2" charset="-122"/>
            </a:endParaRPr>
          </a:p>
        </p:txBody>
      </p:sp>
      <p:sp>
        <p:nvSpPr>
          <p:cNvPr id="19461" name="Text Box 4"/>
          <p:cNvSpPr txBox="1"/>
          <p:nvPr/>
        </p:nvSpPr>
        <p:spPr>
          <a:xfrm rot="5400000">
            <a:off x="8016875" y="760413"/>
            <a:ext cx="1887538" cy="366712"/>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§1.1 Introduction</a:t>
            </a:r>
          </a:p>
        </p:txBody>
      </p:sp>
      <p:graphicFrame>
        <p:nvGraphicFramePr>
          <p:cNvPr id="7" name="表格 6"/>
          <p:cNvGraphicFramePr>
            <a:graphicFrameLocks noGrp="1"/>
          </p:cNvGraphicFramePr>
          <p:nvPr/>
        </p:nvGraphicFramePr>
        <p:xfrm>
          <a:off x="5256213" y="1363663"/>
          <a:ext cx="3671887" cy="4244982"/>
        </p:xfrm>
        <a:graphic>
          <a:graphicData uri="http://schemas.openxmlformats.org/drawingml/2006/table">
            <a:tbl>
              <a:tblPr/>
              <a:tblGrid>
                <a:gridCol w="1835150">
                  <a:extLst>
                    <a:ext uri="{9D8B030D-6E8A-4147-A177-3AD203B41FA5}">
                      <a16:colId xmlns:a16="http://schemas.microsoft.com/office/drawing/2014/main" val="20000"/>
                    </a:ext>
                  </a:extLst>
                </a:gridCol>
                <a:gridCol w="1836737">
                  <a:extLst>
                    <a:ext uri="{9D8B030D-6E8A-4147-A177-3AD203B41FA5}">
                      <a16:colId xmlns:a16="http://schemas.microsoft.com/office/drawing/2014/main" val="20001"/>
                    </a:ext>
                  </a:extLst>
                </a:gridCol>
              </a:tblGrid>
              <a:tr h="303213">
                <a:tc rowSpan="4">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智能驾驶系统</a:t>
                      </a:r>
                      <a:endParaRPr kumimoji="0" lang="zh-CN" altLang="en-US" sz="1400" b="0" i="0" u="none" strike="noStrike" cap="none" normalizeH="0" baseline="0">
                        <a:ln>
                          <a:noFill/>
                        </a:ln>
                        <a:solidFill>
                          <a:srgbClr val="333333"/>
                        </a:solidFill>
                        <a:effectLst/>
                        <a:latin typeface="宋体" pitchFamily="2" charset="-122"/>
                        <a:ea typeface="宋体" pitchFamily="2" charset="-122"/>
                      </a:endParaRPr>
                    </a:p>
                  </a:txBody>
                  <a:tcPr marL="257175" marR="9525" marT="9525"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Arial" panose="020B0604020202090204" pitchFamily="34" charset="0"/>
                          <a:ea typeface="宋体" pitchFamily="2" charset="-122"/>
                        </a:rPr>
                        <a:t>&gt;</a:t>
                      </a: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智能传感系统</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00"/>
                  </a:ext>
                </a:extLst>
              </a:tr>
              <a:tr h="30321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Arial" panose="020B0604020202090204" pitchFamily="34" charset="0"/>
                          <a:ea typeface="宋体" pitchFamily="2" charset="-122"/>
                        </a:rPr>
                        <a:t>&gt;</a:t>
                      </a: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辅助驾驶系统</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01"/>
                  </a:ext>
                </a:extLst>
              </a:tr>
              <a:tr h="30321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智能计算系统</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02"/>
                  </a:ext>
                </a:extLst>
              </a:tr>
              <a:tr h="30321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智能公交系统</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03"/>
                  </a:ext>
                </a:extLst>
              </a:tr>
              <a:tr h="303213">
                <a:tc rowSpan="3">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生活服务系统</a:t>
                      </a:r>
                      <a:endParaRPr kumimoji="0" lang="zh-CN" altLang="en-US" sz="1400" b="0" i="0" u="none" strike="noStrike" cap="none" normalizeH="0" baseline="0">
                        <a:ln>
                          <a:noFill/>
                        </a:ln>
                        <a:solidFill>
                          <a:srgbClr val="333333"/>
                        </a:solidFill>
                        <a:effectLst/>
                        <a:latin typeface="宋体" pitchFamily="2" charset="-122"/>
                        <a:ea typeface="宋体" pitchFamily="2" charset="-122"/>
                      </a:endParaRPr>
                    </a:p>
                  </a:txBody>
                  <a:tcPr marL="257175" marR="9525" marT="9525"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影音娱乐</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0321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Arial" panose="020B0604020202090204" pitchFamily="34" charset="0"/>
                          <a:ea typeface="宋体" pitchFamily="2" charset="-122"/>
                        </a:rPr>
                        <a:t>&gt;</a:t>
                      </a: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信息查询</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0321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Arial" panose="020B0604020202090204" pitchFamily="34" charset="0"/>
                          <a:ea typeface="宋体" pitchFamily="2" charset="-122"/>
                        </a:rPr>
                        <a:t>&gt;</a:t>
                      </a: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服务订阅</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03213">
                <a:tc row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安全防护系统</a:t>
                      </a:r>
                      <a:endParaRPr kumimoji="0" lang="zh-CN" altLang="en-US" sz="1400" b="0" i="0" u="none" strike="noStrike" cap="none" normalizeH="0" baseline="0">
                        <a:ln>
                          <a:noFill/>
                        </a:ln>
                        <a:solidFill>
                          <a:srgbClr val="333333"/>
                        </a:solidFill>
                        <a:effectLst/>
                        <a:latin typeface="宋体" pitchFamily="2" charset="-122"/>
                        <a:ea typeface="宋体" pitchFamily="2" charset="-122"/>
                      </a:endParaRPr>
                    </a:p>
                  </a:txBody>
                  <a:tcPr marL="257175" marR="9525" marT="9525"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Arial" panose="020B0604020202090204" pitchFamily="34" charset="0"/>
                          <a:ea typeface="宋体" pitchFamily="2" charset="-122"/>
                        </a:rPr>
                        <a:t>&gt;</a:t>
                      </a: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车辆防盗</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07"/>
                  </a:ext>
                </a:extLst>
              </a:tr>
              <a:tr h="30321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Arial" panose="020B0604020202090204" pitchFamily="34" charset="0"/>
                          <a:ea typeface="宋体" pitchFamily="2" charset="-122"/>
                        </a:rPr>
                        <a:t>&gt;</a:t>
                      </a: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车辆追踪</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08"/>
                  </a:ext>
                </a:extLst>
              </a:tr>
              <a:tr h="303213">
                <a:tc row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000000"/>
                          </a:solidFill>
                          <a:effectLst/>
                          <a:latin typeface="Arial" panose="020B0604020202090204" pitchFamily="34" charset="0"/>
                          <a:ea typeface="宋体" pitchFamily="2" charset="-122"/>
                        </a:rPr>
                        <a:t>位置服务系统</a:t>
                      </a:r>
                      <a:endParaRPr kumimoji="0" lang="zh-CN" altLang="en-US" sz="1400" b="0" i="0" u="none" strike="noStrike" cap="none" normalizeH="0" baseline="0" dirty="0">
                        <a:ln>
                          <a:noFill/>
                        </a:ln>
                        <a:solidFill>
                          <a:srgbClr val="333333"/>
                        </a:solidFill>
                        <a:effectLst/>
                        <a:latin typeface="宋体" pitchFamily="2" charset="-122"/>
                        <a:ea typeface="宋体" pitchFamily="2" charset="-122"/>
                      </a:endParaRPr>
                    </a:p>
                  </a:txBody>
                  <a:tcPr marL="257175" marR="9525" marT="9525"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位置提示</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0321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Arial" panose="020B0604020202090204" pitchFamily="34" charset="0"/>
                          <a:ea typeface="宋体" pitchFamily="2" charset="-122"/>
                        </a:rPr>
                        <a:t>&gt;</a:t>
                      </a: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多车互动</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03213">
                <a:tc rowSpan="3">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用车辅助系统</a:t>
                      </a:r>
                      <a:endParaRPr kumimoji="0" lang="zh-CN" altLang="en-US" sz="1400" b="0" i="0" u="none" strike="noStrike" cap="none" normalizeH="0" baseline="0">
                        <a:ln>
                          <a:noFill/>
                        </a:ln>
                        <a:solidFill>
                          <a:srgbClr val="333333"/>
                        </a:solidFill>
                        <a:effectLst/>
                        <a:latin typeface="宋体" pitchFamily="2" charset="-122"/>
                        <a:ea typeface="宋体" pitchFamily="2" charset="-122"/>
                      </a:endParaRPr>
                    </a:p>
                  </a:txBody>
                  <a:tcPr marL="257175" marR="9525" marT="9525" marB="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保养提醒</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11"/>
                  </a:ext>
                </a:extLst>
              </a:tr>
              <a:tr h="30321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Arial" panose="020B0604020202090204" pitchFamily="34" charset="0"/>
                          <a:ea typeface="宋体" pitchFamily="2" charset="-122"/>
                        </a:rPr>
                        <a:t>&gt;</a:t>
                      </a:r>
                      <a:r>
                        <a:rPr kumimoji="0" lang="zh-CN" altLang="en-US" sz="1400" b="0" i="0" u="none" strike="noStrike" cap="none" normalizeH="0" baseline="0">
                          <a:ln>
                            <a:noFill/>
                          </a:ln>
                          <a:solidFill>
                            <a:srgbClr val="000000"/>
                          </a:solidFill>
                          <a:effectLst/>
                          <a:latin typeface="Arial" panose="020B0604020202090204" pitchFamily="34" charset="0"/>
                          <a:ea typeface="宋体" pitchFamily="2" charset="-122"/>
                        </a:rPr>
                        <a:t>异常预警</a:t>
                      </a:r>
                      <a:endParaRPr kumimoji="0" lang="zh-CN" altLang="en-US" sz="1400" b="0" i="0" u="none" strike="noStrike" cap="none" normalizeH="0" baseline="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12"/>
                  </a:ext>
                </a:extLst>
              </a:tr>
              <a:tr h="30321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Arial" panose="020B0604020202090204" pitchFamily="34" charset="0"/>
                          <a:ea typeface="宋体" pitchFamily="2" charset="-122"/>
                        </a:rPr>
                        <a:t>&gt;</a:t>
                      </a:r>
                      <a:r>
                        <a:rPr kumimoji="0" lang="zh-CN" altLang="en-US" sz="1400" b="0" i="0" u="none" strike="noStrike" cap="none" normalizeH="0" baseline="0" dirty="0">
                          <a:ln>
                            <a:noFill/>
                          </a:ln>
                          <a:solidFill>
                            <a:srgbClr val="000000"/>
                          </a:solidFill>
                          <a:effectLst/>
                          <a:latin typeface="Arial" panose="020B0604020202090204" pitchFamily="34" charset="0"/>
                          <a:ea typeface="宋体" pitchFamily="2" charset="-122"/>
                        </a:rPr>
                        <a:t>远程指导</a:t>
                      </a:r>
                      <a:endParaRPr kumimoji="0" lang="zh-CN" altLang="en-US" sz="1400" b="0" i="0" u="none" strike="noStrike" cap="none" normalizeH="0" baseline="0" dirty="0">
                        <a:ln>
                          <a:noFill/>
                        </a:ln>
                        <a:solidFill>
                          <a:srgbClr val="333333"/>
                        </a:solidFill>
                        <a:effectLst/>
                        <a:latin typeface="Arial" panose="020B0604020202090204" pitchFamily="34" charset="0"/>
                        <a:ea typeface="宋体" pitchFamily="2" charset="-122"/>
                      </a:endParaRPr>
                    </a:p>
                  </a:txBody>
                  <a:tcPr marL="257175" marR="9525" marT="9525"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66"/>
                    </a:solidFill>
                  </a:tcPr>
                </a:tc>
                <a:extLst>
                  <a:ext uri="{0D108BD9-81ED-4DB2-BD59-A6C34878D82A}">
                    <a16:rowId xmlns:a16="http://schemas.microsoft.com/office/drawing/2014/main" val="10013"/>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84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84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nodeType="clickEffect">
                                  <p:stCondLst>
                                    <p:cond delay="0"/>
                                  </p:stCondLst>
                                  <p:childTnLst>
                                    <p:animEffect transition="out" filter="blinds(horizontal)">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84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84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84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844">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84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82E6EDB4-D424-4580-B49E-5BB0DBF4990C}"/>
              </a:ext>
            </a:extLst>
          </p:cNvPr>
          <p:cNvGraphicFramePr>
            <a:graphicFrameLocks noGrp="1"/>
          </p:cNvGraphicFramePr>
          <p:nvPr>
            <p:extLst>
              <p:ext uri="{D42A27DB-BD31-4B8C-83A1-F6EECF244321}">
                <p14:modId xmlns:p14="http://schemas.microsoft.com/office/powerpoint/2010/main" val="3887948435"/>
              </p:ext>
            </p:extLst>
          </p:nvPr>
        </p:nvGraphicFramePr>
        <p:xfrm>
          <a:off x="539552" y="1412776"/>
          <a:ext cx="7344816" cy="4608512"/>
        </p:xfrm>
        <a:graphic>
          <a:graphicData uri="http://schemas.openxmlformats.org/drawingml/2006/table">
            <a:tbl>
              <a:tblPr/>
              <a:tblGrid>
                <a:gridCol w="522236">
                  <a:extLst>
                    <a:ext uri="{9D8B030D-6E8A-4147-A177-3AD203B41FA5}">
                      <a16:colId xmlns:a16="http://schemas.microsoft.com/office/drawing/2014/main" val="20000"/>
                    </a:ext>
                  </a:extLst>
                </a:gridCol>
                <a:gridCol w="723311">
                  <a:extLst>
                    <a:ext uri="{9D8B030D-6E8A-4147-A177-3AD203B41FA5}">
                      <a16:colId xmlns:a16="http://schemas.microsoft.com/office/drawing/2014/main" val="20001"/>
                    </a:ext>
                  </a:extLst>
                </a:gridCol>
                <a:gridCol w="1583465">
                  <a:extLst>
                    <a:ext uri="{9D8B030D-6E8A-4147-A177-3AD203B41FA5}">
                      <a16:colId xmlns:a16="http://schemas.microsoft.com/office/drawing/2014/main" val="20002"/>
                    </a:ext>
                  </a:extLst>
                </a:gridCol>
                <a:gridCol w="1270680">
                  <a:extLst>
                    <a:ext uri="{9D8B030D-6E8A-4147-A177-3AD203B41FA5}">
                      <a16:colId xmlns:a16="http://schemas.microsoft.com/office/drawing/2014/main" val="20003"/>
                    </a:ext>
                  </a:extLst>
                </a:gridCol>
                <a:gridCol w="1270682">
                  <a:extLst>
                    <a:ext uri="{9D8B030D-6E8A-4147-A177-3AD203B41FA5}">
                      <a16:colId xmlns:a16="http://schemas.microsoft.com/office/drawing/2014/main" val="20004"/>
                    </a:ext>
                  </a:extLst>
                </a:gridCol>
                <a:gridCol w="1974442">
                  <a:extLst>
                    <a:ext uri="{9D8B030D-6E8A-4147-A177-3AD203B41FA5}">
                      <a16:colId xmlns:a16="http://schemas.microsoft.com/office/drawing/2014/main" val="20005"/>
                    </a:ext>
                  </a:extLst>
                </a:gridCol>
              </a:tblGrid>
              <a:tr h="576064">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FFFFFF"/>
                          </a:solidFill>
                          <a:effectLst/>
                          <a:latin typeface="宋体" pitchFamily="2" charset="-122"/>
                          <a:ea typeface="黑体" pitchFamily="49" charset="-122"/>
                        </a:rPr>
                        <a:t>类别</a:t>
                      </a:r>
                    </a:p>
                  </a:txBody>
                  <a:tcPr marL="5543" marR="5543" marT="5543" marB="0" anchor="ctr" horzOverflow="overflow">
                    <a:lnL>
                      <a:noFill/>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FFFFFF"/>
                          </a:solidFill>
                          <a:effectLst/>
                          <a:latin typeface="宋体" pitchFamily="2" charset="-122"/>
                          <a:ea typeface="黑体" pitchFamily="49" charset="-122"/>
                        </a:rPr>
                        <a:t>指令</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100" b="1" i="0" u="none" strike="noStrike" cap="none" normalizeH="0" baseline="0" dirty="0">
                          <a:ln>
                            <a:noFill/>
                          </a:ln>
                          <a:solidFill>
                            <a:srgbClr val="FFFFFF"/>
                          </a:solidFill>
                          <a:effectLst/>
                          <a:latin typeface="宋体" pitchFamily="2" charset="-122"/>
                          <a:ea typeface="黑体" pitchFamily="49" charset="-122"/>
                        </a:rPr>
                        <a:t>Instruction</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FFFFFF"/>
                          </a:solidFill>
                          <a:effectLst/>
                          <a:latin typeface="宋体" pitchFamily="2" charset="-122"/>
                          <a:ea typeface="黑体" pitchFamily="49" charset="-122"/>
                        </a:rPr>
                        <a:t>示例</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100" b="1" i="0" u="none" strike="noStrike" cap="none" normalizeH="0" baseline="0">
                          <a:ln>
                            <a:noFill/>
                          </a:ln>
                          <a:solidFill>
                            <a:srgbClr val="FFFFFF"/>
                          </a:solidFill>
                          <a:effectLst/>
                          <a:latin typeface="宋体" pitchFamily="2" charset="-122"/>
                          <a:ea typeface="黑体" pitchFamily="49" charset="-122"/>
                        </a:rPr>
                        <a:t>含义</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100" b="1" i="0" u="none" strike="noStrike" cap="none" normalizeH="0" baseline="0">
                          <a:ln>
                            <a:noFill/>
                          </a:ln>
                          <a:solidFill>
                            <a:srgbClr val="FFFFFF"/>
                          </a:solidFill>
                          <a:effectLst/>
                          <a:latin typeface="宋体" pitchFamily="2" charset="-122"/>
                          <a:ea typeface="黑体" pitchFamily="49" charset="-122"/>
                        </a:rPr>
                        <a:t>注释</a:t>
                      </a:r>
                    </a:p>
                  </a:txBody>
                  <a:tcPr marL="5543" marR="5543" marT="5543" marB="0" anchor="ctr" horzOverflow="overflow">
                    <a:lnL w="6350" cap="flat" cmpd="sng" algn="ctr">
                      <a:solidFill>
                        <a:srgbClr val="FFFFFF"/>
                      </a:solidFill>
                      <a:prstDash val="solid"/>
                      <a:round/>
                      <a:headEnd type="none" w="med" len="med"/>
                      <a:tailEnd type="none" w="med" len="med"/>
                    </a:lnL>
                    <a:lnR>
                      <a:noFill/>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576064">
                <a:tc rowSpan="7">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逻</a:t>
                      </a:r>
                      <a:endParaRPr kumimoji="0" lang="en-US" altLang="zh-CN" sz="1000" b="0" i="0" u="none" strike="noStrike" cap="none" normalizeH="0" baseline="0">
                        <a:ln>
                          <a:noFill/>
                        </a:ln>
                        <a:solidFill>
                          <a:srgbClr val="000000"/>
                        </a:solidFill>
                        <a:effectLst/>
                        <a:latin typeface="宋体" pitchFamily="2" charset="-122"/>
                        <a:ea typeface="黑体" pitchFamily="49" charset="-122"/>
                      </a:endParaRPr>
                    </a:p>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辑</a:t>
                      </a:r>
                    </a:p>
                  </a:txBody>
                  <a:tcPr marL="5543" marR="5543" marT="5543" marB="0" anchor="ctr" horzOverflow="overflow">
                    <a:lnL>
                      <a:noFill/>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与</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and</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000000"/>
                          </a:solidFill>
                          <a:effectLst/>
                          <a:latin typeface="宋体" pitchFamily="2" charset="-122"/>
                          <a:ea typeface="黑体" pitchFamily="49" charset="-122"/>
                        </a:rPr>
                        <a:t>and $s1,$s2,$s3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$s1=$s2 &amp; $s3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三个寄存器操作数按位与</a:t>
                      </a:r>
                    </a:p>
                  </a:txBody>
                  <a:tcPr marL="5543" marR="5543" marT="5543" marB="0" anchor="ctr" horzOverflow="overflow">
                    <a:lnL w="63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1"/>
                  </a:ext>
                </a:extLst>
              </a:tr>
              <a:tr h="57606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或</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000000"/>
                          </a:solidFill>
                          <a:effectLst/>
                          <a:latin typeface="宋体" pitchFamily="2" charset="-122"/>
                          <a:ea typeface="黑体" pitchFamily="49" charset="-122"/>
                        </a:rPr>
                        <a:t>or</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or $s1,$s2,$s3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$s1=$s2 | $s3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三个寄存器操作数按位或</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extLst>
                  <a:ext uri="{0D108BD9-81ED-4DB2-BD59-A6C34878D82A}">
                    <a16:rowId xmlns:a16="http://schemas.microsoft.com/office/drawing/2014/main" val="10002"/>
                  </a:ext>
                </a:extLst>
              </a:tr>
              <a:tr h="57606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或非</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nor</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nor $s1,$s2,$s3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$s1=</a:t>
                      </a:r>
                      <a:r>
                        <a:rPr kumimoji="0" lang="zh-CN" altLang="en-US" sz="1000" b="0" i="0" u="none" strike="noStrike" cap="none" normalizeH="0" baseline="0">
                          <a:ln>
                            <a:noFill/>
                          </a:ln>
                          <a:solidFill>
                            <a:srgbClr val="000000"/>
                          </a:solidFill>
                          <a:effectLst/>
                          <a:latin typeface="宋体" pitchFamily="2" charset="-122"/>
                          <a:ea typeface="黑体" pitchFamily="49" charset="-122"/>
                        </a:rPr>
                        <a:t>～</a:t>
                      </a:r>
                      <a:r>
                        <a:rPr kumimoji="0" lang="en-US" altLang="zh-CN" sz="1000" b="0" i="0" u="none" strike="noStrike" cap="none" normalizeH="0" baseline="0">
                          <a:ln>
                            <a:noFill/>
                          </a:ln>
                          <a:solidFill>
                            <a:srgbClr val="000000"/>
                          </a:solidFill>
                          <a:effectLst/>
                          <a:latin typeface="宋体" pitchFamily="2" charset="-122"/>
                          <a:ea typeface="黑体" pitchFamily="49" charset="-122"/>
                        </a:rPr>
                        <a:t>($s2|$s3)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三个寄存器操作数按位或非</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3"/>
                  </a:ext>
                </a:extLst>
              </a:tr>
              <a:tr h="57606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立即数与</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and immediate</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and $s1,$s2,20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000000"/>
                          </a:solidFill>
                          <a:effectLst/>
                          <a:latin typeface="宋体" pitchFamily="2" charset="-122"/>
                          <a:ea typeface="黑体" pitchFamily="49" charset="-122"/>
                        </a:rPr>
                        <a:t>$s1=$s2 &amp; 20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和常数按位与</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4"/>
                  </a:ext>
                </a:extLst>
              </a:tr>
              <a:tr h="57606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立即数或</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or immediate</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or $s1,$s2,20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000000"/>
                          </a:solidFill>
                          <a:effectLst/>
                          <a:latin typeface="宋体" pitchFamily="2" charset="-122"/>
                          <a:ea typeface="黑体" pitchFamily="49" charset="-122"/>
                        </a:rPr>
                        <a:t>$s1=$s2 | 20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000000"/>
                          </a:solidFill>
                          <a:effectLst/>
                          <a:latin typeface="宋体" pitchFamily="2" charset="-122"/>
                          <a:ea typeface="黑体" pitchFamily="49" charset="-122"/>
                        </a:rPr>
                        <a:t>和常数按位或</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5"/>
                  </a:ext>
                </a:extLst>
              </a:tr>
              <a:tr h="57606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逻辑左移</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shift left logical</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sll $s1,$s2,10 </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000000"/>
                          </a:solidFill>
                          <a:effectLst/>
                          <a:latin typeface="宋体" pitchFamily="2" charset="-122"/>
                          <a:ea typeface="黑体" pitchFamily="49" charset="-122"/>
                        </a:rPr>
                        <a:t>$s1=$s2 &lt;&lt; 10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000000"/>
                          </a:solidFill>
                          <a:effectLst/>
                          <a:latin typeface="宋体" pitchFamily="2" charset="-122"/>
                          <a:ea typeface="黑体" pitchFamily="49" charset="-122"/>
                        </a:rPr>
                        <a:t>根据常数左移相应位</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6"/>
                  </a:ext>
                </a:extLst>
              </a:tr>
              <a:tr h="576064">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逻辑右移</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shift right logical</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srl $s1,$s2,10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$s1=$s2 &gt;&gt; 10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000000"/>
                          </a:solidFill>
                          <a:effectLst/>
                          <a:latin typeface="宋体" pitchFamily="2" charset="-122"/>
                          <a:ea typeface="黑体" pitchFamily="49" charset="-122"/>
                        </a:rPr>
                        <a:t>根据常数右移相应位</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7"/>
                  </a:ext>
                </a:extLst>
              </a:tr>
            </a:tbl>
          </a:graphicData>
        </a:graphic>
      </p:graphicFrame>
      <p:sp>
        <p:nvSpPr>
          <p:cNvPr id="3" name="矩形: 圆角 2">
            <a:extLst>
              <a:ext uri="{FF2B5EF4-FFF2-40B4-BE49-F238E27FC236}">
                <a16:creationId xmlns:a16="http://schemas.microsoft.com/office/drawing/2014/main" id="{4F603615-4974-4FEF-A4C4-ED44E7174A98}"/>
              </a:ext>
            </a:extLst>
          </p:cNvPr>
          <p:cNvSpPr/>
          <p:nvPr/>
        </p:nvSpPr>
        <p:spPr bwMode="auto">
          <a:xfrm>
            <a:off x="1043608" y="4910336"/>
            <a:ext cx="6840760" cy="504780"/>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6" name="矩形: 圆角 5">
            <a:extLst>
              <a:ext uri="{FF2B5EF4-FFF2-40B4-BE49-F238E27FC236}">
                <a16:creationId xmlns:a16="http://schemas.microsoft.com/office/drawing/2014/main" id="{1ABD2461-4E85-4C05-A521-A423F82CFB12}"/>
              </a:ext>
            </a:extLst>
          </p:cNvPr>
          <p:cNvSpPr/>
          <p:nvPr/>
        </p:nvSpPr>
        <p:spPr bwMode="auto">
          <a:xfrm>
            <a:off x="1043608" y="2060124"/>
            <a:ext cx="6840760" cy="1656908"/>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8" name="文本框 7">
            <a:extLst>
              <a:ext uri="{FF2B5EF4-FFF2-40B4-BE49-F238E27FC236}">
                <a16:creationId xmlns:a16="http://schemas.microsoft.com/office/drawing/2014/main" id="{1A711574-1FE8-48D9-B310-CC2CE6E756C7}"/>
              </a:ext>
            </a:extLst>
          </p:cNvPr>
          <p:cNvSpPr txBox="1"/>
          <p:nvPr/>
        </p:nvSpPr>
        <p:spPr>
          <a:xfrm>
            <a:off x="4067944" y="4633337"/>
            <a:ext cx="4536504" cy="276999"/>
          </a:xfrm>
          <a:prstGeom prst="rect">
            <a:avLst/>
          </a:prstGeom>
          <a:noFill/>
        </p:spPr>
        <p:txBody>
          <a:bodyPr wrap="square">
            <a:spAutoFit/>
          </a:bodyPr>
          <a:lstStyle/>
          <a:p>
            <a:pPr lvl="1"/>
            <a:r>
              <a:rPr lang="zh-CN" altLang="en-US" sz="1200" dirty="0">
                <a:solidFill>
                  <a:srgbClr val="FF0000"/>
                </a:solidFill>
                <a:latin typeface="黑体" pitchFamily="49" charset="-122"/>
                <a:ea typeface="黑体" pitchFamily="49" charset="-122"/>
              </a:rPr>
              <a:t>相当于*</a:t>
            </a:r>
            <a:r>
              <a:rPr lang="en-US" altLang="zh-CN" sz="1200" dirty="0">
                <a:solidFill>
                  <a:srgbClr val="FF0000"/>
                </a:solidFill>
                <a:latin typeface="黑体" pitchFamily="49" charset="-122"/>
                <a:ea typeface="黑体" pitchFamily="49" charset="-122"/>
              </a:rPr>
              <a:t>2^10</a:t>
            </a:r>
            <a:r>
              <a:rPr lang="en-US" altLang="zh-CN" sz="1200" dirty="0">
                <a:solidFill>
                  <a:srgbClr val="FF0000"/>
                </a:solidFill>
                <a:latin typeface="黑体" pitchFamily="49" charset="-122"/>
                <a:ea typeface="黑体" pitchFamily="49" charset="-122"/>
                <a:sym typeface="Wingdings" panose="05000000000000000000" pitchFamily="2" charset="2"/>
              </a:rPr>
              <a:t></a:t>
            </a:r>
            <a:r>
              <a:rPr lang="zh-CN" altLang="en-US" sz="1200" dirty="0">
                <a:solidFill>
                  <a:srgbClr val="FF0000"/>
                </a:solidFill>
                <a:latin typeface="黑体" pitchFamily="49" charset="-122"/>
                <a:ea typeface="黑体" pitchFamily="49" charset="-122"/>
                <a:sym typeface="Wingdings" panose="05000000000000000000" pitchFamily="2" charset="2"/>
              </a:rPr>
              <a:t>左移</a:t>
            </a:r>
            <a:r>
              <a:rPr lang="en-US" altLang="zh-CN" sz="1200" dirty="0">
                <a:solidFill>
                  <a:srgbClr val="FF0000"/>
                </a:solidFill>
                <a:latin typeface="黑体" pitchFamily="49" charset="-122"/>
                <a:ea typeface="黑体" pitchFamily="49" charset="-122"/>
                <a:sym typeface="Wingdings" panose="05000000000000000000" pitchFamily="2" charset="2"/>
              </a:rPr>
              <a:t>10</a:t>
            </a:r>
            <a:r>
              <a:rPr lang="zh-CN" altLang="en-US" sz="1200" dirty="0">
                <a:solidFill>
                  <a:srgbClr val="FF0000"/>
                </a:solidFill>
                <a:latin typeface="黑体" pitchFamily="49" charset="-122"/>
                <a:ea typeface="黑体" pitchFamily="49" charset="-122"/>
                <a:sym typeface="Wingdings" panose="05000000000000000000" pitchFamily="2" charset="2"/>
              </a:rPr>
              <a:t>位</a:t>
            </a:r>
            <a:r>
              <a:rPr lang="en-US" altLang="zh-CN" sz="1200" dirty="0">
                <a:solidFill>
                  <a:srgbClr val="FF0000"/>
                </a:solidFill>
                <a:latin typeface="黑体" pitchFamily="49" charset="-122"/>
                <a:ea typeface="黑体" pitchFamily="49" charset="-122"/>
              </a:rPr>
              <a:t>)</a:t>
            </a:r>
          </a:p>
        </p:txBody>
      </p:sp>
      <p:sp>
        <p:nvSpPr>
          <p:cNvPr id="10" name="文本框 9">
            <a:extLst>
              <a:ext uri="{FF2B5EF4-FFF2-40B4-BE49-F238E27FC236}">
                <a16:creationId xmlns:a16="http://schemas.microsoft.com/office/drawing/2014/main" id="{CE60D83C-DB1B-4801-93D0-26DBDA835272}"/>
              </a:ext>
            </a:extLst>
          </p:cNvPr>
          <p:cNvSpPr txBox="1"/>
          <p:nvPr/>
        </p:nvSpPr>
        <p:spPr>
          <a:xfrm>
            <a:off x="1691680" y="2014884"/>
            <a:ext cx="4572000" cy="276999"/>
          </a:xfrm>
          <a:prstGeom prst="rect">
            <a:avLst/>
          </a:prstGeom>
          <a:noFill/>
        </p:spPr>
        <p:txBody>
          <a:bodyPr wrap="square">
            <a:spAutoFit/>
          </a:bodyPr>
          <a:lstStyle/>
          <a:p>
            <a:r>
              <a:rPr lang="zh-CN" altLang="en-US" sz="1200" dirty="0">
                <a:solidFill>
                  <a:srgbClr val="FF0000"/>
                </a:solidFill>
                <a:latin typeface="黑体" pitchFamily="49" charset="-122"/>
                <a:ea typeface="黑体" pitchFamily="49" charset="-122"/>
              </a:rPr>
              <a:t>掩码：保留某些位（</a:t>
            </a:r>
            <a:r>
              <a:rPr lang="en-US" altLang="zh-CN" sz="1200" dirty="0">
                <a:solidFill>
                  <a:srgbClr val="FF0000"/>
                </a:solidFill>
                <a:latin typeface="黑体" pitchFamily="49" charset="-122"/>
                <a:ea typeface="黑体" pitchFamily="49" charset="-122"/>
              </a:rPr>
              <a:t>1</a:t>
            </a:r>
            <a:r>
              <a:rPr lang="zh-CN" altLang="en-US" sz="1200" dirty="0">
                <a:solidFill>
                  <a:srgbClr val="FF0000"/>
                </a:solidFill>
                <a:latin typeface="黑体" pitchFamily="49" charset="-122"/>
                <a:ea typeface="黑体" pitchFamily="49" charset="-122"/>
              </a:rPr>
              <a:t>），其他位清零（</a:t>
            </a:r>
            <a:r>
              <a:rPr lang="en-US" altLang="zh-CN" sz="1200" dirty="0">
                <a:solidFill>
                  <a:srgbClr val="FF0000"/>
                </a:solidFill>
                <a:latin typeface="黑体" pitchFamily="49" charset="-122"/>
                <a:ea typeface="黑体" pitchFamily="49" charset="-122"/>
              </a:rPr>
              <a:t>0</a:t>
            </a:r>
            <a:r>
              <a:rPr lang="zh-CN" altLang="en-US" sz="1200" dirty="0">
                <a:solidFill>
                  <a:srgbClr val="FF0000"/>
                </a:solidFill>
                <a:latin typeface="黑体" pitchFamily="49" charset="-122"/>
                <a:ea typeface="黑体" pitchFamily="49" charset="-122"/>
              </a:rPr>
              <a:t>）</a:t>
            </a:r>
          </a:p>
        </p:txBody>
      </p:sp>
      <p:sp>
        <p:nvSpPr>
          <p:cNvPr id="11" name="文本框 10">
            <a:extLst>
              <a:ext uri="{FF2B5EF4-FFF2-40B4-BE49-F238E27FC236}">
                <a16:creationId xmlns:a16="http://schemas.microsoft.com/office/drawing/2014/main" id="{16488762-CE5D-4A96-9733-3B0F97B1D179}"/>
              </a:ext>
            </a:extLst>
          </p:cNvPr>
          <p:cNvSpPr txBox="1"/>
          <p:nvPr/>
        </p:nvSpPr>
        <p:spPr>
          <a:xfrm>
            <a:off x="1676552" y="2456469"/>
            <a:ext cx="4572000" cy="461665"/>
          </a:xfrm>
          <a:prstGeom prst="rect">
            <a:avLst/>
          </a:prstGeom>
          <a:noFill/>
        </p:spPr>
        <p:txBody>
          <a:bodyPr wrap="square">
            <a:spAutoFit/>
          </a:bodyPr>
          <a:lstStyle/>
          <a:p>
            <a:r>
              <a:rPr lang="zh-CN" altLang="en-US" sz="1200" dirty="0">
                <a:solidFill>
                  <a:srgbClr val="FF0000"/>
                </a:solidFill>
                <a:latin typeface="黑体" pitchFamily="49" charset="-122"/>
                <a:ea typeface="黑体" pitchFamily="49" charset="-122"/>
              </a:rPr>
              <a:t>掩码：一些位置</a:t>
            </a:r>
            <a:r>
              <a:rPr lang="en-US" altLang="zh-CN" sz="1200" dirty="0">
                <a:solidFill>
                  <a:srgbClr val="FF0000"/>
                </a:solidFill>
                <a:latin typeface="黑体" pitchFamily="49" charset="-122"/>
                <a:ea typeface="黑体" pitchFamily="49" charset="-122"/>
              </a:rPr>
              <a:t>1</a:t>
            </a:r>
            <a:r>
              <a:rPr lang="zh-CN" altLang="en-US" sz="1200" dirty="0">
                <a:solidFill>
                  <a:srgbClr val="FF0000"/>
                </a:solidFill>
                <a:latin typeface="黑体" pitchFamily="49" charset="-122"/>
                <a:ea typeface="黑体" pitchFamily="49" charset="-122"/>
              </a:rPr>
              <a:t>（</a:t>
            </a:r>
            <a:r>
              <a:rPr lang="en-US" altLang="zh-CN" sz="1200" dirty="0">
                <a:solidFill>
                  <a:srgbClr val="FF0000"/>
                </a:solidFill>
                <a:latin typeface="黑体" pitchFamily="49" charset="-122"/>
                <a:ea typeface="黑体" pitchFamily="49" charset="-122"/>
              </a:rPr>
              <a:t>1</a:t>
            </a:r>
            <a:r>
              <a:rPr lang="zh-CN" altLang="en-US" sz="1200" dirty="0">
                <a:solidFill>
                  <a:srgbClr val="FF0000"/>
                </a:solidFill>
                <a:latin typeface="黑体" pitchFamily="49" charset="-122"/>
                <a:ea typeface="黑体" pitchFamily="49" charset="-122"/>
              </a:rPr>
              <a:t>），其他位不变</a:t>
            </a:r>
          </a:p>
          <a:p>
            <a:endParaRPr lang="zh-CN" altLang="en-US" sz="1200" dirty="0">
              <a:solidFill>
                <a:srgbClr val="FF0000"/>
              </a:solidFill>
              <a:latin typeface="黑体" pitchFamily="49" charset="-122"/>
              <a:ea typeface="黑体" pitchFamily="49" charset="-122"/>
            </a:endParaRPr>
          </a:p>
        </p:txBody>
      </p:sp>
      <p:sp>
        <p:nvSpPr>
          <p:cNvPr id="12" name="文本框 11">
            <a:extLst>
              <a:ext uri="{FF2B5EF4-FFF2-40B4-BE49-F238E27FC236}">
                <a16:creationId xmlns:a16="http://schemas.microsoft.com/office/drawing/2014/main" id="{0CDA0508-002F-46BC-AD35-7CC6CDBC8D8D}"/>
              </a:ext>
            </a:extLst>
          </p:cNvPr>
          <p:cNvSpPr txBox="1"/>
          <p:nvPr/>
        </p:nvSpPr>
        <p:spPr>
          <a:xfrm>
            <a:off x="1743841" y="3074765"/>
            <a:ext cx="4572000" cy="276999"/>
          </a:xfrm>
          <a:prstGeom prst="rect">
            <a:avLst/>
          </a:prstGeom>
          <a:noFill/>
        </p:spPr>
        <p:txBody>
          <a:bodyPr wrap="square">
            <a:spAutoFit/>
          </a:bodyPr>
          <a:lstStyle/>
          <a:p>
            <a:r>
              <a:rPr lang="zh-CN" altLang="en-US" sz="1200" dirty="0">
                <a:solidFill>
                  <a:srgbClr val="FF0000"/>
                </a:solidFill>
                <a:latin typeface="黑体" pitchFamily="49" charset="-122"/>
                <a:ea typeface="黑体" pitchFamily="49" charset="-122"/>
              </a:rPr>
              <a:t>掩码：取反（</a:t>
            </a:r>
            <a:r>
              <a:rPr lang="en-US" altLang="zh-CN" sz="1200" dirty="0">
                <a:solidFill>
                  <a:srgbClr val="FF0000"/>
                </a:solidFill>
                <a:latin typeface="黑体" pitchFamily="49" charset="-122"/>
                <a:ea typeface="黑体" pitchFamily="49" charset="-122"/>
              </a:rPr>
              <a:t>0</a:t>
            </a:r>
            <a:r>
              <a:rPr lang="zh-CN" altLang="en-US" sz="1200" dirty="0">
                <a:solidFill>
                  <a:srgbClr val="FF0000"/>
                </a:solidFill>
                <a:latin typeface="黑体" pitchFamily="49" charset="-122"/>
                <a:ea typeface="黑体" pitchFamily="49" charset="-122"/>
              </a:rPr>
              <a:t>）：</a:t>
            </a:r>
            <a:r>
              <a:rPr lang="en-US" altLang="zh-CN" sz="1200" dirty="0">
                <a:latin typeface="Lucida Console" pitchFamily="49" charset="0"/>
                <a:ea typeface="宋体" pitchFamily="2" charset="-122"/>
              </a:rPr>
              <a:t> nor $t0, $t1, </a:t>
            </a:r>
            <a:r>
              <a:rPr lang="en-US" altLang="zh-CN" sz="1200" dirty="0">
                <a:solidFill>
                  <a:srgbClr val="FF0000"/>
                </a:solidFill>
                <a:latin typeface="Lucida Console" pitchFamily="49" charset="0"/>
                <a:ea typeface="宋体" pitchFamily="2" charset="-122"/>
              </a:rPr>
              <a:t>$zero</a:t>
            </a:r>
            <a:endParaRPr lang="zh-CN" altLang="en-US" sz="1200"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202749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323CE88A-32DB-4F63-9DEE-1B54ED6D33BB}"/>
              </a:ext>
            </a:extLst>
          </p:cNvPr>
          <p:cNvGraphicFramePr>
            <a:graphicFrameLocks noGrp="1"/>
          </p:cNvGraphicFramePr>
          <p:nvPr>
            <p:extLst>
              <p:ext uri="{D42A27DB-BD31-4B8C-83A1-F6EECF244321}">
                <p14:modId xmlns:p14="http://schemas.microsoft.com/office/powerpoint/2010/main" val="2100984134"/>
              </p:ext>
            </p:extLst>
          </p:nvPr>
        </p:nvGraphicFramePr>
        <p:xfrm>
          <a:off x="467544" y="1988840"/>
          <a:ext cx="7776864" cy="3715320"/>
        </p:xfrm>
        <a:graphic>
          <a:graphicData uri="http://schemas.openxmlformats.org/drawingml/2006/table">
            <a:tbl>
              <a:tblPr/>
              <a:tblGrid>
                <a:gridCol w="433078">
                  <a:extLst>
                    <a:ext uri="{9D8B030D-6E8A-4147-A177-3AD203B41FA5}">
                      <a16:colId xmlns:a16="http://schemas.microsoft.com/office/drawing/2014/main" val="20000"/>
                    </a:ext>
                  </a:extLst>
                </a:gridCol>
                <a:gridCol w="2285814">
                  <a:extLst>
                    <a:ext uri="{9D8B030D-6E8A-4147-A177-3AD203B41FA5}">
                      <a16:colId xmlns:a16="http://schemas.microsoft.com/office/drawing/2014/main" val="20001"/>
                    </a:ext>
                  </a:extLst>
                </a:gridCol>
                <a:gridCol w="1313128">
                  <a:extLst>
                    <a:ext uri="{9D8B030D-6E8A-4147-A177-3AD203B41FA5}">
                      <a16:colId xmlns:a16="http://schemas.microsoft.com/office/drawing/2014/main" val="20002"/>
                    </a:ext>
                  </a:extLst>
                </a:gridCol>
                <a:gridCol w="1053743">
                  <a:extLst>
                    <a:ext uri="{9D8B030D-6E8A-4147-A177-3AD203B41FA5}">
                      <a16:colId xmlns:a16="http://schemas.microsoft.com/office/drawing/2014/main" val="20003"/>
                    </a:ext>
                  </a:extLst>
                </a:gridCol>
                <a:gridCol w="1053745">
                  <a:extLst>
                    <a:ext uri="{9D8B030D-6E8A-4147-A177-3AD203B41FA5}">
                      <a16:colId xmlns:a16="http://schemas.microsoft.com/office/drawing/2014/main" val="20004"/>
                    </a:ext>
                  </a:extLst>
                </a:gridCol>
                <a:gridCol w="1637356">
                  <a:extLst>
                    <a:ext uri="{9D8B030D-6E8A-4147-A177-3AD203B41FA5}">
                      <a16:colId xmlns:a16="http://schemas.microsoft.com/office/drawing/2014/main" val="20005"/>
                    </a:ext>
                  </a:extLst>
                </a:gridCol>
              </a:tblGrid>
              <a:tr h="53076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100" b="1" i="0" u="none" strike="noStrike" cap="none" normalizeH="0" baseline="0">
                          <a:ln>
                            <a:noFill/>
                          </a:ln>
                          <a:solidFill>
                            <a:srgbClr val="FFFFFF"/>
                          </a:solidFill>
                          <a:effectLst/>
                          <a:latin typeface="宋体" pitchFamily="2" charset="-122"/>
                          <a:ea typeface="黑体" pitchFamily="49" charset="-122"/>
                        </a:rPr>
                        <a:t>类别</a:t>
                      </a:r>
                    </a:p>
                  </a:txBody>
                  <a:tcPr marL="5543" marR="5543" marT="5543" marB="0" anchor="ctr" horzOverflow="overflow">
                    <a:lnL>
                      <a:noFill/>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100" b="1" i="0" u="none" strike="noStrike" cap="none" normalizeH="0" baseline="0">
                          <a:ln>
                            <a:noFill/>
                          </a:ln>
                          <a:solidFill>
                            <a:srgbClr val="FFFFFF"/>
                          </a:solidFill>
                          <a:effectLst/>
                          <a:latin typeface="宋体" pitchFamily="2" charset="-122"/>
                          <a:ea typeface="黑体" pitchFamily="49" charset="-122"/>
                        </a:rPr>
                        <a:t>指令</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100" b="1" i="0" u="none" strike="noStrike" cap="none" normalizeH="0" baseline="0">
                          <a:ln>
                            <a:noFill/>
                          </a:ln>
                          <a:solidFill>
                            <a:srgbClr val="FFFFFF"/>
                          </a:solidFill>
                          <a:effectLst/>
                          <a:latin typeface="宋体" pitchFamily="2" charset="-122"/>
                          <a:ea typeface="黑体" pitchFamily="49" charset="-122"/>
                        </a:rPr>
                        <a:t>Instruction</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100" b="1" i="0" u="none" strike="noStrike" cap="none" normalizeH="0" baseline="0">
                          <a:ln>
                            <a:noFill/>
                          </a:ln>
                          <a:solidFill>
                            <a:srgbClr val="FFFFFF"/>
                          </a:solidFill>
                          <a:effectLst/>
                          <a:latin typeface="宋体" pitchFamily="2" charset="-122"/>
                          <a:ea typeface="黑体" pitchFamily="49" charset="-122"/>
                        </a:rPr>
                        <a:t>示例</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100" b="1" i="0" u="none" strike="noStrike" cap="none" normalizeH="0" baseline="0">
                          <a:ln>
                            <a:noFill/>
                          </a:ln>
                          <a:solidFill>
                            <a:srgbClr val="FFFFFF"/>
                          </a:solidFill>
                          <a:effectLst/>
                          <a:latin typeface="宋体" pitchFamily="2" charset="-122"/>
                          <a:ea typeface="黑体" pitchFamily="49" charset="-122"/>
                        </a:rPr>
                        <a:t>含义</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100" b="1" i="0" u="none" strike="noStrike" cap="none" normalizeH="0" baseline="0">
                          <a:ln>
                            <a:noFill/>
                          </a:ln>
                          <a:solidFill>
                            <a:srgbClr val="FFFFFF"/>
                          </a:solidFill>
                          <a:effectLst/>
                          <a:latin typeface="宋体" pitchFamily="2" charset="-122"/>
                          <a:ea typeface="黑体" pitchFamily="49" charset="-122"/>
                        </a:rPr>
                        <a:t>注释</a:t>
                      </a:r>
                    </a:p>
                  </a:txBody>
                  <a:tcPr marL="5543" marR="5543" marT="5543" marB="0" anchor="ctr" horzOverflow="overflow">
                    <a:lnL w="6350" cap="flat" cmpd="sng" algn="ctr">
                      <a:solidFill>
                        <a:srgbClr val="FFFFFF"/>
                      </a:solidFill>
                      <a:prstDash val="solid"/>
                      <a:round/>
                      <a:headEnd type="none" w="med" len="med"/>
                      <a:tailEnd type="none" w="med" len="med"/>
                    </a:lnL>
                    <a:lnR>
                      <a:noFill/>
                    </a:lnR>
                    <a:lnT>
                      <a:noFill/>
                    </a:lnT>
                    <a:lnB w="1905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530760">
                <a:tc rowSpan="6">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条</a:t>
                      </a:r>
                      <a:endParaRPr kumimoji="0" lang="en-US" altLang="zh-CN" sz="1000" b="0" i="0" u="none" strike="noStrike" cap="none" normalizeH="0" baseline="0">
                        <a:ln>
                          <a:noFill/>
                        </a:ln>
                        <a:solidFill>
                          <a:srgbClr val="000000"/>
                        </a:solidFill>
                        <a:effectLst/>
                        <a:latin typeface="宋体" pitchFamily="2" charset="-122"/>
                        <a:ea typeface="黑体" pitchFamily="49" charset="-122"/>
                      </a:endParaRPr>
                    </a:p>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件</a:t>
                      </a:r>
                      <a:endParaRPr kumimoji="0" lang="en-US" altLang="zh-CN" sz="1000" b="0" i="0" u="none" strike="noStrike" cap="none" normalizeH="0" baseline="0">
                        <a:ln>
                          <a:noFill/>
                        </a:ln>
                        <a:solidFill>
                          <a:srgbClr val="000000"/>
                        </a:solidFill>
                        <a:effectLst/>
                        <a:latin typeface="宋体" pitchFamily="2" charset="-122"/>
                        <a:ea typeface="黑体" pitchFamily="49" charset="-122"/>
                      </a:endParaRPr>
                    </a:p>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分</a:t>
                      </a:r>
                      <a:endParaRPr kumimoji="0" lang="en-US" altLang="zh-CN" sz="1000" b="0" i="0" u="none" strike="noStrike" cap="none" normalizeH="0" baseline="0">
                        <a:ln>
                          <a:noFill/>
                        </a:ln>
                        <a:solidFill>
                          <a:srgbClr val="000000"/>
                        </a:solidFill>
                        <a:effectLst/>
                        <a:latin typeface="宋体" pitchFamily="2" charset="-122"/>
                        <a:ea typeface="黑体" pitchFamily="49" charset="-122"/>
                      </a:endParaRPr>
                    </a:p>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支</a:t>
                      </a:r>
                    </a:p>
                  </a:txBody>
                  <a:tcPr marL="5543" marR="5543" marT="5543" marB="0" anchor="ctr" horzOverflow="overflow">
                    <a:lnL>
                      <a:noFill/>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000000"/>
                          </a:solidFill>
                          <a:effectLst/>
                          <a:latin typeface="宋体" pitchFamily="2" charset="-122"/>
                          <a:ea typeface="黑体" pitchFamily="49" charset="-122"/>
                        </a:rPr>
                        <a:t>相等时跳转</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branch on equal</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dirty="0" err="1">
                          <a:ln>
                            <a:noFill/>
                          </a:ln>
                          <a:solidFill>
                            <a:srgbClr val="000000"/>
                          </a:solidFill>
                          <a:effectLst/>
                          <a:latin typeface="宋体" pitchFamily="2" charset="-122"/>
                          <a:ea typeface="黑体" pitchFamily="49" charset="-122"/>
                        </a:rPr>
                        <a:t>beq</a:t>
                      </a:r>
                      <a:r>
                        <a:rPr kumimoji="0" lang="en-US" altLang="zh-CN" sz="1000" b="0" i="0" u="none" strike="noStrike" cap="none" normalizeH="0" baseline="0" dirty="0">
                          <a:ln>
                            <a:noFill/>
                          </a:ln>
                          <a:solidFill>
                            <a:srgbClr val="000000"/>
                          </a:solidFill>
                          <a:effectLst/>
                          <a:latin typeface="宋体" pitchFamily="2" charset="-122"/>
                          <a:ea typeface="黑体" pitchFamily="49" charset="-122"/>
                        </a:rPr>
                        <a:t> $s1,$s2,25</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000000"/>
                          </a:solidFill>
                          <a:effectLst/>
                          <a:latin typeface="宋体" pitchFamily="2" charset="-122"/>
                          <a:ea typeface="黑体" pitchFamily="49" charset="-122"/>
                        </a:rPr>
                        <a:t>if($s1=$s2) go to PC</a:t>
                      </a:r>
                      <a:r>
                        <a:rPr kumimoji="0" lang="en-US" altLang="zh-CN" sz="1000" b="0" i="0" u="none" strike="noStrike" cap="none" normalizeH="0" baseline="0" dirty="0">
                          <a:ln>
                            <a:noFill/>
                          </a:ln>
                          <a:solidFill>
                            <a:srgbClr val="000000"/>
                          </a:solidFill>
                          <a:effectLst/>
                          <a:highlight>
                            <a:srgbClr val="FFFF00"/>
                          </a:highlight>
                          <a:latin typeface="宋体" pitchFamily="2" charset="-122"/>
                          <a:ea typeface="黑体" pitchFamily="49" charset="-122"/>
                        </a:rPr>
                        <a:t>+4+100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000000"/>
                          </a:solidFill>
                          <a:effectLst/>
                          <a:latin typeface="宋体" pitchFamily="2" charset="-122"/>
                          <a:ea typeface="黑体" pitchFamily="49" charset="-122"/>
                        </a:rPr>
                        <a:t>相等检测；</a:t>
                      </a:r>
                      <a:br>
                        <a:rPr kumimoji="0" lang="zh-CN" altLang="en-US" sz="1000" b="0" i="0" u="none" strike="noStrike" cap="none" normalizeH="0" baseline="0" dirty="0">
                          <a:ln>
                            <a:noFill/>
                          </a:ln>
                          <a:solidFill>
                            <a:srgbClr val="000000"/>
                          </a:solidFill>
                          <a:effectLst/>
                          <a:latin typeface="宋体" pitchFamily="2" charset="-122"/>
                          <a:ea typeface="黑体" pitchFamily="49" charset="-122"/>
                        </a:rPr>
                      </a:br>
                      <a:r>
                        <a:rPr kumimoji="0" lang="zh-CN" altLang="en-US" sz="1000" b="0" i="0" u="none" strike="noStrike" cap="none" normalizeH="0" baseline="0" dirty="0">
                          <a:ln>
                            <a:noFill/>
                          </a:ln>
                          <a:solidFill>
                            <a:srgbClr val="000000"/>
                          </a:solidFill>
                          <a:effectLst/>
                          <a:latin typeface="宋体" pitchFamily="2" charset="-122"/>
                          <a:ea typeface="黑体" pitchFamily="49" charset="-122"/>
                        </a:rPr>
                        <a:t>和</a:t>
                      </a:r>
                      <a:r>
                        <a:rPr kumimoji="0" lang="en-US" altLang="zh-CN" sz="1000" b="0" i="0" u="none" strike="noStrike" cap="none" normalizeH="0" baseline="0" dirty="0">
                          <a:ln>
                            <a:noFill/>
                          </a:ln>
                          <a:solidFill>
                            <a:srgbClr val="000000"/>
                          </a:solidFill>
                          <a:effectLst/>
                          <a:highlight>
                            <a:srgbClr val="FFFF00"/>
                          </a:highlight>
                          <a:latin typeface="宋体" pitchFamily="2" charset="-122"/>
                          <a:ea typeface="黑体" pitchFamily="49" charset="-122"/>
                        </a:rPr>
                        <a:t>PC</a:t>
                      </a:r>
                      <a:r>
                        <a:rPr kumimoji="0" lang="zh-CN" altLang="en-US" sz="1000" b="0" i="0" u="none" strike="noStrike" cap="none" normalizeH="0" baseline="0" dirty="0">
                          <a:ln>
                            <a:noFill/>
                          </a:ln>
                          <a:solidFill>
                            <a:srgbClr val="000000"/>
                          </a:solidFill>
                          <a:effectLst/>
                          <a:highlight>
                            <a:srgbClr val="FFFF00"/>
                          </a:highlight>
                          <a:latin typeface="宋体" pitchFamily="2" charset="-122"/>
                          <a:ea typeface="黑体" pitchFamily="49" charset="-122"/>
                        </a:rPr>
                        <a:t>相关</a:t>
                      </a:r>
                      <a:r>
                        <a:rPr kumimoji="0" lang="zh-CN" altLang="en-US" sz="1000" b="0" i="0" u="none" strike="noStrike" cap="none" normalizeH="0" baseline="0" dirty="0">
                          <a:ln>
                            <a:noFill/>
                          </a:ln>
                          <a:solidFill>
                            <a:srgbClr val="000000"/>
                          </a:solidFill>
                          <a:effectLst/>
                          <a:latin typeface="宋体" pitchFamily="2" charset="-122"/>
                          <a:ea typeface="黑体" pitchFamily="49" charset="-122"/>
                        </a:rPr>
                        <a:t>的跳转</a:t>
                      </a:r>
                    </a:p>
                  </a:txBody>
                  <a:tcPr marL="5543" marR="5543" marT="5543" marB="0" anchor="ctr" horzOverflow="overflow">
                    <a:lnL w="63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1"/>
                  </a:ext>
                </a:extLst>
              </a:tr>
              <a:tr h="530760">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不相等时跳转</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branch on not equal</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dirty="0" err="1">
                          <a:ln>
                            <a:noFill/>
                          </a:ln>
                          <a:solidFill>
                            <a:srgbClr val="000000"/>
                          </a:solidFill>
                          <a:effectLst/>
                          <a:latin typeface="宋体" pitchFamily="2" charset="-122"/>
                          <a:ea typeface="黑体" pitchFamily="49" charset="-122"/>
                        </a:rPr>
                        <a:t>bne</a:t>
                      </a:r>
                      <a:r>
                        <a:rPr kumimoji="0" lang="en-US" altLang="zh-CN" sz="1000" b="0" i="0" u="none" strike="noStrike" cap="none" normalizeH="0" baseline="0" dirty="0">
                          <a:ln>
                            <a:noFill/>
                          </a:ln>
                          <a:solidFill>
                            <a:srgbClr val="000000"/>
                          </a:solidFill>
                          <a:effectLst/>
                          <a:latin typeface="宋体" pitchFamily="2" charset="-122"/>
                          <a:ea typeface="黑体" pitchFamily="49" charset="-122"/>
                        </a:rPr>
                        <a:t> $s1,$s2,25</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000000"/>
                          </a:solidFill>
                          <a:effectLst/>
                          <a:latin typeface="宋体" pitchFamily="2" charset="-122"/>
                          <a:ea typeface="黑体" pitchFamily="49" charset="-122"/>
                        </a:rPr>
                        <a:t>if($s1!=$s2) go to PC+4+100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000000"/>
                          </a:solidFill>
                          <a:effectLst/>
                          <a:latin typeface="宋体" pitchFamily="2" charset="-122"/>
                          <a:ea typeface="黑体" pitchFamily="49" charset="-122"/>
                        </a:rPr>
                        <a:t>不相等检测；</a:t>
                      </a:r>
                      <a:br>
                        <a:rPr kumimoji="0" lang="zh-CN" altLang="en-US" sz="1000" b="0" i="0" u="none" strike="noStrike" cap="none" normalizeH="0" baseline="0" dirty="0">
                          <a:ln>
                            <a:noFill/>
                          </a:ln>
                          <a:solidFill>
                            <a:srgbClr val="000000"/>
                          </a:solidFill>
                          <a:effectLst/>
                          <a:latin typeface="宋体" pitchFamily="2" charset="-122"/>
                          <a:ea typeface="黑体" pitchFamily="49" charset="-122"/>
                        </a:rPr>
                      </a:br>
                      <a:r>
                        <a:rPr kumimoji="0" lang="zh-CN" altLang="en-US" sz="1000" b="0" i="0" u="none" strike="noStrike" cap="none" normalizeH="0" baseline="0" dirty="0">
                          <a:ln>
                            <a:noFill/>
                          </a:ln>
                          <a:solidFill>
                            <a:srgbClr val="000000"/>
                          </a:solidFill>
                          <a:effectLst/>
                          <a:latin typeface="宋体" pitchFamily="2" charset="-122"/>
                          <a:ea typeface="黑体" pitchFamily="49" charset="-122"/>
                        </a:rPr>
                        <a:t>和</a:t>
                      </a:r>
                      <a:r>
                        <a:rPr kumimoji="0" lang="en-US" altLang="zh-CN" sz="1000" b="0" i="0" u="none" strike="noStrike" cap="none" normalizeH="0" baseline="0" dirty="0">
                          <a:ln>
                            <a:noFill/>
                          </a:ln>
                          <a:solidFill>
                            <a:srgbClr val="000000"/>
                          </a:solidFill>
                          <a:effectLst/>
                          <a:latin typeface="宋体" pitchFamily="2" charset="-122"/>
                          <a:ea typeface="黑体" pitchFamily="49" charset="-122"/>
                        </a:rPr>
                        <a:t>PC</a:t>
                      </a:r>
                      <a:r>
                        <a:rPr kumimoji="0" lang="zh-CN" altLang="en-US" sz="1000" b="0" i="0" u="none" strike="noStrike" cap="none" normalizeH="0" baseline="0" dirty="0">
                          <a:ln>
                            <a:noFill/>
                          </a:ln>
                          <a:solidFill>
                            <a:srgbClr val="000000"/>
                          </a:solidFill>
                          <a:effectLst/>
                          <a:latin typeface="宋体" pitchFamily="2" charset="-122"/>
                          <a:ea typeface="黑体" pitchFamily="49" charset="-122"/>
                        </a:rPr>
                        <a:t>相关的跳转</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DBE5F1"/>
                    </a:solidFill>
                  </a:tcPr>
                </a:tc>
                <a:extLst>
                  <a:ext uri="{0D108BD9-81ED-4DB2-BD59-A6C34878D82A}">
                    <a16:rowId xmlns:a16="http://schemas.microsoft.com/office/drawing/2014/main" val="10002"/>
                  </a:ext>
                </a:extLst>
              </a:tr>
              <a:tr h="530760">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000000"/>
                          </a:solidFill>
                          <a:effectLst/>
                          <a:latin typeface="宋体" pitchFamily="2" charset="-122"/>
                          <a:ea typeface="黑体" pitchFamily="49" charset="-122"/>
                        </a:rPr>
                        <a:t>小于时置位</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000000"/>
                          </a:solidFill>
                          <a:effectLst/>
                          <a:latin typeface="宋体" pitchFamily="2" charset="-122"/>
                          <a:ea typeface="黑体" pitchFamily="49" charset="-122"/>
                        </a:rPr>
                        <a:t>set on less than</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slt $s1,$s2,$s3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if($s2&lt;$s3) $s1=1 else $s1=0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比较是否小于：</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3"/>
                  </a:ext>
                </a:extLst>
              </a:tr>
              <a:tr h="530760">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无符号数比较小于时置位</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set on less than unsigned</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sltu $s1,$s2,$s3</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if($s2&lt;$s3) $s1=1 else $s1=0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比较是否小于无符号数</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4"/>
                  </a:ext>
                </a:extLst>
              </a:tr>
              <a:tr h="530760">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无符号数比较小于立即数时置位</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set less than immediate</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slti $s1,$s2,20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if($s2&lt;20) $s1=1 else $s1=0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比较是否小于常数</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5"/>
                  </a:ext>
                </a:extLst>
              </a:tr>
              <a:tr h="530760">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a:ln>
                            <a:noFill/>
                          </a:ln>
                          <a:solidFill>
                            <a:srgbClr val="000000"/>
                          </a:solidFill>
                          <a:effectLst/>
                          <a:latin typeface="宋体" pitchFamily="2" charset="-122"/>
                          <a:ea typeface="黑体" pitchFamily="49" charset="-122"/>
                        </a:rPr>
                        <a:t>无符号数比较小于无符号立即数时置位</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set less than immediate unsigned</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sltiu $s1,$s2,20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rgbClr val="000000"/>
                          </a:solidFill>
                          <a:effectLst/>
                          <a:latin typeface="宋体" pitchFamily="2" charset="-122"/>
                          <a:ea typeface="黑体" pitchFamily="49" charset="-122"/>
                        </a:rPr>
                        <a:t>if($s2&lt;20) $s1=1 else $s1=0</a:t>
                      </a:r>
                    </a:p>
                  </a:txBody>
                  <a:tcPr marL="5543" marR="5543" marT="5543" marB="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000" b="0" i="0" u="none" strike="noStrike" cap="none" normalizeH="0" baseline="0" dirty="0">
                          <a:ln>
                            <a:noFill/>
                          </a:ln>
                          <a:solidFill>
                            <a:srgbClr val="000000"/>
                          </a:solidFill>
                          <a:effectLst/>
                          <a:latin typeface="宋体" pitchFamily="2" charset="-122"/>
                          <a:ea typeface="黑体" pitchFamily="49" charset="-122"/>
                        </a:rPr>
                        <a:t>比较是否小于无符号常数</a:t>
                      </a:r>
                    </a:p>
                  </a:txBody>
                  <a:tcPr marL="5543" marR="5543" marT="5543" marB="0" anchor="ctr" horzOverflow="overflow">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6"/>
                  </a:ext>
                </a:extLst>
              </a:tr>
            </a:tbl>
          </a:graphicData>
        </a:graphic>
      </p:graphicFrame>
      <p:sp>
        <p:nvSpPr>
          <p:cNvPr id="4" name="矩形: 圆角 3">
            <a:extLst>
              <a:ext uri="{FF2B5EF4-FFF2-40B4-BE49-F238E27FC236}">
                <a16:creationId xmlns:a16="http://schemas.microsoft.com/office/drawing/2014/main" id="{C9C86181-7A02-4CB8-B41B-9AB9BE25F046}"/>
              </a:ext>
            </a:extLst>
          </p:cNvPr>
          <p:cNvSpPr/>
          <p:nvPr/>
        </p:nvSpPr>
        <p:spPr bwMode="auto">
          <a:xfrm>
            <a:off x="899592" y="2492896"/>
            <a:ext cx="7344816" cy="1080120"/>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5" name="矩形: 圆角 4">
            <a:extLst>
              <a:ext uri="{FF2B5EF4-FFF2-40B4-BE49-F238E27FC236}">
                <a16:creationId xmlns:a16="http://schemas.microsoft.com/office/drawing/2014/main" id="{AA42D5E1-3278-4355-AA9D-77292D7BDD6E}"/>
              </a:ext>
            </a:extLst>
          </p:cNvPr>
          <p:cNvSpPr/>
          <p:nvPr/>
        </p:nvSpPr>
        <p:spPr bwMode="auto">
          <a:xfrm>
            <a:off x="899592" y="3573016"/>
            <a:ext cx="7344816" cy="50329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7" name="文本框 6">
            <a:extLst>
              <a:ext uri="{FF2B5EF4-FFF2-40B4-BE49-F238E27FC236}">
                <a16:creationId xmlns:a16="http://schemas.microsoft.com/office/drawing/2014/main" id="{D1987A7F-9F16-4258-82A1-A410B854240A}"/>
              </a:ext>
            </a:extLst>
          </p:cNvPr>
          <p:cNvSpPr txBox="1"/>
          <p:nvPr/>
        </p:nvSpPr>
        <p:spPr>
          <a:xfrm>
            <a:off x="3851920" y="2420888"/>
            <a:ext cx="4536504" cy="276999"/>
          </a:xfrm>
          <a:prstGeom prst="rect">
            <a:avLst/>
          </a:prstGeom>
          <a:noFill/>
        </p:spPr>
        <p:txBody>
          <a:bodyPr wrap="square">
            <a:spAutoFit/>
          </a:bodyPr>
          <a:lstStyle/>
          <a:p>
            <a:pPr lvl="1"/>
            <a:r>
              <a:rPr lang="zh-CN" altLang="en-US" sz="1200" dirty="0">
                <a:solidFill>
                  <a:srgbClr val="FF0000"/>
                </a:solidFill>
                <a:latin typeface="黑体" pitchFamily="49" charset="-122"/>
                <a:ea typeface="黑体" pitchFamily="49" charset="-122"/>
              </a:rPr>
              <a:t>按字寻址、字节编址：</a:t>
            </a:r>
            <a:r>
              <a:rPr lang="en-US" altLang="zh-CN" sz="1200" dirty="0">
                <a:solidFill>
                  <a:srgbClr val="FF0000"/>
                </a:solidFill>
                <a:latin typeface="黑体" pitchFamily="49" charset="-122"/>
                <a:ea typeface="黑体" pitchFamily="49" charset="-122"/>
              </a:rPr>
              <a:t>25</a:t>
            </a:r>
            <a:r>
              <a:rPr lang="zh-CN" altLang="en-US" sz="1200" dirty="0">
                <a:solidFill>
                  <a:srgbClr val="FF0000"/>
                </a:solidFill>
                <a:latin typeface="黑体" pitchFamily="49" charset="-122"/>
                <a:ea typeface="黑体" pitchFamily="49" charset="-122"/>
              </a:rPr>
              <a:t>*</a:t>
            </a:r>
            <a:r>
              <a:rPr lang="en-US" altLang="zh-CN" sz="1200" dirty="0">
                <a:solidFill>
                  <a:srgbClr val="FF0000"/>
                </a:solidFill>
                <a:latin typeface="黑体" pitchFamily="49" charset="-122"/>
                <a:ea typeface="黑体" pitchFamily="49" charset="-122"/>
              </a:rPr>
              <a:t>4  </a:t>
            </a:r>
            <a:r>
              <a:rPr lang="zh-CN" altLang="en-US" sz="1200" dirty="0">
                <a:solidFill>
                  <a:srgbClr val="FF0000"/>
                </a:solidFill>
                <a:latin typeface="黑体" pitchFamily="49" charset="-122"/>
                <a:ea typeface="黑体" pitchFamily="49" charset="-122"/>
              </a:rPr>
              <a:t>下一条指令</a:t>
            </a:r>
            <a:r>
              <a:rPr lang="en-US" altLang="zh-CN" sz="1200" dirty="0">
                <a:solidFill>
                  <a:srgbClr val="FF0000"/>
                </a:solidFill>
                <a:latin typeface="黑体" pitchFamily="49" charset="-122"/>
                <a:ea typeface="黑体" pitchFamily="49" charset="-122"/>
              </a:rPr>
              <a:t>[PC</a:t>
            </a:r>
            <a:r>
              <a:rPr lang="zh-CN" altLang="en-US" sz="1200" dirty="0">
                <a:solidFill>
                  <a:srgbClr val="FF0000"/>
                </a:solidFill>
                <a:latin typeface="黑体" pitchFamily="49" charset="-122"/>
                <a:ea typeface="黑体" pitchFamily="49" charset="-122"/>
              </a:rPr>
              <a:t>相关</a:t>
            </a:r>
            <a:r>
              <a:rPr lang="en-US" altLang="zh-CN" sz="1200" dirty="0">
                <a:solidFill>
                  <a:srgbClr val="FF0000"/>
                </a:solidFill>
                <a:latin typeface="黑体" pitchFamily="49" charset="-122"/>
                <a:ea typeface="黑体" pitchFamily="49" charset="-122"/>
              </a:rPr>
              <a:t>]</a:t>
            </a:r>
            <a:r>
              <a:rPr lang="zh-CN" altLang="en-US" sz="1200" dirty="0">
                <a:solidFill>
                  <a:srgbClr val="FF0000"/>
                </a:solidFill>
                <a:latin typeface="黑体" pitchFamily="49" charset="-122"/>
                <a:ea typeface="黑体" pitchFamily="49" charset="-122"/>
              </a:rPr>
              <a:t>：</a:t>
            </a:r>
            <a:r>
              <a:rPr lang="en-US" altLang="zh-CN" sz="1200" dirty="0">
                <a:solidFill>
                  <a:srgbClr val="FF0000"/>
                </a:solidFill>
                <a:latin typeface="黑体" pitchFamily="49" charset="-122"/>
                <a:ea typeface="黑体" pitchFamily="49" charset="-122"/>
              </a:rPr>
              <a:t>+4</a:t>
            </a:r>
          </a:p>
        </p:txBody>
      </p:sp>
      <p:sp>
        <p:nvSpPr>
          <p:cNvPr id="8" name="文本框 7">
            <a:extLst>
              <a:ext uri="{FF2B5EF4-FFF2-40B4-BE49-F238E27FC236}">
                <a16:creationId xmlns:a16="http://schemas.microsoft.com/office/drawing/2014/main" id="{2551F477-6146-4950-8B2C-E7580BBA3C86}"/>
              </a:ext>
            </a:extLst>
          </p:cNvPr>
          <p:cNvSpPr txBox="1"/>
          <p:nvPr/>
        </p:nvSpPr>
        <p:spPr>
          <a:xfrm>
            <a:off x="3995936" y="4050320"/>
            <a:ext cx="4536504" cy="276999"/>
          </a:xfrm>
          <a:prstGeom prst="rect">
            <a:avLst/>
          </a:prstGeom>
          <a:noFill/>
        </p:spPr>
        <p:txBody>
          <a:bodyPr wrap="square">
            <a:spAutoFit/>
          </a:bodyPr>
          <a:lstStyle/>
          <a:p>
            <a:pPr lvl="1"/>
            <a:r>
              <a:rPr lang="en-US" altLang="zh-CN" sz="1200" dirty="0">
                <a:solidFill>
                  <a:srgbClr val="FF0000"/>
                </a:solidFill>
                <a:latin typeface="黑体" pitchFamily="49" charset="-122"/>
                <a:ea typeface="黑体" pitchFamily="49" charset="-122"/>
              </a:rPr>
              <a:t>S1:</a:t>
            </a:r>
            <a:r>
              <a:rPr lang="zh-CN" altLang="en-US" sz="1200" dirty="0">
                <a:solidFill>
                  <a:srgbClr val="FF0000"/>
                </a:solidFill>
                <a:latin typeface="黑体" pitchFamily="49" charset="-122"/>
                <a:ea typeface="黑体" pitchFamily="49" charset="-122"/>
              </a:rPr>
              <a:t>存储比较结果</a:t>
            </a:r>
            <a:endParaRPr lang="en-US" altLang="zh-CN" sz="1200"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337343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62</a:t>
            </a:fld>
            <a:endParaRPr lang="en-AU" altLang="zh-CN" sz="1400" b="1" dirty="0">
              <a:ea typeface="宋体" pitchFamily="2" charset="-122"/>
            </a:endParaRPr>
          </a:p>
        </p:txBody>
      </p:sp>
      <p:sp>
        <p:nvSpPr>
          <p:cNvPr id="185347"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solidFill>
                  <a:srgbClr val="FF0000"/>
                </a:solidFill>
                <a:ea typeface="宋体" pitchFamily="2" charset="-122"/>
              </a:rPr>
              <a:t>有符号</a:t>
            </a:r>
            <a:r>
              <a:rPr lang="zh-CN" altLang="en-US" dirty="0">
                <a:ea typeface="宋体" pitchFamily="2" charset="-122"/>
              </a:rPr>
              <a:t>数和</a:t>
            </a:r>
            <a:r>
              <a:rPr lang="zh-CN" altLang="en-US" dirty="0">
                <a:solidFill>
                  <a:srgbClr val="800000"/>
                </a:solidFill>
                <a:ea typeface="宋体" pitchFamily="2" charset="-122"/>
              </a:rPr>
              <a:t>无符号数</a:t>
            </a:r>
            <a:r>
              <a:rPr lang="zh-CN" altLang="en-US" dirty="0">
                <a:ea typeface="宋体" pitchFamily="2" charset="-122"/>
              </a:rPr>
              <a:t>对比</a:t>
            </a:r>
            <a:endParaRPr lang="en-AU" altLang="zh-CN" dirty="0">
              <a:ea typeface="宋体" pitchFamily="2" charset="-122"/>
            </a:endParaRPr>
          </a:p>
        </p:txBody>
      </p:sp>
      <p:sp>
        <p:nvSpPr>
          <p:cNvPr id="27652" name="Rectangle 3"/>
          <p:cNvSpPr>
            <a:spLocks noGrp="1"/>
          </p:cNvSpPr>
          <p:nvPr>
            <p:ph idx="1"/>
          </p:nvPr>
        </p:nvSpPr>
        <p:spPr>
          <a:ln/>
        </p:spPr>
        <p:txBody>
          <a:bodyPr vert="horz" wrap="square" lIns="91440" tIns="45720" rIns="91440" bIns="45720" anchor="t"/>
          <a:lstStyle/>
          <a:p>
            <a:pPr eaLnBrk="1" hangingPunct="1"/>
            <a:r>
              <a:rPr lang="zh-CN" altLang="en-US" sz="2800" dirty="0">
                <a:latin typeface="黑体" pitchFamily="49" charset="-122"/>
                <a:ea typeface="黑体" pitchFamily="49" charset="-122"/>
              </a:rPr>
              <a:t>有符号数比较</a:t>
            </a:r>
            <a:r>
              <a:rPr lang="en-AU" altLang="zh-CN" sz="2800" dirty="0">
                <a:latin typeface="黑体" pitchFamily="49" charset="-122"/>
                <a:ea typeface="黑体" pitchFamily="49" charset="-122"/>
              </a:rPr>
              <a:t>: slt, slti</a:t>
            </a:r>
          </a:p>
          <a:p>
            <a:pPr eaLnBrk="1" hangingPunct="1"/>
            <a:r>
              <a:rPr lang="zh-CN" altLang="en-US" sz="2800" dirty="0">
                <a:latin typeface="黑体" pitchFamily="49" charset="-122"/>
                <a:ea typeface="黑体" pitchFamily="49" charset="-122"/>
              </a:rPr>
              <a:t>无符号数比较</a:t>
            </a:r>
            <a:r>
              <a:rPr lang="en-AU" altLang="zh-CN" sz="2800" dirty="0">
                <a:latin typeface="黑体" pitchFamily="49" charset="-122"/>
                <a:ea typeface="黑体" pitchFamily="49" charset="-122"/>
              </a:rPr>
              <a:t>: sltu, sltui</a:t>
            </a:r>
          </a:p>
          <a:p>
            <a:pPr eaLnBrk="1" hangingPunct="1"/>
            <a:r>
              <a:rPr lang="zh-CN" altLang="en-US" sz="2800" dirty="0">
                <a:latin typeface="黑体" pitchFamily="49" charset="-122"/>
                <a:ea typeface="黑体" pitchFamily="49" charset="-122"/>
              </a:rPr>
              <a:t>举例</a:t>
            </a:r>
            <a:endParaRPr lang="en-AU" altLang="zh-CN" sz="2800" dirty="0">
              <a:latin typeface="黑体" pitchFamily="49" charset="-122"/>
              <a:ea typeface="黑体" pitchFamily="49" charset="-122"/>
            </a:endParaRPr>
          </a:p>
          <a:p>
            <a:pPr lvl="1" eaLnBrk="1" hangingPunct="1"/>
            <a:r>
              <a:rPr lang="en-AU" altLang="zh-CN" sz="2400" dirty="0">
                <a:latin typeface="黑体" pitchFamily="49" charset="-122"/>
                <a:ea typeface="黑体" pitchFamily="49" charset="-122"/>
              </a:rPr>
              <a:t>$s0 = 1111 1111 1111 1111 1111 1111 1111 1111</a:t>
            </a:r>
          </a:p>
          <a:p>
            <a:pPr lvl="1" eaLnBrk="1" hangingPunct="1"/>
            <a:r>
              <a:rPr lang="en-AU" altLang="zh-CN" sz="2400" dirty="0">
                <a:latin typeface="黑体" pitchFamily="49" charset="-122"/>
                <a:ea typeface="黑体" pitchFamily="49" charset="-122"/>
              </a:rPr>
              <a:t>$s1 = 0000 0000 0000 0000 0000 0000 0000 0001</a:t>
            </a:r>
          </a:p>
          <a:p>
            <a:pPr lvl="1" eaLnBrk="1" hangingPunct="1"/>
            <a:r>
              <a:rPr lang="en-AU" altLang="zh-CN" sz="2400" dirty="0">
                <a:solidFill>
                  <a:srgbClr val="FF0000"/>
                </a:solidFill>
                <a:latin typeface="黑体" pitchFamily="49" charset="-122"/>
                <a:ea typeface="黑体" pitchFamily="49" charset="-122"/>
              </a:rPr>
              <a:t>slt  $t0, $s0, $s1  # signed</a:t>
            </a:r>
          </a:p>
          <a:p>
            <a:pPr lvl="2" eaLnBrk="1" hangingPunct="1"/>
            <a:r>
              <a:rPr lang="en-AU" altLang="zh-CN" dirty="0">
                <a:solidFill>
                  <a:srgbClr val="FF0000"/>
                </a:solidFill>
                <a:ea typeface="黑体" pitchFamily="49" charset="-122"/>
              </a:rPr>
              <a:t>–</a:t>
            </a:r>
            <a:r>
              <a:rPr lang="en-AU" altLang="zh-CN" dirty="0">
                <a:solidFill>
                  <a:srgbClr val="FF0000"/>
                </a:solidFill>
                <a:latin typeface="黑体" pitchFamily="49" charset="-122"/>
                <a:ea typeface="黑体" pitchFamily="49" charset="-122"/>
              </a:rPr>
              <a:t>1 &lt; +1 </a:t>
            </a:r>
            <a:r>
              <a:rPr lang="en-AU" altLang="zh-CN" dirty="0">
                <a:solidFill>
                  <a:srgbClr val="FF0000"/>
                </a:solidFill>
                <a:latin typeface="黑体" pitchFamily="49" charset="-122"/>
                <a:ea typeface="黑体" pitchFamily="49" charset="-122"/>
                <a:sym typeface="Symbol" pitchFamily="18" charset="2"/>
              </a:rPr>
              <a:t> $t0 = 1</a:t>
            </a:r>
          </a:p>
          <a:p>
            <a:pPr lvl="1" eaLnBrk="1" hangingPunct="1"/>
            <a:r>
              <a:rPr lang="en-AU" altLang="zh-CN" sz="2400" dirty="0">
                <a:solidFill>
                  <a:srgbClr val="800000"/>
                </a:solidFill>
                <a:latin typeface="黑体" pitchFamily="49" charset="-122"/>
                <a:ea typeface="黑体" pitchFamily="49" charset="-122"/>
                <a:sym typeface="Symbol" pitchFamily="18" charset="2"/>
              </a:rPr>
              <a:t>sltu $t0, $s0, $s1  # unsigned</a:t>
            </a:r>
          </a:p>
          <a:p>
            <a:pPr lvl="2" eaLnBrk="1" hangingPunct="1"/>
            <a:r>
              <a:rPr lang="en-US" altLang="zh-CN" dirty="0">
                <a:solidFill>
                  <a:srgbClr val="800000"/>
                </a:solidFill>
                <a:latin typeface="黑体" pitchFamily="49" charset="-122"/>
                <a:ea typeface="黑体" pitchFamily="49" charset="-122"/>
              </a:rPr>
              <a:t>+4,294,967,295 &gt; +1 </a:t>
            </a:r>
            <a:r>
              <a:rPr lang="en-AU" altLang="zh-CN" dirty="0">
                <a:solidFill>
                  <a:srgbClr val="800000"/>
                </a:solidFill>
                <a:latin typeface="黑体" pitchFamily="49" charset="-122"/>
                <a:ea typeface="黑体" pitchFamily="49" charset="-122"/>
                <a:sym typeface="Symbol" pitchFamily="18" charset="2"/>
              </a:rPr>
              <a:t> $t0 = 0</a:t>
            </a:r>
          </a:p>
          <a:p>
            <a:pPr eaLnBrk="1" hangingPunct="1"/>
            <a:r>
              <a:rPr lang="zh-CN" altLang="en-US" sz="2800" dirty="0">
                <a:solidFill>
                  <a:srgbClr val="800000"/>
                </a:solidFill>
                <a:highlight>
                  <a:srgbClr val="FFFF00"/>
                </a:highlight>
                <a:latin typeface="黑体" pitchFamily="49" charset="-122"/>
                <a:ea typeface="黑体" pitchFamily="49" charset="-122"/>
                <a:sym typeface="Symbol" pitchFamily="18" charset="2"/>
              </a:rPr>
              <a:t>数组下标</a:t>
            </a:r>
            <a:r>
              <a:rPr lang="zh-CN" altLang="en-US" sz="2800" dirty="0">
                <a:solidFill>
                  <a:srgbClr val="800000"/>
                </a:solidFill>
                <a:latin typeface="黑体" pitchFamily="49" charset="-122"/>
                <a:ea typeface="黑体" pitchFamily="49" charset="-122"/>
                <a:sym typeface="Symbol" pitchFamily="18" charset="2"/>
              </a:rPr>
              <a:t>越界检查（</a:t>
            </a:r>
            <a:r>
              <a:rPr lang="en-US" altLang="zh-CN" sz="2800" dirty="0">
                <a:solidFill>
                  <a:srgbClr val="800000"/>
                </a:solidFill>
                <a:latin typeface="黑体" pitchFamily="49" charset="-122"/>
                <a:ea typeface="黑体" pitchFamily="49" charset="-122"/>
                <a:sym typeface="Symbol" pitchFamily="18" charset="2"/>
              </a:rPr>
              <a:t>0&lt;=x&lt;y</a:t>
            </a:r>
            <a:r>
              <a:rPr lang="zh-CN" altLang="en-US" sz="2800" dirty="0">
                <a:solidFill>
                  <a:srgbClr val="800000"/>
                </a:solidFill>
                <a:latin typeface="黑体" pitchFamily="49" charset="-122"/>
                <a:ea typeface="黑体" pitchFamily="49" charset="-122"/>
                <a:sym typeface="Symbol" pitchFamily="18" charset="2"/>
              </a:rPr>
              <a:t>）</a:t>
            </a:r>
            <a:endParaRPr lang="en-US" altLang="zh-CN" sz="2800" dirty="0">
              <a:solidFill>
                <a:srgbClr val="800000"/>
              </a:solidFill>
              <a:latin typeface="黑体" pitchFamily="49" charset="-122"/>
              <a:ea typeface="黑体" pitchFamily="49" charset="-122"/>
              <a:sym typeface="Symbol" pitchFamily="18" charset="2"/>
            </a:endParaRPr>
          </a:p>
          <a:p>
            <a:pPr lvl="1" eaLnBrk="1" hangingPunct="1"/>
            <a:r>
              <a:rPr lang="zh-CN" altLang="en-US" sz="2400" dirty="0">
                <a:solidFill>
                  <a:srgbClr val="800000"/>
                </a:solidFill>
                <a:latin typeface="黑体" pitchFamily="49" charset="-122"/>
                <a:ea typeface="黑体" pitchFamily="49" charset="-122"/>
                <a:sym typeface="Symbol" pitchFamily="18" charset="2"/>
              </a:rPr>
              <a:t>有</a:t>
            </a:r>
            <a:r>
              <a:rPr lang="zh-CN" altLang="en-US" sz="2400" dirty="0">
                <a:solidFill>
                  <a:srgbClr val="800000"/>
                </a:solidFill>
                <a:highlight>
                  <a:srgbClr val="FFFF00"/>
                </a:highlight>
                <a:latin typeface="黑体" pitchFamily="49" charset="-122"/>
                <a:ea typeface="黑体" pitchFamily="49" charset="-122"/>
                <a:sym typeface="Symbol" pitchFamily="18" charset="2"/>
              </a:rPr>
              <a:t>符号当作无符号数进行比较</a:t>
            </a:r>
            <a:r>
              <a:rPr lang="zh-CN" altLang="en-US" sz="2400" dirty="0">
                <a:solidFill>
                  <a:srgbClr val="800000"/>
                </a:solidFill>
                <a:latin typeface="黑体" pitchFamily="49" charset="-122"/>
                <a:ea typeface="黑体" pitchFamily="49" charset="-122"/>
                <a:sym typeface="Symbol" pitchFamily="18" charset="2"/>
              </a:rPr>
              <a:t>：在检查</a:t>
            </a:r>
            <a:r>
              <a:rPr lang="en-US" altLang="zh-CN" sz="2400" dirty="0">
                <a:solidFill>
                  <a:srgbClr val="800000"/>
                </a:solidFill>
                <a:latin typeface="黑体" pitchFamily="49" charset="-122"/>
                <a:ea typeface="黑体" pitchFamily="49" charset="-122"/>
                <a:sym typeface="Symbol" pitchFamily="18" charset="2"/>
              </a:rPr>
              <a:t>x</a:t>
            </a:r>
            <a:r>
              <a:rPr lang="zh-CN" altLang="en-US" sz="2400" dirty="0">
                <a:solidFill>
                  <a:srgbClr val="800000"/>
                </a:solidFill>
                <a:latin typeface="黑体" pitchFamily="49" charset="-122"/>
                <a:ea typeface="黑体" pitchFamily="49" charset="-122"/>
                <a:sym typeface="Symbol" pitchFamily="18" charset="2"/>
              </a:rPr>
              <a:t>是否小于</a:t>
            </a:r>
            <a:r>
              <a:rPr lang="en-US" altLang="zh-CN" sz="2400" dirty="0">
                <a:solidFill>
                  <a:srgbClr val="800000"/>
                </a:solidFill>
                <a:latin typeface="黑体" pitchFamily="49" charset="-122"/>
                <a:ea typeface="黑体" pitchFamily="49" charset="-122"/>
                <a:sym typeface="Symbol" pitchFamily="18" charset="2"/>
              </a:rPr>
              <a:t>y</a:t>
            </a:r>
            <a:r>
              <a:rPr lang="zh-CN" altLang="en-US" sz="2400" dirty="0">
                <a:solidFill>
                  <a:srgbClr val="800000"/>
                </a:solidFill>
                <a:latin typeface="黑体" pitchFamily="49" charset="-122"/>
                <a:ea typeface="黑体" pitchFamily="49" charset="-122"/>
                <a:sym typeface="Symbol" pitchFamily="18" charset="2"/>
              </a:rPr>
              <a:t>的同时，检查了</a:t>
            </a:r>
            <a:r>
              <a:rPr lang="en-US" altLang="zh-CN" sz="2400" dirty="0">
                <a:solidFill>
                  <a:srgbClr val="800000"/>
                </a:solidFill>
                <a:latin typeface="黑体" pitchFamily="49" charset="-122"/>
                <a:ea typeface="黑体" pitchFamily="49" charset="-122"/>
                <a:sym typeface="Symbol" pitchFamily="18" charset="2"/>
              </a:rPr>
              <a:t>x</a:t>
            </a:r>
            <a:r>
              <a:rPr lang="zh-CN" altLang="en-US" sz="2400" dirty="0">
                <a:solidFill>
                  <a:srgbClr val="800000"/>
                </a:solidFill>
                <a:latin typeface="黑体" pitchFamily="49" charset="-122"/>
                <a:ea typeface="黑体" pitchFamily="49" charset="-122"/>
                <a:sym typeface="Symbol" pitchFamily="18" charset="2"/>
              </a:rPr>
              <a:t>是否为一个负数</a:t>
            </a:r>
            <a:endParaRPr lang="en-US" altLang="zh-CN" sz="2400" dirty="0">
              <a:solidFill>
                <a:srgbClr val="800000"/>
              </a:solidFill>
              <a:latin typeface="黑体" pitchFamily="49" charset="-122"/>
              <a:ea typeface="黑体" pitchFamily="49" charset="-122"/>
              <a:sym typeface="Symbol" pitchFamily="18" charset="2"/>
            </a:endParaRPr>
          </a:p>
          <a:p>
            <a:pPr eaLnBrk="1" hangingPunct="1"/>
            <a:endParaRPr lang="en-US" altLang="zh-CN" sz="2800" dirty="0">
              <a:solidFill>
                <a:srgbClr val="800000"/>
              </a:solidFill>
              <a:latin typeface="黑体" pitchFamily="49" charset="-122"/>
              <a:ea typeface="黑体" pitchFamily="49" charset="-122"/>
              <a:sym typeface="Symbol" pitchFamily="18" charset="2"/>
            </a:endParaRPr>
          </a:p>
          <a:p>
            <a:pPr eaLnBrk="1" hangingPunct="1"/>
            <a:endParaRPr lang="en-AU" altLang="zh-CN" dirty="0">
              <a:solidFill>
                <a:srgbClr val="800000"/>
              </a:solidFill>
              <a:latin typeface="黑体" pitchFamily="49" charset="-122"/>
              <a:ea typeface="黑体" pitchFamily="49" charset="-122"/>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65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65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65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2">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65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FC6513B7-431B-40A6-9931-0228819DCF59}"/>
              </a:ext>
            </a:extLst>
          </p:cNvPr>
          <p:cNvGraphicFramePr>
            <a:graphicFrameLocks noGrp="1"/>
          </p:cNvGraphicFramePr>
          <p:nvPr>
            <p:extLst>
              <p:ext uri="{D42A27DB-BD31-4B8C-83A1-F6EECF244321}">
                <p14:modId xmlns:p14="http://schemas.microsoft.com/office/powerpoint/2010/main" val="1489656559"/>
              </p:ext>
            </p:extLst>
          </p:nvPr>
        </p:nvGraphicFramePr>
        <p:xfrm>
          <a:off x="89288" y="1196752"/>
          <a:ext cx="8965423" cy="936105"/>
        </p:xfrm>
        <a:graphic>
          <a:graphicData uri="http://schemas.openxmlformats.org/drawingml/2006/table">
            <a:tbl>
              <a:tblPr/>
              <a:tblGrid>
                <a:gridCol w="838294">
                  <a:extLst>
                    <a:ext uri="{9D8B030D-6E8A-4147-A177-3AD203B41FA5}">
                      <a16:colId xmlns:a16="http://schemas.microsoft.com/office/drawing/2014/main" val="1183925178"/>
                    </a:ext>
                  </a:extLst>
                </a:gridCol>
                <a:gridCol w="1100260">
                  <a:extLst>
                    <a:ext uri="{9D8B030D-6E8A-4147-A177-3AD203B41FA5}">
                      <a16:colId xmlns:a16="http://schemas.microsoft.com/office/drawing/2014/main" val="2179168526"/>
                    </a:ext>
                  </a:extLst>
                </a:gridCol>
                <a:gridCol w="1516324">
                  <a:extLst>
                    <a:ext uri="{9D8B030D-6E8A-4147-A177-3AD203B41FA5}">
                      <a16:colId xmlns:a16="http://schemas.microsoft.com/office/drawing/2014/main" val="2982373367"/>
                    </a:ext>
                  </a:extLst>
                </a:gridCol>
                <a:gridCol w="1282095">
                  <a:extLst>
                    <a:ext uri="{9D8B030D-6E8A-4147-A177-3AD203B41FA5}">
                      <a16:colId xmlns:a16="http://schemas.microsoft.com/office/drawing/2014/main" val="212151599"/>
                    </a:ext>
                  </a:extLst>
                </a:gridCol>
                <a:gridCol w="2342289">
                  <a:extLst>
                    <a:ext uri="{9D8B030D-6E8A-4147-A177-3AD203B41FA5}">
                      <a16:colId xmlns:a16="http://schemas.microsoft.com/office/drawing/2014/main" val="2965257626"/>
                    </a:ext>
                  </a:extLst>
                </a:gridCol>
                <a:gridCol w="1886161">
                  <a:extLst>
                    <a:ext uri="{9D8B030D-6E8A-4147-A177-3AD203B41FA5}">
                      <a16:colId xmlns:a16="http://schemas.microsoft.com/office/drawing/2014/main" val="1123821987"/>
                    </a:ext>
                  </a:extLst>
                </a:gridCol>
              </a:tblGrid>
              <a:tr h="235914">
                <a:tc rowSpan="3">
                  <a:txBody>
                    <a:bodyPr/>
                    <a:lstStyle/>
                    <a:p>
                      <a:pPr algn="ctr" fontAlgn="ctr"/>
                      <a:r>
                        <a:rPr lang="zh-CN" altLang="en-US" sz="1100" b="0" i="0" u="none" strike="noStrike" dirty="0">
                          <a:solidFill>
                            <a:srgbClr val="000000"/>
                          </a:solidFill>
                          <a:latin typeface="宋体"/>
                        </a:rPr>
                        <a:t>无条件跳转</a:t>
                      </a:r>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solidFill>
                      <a:srgbClr val="B8CCE4"/>
                    </a:solidFill>
                  </a:tcPr>
                </a:tc>
                <a:tc>
                  <a:txBody>
                    <a:bodyPr/>
                    <a:lstStyle/>
                    <a:p>
                      <a:pPr algn="l" fontAlgn="ctr"/>
                      <a:r>
                        <a:rPr lang="zh-CN" altLang="en-US" sz="1100" b="0" i="0" u="none" strike="noStrike">
                          <a:solidFill>
                            <a:srgbClr val="000000"/>
                          </a:solidFill>
                          <a:latin typeface="宋体"/>
                        </a:rPr>
                        <a:t>跳转</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100" b="0" i="0" u="none" strike="noStrike">
                          <a:solidFill>
                            <a:srgbClr val="000000"/>
                          </a:solidFill>
                          <a:latin typeface="宋体"/>
                        </a:rPr>
                        <a:t>jump</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100" b="0" i="0" u="none" strike="noStrike">
                          <a:solidFill>
                            <a:srgbClr val="000000"/>
                          </a:solidFill>
                          <a:latin typeface="宋体"/>
                        </a:rPr>
                        <a:t>j 2500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en-US" sz="1100" b="0" i="0" u="none" strike="noStrike" dirty="0">
                          <a:solidFill>
                            <a:srgbClr val="000000"/>
                          </a:solidFill>
                          <a:latin typeface="宋体"/>
                        </a:rPr>
                        <a:t>go to 10000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tc>
                  <a:txBody>
                    <a:bodyPr/>
                    <a:lstStyle/>
                    <a:p>
                      <a:pPr algn="l" fontAlgn="ctr"/>
                      <a:r>
                        <a:rPr lang="zh-CN" altLang="en-US" sz="1100" b="0" i="0" u="none" strike="noStrike">
                          <a:solidFill>
                            <a:srgbClr val="000000"/>
                          </a:solidFill>
                          <a:latin typeface="宋体"/>
                        </a:rPr>
                        <a:t>跳转到目标地址</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CCE4"/>
                    </a:solidFill>
                  </a:tcPr>
                </a:tc>
                <a:extLst>
                  <a:ext uri="{0D108BD9-81ED-4DB2-BD59-A6C34878D82A}">
                    <a16:rowId xmlns:a16="http://schemas.microsoft.com/office/drawing/2014/main" val="2225042931"/>
                  </a:ext>
                </a:extLst>
              </a:tr>
              <a:tr h="464277">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100" b="0" i="0" u="none" strike="noStrike" dirty="0">
                          <a:solidFill>
                            <a:srgbClr val="000000"/>
                          </a:solidFill>
                          <a:latin typeface="宋体"/>
                        </a:rPr>
                        <a:t>跳转至寄存器所指位置</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100" b="0" i="0" u="none" strike="noStrike" dirty="0">
                          <a:solidFill>
                            <a:srgbClr val="000000"/>
                          </a:solidFill>
                          <a:latin typeface="宋体"/>
                        </a:rPr>
                        <a:t>jump register</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100" b="0" i="0" u="none" strike="noStrike">
                          <a:solidFill>
                            <a:srgbClr val="000000"/>
                          </a:solidFill>
                          <a:latin typeface="宋体"/>
                        </a:rPr>
                        <a:t>jr $ra</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en-US" sz="1100" b="0" i="0" u="none" strike="noStrike">
                          <a:solidFill>
                            <a:srgbClr val="000000"/>
                          </a:solidFill>
                          <a:latin typeface="宋体"/>
                        </a:rPr>
                        <a:t>go to $ra</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tc>
                  <a:txBody>
                    <a:bodyPr/>
                    <a:lstStyle/>
                    <a:p>
                      <a:pPr algn="l" fontAlgn="ctr"/>
                      <a:r>
                        <a:rPr lang="zh-CN" altLang="en-US" sz="1100" b="0" i="0" u="none" strike="noStrike">
                          <a:solidFill>
                            <a:srgbClr val="000000"/>
                          </a:solidFill>
                          <a:latin typeface="宋体"/>
                        </a:rPr>
                        <a:t>用于</a:t>
                      </a:r>
                      <a:r>
                        <a:rPr lang="en-US" altLang="zh-CN" sz="1100" b="0" i="0" u="none" strike="noStrike">
                          <a:solidFill>
                            <a:srgbClr val="000000"/>
                          </a:solidFill>
                          <a:latin typeface="宋体"/>
                        </a:rPr>
                        <a:t>switch</a:t>
                      </a:r>
                      <a:r>
                        <a:rPr lang="zh-CN" altLang="en-US" sz="1100" b="0" i="0" u="none" strike="noStrike">
                          <a:solidFill>
                            <a:srgbClr val="000000"/>
                          </a:solidFill>
                          <a:latin typeface="宋体"/>
                        </a:rPr>
                        <a:t>语句，以及过程调用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E5F1"/>
                    </a:solidFill>
                  </a:tcPr>
                </a:tc>
                <a:extLst>
                  <a:ext uri="{0D108BD9-81ED-4DB2-BD59-A6C34878D82A}">
                    <a16:rowId xmlns:a16="http://schemas.microsoft.com/office/drawing/2014/main" val="670372684"/>
                  </a:ext>
                </a:extLst>
              </a:tr>
              <a:tr h="235914">
                <a:tc vMerge="1">
                  <a:txBody>
                    <a:bodyPr/>
                    <a:lstStyle/>
                    <a:p>
                      <a:endParaRPr lang="zh-CN"/>
                    </a:p>
                  </a:txBody>
                  <a:tcPr marL="5543" marR="5543" marT="5543"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algn="l" fontAlgn="ctr"/>
                      <a:r>
                        <a:rPr lang="zh-CN" altLang="en-US" sz="1100" b="0" i="0" u="none" strike="noStrike">
                          <a:solidFill>
                            <a:srgbClr val="000000"/>
                          </a:solidFill>
                          <a:latin typeface="宋体"/>
                        </a:rPr>
                        <a:t>跳转并链接</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algn="l" fontAlgn="ctr"/>
                      <a:r>
                        <a:rPr lang="en-US" sz="1100" b="0" i="0" u="none" strike="noStrike" dirty="0">
                          <a:solidFill>
                            <a:srgbClr val="000000"/>
                          </a:solidFill>
                          <a:latin typeface="宋体"/>
                        </a:rPr>
                        <a:t>jump and link</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algn="l" fontAlgn="ctr"/>
                      <a:r>
                        <a:rPr lang="en-US" sz="1100" b="0" i="0" u="none" strike="noStrike" dirty="0" err="1">
                          <a:solidFill>
                            <a:srgbClr val="000000"/>
                          </a:solidFill>
                          <a:latin typeface="宋体"/>
                        </a:rPr>
                        <a:t>jal</a:t>
                      </a:r>
                      <a:r>
                        <a:rPr lang="en-US" sz="1100" b="0" i="0" u="none" strike="noStrike" dirty="0">
                          <a:solidFill>
                            <a:srgbClr val="000000"/>
                          </a:solidFill>
                          <a:latin typeface="宋体"/>
                        </a:rPr>
                        <a:t> 2500</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algn="l" fontAlgn="ctr"/>
                      <a:r>
                        <a:rPr lang="en-US" sz="1100" b="0" i="0" u="none" strike="noStrike" dirty="0">
                          <a:solidFill>
                            <a:srgbClr val="000000"/>
                          </a:solidFill>
                          <a:latin typeface="宋体"/>
                        </a:rPr>
                        <a:t>$ra=PC+4; go to 10000 </a:t>
                      </a:r>
                    </a:p>
                  </a:txBody>
                  <a:tcPr marL="5543" marR="5543" marT="554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8CCE4"/>
                    </a:solidFill>
                  </a:tcPr>
                </a:tc>
                <a:tc>
                  <a:txBody>
                    <a:bodyPr/>
                    <a:lstStyle/>
                    <a:p>
                      <a:pPr algn="l" fontAlgn="ctr"/>
                      <a:r>
                        <a:rPr lang="zh-CN" altLang="en-US" sz="1100" b="0" i="0" u="none" strike="noStrike" dirty="0">
                          <a:solidFill>
                            <a:srgbClr val="000000"/>
                          </a:solidFill>
                          <a:latin typeface="宋体"/>
                        </a:rPr>
                        <a:t>用于过程调用</a:t>
                      </a:r>
                    </a:p>
                  </a:txBody>
                  <a:tcPr marL="5543" marR="5543" marT="5543"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B8CCE4"/>
                    </a:solidFill>
                  </a:tcPr>
                </a:tc>
                <a:extLst>
                  <a:ext uri="{0D108BD9-81ED-4DB2-BD59-A6C34878D82A}">
                    <a16:rowId xmlns:a16="http://schemas.microsoft.com/office/drawing/2014/main" val="956323825"/>
                  </a:ext>
                </a:extLst>
              </a:tr>
            </a:tbl>
          </a:graphicData>
        </a:graphic>
      </p:graphicFrame>
      <p:sp>
        <p:nvSpPr>
          <p:cNvPr id="3" name="矩形: 圆角 2">
            <a:extLst>
              <a:ext uri="{FF2B5EF4-FFF2-40B4-BE49-F238E27FC236}">
                <a16:creationId xmlns:a16="http://schemas.microsoft.com/office/drawing/2014/main" id="{F82E9A05-2210-4713-855D-50ACE05C9445}"/>
              </a:ext>
            </a:extLst>
          </p:cNvPr>
          <p:cNvSpPr/>
          <p:nvPr/>
        </p:nvSpPr>
        <p:spPr bwMode="auto">
          <a:xfrm>
            <a:off x="899591" y="1196752"/>
            <a:ext cx="8155120" cy="276999"/>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8" name="文本框 7">
            <a:extLst>
              <a:ext uri="{FF2B5EF4-FFF2-40B4-BE49-F238E27FC236}">
                <a16:creationId xmlns:a16="http://schemas.microsoft.com/office/drawing/2014/main" id="{35775DEA-17D4-4D92-94C7-4A2278F1DCC8}"/>
              </a:ext>
            </a:extLst>
          </p:cNvPr>
          <p:cNvSpPr txBox="1"/>
          <p:nvPr/>
        </p:nvSpPr>
        <p:spPr>
          <a:xfrm>
            <a:off x="3678953" y="925101"/>
            <a:ext cx="4536504" cy="276999"/>
          </a:xfrm>
          <a:prstGeom prst="rect">
            <a:avLst/>
          </a:prstGeom>
          <a:noFill/>
        </p:spPr>
        <p:txBody>
          <a:bodyPr wrap="square">
            <a:spAutoFit/>
          </a:bodyPr>
          <a:lstStyle/>
          <a:p>
            <a:pPr lvl="1"/>
            <a:r>
              <a:rPr lang="zh-CN" altLang="en-US" sz="1200" dirty="0">
                <a:solidFill>
                  <a:srgbClr val="FF0000"/>
                </a:solidFill>
                <a:latin typeface="黑体" pitchFamily="49" charset="-122"/>
                <a:ea typeface="黑体" pitchFamily="49" charset="-122"/>
              </a:rPr>
              <a:t>按字寻址、字节编址：</a:t>
            </a:r>
            <a:r>
              <a:rPr lang="en-US" altLang="zh-CN" sz="1200" dirty="0">
                <a:solidFill>
                  <a:srgbClr val="FF0000"/>
                </a:solidFill>
                <a:latin typeface="黑体" pitchFamily="49" charset="-122"/>
                <a:ea typeface="黑体" pitchFamily="49" charset="-122"/>
              </a:rPr>
              <a:t>2500</a:t>
            </a:r>
            <a:r>
              <a:rPr lang="zh-CN" altLang="en-US" sz="1200" dirty="0">
                <a:solidFill>
                  <a:srgbClr val="FF0000"/>
                </a:solidFill>
                <a:latin typeface="黑体" pitchFamily="49" charset="-122"/>
                <a:ea typeface="黑体" pitchFamily="49" charset="-122"/>
              </a:rPr>
              <a:t>*</a:t>
            </a:r>
            <a:r>
              <a:rPr lang="en-US" altLang="zh-CN" sz="1200" dirty="0">
                <a:solidFill>
                  <a:srgbClr val="FF0000"/>
                </a:solidFill>
                <a:latin typeface="黑体" pitchFamily="49" charset="-122"/>
                <a:ea typeface="黑体" pitchFamily="49" charset="-122"/>
              </a:rPr>
              <a:t>4 </a:t>
            </a:r>
          </a:p>
        </p:txBody>
      </p:sp>
      <p:sp>
        <p:nvSpPr>
          <p:cNvPr id="9" name="矩形: 圆角 8">
            <a:extLst>
              <a:ext uri="{FF2B5EF4-FFF2-40B4-BE49-F238E27FC236}">
                <a16:creationId xmlns:a16="http://schemas.microsoft.com/office/drawing/2014/main" id="{2CBAACC4-B985-4480-A2A2-ED1B25949272}"/>
              </a:ext>
            </a:extLst>
          </p:cNvPr>
          <p:cNvSpPr/>
          <p:nvPr/>
        </p:nvSpPr>
        <p:spPr bwMode="auto">
          <a:xfrm>
            <a:off x="899591" y="1473751"/>
            <a:ext cx="8155120" cy="371073"/>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extLst>
      <p:ext uri="{BB962C8B-B14F-4D97-AF65-F5344CB8AC3E}">
        <p14:creationId xmlns:p14="http://schemas.microsoft.com/office/powerpoint/2010/main" val="29538605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8923E22-020B-42F7-A2EF-E82475FB9224}"/>
              </a:ext>
            </a:extLst>
          </p:cNvPr>
          <p:cNvPicPr>
            <a:picLocks noChangeAspect="1"/>
          </p:cNvPicPr>
          <p:nvPr/>
        </p:nvPicPr>
        <p:blipFill>
          <a:blip r:embed="rId2"/>
          <a:stretch>
            <a:fillRect/>
          </a:stretch>
        </p:blipFill>
        <p:spPr>
          <a:xfrm>
            <a:off x="1145285" y="1772816"/>
            <a:ext cx="6853430" cy="3168352"/>
          </a:xfrm>
          <a:prstGeom prst="rect">
            <a:avLst/>
          </a:prstGeom>
        </p:spPr>
      </p:pic>
      <p:sp>
        <p:nvSpPr>
          <p:cNvPr id="3" name="矩形: 圆角 2">
            <a:extLst>
              <a:ext uri="{FF2B5EF4-FFF2-40B4-BE49-F238E27FC236}">
                <a16:creationId xmlns:a16="http://schemas.microsoft.com/office/drawing/2014/main" id="{7D3A2B5D-81B1-44B7-B643-245B02EEA983}"/>
              </a:ext>
            </a:extLst>
          </p:cNvPr>
          <p:cNvSpPr/>
          <p:nvPr/>
        </p:nvSpPr>
        <p:spPr bwMode="auto">
          <a:xfrm>
            <a:off x="3275856" y="2276872"/>
            <a:ext cx="720080" cy="144016"/>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extLst>
      <p:ext uri="{BB962C8B-B14F-4D97-AF65-F5344CB8AC3E}">
        <p14:creationId xmlns:p14="http://schemas.microsoft.com/office/powerpoint/2010/main" val="928429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65</a:t>
            </a:fld>
            <a:endParaRPr lang="en-AU" altLang="zh-CN" sz="1400" b="1" dirty="0">
              <a:ea typeface="宋体" pitchFamily="2" charset="-122"/>
            </a:endParaRPr>
          </a:p>
        </p:txBody>
      </p:sp>
      <p:sp>
        <p:nvSpPr>
          <p:cNvPr id="175107" name="Rectangle 2"/>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编译</a:t>
            </a:r>
            <a:r>
              <a:rPr lang="en-US" altLang="zh-CN" dirty="0">
                <a:ea typeface="宋体" pitchFamily="2" charset="-122"/>
              </a:rPr>
              <a:t>IF</a:t>
            </a:r>
            <a:r>
              <a:rPr lang="zh-CN" altLang="en-US" dirty="0">
                <a:ea typeface="宋体" pitchFamily="2" charset="-122"/>
              </a:rPr>
              <a:t>语句</a:t>
            </a:r>
            <a:endParaRPr lang="en-AU" altLang="zh-CN" dirty="0">
              <a:ea typeface="宋体" pitchFamily="2" charset="-122"/>
            </a:endParaRPr>
          </a:p>
        </p:txBody>
      </p:sp>
      <p:sp>
        <p:nvSpPr>
          <p:cNvPr id="175108" name="Rectangle 3"/>
          <p:cNvSpPr>
            <a:spLocks noGrp="1"/>
          </p:cNvSpPr>
          <p:nvPr>
            <p:ph idx="1"/>
          </p:nvPr>
        </p:nvSpPr>
        <p:spPr>
          <a:ln/>
        </p:spPr>
        <p:txBody>
          <a:bodyPr vert="horz" wrap="square" lIns="91440" tIns="45720" rIns="91440" bIns="45720" anchor="t"/>
          <a:lstStyle/>
          <a:p>
            <a:pPr eaLnBrk="1" hangingPunct="1">
              <a:lnSpc>
                <a:spcPct val="90000"/>
              </a:lnSpc>
            </a:pPr>
            <a:r>
              <a:rPr lang="en-US" altLang="zh-CN" dirty="0">
                <a:ea typeface="宋体" pitchFamily="2" charset="-122"/>
              </a:rPr>
              <a:t>C code:</a:t>
            </a:r>
          </a:p>
          <a:p>
            <a:pPr eaLnBrk="1" hangingPunct="1">
              <a:lnSpc>
                <a:spcPct val="90000"/>
              </a:lnSpc>
              <a:spcBef>
                <a:spcPct val="50000"/>
              </a:spcBef>
              <a:spcAft>
                <a:spcPct val="30000"/>
              </a:spcAft>
              <a:buNone/>
            </a:pPr>
            <a:r>
              <a:rPr lang="en-US" altLang="zh-CN" sz="2800" dirty="0">
                <a:latin typeface="Lucida Console" pitchFamily="49" charset="0"/>
                <a:ea typeface="宋体" pitchFamily="2" charset="-122"/>
              </a:rPr>
              <a:t>	if (i==j) f = g+h;</a:t>
            </a:r>
            <a:br>
              <a:rPr lang="en-US" altLang="zh-CN" sz="2800" dirty="0">
                <a:latin typeface="Lucida Console" pitchFamily="49" charset="0"/>
                <a:ea typeface="宋体" pitchFamily="2" charset="-122"/>
              </a:rPr>
            </a:br>
            <a:r>
              <a:rPr lang="en-US" altLang="zh-CN" sz="2800" dirty="0">
                <a:latin typeface="Lucida Console" pitchFamily="49" charset="0"/>
                <a:ea typeface="宋体" pitchFamily="2" charset="-122"/>
              </a:rPr>
              <a:t>     else f = g-h;</a:t>
            </a:r>
          </a:p>
          <a:p>
            <a:pPr lvl="1" eaLnBrk="1" hangingPunct="1">
              <a:lnSpc>
                <a:spcPct val="90000"/>
              </a:lnSpc>
            </a:pPr>
            <a:r>
              <a:rPr lang="en-US" altLang="zh-CN" dirty="0">
                <a:ea typeface="宋体" pitchFamily="2" charset="-122"/>
              </a:rPr>
              <a:t>f, g, … in $s0, $s1, …</a:t>
            </a:r>
          </a:p>
          <a:p>
            <a:pPr eaLnBrk="1" hangingPunct="1">
              <a:lnSpc>
                <a:spcPct val="90000"/>
              </a:lnSpc>
            </a:pPr>
            <a:r>
              <a:rPr lang="zh-CN" altLang="en-US" dirty="0">
                <a:ea typeface="宋体" pitchFamily="2" charset="-122"/>
              </a:rPr>
              <a:t>编译成</a:t>
            </a:r>
            <a:r>
              <a:rPr lang="en-US" altLang="zh-CN" dirty="0">
                <a:ea typeface="宋体" pitchFamily="2" charset="-122"/>
              </a:rPr>
              <a:t>MIPS </a:t>
            </a:r>
            <a:r>
              <a:rPr lang="zh-CN" altLang="en-US" dirty="0">
                <a:ea typeface="宋体" pitchFamily="2" charset="-122"/>
              </a:rPr>
              <a:t>代码</a:t>
            </a:r>
            <a:r>
              <a:rPr lang="en-US" altLang="zh-CN" dirty="0">
                <a:ea typeface="宋体" pitchFamily="2" charset="-122"/>
              </a:rPr>
              <a:t>:</a:t>
            </a:r>
          </a:p>
          <a:p>
            <a:pPr eaLnBrk="1" hangingPunct="1">
              <a:lnSpc>
                <a:spcPct val="90000"/>
              </a:lnSpc>
              <a:spcBef>
                <a:spcPct val="50000"/>
              </a:spcBef>
              <a:spcAft>
                <a:spcPct val="30000"/>
              </a:spcAft>
              <a:buNone/>
            </a:pPr>
            <a:r>
              <a:rPr lang="en-US" altLang="zh-CN" sz="2800" dirty="0">
                <a:latin typeface="Lucida Console" pitchFamily="49" charset="0"/>
                <a:ea typeface="宋体" pitchFamily="2" charset="-122"/>
              </a:rPr>
              <a:t>	      </a:t>
            </a:r>
            <a:r>
              <a:rPr lang="en-US" altLang="zh-CN" sz="2800" dirty="0" err="1">
                <a:highlight>
                  <a:srgbClr val="FFFF00"/>
                </a:highlight>
                <a:latin typeface="Lucida Console" pitchFamily="49" charset="0"/>
                <a:ea typeface="宋体" pitchFamily="2" charset="-122"/>
              </a:rPr>
              <a:t>bne</a:t>
            </a:r>
            <a:r>
              <a:rPr lang="en-US" altLang="zh-CN" sz="2800" dirty="0">
                <a:latin typeface="Lucida Console" pitchFamily="49" charset="0"/>
                <a:ea typeface="宋体" pitchFamily="2" charset="-122"/>
              </a:rPr>
              <a:t> $s3, $s4, Else</a:t>
            </a:r>
            <a:br>
              <a:rPr lang="en-US" altLang="zh-CN" sz="2800" dirty="0">
                <a:latin typeface="Lucida Console" pitchFamily="49" charset="0"/>
                <a:ea typeface="宋体" pitchFamily="2" charset="-122"/>
              </a:rPr>
            </a:br>
            <a:r>
              <a:rPr lang="en-US" altLang="zh-CN" sz="2800" dirty="0">
                <a:latin typeface="Lucida Console" pitchFamily="49" charset="0"/>
                <a:ea typeface="宋体" pitchFamily="2" charset="-122"/>
              </a:rPr>
              <a:t>      add $s0, $s1, $s2</a:t>
            </a:r>
            <a:br>
              <a:rPr lang="en-US" altLang="zh-CN" sz="2800" dirty="0">
                <a:latin typeface="Lucida Console" pitchFamily="49" charset="0"/>
                <a:ea typeface="宋体" pitchFamily="2" charset="-122"/>
              </a:rPr>
            </a:br>
            <a:r>
              <a:rPr lang="en-US" altLang="zh-CN" sz="2800" dirty="0">
                <a:latin typeface="Lucida Console" pitchFamily="49" charset="0"/>
                <a:ea typeface="宋体" pitchFamily="2" charset="-122"/>
              </a:rPr>
              <a:t>      </a:t>
            </a:r>
            <a:r>
              <a:rPr lang="en-US" altLang="zh-CN" sz="2800" dirty="0">
                <a:highlight>
                  <a:srgbClr val="FFFF00"/>
                </a:highlight>
                <a:latin typeface="Lucida Console" pitchFamily="49" charset="0"/>
                <a:ea typeface="宋体" pitchFamily="2" charset="-122"/>
              </a:rPr>
              <a:t>j</a:t>
            </a:r>
            <a:r>
              <a:rPr lang="en-US" altLang="zh-CN" sz="2800" dirty="0">
                <a:latin typeface="Lucida Console" pitchFamily="49" charset="0"/>
                <a:ea typeface="宋体" pitchFamily="2" charset="-122"/>
              </a:rPr>
              <a:t>   Exit</a:t>
            </a:r>
            <a:br>
              <a:rPr lang="en-US" altLang="zh-CN" sz="2800" dirty="0">
                <a:latin typeface="Lucida Console" pitchFamily="49" charset="0"/>
                <a:ea typeface="宋体" pitchFamily="2" charset="-122"/>
              </a:rPr>
            </a:br>
            <a:r>
              <a:rPr lang="en-US" altLang="zh-CN" sz="2800" dirty="0">
                <a:latin typeface="Lucida Console" pitchFamily="49" charset="0"/>
                <a:ea typeface="宋体" pitchFamily="2" charset="-122"/>
              </a:rPr>
              <a:t>Else: sub $s0, $s1, $s2</a:t>
            </a:r>
            <a:br>
              <a:rPr lang="en-US" altLang="zh-CN" sz="2800" dirty="0">
                <a:latin typeface="Lucida Console" pitchFamily="49" charset="0"/>
                <a:ea typeface="宋体" pitchFamily="2" charset="-122"/>
              </a:rPr>
            </a:br>
            <a:r>
              <a:rPr lang="en-US" altLang="zh-CN" sz="2800" dirty="0">
                <a:latin typeface="Lucida Console" pitchFamily="49" charset="0"/>
                <a:ea typeface="宋体" pitchFamily="2" charset="-122"/>
              </a:rPr>
              <a:t>Exit: …</a:t>
            </a:r>
            <a:endParaRPr lang="en-AU" altLang="zh-CN" sz="2800" dirty="0">
              <a:latin typeface="Lucida Console" pitchFamily="49" charset="0"/>
              <a:ea typeface="宋体" pitchFamily="2" charset="-122"/>
            </a:endParaRPr>
          </a:p>
        </p:txBody>
      </p:sp>
      <p:sp>
        <p:nvSpPr>
          <p:cNvPr id="175109" name="AutoShape 5"/>
          <p:cNvSpPr/>
          <p:nvPr/>
        </p:nvSpPr>
        <p:spPr>
          <a:xfrm>
            <a:off x="3635375" y="5805488"/>
            <a:ext cx="3529013" cy="403225"/>
          </a:xfrm>
          <a:prstGeom prst="borderCallout1">
            <a:avLst>
              <a:gd name="adj1" fmla="val 28347"/>
              <a:gd name="adj2" fmla="val -2157"/>
              <a:gd name="adj3" fmla="val -57875"/>
              <a:gd name="adj4" fmla="val -38958"/>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AU" altLang="zh-CN" sz="1800" dirty="0">
                <a:ea typeface="宋体" pitchFamily="2" charset="-122"/>
              </a:rPr>
              <a:t>Assembler calculates addresses</a:t>
            </a:r>
          </a:p>
        </p:txBody>
      </p:sp>
      <p:pic>
        <p:nvPicPr>
          <p:cNvPr id="175110" name="Picture 6" descr="f02-09-P374493"/>
          <p:cNvPicPr>
            <a:picLocks noChangeAspect="1"/>
          </p:cNvPicPr>
          <p:nvPr/>
        </p:nvPicPr>
        <p:blipFill>
          <a:blip r:embed="rId3"/>
          <a:stretch>
            <a:fillRect/>
          </a:stretch>
        </p:blipFill>
        <p:spPr>
          <a:xfrm>
            <a:off x="5364163" y="1484313"/>
            <a:ext cx="3468687" cy="2376487"/>
          </a:xfrm>
          <a:prstGeom prst="rect">
            <a:avLst/>
          </a:prstGeom>
          <a:noFill/>
          <a:ln w="9525">
            <a:noFill/>
          </a:ln>
        </p:spPr>
      </p:pic>
      <p:sp>
        <p:nvSpPr>
          <p:cNvPr id="7" name="矩形: 圆角 6">
            <a:extLst>
              <a:ext uri="{FF2B5EF4-FFF2-40B4-BE49-F238E27FC236}">
                <a16:creationId xmlns:a16="http://schemas.microsoft.com/office/drawing/2014/main" id="{A1E8A995-0FE5-4924-812C-B2999E3DCC77}"/>
              </a:ext>
            </a:extLst>
          </p:cNvPr>
          <p:cNvSpPr/>
          <p:nvPr/>
        </p:nvSpPr>
        <p:spPr bwMode="auto">
          <a:xfrm>
            <a:off x="1040510" y="3860800"/>
            <a:ext cx="7062979" cy="1584424"/>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66</a:t>
            </a:fld>
            <a:endParaRPr lang="en-AU" altLang="zh-CN" sz="1400" b="1" dirty="0">
              <a:ea typeface="宋体" pitchFamily="2" charset="-122"/>
            </a:endParaRPr>
          </a:p>
        </p:txBody>
      </p:sp>
      <p:sp>
        <p:nvSpPr>
          <p:cNvPr id="177155" name="Rectangle 2"/>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编译循环语句</a:t>
            </a:r>
            <a:endParaRPr lang="en-AU" altLang="zh-CN" dirty="0">
              <a:ea typeface="宋体" pitchFamily="2" charset="-122"/>
            </a:endParaRPr>
          </a:p>
        </p:txBody>
      </p:sp>
      <p:sp>
        <p:nvSpPr>
          <p:cNvPr id="177156" name="Rectangle 3"/>
          <p:cNvSpPr>
            <a:spLocks noGrp="1"/>
          </p:cNvSpPr>
          <p:nvPr>
            <p:ph idx="1"/>
          </p:nvPr>
        </p:nvSpPr>
        <p:spPr>
          <a:xfrm>
            <a:off x="-36512" y="1125538"/>
            <a:ext cx="9180511" cy="5111750"/>
          </a:xfrm>
          <a:ln/>
        </p:spPr>
        <p:txBody>
          <a:bodyPr vert="horz" wrap="square" lIns="91440" tIns="45720" rIns="91440" bIns="45720" anchor="t"/>
          <a:lstStyle/>
          <a:p>
            <a:pPr eaLnBrk="1" hangingPunct="1">
              <a:lnSpc>
                <a:spcPct val="80000"/>
              </a:lnSpc>
            </a:pPr>
            <a:r>
              <a:rPr lang="en-US" altLang="zh-CN" sz="2400" b="1" dirty="0">
                <a:solidFill>
                  <a:srgbClr val="FF0000"/>
                </a:solidFill>
                <a:ea typeface="宋体" pitchFamily="2" charset="-122"/>
              </a:rPr>
              <a:t>C code</a:t>
            </a:r>
            <a:r>
              <a:rPr lang="en-US" altLang="zh-CN" sz="2400" b="1" dirty="0">
                <a:ea typeface="宋体" pitchFamily="2" charset="-122"/>
              </a:rPr>
              <a:t>:</a:t>
            </a:r>
          </a:p>
          <a:p>
            <a:pPr eaLnBrk="1" hangingPunct="1">
              <a:lnSpc>
                <a:spcPct val="80000"/>
              </a:lnSpc>
              <a:spcBef>
                <a:spcPct val="50000"/>
              </a:spcBef>
              <a:spcAft>
                <a:spcPct val="30000"/>
              </a:spcAft>
              <a:buNone/>
            </a:pPr>
            <a:r>
              <a:rPr lang="en-US" altLang="zh-CN" sz="2400" b="1" dirty="0">
                <a:latin typeface="Lucida Console" pitchFamily="49" charset="0"/>
                <a:ea typeface="宋体" pitchFamily="2" charset="-122"/>
              </a:rPr>
              <a:t>	</a:t>
            </a:r>
            <a:r>
              <a:rPr lang="en-US" altLang="zh-CN" sz="2400" b="1" dirty="0">
                <a:solidFill>
                  <a:srgbClr val="FF0000"/>
                </a:solidFill>
                <a:latin typeface="Lucida Console" pitchFamily="49" charset="0"/>
                <a:ea typeface="宋体" pitchFamily="2" charset="-122"/>
              </a:rPr>
              <a:t>while (save[i] == k) </a:t>
            </a:r>
          </a:p>
          <a:p>
            <a:pPr eaLnBrk="1" hangingPunct="1">
              <a:lnSpc>
                <a:spcPct val="80000"/>
              </a:lnSpc>
              <a:spcBef>
                <a:spcPct val="50000"/>
              </a:spcBef>
              <a:spcAft>
                <a:spcPct val="30000"/>
              </a:spcAft>
              <a:buNone/>
            </a:pPr>
            <a:r>
              <a:rPr lang="en-US" altLang="zh-CN" sz="2400" b="1" dirty="0">
                <a:solidFill>
                  <a:srgbClr val="FF0000"/>
                </a:solidFill>
                <a:latin typeface="Lucida Console" pitchFamily="49" charset="0"/>
                <a:ea typeface="宋体" pitchFamily="2" charset="-122"/>
              </a:rPr>
              <a:t>  i += 1;</a:t>
            </a:r>
          </a:p>
          <a:p>
            <a:pPr eaLnBrk="1" hangingPunct="1">
              <a:lnSpc>
                <a:spcPct val="80000"/>
              </a:lnSpc>
              <a:spcBef>
                <a:spcPct val="50000"/>
              </a:spcBef>
              <a:spcAft>
                <a:spcPct val="30000"/>
              </a:spcAft>
              <a:buNone/>
            </a:pPr>
            <a:endParaRPr lang="en-US" altLang="zh-CN" sz="2400" b="1" dirty="0">
              <a:solidFill>
                <a:srgbClr val="FF0000"/>
              </a:solidFill>
              <a:latin typeface="Lucida Console" pitchFamily="49" charset="0"/>
              <a:ea typeface="宋体" pitchFamily="2" charset="-122"/>
            </a:endParaRPr>
          </a:p>
          <a:p>
            <a:pPr lvl="1" eaLnBrk="1" hangingPunct="1">
              <a:lnSpc>
                <a:spcPct val="80000"/>
              </a:lnSpc>
            </a:pPr>
            <a:r>
              <a:rPr lang="en-US" altLang="zh-CN" sz="2400" b="1" dirty="0">
                <a:solidFill>
                  <a:srgbClr val="800000"/>
                </a:solidFill>
                <a:ea typeface="宋体" pitchFamily="2" charset="-122"/>
              </a:rPr>
              <a:t>i in $s3, k in $s5, address of save in $s6</a:t>
            </a:r>
          </a:p>
          <a:p>
            <a:pPr eaLnBrk="1" hangingPunct="1">
              <a:lnSpc>
                <a:spcPct val="80000"/>
              </a:lnSpc>
            </a:pPr>
            <a:r>
              <a:rPr lang="en-US" altLang="zh-CN" sz="2400" b="1" dirty="0">
                <a:ea typeface="宋体" pitchFamily="2" charset="-122"/>
              </a:rPr>
              <a:t>Compiled </a:t>
            </a:r>
            <a:r>
              <a:rPr lang="en-US" altLang="zh-CN" sz="2400" b="1" dirty="0">
                <a:solidFill>
                  <a:srgbClr val="800000"/>
                </a:solidFill>
                <a:ea typeface="宋体" pitchFamily="2" charset="-122"/>
              </a:rPr>
              <a:t>MIPS code</a:t>
            </a:r>
            <a:r>
              <a:rPr lang="en-US" altLang="zh-CN" sz="2400" b="1" dirty="0">
                <a:ea typeface="宋体" pitchFamily="2" charset="-122"/>
              </a:rPr>
              <a:t>:</a:t>
            </a:r>
          </a:p>
          <a:p>
            <a:pPr eaLnBrk="1" hangingPunct="1">
              <a:lnSpc>
                <a:spcPct val="80000"/>
              </a:lnSpc>
              <a:spcBef>
                <a:spcPct val="50000"/>
              </a:spcBef>
              <a:spcAft>
                <a:spcPct val="30000"/>
              </a:spcAft>
              <a:buNone/>
            </a:pPr>
            <a:r>
              <a:rPr lang="en-US" altLang="zh-CN" sz="2400" b="1" dirty="0">
                <a:latin typeface="Lucida Console" pitchFamily="49" charset="0"/>
                <a:ea typeface="宋体" pitchFamily="2" charset="-122"/>
              </a:rPr>
              <a:t>	</a:t>
            </a:r>
            <a:r>
              <a:rPr lang="en-US" altLang="zh-CN" sz="2000" b="1" dirty="0">
                <a:solidFill>
                  <a:srgbClr val="800000"/>
                </a:solidFill>
                <a:latin typeface="Lucida Console" pitchFamily="49" charset="0"/>
                <a:ea typeface="宋体" pitchFamily="2" charset="-122"/>
              </a:rPr>
              <a:t>Loop: sll  $t1, $s3, 2 </a:t>
            </a:r>
            <a:r>
              <a:rPr lang="en-US" altLang="zh-CN" sz="2000" b="1" dirty="0">
                <a:solidFill>
                  <a:srgbClr val="FF0000"/>
                </a:solidFill>
                <a:latin typeface="Lucida Console" pitchFamily="49" charset="0"/>
                <a:ea typeface="宋体" pitchFamily="2" charset="-122"/>
              </a:rPr>
              <a:t>#tempreg $t1=</a:t>
            </a:r>
            <a:r>
              <a:rPr lang="en-US" altLang="zh-CN" sz="2000" b="1" dirty="0" err="1">
                <a:solidFill>
                  <a:srgbClr val="FF0000"/>
                </a:solidFill>
                <a:latin typeface="Lucida Console" pitchFamily="49" charset="0"/>
                <a:ea typeface="宋体" pitchFamily="2" charset="-122"/>
              </a:rPr>
              <a:t>i</a:t>
            </a:r>
            <a:r>
              <a:rPr lang="en-US" altLang="zh-CN" sz="2000" b="1" dirty="0">
                <a:solidFill>
                  <a:srgbClr val="FF0000"/>
                </a:solidFill>
                <a:latin typeface="Lucida Console" pitchFamily="49" charset="0"/>
                <a:ea typeface="宋体" pitchFamily="2" charset="-122"/>
              </a:rPr>
              <a:t>*4(</a:t>
            </a:r>
            <a:r>
              <a:rPr lang="zh-CN" altLang="en-US" sz="2000" b="1" dirty="0">
                <a:solidFill>
                  <a:srgbClr val="FF0000"/>
                </a:solidFill>
                <a:latin typeface="Lucida Console" pitchFamily="49" charset="0"/>
                <a:ea typeface="宋体" pitchFamily="2" charset="-122"/>
              </a:rPr>
              <a:t>构造基址偏移量</a:t>
            </a:r>
            <a:r>
              <a:rPr lang="en-US" altLang="zh-CN" sz="2000" b="1" dirty="0">
                <a:solidFill>
                  <a:srgbClr val="FF0000"/>
                </a:solidFill>
                <a:latin typeface="Lucida Console" pitchFamily="49" charset="0"/>
                <a:ea typeface="宋体" pitchFamily="2" charset="-122"/>
              </a:rPr>
              <a:t>)</a:t>
            </a:r>
            <a:br>
              <a:rPr lang="en-US" altLang="zh-CN" sz="2000" b="1" dirty="0">
                <a:solidFill>
                  <a:srgbClr val="FF0000"/>
                </a:solidFill>
                <a:latin typeface="Lucida Console" pitchFamily="49" charset="0"/>
                <a:ea typeface="宋体" pitchFamily="2" charset="-122"/>
              </a:rPr>
            </a:br>
            <a:r>
              <a:rPr lang="en-US" altLang="zh-CN" sz="2000" b="1" dirty="0">
                <a:solidFill>
                  <a:srgbClr val="800000"/>
                </a:solidFill>
                <a:latin typeface="Lucida Console" pitchFamily="49" charset="0"/>
                <a:ea typeface="宋体" pitchFamily="2" charset="-122"/>
              </a:rPr>
              <a:t>      add  $t1, $t1, $s6 </a:t>
            </a:r>
            <a:r>
              <a:rPr lang="en-US" altLang="zh-CN" sz="2000" b="1" dirty="0">
                <a:solidFill>
                  <a:srgbClr val="FF0000"/>
                </a:solidFill>
                <a:latin typeface="Lucida Console" pitchFamily="49" charset="0"/>
                <a:ea typeface="宋体" pitchFamily="2" charset="-122"/>
              </a:rPr>
              <a:t>#$t1=memory address of save[i]</a:t>
            </a:r>
            <a:br>
              <a:rPr lang="en-US" altLang="zh-CN" sz="2000" b="1" dirty="0">
                <a:solidFill>
                  <a:srgbClr val="FF0000"/>
                </a:solidFill>
                <a:latin typeface="Lucida Console" pitchFamily="49" charset="0"/>
                <a:ea typeface="宋体" pitchFamily="2" charset="-122"/>
              </a:rPr>
            </a:br>
            <a:r>
              <a:rPr lang="en-US" altLang="zh-CN" sz="2000" b="1" dirty="0">
                <a:solidFill>
                  <a:srgbClr val="800000"/>
                </a:solidFill>
                <a:latin typeface="Lucida Console" pitchFamily="49" charset="0"/>
                <a:ea typeface="宋体" pitchFamily="2" charset="-122"/>
              </a:rPr>
              <a:t>      lw   $t0, 0($t1) </a:t>
            </a:r>
            <a:r>
              <a:rPr lang="en-US" altLang="zh-CN" sz="2000" b="1" dirty="0">
                <a:solidFill>
                  <a:srgbClr val="FF0000"/>
                </a:solidFill>
                <a:latin typeface="Lucida Console" pitchFamily="49" charset="0"/>
                <a:ea typeface="宋体" pitchFamily="2" charset="-122"/>
              </a:rPr>
              <a:t>#$t0=save[i](</a:t>
            </a:r>
            <a:r>
              <a:rPr lang="zh-CN" altLang="en-US" sz="2000" b="1" dirty="0">
                <a:solidFill>
                  <a:srgbClr val="FF0000"/>
                </a:solidFill>
                <a:latin typeface="Lucida Console" pitchFamily="49" charset="0"/>
                <a:ea typeface="宋体" pitchFamily="2" charset="-122"/>
              </a:rPr>
              <a:t>地址中取数据</a:t>
            </a:r>
            <a:r>
              <a:rPr lang="en-US" altLang="zh-CN" sz="2000" b="1" dirty="0">
                <a:solidFill>
                  <a:srgbClr val="FF0000"/>
                </a:solidFill>
                <a:latin typeface="Lucida Console" pitchFamily="49" charset="0"/>
                <a:ea typeface="宋体" pitchFamily="2" charset="-122"/>
              </a:rPr>
              <a:t>)</a:t>
            </a:r>
            <a:br>
              <a:rPr lang="en-US" altLang="zh-CN" sz="2000" b="1" dirty="0">
                <a:solidFill>
                  <a:srgbClr val="FF0000"/>
                </a:solidFill>
                <a:latin typeface="Lucida Console" pitchFamily="49" charset="0"/>
                <a:ea typeface="宋体" pitchFamily="2" charset="-122"/>
              </a:rPr>
            </a:br>
            <a:r>
              <a:rPr lang="en-US" altLang="zh-CN" sz="2000" b="1" dirty="0">
                <a:solidFill>
                  <a:srgbClr val="800000"/>
                </a:solidFill>
                <a:latin typeface="Lucida Console" pitchFamily="49" charset="0"/>
                <a:ea typeface="宋体" pitchFamily="2" charset="-122"/>
              </a:rPr>
              <a:t>      </a:t>
            </a:r>
            <a:r>
              <a:rPr lang="en-US" altLang="zh-CN" sz="2000" b="1" dirty="0">
                <a:solidFill>
                  <a:srgbClr val="800000"/>
                </a:solidFill>
                <a:highlight>
                  <a:srgbClr val="FFFF00"/>
                </a:highlight>
                <a:latin typeface="Lucida Console" pitchFamily="49" charset="0"/>
                <a:ea typeface="宋体" pitchFamily="2" charset="-122"/>
              </a:rPr>
              <a:t>bne</a:t>
            </a:r>
            <a:r>
              <a:rPr lang="en-US" altLang="zh-CN" sz="2000" b="1" dirty="0">
                <a:solidFill>
                  <a:srgbClr val="800000"/>
                </a:solidFill>
                <a:latin typeface="Lucida Console" pitchFamily="49" charset="0"/>
                <a:ea typeface="宋体" pitchFamily="2" charset="-122"/>
              </a:rPr>
              <a:t>  $t0, $s5, Exit</a:t>
            </a:r>
            <a:br>
              <a:rPr lang="en-US" altLang="zh-CN" sz="2000" b="1" dirty="0">
                <a:solidFill>
                  <a:srgbClr val="800000"/>
                </a:solidFill>
                <a:latin typeface="Lucida Console" pitchFamily="49" charset="0"/>
                <a:ea typeface="宋体" pitchFamily="2" charset="-122"/>
              </a:rPr>
            </a:br>
            <a:r>
              <a:rPr lang="en-US" altLang="zh-CN" sz="2000" b="1" dirty="0">
                <a:solidFill>
                  <a:srgbClr val="800000"/>
                </a:solidFill>
                <a:latin typeface="Lucida Console" pitchFamily="49" charset="0"/>
                <a:ea typeface="宋体" pitchFamily="2" charset="-122"/>
              </a:rPr>
              <a:t>      addi $s3, $s3, 1</a:t>
            </a:r>
            <a:br>
              <a:rPr lang="en-US" altLang="zh-CN" sz="2000" b="1" dirty="0">
                <a:solidFill>
                  <a:srgbClr val="800000"/>
                </a:solidFill>
                <a:latin typeface="Lucida Console" pitchFamily="49" charset="0"/>
                <a:ea typeface="宋体" pitchFamily="2" charset="-122"/>
              </a:rPr>
            </a:br>
            <a:r>
              <a:rPr lang="en-US" altLang="zh-CN" sz="2000" b="1" dirty="0">
                <a:solidFill>
                  <a:srgbClr val="800000"/>
                </a:solidFill>
                <a:latin typeface="Lucida Console" pitchFamily="49" charset="0"/>
                <a:ea typeface="宋体" pitchFamily="2" charset="-122"/>
              </a:rPr>
              <a:t>      j    Loop</a:t>
            </a:r>
            <a:br>
              <a:rPr lang="en-US" altLang="zh-CN" sz="2000" b="1" dirty="0">
                <a:solidFill>
                  <a:srgbClr val="800000"/>
                </a:solidFill>
                <a:latin typeface="Lucida Console" pitchFamily="49" charset="0"/>
                <a:ea typeface="宋体" pitchFamily="2" charset="-122"/>
              </a:rPr>
            </a:br>
            <a:r>
              <a:rPr lang="en-US" altLang="zh-CN" sz="2000" b="1" dirty="0">
                <a:solidFill>
                  <a:srgbClr val="800000"/>
                </a:solidFill>
                <a:latin typeface="Lucida Console" pitchFamily="49" charset="0"/>
                <a:ea typeface="宋体" pitchFamily="2" charset="-122"/>
              </a:rPr>
              <a:t>Exit: …</a:t>
            </a:r>
            <a:endParaRPr lang="en-AU" altLang="zh-CN" sz="2400" b="1" dirty="0">
              <a:solidFill>
                <a:srgbClr val="800000"/>
              </a:solidFill>
              <a:latin typeface="Lucida Console" pitchFamily="49" charset="0"/>
              <a:ea typeface="宋体"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67</a:t>
            </a:fld>
            <a:endParaRPr lang="en-AU" altLang="zh-CN" sz="1400" b="1" dirty="0">
              <a:ea typeface="宋体" pitchFamily="2" charset="-122"/>
            </a:endParaRPr>
          </a:p>
        </p:txBody>
      </p:sp>
      <p:sp>
        <p:nvSpPr>
          <p:cNvPr id="179203"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基本块</a:t>
            </a:r>
            <a:endParaRPr lang="en-AU" altLang="zh-CN" dirty="0">
              <a:ea typeface="宋体" pitchFamily="2" charset="-122"/>
            </a:endParaRPr>
          </a:p>
        </p:txBody>
      </p:sp>
      <p:sp>
        <p:nvSpPr>
          <p:cNvPr id="179204" name="Rectangle 3"/>
          <p:cNvSpPr>
            <a:spLocks noGrp="1"/>
          </p:cNvSpPr>
          <p:nvPr>
            <p:ph idx="1"/>
          </p:nvPr>
        </p:nvSpPr>
        <p:spPr>
          <a:xfrm>
            <a:off x="684213" y="1125538"/>
            <a:ext cx="8270875" cy="2303462"/>
          </a:xfrm>
          <a:ln/>
        </p:spPr>
        <p:txBody>
          <a:bodyPr vert="horz" wrap="square" lIns="91440" tIns="45720" rIns="91440" bIns="45720" anchor="t"/>
          <a:lstStyle/>
          <a:p>
            <a:pPr eaLnBrk="1" hangingPunct="1"/>
            <a:r>
              <a:rPr lang="zh-CN" altLang="en-US" dirty="0">
                <a:ea typeface="黑体" pitchFamily="49" charset="-122"/>
              </a:rPr>
              <a:t>一个基本块是一个指令序列，其中</a:t>
            </a:r>
            <a:endParaRPr lang="en-US" altLang="zh-CN" dirty="0">
              <a:ea typeface="黑体" pitchFamily="49" charset="-122"/>
            </a:endParaRPr>
          </a:p>
          <a:p>
            <a:pPr lvl="1" eaLnBrk="1" hangingPunct="1"/>
            <a:r>
              <a:rPr lang="zh-CN" altLang="en-US" dirty="0">
                <a:highlight>
                  <a:srgbClr val="FFFF00"/>
                </a:highlight>
                <a:ea typeface="黑体" pitchFamily="49" charset="-122"/>
              </a:rPr>
              <a:t>内部没有跳出的指令</a:t>
            </a:r>
            <a:r>
              <a:rPr lang="zh-CN" altLang="en-US" dirty="0">
                <a:ea typeface="黑体" pitchFamily="49" charset="-122"/>
              </a:rPr>
              <a:t>（结束指令除外）</a:t>
            </a:r>
            <a:endParaRPr lang="en-US" altLang="zh-CN" dirty="0">
              <a:ea typeface="黑体" pitchFamily="49" charset="-122"/>
            </a:endParaRPr>
          </a:p>
          <a:p>
            <a:pPr lvl="1" eaLnBrk="1" hangingPunct="1"/>
            <a:r>
              <a:rPr lang="zh-CN" altLang="en-US" dirty="0">
                <a:highlight>
                  <a:srgbClr val="FFFF00"/>
                </a:highlight>
                <a:ea typeface="黑体" pitchFamily="49" charset="-122"/>
              </a:rPr>
              <a:t>也没有被跳转到的指令</a:t>
            </a:r>
            <a:r>
              <a:rPr lang="zh-CN" altLang="en-US" dirty="0">
                <a:ea typeface="黑体" pitchFamily="49" charset="-122"/>
              </a:rPr>
              <a:t>（开始指令除外）</a:t>
            </a:r>
            <a:endParaRPr lang="en-AU" altLang="zh-CN" dirty="0">
              <a:ea typeface="黑体" pitchFamily="49" charset="-122"/>
            </a:endParaRPr>
          </a:p>
        </p:txBody>
      </p:sp>
      <p:grpSp>
        <p:nvGrpSpPr>
          <p:cNvPr id="179205" name="Group 4"/>
          <p:cNvGrpSpPr/>
          <p:nvPr/>
        </p:nvGrpSpPr>
        <p:grpSpPr>
          <a:xfrm>
            <a:off x="755576" y="3573016"/>
            <a:ext cx="3311525" cy="2592387"/>
            <a:chOff x="1429" y="2296"/>
            <a:chExt cx="2086" cy="1633"/>
          </a:xfrm>
        </p:grpSpPr>
        <p:sp>
          <p:nvSpPr>
            <p:cNvPr id="179207" name="Rectangle 5"/>
            <p:cNvSpPr/>
            <p:nvPr/>
          </p:nvSpPr>
          <p:spPr>
            <a:xfrm>
              <a:off x="1791" y="2614"/>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179208" name="Rectangle 6"/>
            <p:cNvSpPr/>
            <p:nvPr/>
          </p:nvSpPr>
          <p:spPr>
            <a:xfrm>
              <a:off x="1791" y="2750"/>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179209" name="Rectangle 7"/>
            <p:cNvSpPr/>
            <p:nvPr/>
          </p:nvSpPr>
          <p:spPr>
            <a:xfrm>
              <a:off x="1791" y="2886"/>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179210" name="Rectangle 8"/>
            <p:cNvSpPr/>
            <p:nvPr/>
          </p:nvSpPr>
          <p:spPr>
            <a:xfrm>
              <a:off x="1791" y="3022"/>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179211" name="Rectangle 9"/>
            <p:cNvSpPr/>
            <p:nvPr/>
          </p:nvSpPr>
          <p:spPr>
            <a:xfrm>
              <a:off x="1791" y="3158"/>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179212" name="Rectangle 10"/>
            <p:cNvSpPr/>
            <p:nvPr/>
          </p:nvSpPr>
          <p:spPr>
            <a:xfrm>
              <a:off x="1791" y="3294"/>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179213" name="Rectangle 11"/>
            <p:cNvSpPr/>
            <p:nvPr/>
          </p:nvSpPr>
          <p:spPr>
            <a:xfrm>
              <a:off x="1791" y="3430"/>
              <a:ext cx="1270" cy="1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179214" name="Line 12"/>
            <p:cNvSpPr/>
            <p:nvPr/>
          </p:nvSpPr>
          <p:spPr>
            <a:xfrm>
              <a:off x="2426" y="2296"/>
              <a:ext cx="0" cy="318"/>
            </a:xfrm>
            <a:prstGeom prst="line">
              <a:avLst/>
            </a:prstGeom>
            <a:ln w="19050" cap="flat" cmpd="sng">
              <a:solidFill>
                <a:schemeClr val="tx1"/>
              </a:solidFill>
              <a:prstDash val="solid"/>
              <a:headEnd type="none" w="med" len="med"/>
              <a:tailEnd type="triangle" w="med" len="med"/>
            </a:ln>
          </p:spPr>
        </p:sp>
        <p:sp>
          <p:nvSpPr>
            <p:cNvPr id="179215" name="Line 13"/>
            <p:cNvSpPr/>
            <p:nvPr/>
          </p:nvSpPr>
          <p:spPr>
            <a:xfrm>
              <a:off x="2426" y="2614"/>
              <a:ext cx="0" cy="907"/>
            </a:xfrm>
            <a:prstGeom prst="line">
              <a:avLst/>
            </a:prstGeom>
            <a:ln w="19050" cap="flat" cmpd="sng">
              <a:solidFill>
                <a:schemeClr val="tx1"/>
              </a:solidFill>
              <a:prstDash val="solid"/>
              <a:headEnd type="none" w="med" len="med"/>
              <a:tailEnd type="triangle" w="med" len="med"/>
            </a:ln>
          </p:spPr>
        </p:sp>
        <p:sp>
          <p:nvSpPr>
            <p:cNvPr id="179216" name="Line 14"/>
            <p:cNvSpPr/>
            <p:nvPr/>
          </p:nvSpPr>
          <p:spPr>
            <a:xfrm>
              <a:off x="2426" y="3521"/>
              <a:ext cx="0" cy="408"/>
            </a:xfrm>
            <a:prstGeom prst="line">
              <a:avLst/>
            </a:prstGeom>
            <a:ln w="19050" cap="flat" cmpd="sng">
              <a:solidFill>
                <a:schemeClr val="tx1"/>
              </a:solidFill>
              <a:prstDash val="solid"/>
              <a:headEnd type="none" w="med" len="med"/>
              <a:tailEnd type="triangle" w="med" len="med"/>
            </a:ln>
          </p:spPr>
        </p:sp>
        <p:sp>
          <p:nvSpPr>
            <p:cNvPr id="179217" name="Line 15"/>
            <p:cNvSpPr/>
            <p:nvPr/>
          </p:nvSpPr>
          <p:spPr>
            <a:xfrm>
              <a:off x="2426" y="3521"/>
              <a:ext cx="1089" cy="0"/>
            </a:xfrm>
            <a:prstGeom prst="line">
              <a:avLst/>
            </a:prstGeom>
            <a:ln w="19050" cap="flat" cmpd="sng">
              <a:solidFill>
                <a:schemeClr val="tx1"/>
              </a:solidFill>
              <a:prstDash val="solid"/>
              <a:headEnd type="none" w="med" len="med"/>
              <a:tailEnd type="triangle" w="med" len="med"/>
            </a:ln>
          </p:spPr>
        </p:sp>
        <p:sp>
          <p:nvSpPr>
            <p:cNvPr id="179218" name="Line 16"/>
            <p:cNvSpPr/>
            <p:nvPr/>
          </p:nvSpPr>
          <p:spPr>
            <a:xfrm>
              <a:off x="1429" y="2659"/>
              <a:ext cx="363" cy="0"/>
            </a:xfrm>
            <a:prstGeom prst="line">
              <a:avLst/>
            </a:prstGeom>
            <a:ln w="19050" cap="flat" cmpd="sng">
              <a:solidFill>
                <a:schemeClr val="tx1"/>
              </a:solidFill>
              <a:prstDash val="solid"/>
              <a:headEnd type="none" w="med" len="med"/>
              <a:tailEnd type="triangle" w="med" len="med"/>
            </a:ln>
          </p:spPr>
        </p:sp>
        <p:sp>
          <p:nvSpPr>
            <p:cNvPr id="179219" name="Rectangle 17"/>
            <p:cNvSpPr/>
            <p:nvPr/>
          </p:nvSpPr>
          <p:spPr>
            <a:xfrm>
              <a:off x="1791" y="2478"/>
              <a:ext cx="1270" cy="13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179220" name="Rectangle 18"/>
            <p:cNvSpPr/>
            <p:nvPr/>
          </p:nvSpPr>
          <p:spPr>
            <a:xfrm>
              <a:off x="1791" y="2341"/>
              <a:ext cx="1270" cy="13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179221" name="Rectangle 19"/>
            <p:cNvSpPr/>
            <p:nvPr/>
          </p:nvSpPr>
          <p:spPr>
            <a:xfrm>
              <a:off x="1791" y="3566"/>
              <a:ext cx="1270" cy="13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179222" name="Rectangle 20"/>
            <p:cNvSpPr/>
            <p:nvPr/>
          </p:nvSpPr>
          <p:spPr>
            <a:xfrm>
              <a:off x="1791" y="3702"/>
              <a:ext cx="1270" cy="136"/>
            </a:xfrm>
            <a:prstGeom prst="rect">
              <a:avLst/>
            </a:prstGeom>
            <a:no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grpSp>
      <p:sp>
        <p:nvSpPr>
          <p:cNvPr id="179206" name="Rectangle 21"/>
          <p:cNvSpPr/>
          <p:nvPr/>
        </p:nvSpPr>
        <p:spPr>
          <a:xfrm>
            <a:off x="3995738" y="3716338"/>
            <a:ext cx="4886325" cy="20891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r>
              <a:rPr lang="zh-CN" altLang="en-US" sz="2800" dirty="0">
                <a:ea typeface="宋体" pitchFamily="2" charset="-122"/>
              </a:rPr>
              <a:t>编译器标识基本快用于优化</a:t>
            </a:r>
          </a:p>
          <a:p>
            <a:pPr marL="342900" lvl="0" indent="-342900" eaLnBrk="1" hangingPunct="1"/>
            <a:endParaRPr lang="en-US" altLang="zh-CN" sz="2800" dirty="0">
              <a:ea typeface="宋体" pitchFamily="2" charset="-122"/>
            </a:endParaRPr>
          </a:p>
          <a:p>
            <a:pPr marL="342900" lvl="0" indent="-342900" eaLnBrk="1" hangingPunct="1"/>
            <a:r>
              <a:rPr lang="zh-CN" altLang="en-US" sz="2800" dirty="0">
                <a:ea typeface="宋体" pitchFamily="2" charset="-122"/>
              </a:rPr>
              <a:t>高级处理机能够加速基本块的执行</a:t>
            </a:r>
            <a:endParaRPr lang="en-US" altLang="zh-CN" sz="2800" dirty="0">
              <a:ea typeface="宋体"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p:nvPr>
        </p:nvSpPr>
        <p:spPr>
          <a:ln/>
        </p:spPr>
        <p:txBody>
          <a:bodyPr vert="horz" wrap="square" lIns="91440" tIns="45720" rIns="91440" bIns="45720" anchor="b">
            <a:spAutoFit/>
          </a:bodyPr>
          <a:lstStyle/>
          <a:p>
            <a:r>
              <a:rPr lang="en-US" altLang="zh-CN" dirty="0">
                <a:ea typeface="宋体" pitchFamily="2" charset="-122"/>
              </a:rPr>
              <a:t>Case/switch </a:t>
            </a:r>
            <a:r>
              <a:rPr lang="zh-CN" altLang="en-US" dirty="0">
                <a:ea typeface="宋体" pitchFamily="2" charset="-122"/>
              </a:rPr>
              <a:t>语句</a:t>
            </a:r>
          </a:p>
        </p:txBody>
      </p:sp>
      <p:sp>
        <p:nvSpPr>
          <p:cNvPr id="11267" name="内容占位符 2"/>
          <p:cNvSpPr>
            <a:spLocks noGrp="1"/>
          </p:cNvSpPr>
          <p:nvPr>
            <p:ph idx="1"/>
          </p:nvPr>
        </p:nvSpPr>
        <p:spPr>
          <a:ln/>
        </p:spPr>
        <p:txBody>
          <a:bodyPr vert="horz" wrap="square" lIns="91440" tIns="45720" rIns="91440" bIns="45720" anchor="t"/>
          <a:lstStyle/>
          <a:p>
            <a:r>
              <a:rPr lang="zh-CN" altLang="en-US" dirty="0">
                <a:ea typeface="宋体" pitchFamily="2" charset="-122"/>
              </a:rPr>
              <a:t>转移地址表</a:t>
            </a:r>
            <a:r>
              <a:rPr lang="en-US" altLang="zh-CN" dirty="0">
                <a:ea typeface="宋体" pitchFamily="2" charset="-122"/>
              </a:rPr>
              <a:t>( jump table )</a:t>
            </a:r>
          </a:p>
          <a:p>
            <a:pPr lvl="1"/>
            <a:r>
              <a:rPr lang="zh-CN" altLang="en-US" dirty="0">
                <a:ea typeface="宋体" pitchFamily="2" charset="-122"/>
              </a:rPr>
              <a:t>包含了不同指令序列地址的表</a:t>
            </a:r>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endParaRPr lang="en-US" altLang="zh-CN" dirty="0">
              <a:ea typeface="宋体" pitchFamily="2" charset="-122"/>
            </a:endParaRPr>
          </a:p>
          <a:p>
            <a:r>
              <a:rPr lang="zh-CN" altLang="en-US" dirty="0">
                <a:ea typeface="宋体" pitchFamily="2" charset="-122"/>
              </a:rPr>
              <a:t>寄存器跳转指令</a:t>
            </a:r>
            <a:endParaRPr lang="en-US" altLang="zh-CN" dirty="0">
              <a:ea typeface="宋体" pitchFamily="2" charset="-122"/>
            </a:endParaRPr>
          </a:p>
          <a:p>
            <a:pPr lvl="1">
              <a:buNone/>
            </a:pPr>
            <a:r>
              <a:rPr lang="en-US" altLang="zh-CN" dirty="0">
                <a:ea typeface="宋体" pitchFamily="2" charset="-122"/>
              </a:rPr>
              <a:t>	jr</a:t>
            </a:r>
          </a:p>
          <a:p>
            <a:pPr lvl="1">
              <a:buNone/>
            </a:pPr>
            <a:endParaRPr lang="zh-CN" altLang="en-US" dirty="0">
              <a:ea typeface="宋体" pitchFamily="2" charset="-122"/>
            </a:endParaRPr>
          </a:p>
        </p:txBody>
      </p:sp>
      <p:sp>
        <p:nvSpPr>
          <p:cNvPr id="18739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68</a:t>
            </a:fld>
            <a:endParaRPr lang="en-AU" altLang="zh-CN" sz="1400" b="1" dirty="0">
              <a:ea typeface="宋体" pitchFamily="2" charset="-122"/>
            </a:endParaRPr>
          </a:p>
        </p:txBody>
      </p:sp>
      <p:graphicFrame>
        <p:nvGraphicFramePr>
          <p:cNvPr id="2" name="表格 1"/>
          <p:cNvGraphicFramePr>
            <a:graphicFrameLocks noGrp="1"/>
          </p:cNvGraphicFramePr>
          <p:nvPr/>
        </p:nvGraphicFramePr>
        <p:xfrm>
          <a:off x="1116013" y="2349500"/>
          <a:ext cx="5975350" cy="2011582"/>
        </p:xfrm>
        <a:graphic>
          <a:graphicData uri="http://schemas.openxmlformats.org/drawingml/2006/table">
            <a:tbl>
              <a:tblPr/>
              <a:tblGrid>
                <a:gridCol w="646112">
                  <a:extLst>
                    <a:ext uri="{9D8B030D-6E8A-4147-A177-3AD203B41FA5}">
                      <a16:colId xmlns:a16="http://schemas.microsoft.com/office/drawing/2014/main" val="20000"/>
                    </a:ext>
                  </a:extLst>
                </a:gridCol>
                <a:gridCol w="5329238">
                  <a:extLst>
                    <a:ext uri="{9D8B030D-6E8A-4147-A177-3AD203B41FA5}">
                      <a16:colId xmlns:a16="http://schemas.microsoft.com/office/drawing/2014/main" val="20001"/>
                    </a:ext>
                  </a:extLst>
                </a:gridCol>
              </a:tblGrid>
              <a:tr h="20113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90204" pitchFamily="34" charset="0"/>
                          <a:ea typeface="黑体" pitchFamily="49" charset="-122"/>
                        </a:rPr>
                        <a:t>1</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90204" pitchFamily="34" charset="0"/>
                          <a:ea typeface="黑体" pitchFamily="49" charset="-122"/>
                        </a:rPr>
                        <a:t>2</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90204" pitchFamily="34" charset="0"/>
                          <a:ea typeface="黑体" pitchFamily="49" charset="-122"/>
                        </a:rPr>
                        <a:t>3</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90204" pitchFamily="34" charset="0"/>
                          <a:ea typeface="黑体" pitchFamily="49" charset="-122"/>
                        </a:rPr>
                        <a:t>4</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90204" pitchFamily="34" charset="0"/>
                          <a:ea typeface="黑体" pitchFamily="49" charset="-122"/>
                        </a:rPr>
                        <a:t>5</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90204" pitchFamily="34" charset="0"/>
                          <a:ea typeface="黑体" pitchFamily="49" charset="-122"/>
                        </a:rPr>
                        <a:t>6</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Arial" panose="020B0604020202090204" pitchFamily="34" charset="0"/>
                          <a:ea typeface="黑体" pitchFamily="49" charset="-122"/>
                        </a:rPr>
                        <a:t>7</a:t>
                      </a:r>
                    </a:p>
                  </a:txBody>
                  <a:tcPr marL="91430" marR="91430" marT="45671" marB="45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5F5F5"/>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9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9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9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9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9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90204" pitchFamily="34" charset="0"/>
                        </a:defRPr>
                      </a:lvl9pPr>
                    </a:lstStyle>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switch (day)</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case '1' : </a:t>
                      </a:r>
                      <a:r>
                        <a:rPr kumimoji="0" lang="en-US" altLang="zh-CN" sz="1800" b="0" i="0" u="none" strike="noStrike" cap="none" normalizeH="0" baseline="0" dirty="0" err="1">
                          <a:ln>
                            <a:noFill/>
                          </a:ln>
                          <a:solidFill>
                            <a:schemeClr val="tx1"/>
                          </a:solidFill>
                          <a:effectLst/>
                          <a:latin typeface="Arial" panose="020B0604020202090204" pitchFamily="34" charset="0"/>
                          <a:ea typeface="黑体" pitchFamily="49" charset="-122"/>
                        </a:rPr>
                        <a:t>printf</a:t>
                      </a: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("Monday\n"); break;</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case '2' : </a:t>
                      </a:r>
                      <a:r>
                        <a:rPr kumimoji="0" lang="en-US" altLang="zh-CN" sz="1800" b="0" i="0" u="none" strike="noStrike" cap="none" normalizeH="0" baseline="0" dirty="0" err="1">
                          <a:ln>
                            <a:noFill/>
                          </a:ln>
                          <a:solidFill>
                            <a:schemeClr val="tx1"/>
                          </a:solidFill>
                          <a:effectLst/>
                          <a:latin typeface="Arial" panose="020B0604020202090204" pitchFamily="34" charset="0"/>
                          <a:ea typeface="黑体" pitchFamily="49" charset="-122"/>
                        </a:rPr>
                        <a:t>printf</a:t>
                      </a: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("Tuesday\n"); break;</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case 1 : </a:t>
                      </a:r>
                      <a:r>
                        <a:rPr kumimoji="0" lang="en-US" altLang="zh-CN" sz="1800" b="0" i="0" u="none" strike="noStrike" cap="none" normalizeH="0" baseline="0" dirty="0" err="1">
                          <a:ln>
                            <a:noFill/>
                          </a:ln>
                          <a:solidFill>
                            <a:schemeClr val="tx1"/>
                          </a:solidFill>
                          <a:effectLst/>
                          <a:latin typeface="Arial" panose="020B0604020202090204" pitchFamily="34" charset="0"/>
                          <a:ea typeface="黑体" pitchFamily="49" charset="-122"/>
                        </a:rPr>
                        <a:t>printf</a:t>
                      </a: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("1\n"); break; //</a:t>
                      </a:r>
                      <a:r>
                        <a:rPr kumimoji="0" lang="zh-CN" altLang="en-US" sz="1800" b="0" i="0" u="none" strike="noStrike" cap="none" normalizeH="0" baseline="0" dirty="0">
                          <a:ln>
                            <a:noFill/>
                          </a:ln>
                          <a:solidFill>
                            <a:schemeClr val="tx1"/>
                          </a:solidFill>
                          <a:effectLst/>
                          <a:latin typeface="Arial" panose="020B0604020202090204" pitchFamily="34" charset="0"/>
                          <a:ea typeface="黑体" pitchFamily="49" charset="-122"/>
                        </a:rPr>
                        <a:t>注意</a:t>
                      </a: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1</a:t>
                      </a:r>
                      <a:r>
                        <a:rPr kumimoji="0" lang="zh-CN" altLang="en-US" sz="1800" b="0" i="0" u="none" strike="noStrike" cap="none" normalizeH="0" baseline="0" dirty="0">
                          <a:ln>
                            <a:noFill/>
                          </a:ln>
                          <a:solidFill>
                            <a:schemeClr val="tx1"/>
                          </a:solidFill>
                          <a:effectLst/>
                          <a:latin typeface="Arial" panose="020B0604020202090204" pitchFamily="34" charset="0"/>
                          <a:ea typeface="黑体" pitchFamily="49" charset="-122"/>
                        </a:rPr>
                        <a:t>和</a:t>
                      </a: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'1'</a:t>
                      </a:r>
                      <a:r>
                        <a:rPr kumimoji="0" lang="zh-CN" altLang="en-US" sz="1800" b="0" i="0" u="none" strike="noStrike" cap="none" normalizeH="0" baseline="0" dirty="0">
                          <a:ln>
                            <a:noFill/>
                          </a:ln>
                          <a:solidFill>
                            <a:schemeClr val="tx1"/>
                          </a:solidFill>
                          <a:effectLst/>
                          <a:latin typeface="Arial" panose="020B0604020202090204" pitchFamily="34" charset="0"/>
                          <a:ea typeface="黑体" pitchFamily="49" charset="-122"/>
                        </a:rPr>
                        <a:t>的区别</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default : </a:t>
                      </a:r>
                      <a:r>
                        <a:rPr kumimoji="0" lang="en-US" altLang="zh-CN" sz="1800" b="0" i="0" u="none" strike="noStrike" cap="none" normalizeH="0" baseline="0" dirty="0" err="1">
                          <a:ln>
                            <a:noFill/>
                          </a:ln>
                          <a:solidFill>
                            <a:schemeClr val="tx1"/>
                          </a:solidFill>
                          <a:effectLst/>
                          <a:latin typeface="Arial" panose="020B0604020202090204" pitchFamily="34" charset="0"/>
                          <a:ea typeface="黑体" pitchFamily="49" charset="-122"/>
                        </a:rPr>
                        <a:t>printf</a:t>
                      </a: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("error\n");</a:t>
                      </a:r>
                    </a:p>
                    <a:p>
                      <a:pPr marL="0" marR="0" lvl="0" indent="0" algn="l"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panose="020B0604020202090204" pitchFamily="34" charset="0"/>
                          <a:ea typeface="黑体" pitchFamily="49" charset="-122"/>
                        </a:rPr>
                        <a:t>}</a:t>
                      </a:r>
                    </a:p>
                  </a:txBody>
                  <a:tcPr marL="91430" marR="91430" marT="45671" marB="45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5F5F5"/>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6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03EF7C1-E34F-4C65-A056-742EF7529AC8}"/>
              </a:ext>
            </a:extLst>
          </p:cNvPr>
          <p:cNvSpPr txBox="1"/>
          <p:nvPr/>
        </p:nvSpPr>
        <p:spPr>
          <a:xfrm>
            <a:off x="611560" y="548680"/>
            <a:ext cx="4572000" cy="461665"/>
          </a:xfrm>
          <a:prstGeom prst="rect">
            <a:avLst/>
          </a:prstGeom>
          <a:noFill/>
        </p:spPr>
        <p:txBody>
          <a:bodyPr wrap="square">
            <a:spAutoFit/>
          </a:bodyPr>
          <a:lstStyle/>
          <a:p>
            <a:r>
              <a:rPr lang="zh-CN" altLang="en-US" sz="2400" dirty="0">
                <a:latin typeface="黑体" pitchFamily="49" charset="-122"/>
                <a:ea typeface="黑体" pitchFamily="49" charset="-122"/>
              </a:rPr>
              <a:t>计算机硬件设计原则</a:t>
            </a:r>
            <a:endParaRPr lang="zh-CN" altLang="en-US" sz="2400" dirty="0"/>
          </a:p>
        </p:txBody>
      </p:sp>
      <p:sp>
        <p:nvSpPr>
          <p:cNvPr id="4" name="文本框 3">
            <a:extLst>
              <a:ext uri="{FF2B5EF4-FFF2-40B4-BE49-F238E27FC236}">
                <a16:creationId xmlns:a16="http://schemas.microsoft.com/office/drawing/2014/main" id="{84806182-4996-40A8-8C38-1929D0BF99A2}"/>
              </a:ext>
            </a:extLst>
          </p:cNvPr>
          <p:cNvSpPr txBox="1"/>
          <p:nvPr/>
        </p:nvSpPr>
        <p:spPr>
          <a:xfrm>
            <a:off x="611560" y="1196752"/>
            <a:ext cx="7128792" cy="1569660"/>
          </a:xfrm>
          <a:prstGeom prst="rect">
            <a:avLst/>
          </a:prstGeom>
          <a:noFill/>
        </p:spPr>
        <p:txBody>
          <a:bodyPr wrap="square">
            <a:spAutoFit/>
          </a:bodyPr>
          <a:lstStyle/>
          <a:p>
            <a:r>
              <a:rPr lang="en-US" altLang="zh-CN" sz="2400" dirty="0"/>
              <a:t>1.</a:t>
            </a:r>
            <a:r>
              <a:rPr lang="zh-CN" altLang="en-US" sz="2400" dirty="0"/>
              <a:t>简单源于规整</a:t>
            </a:r>
            <a:endParaRPr lang="en-US" altLang="zh-CN" sz="2400" dirty="0"/>
          </a:p>
          <a:p>
            <a:pPr marL="800100" lvl="1" indent="-342900">
              <a:buFont typeface="Arial" panose="020B0604020202020204" pitchFamily="34" charset="0"/>
              <a:buChar char="•"/>
            </a:pPr>
            <a:r>
              <a:rPr lang="en-US" altLang="zh-CN" sz="2400" dirty="0"/>
              <a:t>MIPS</a:t>
            </a:r>
            <a:r>
              <a:rPr lang="zh-CN" altLang="en-US" sz="2400" dirty="0"/>
              <a:t>指令都是</a:t>
            </a:r>
            <a:r>
              <a:rPr lang="en-US" altLang="zh-CN" sz="2400" dirty="0"/>
              <a:t>32</a:t>
            </a:r>
            <a:r>
              <a:rPr lang="zh-CN" altLang="en-US" sz="2400" dirty="0"/>
              <a:t>位的</a:t>
            </a:r>
            <a:endParaRPr lang="en-US" altLang="zh-CN" sz="2400" dirty="0"/>
          </a:p>
          <a:p>
            <a:pPr marL="800100" lvl="1" indent="-342900">
              <a:buFont typeface="Arial" panose="020B0604020202020204" pitchFamily="34" charset="0"/>
              <a:buChar char="•"/>
            </a:pPr>
            <a:r>
              <a:rPr lang="zh-CN" altLang="en-US" sz="2400" dirty="0"/>
              <a:t>规整使实现简单，简单能获得低成本高性能</a:t>
            </a:r>
          </a:p>
          <a:p>
            <a:pPr marL="800100" lvl="1" indent="-342900">
              <a:buFont typeface="Arial" panose="020B0604020202020204" pitchFamily="34" charset="0"/>
              <a:buChar char="•"/>
            </a:pPr>
            <a:endParaRPr lang="en-US" altLang="zh-CN" sz="2400" dirty="0"/>
          </a:p>
        </p:txBody>
      </p:sp>
      <p:sp>
        <p:nvSpPr>
          <p:cNvPr id="5" name="文本框 4">
            <a:extLst>
              <a:ext uri="{FF2B5EF4-FFF2-40B4-BE49-F238E27FC236}">
                <a16:creationId xmlns:a16="http://schemas.microsoft.com/office/drawing/2014/main" id="{934DC64E-E4D5-45D3-AF3F-25CB4D77E146}"/>
              </a:ext>
            </a:extLst>
          </p:cNvPr>
          <p:cNvSpPr txBox="1"/>
          <p:nvPr/>
        </p:nvSpPr>
        <p:spPr>
          <a:xfrm>
            <a:off x="611560" y="2420888"/>
            <a:ext cx="8424936" cy="830997"/>
          </a:xfrm>
          <a:prstGeom prst="rect">
            <a:avLst/>
          </a:prstGeom>
          <a:noFill/>
        </p:spPr>
        <p:txBody>
          <a:bodyPr wrap="square">
            <a:spAutoFit/>
          </a:bodyPr>
          <a:lstStyle/>
          <a:p>
            <a:r>
              <a:rPr lang="en-US" altLang="zh-CN" sz="2400" dirty="0"/>
              <a:t>2.</a:t>
            </a:r>
            <a:r>
              <a:rPr lang="zh-CN" altLang="en-US" sz="2400" dirty="0"/>
              <a:t>越小越快</a:t>
            </a:r>
            <a:endParaRPr lang="en-US" altLang="zh-CN" sz="2400" dirty="0"/>
          </a:p>
          <a:p>
            <a:pPr marL="800100" lvl="1" indent="-342900">
              <a:buFont typeface="Arial" panose="020B0604020202020204" pitchFamily="34" charset="0"/>
              <a:buChar char="•"/>
            </a:pPr>
            <a:r>
              <a:rPr lang="en-US" altLang="zh-CN" sz="2400" dirty="0"/>
              <a:t>32</a:t>
            </a:r>
            <a:r>
              <a:rPr lang="zh-CN" altLang="en-US" sz="2400" dirty="0"/>
              <a:t>个寄存器：大量的寄存器可能会使时钟周期变长</a:t>
            </a:r>
            <a:endParaRPr lang="en-US" altLang="zh-CN" sz="2400" dirty="0"/>
          </a:p>
        </p:txBody>
      </p:sp>
      <p:sp>
        <p:nvSpPr>
          <p:cNvPr id="7" name="文本框 6">
            <a:extLst>
              <a:ext uri="{FF2B5EF4-FFF2-40B4-BE49-F238E27FC236}">
                <a16:creationId xmlns:a16="http://schemas.microsoft.com/office/drawing/2014/main" id="{46728E62-6946-4E77-8C8D-2634F0D61106}"/>
              </a:ext>
            </a:extLst>
          </p:cNvPr>
          <p:cNvSpPr txBox="1"/>
          <p:nvPr/>
        </p:nvSpPr>
        <p:spPr>
          <a:xfrm>
            <a:off x="596432" y="3429000"/>
            <a:ext cx="8424936" cy="1200329"/>
          </a:xfrm>
          <a:prstGeom prst="rect">
            <a:avLst/>
          </a:prstGeom>
          <a:noFill/>
        </p:spPr>
        <p:txBody>
          <a:bodyPr wrap="square">
            <a:spAutoFit/>
          </a:bodyPr>
          <a:lstStyle/>
          <a:p>
            <a:r>
              <a:rPr lang="en-US" altLang="zh-CN" sz="2400" dirty="0"/>
              <a:t>3.</a:t>
            </a:r>
            <a:r>
              <a:rPr lang="zh-CN" altLang="en-US" sz="2400" dirty="0"/>
              <a:t>设计需要适宜的折中方案</a:t>
            </a:r>
          </a:p>
          <a:p>
            <a:pPr marL="800100" lvl="1" indent="-342900">
              <a:buFont typeface="Arial" panose="020B0604020202020204" pitchFamily="34" charset="0"/>
              <a:buChar char="•"/>
            </a:pPr>
            <a:r>
              <a:rPr lang="zh-CN" altLang="en-US" sz="2400" dirty="0"/>
              <a:t>为避免冲突，保持指令长度相同，但是不同的指令类型采用不同的指令格式</a:t>
            </a:r>
            <a:endParaRPr lang="en-US" altLang="zh-CN" sz="2400" dirty="0"/>
          </a:p>
        </p:txBody>
      </p:sp>
    </p:spTree>
    <p:extLst>
      <p:ext uri="{BB962C8B-B14F-4D97-AF65-F5344CB8AC3E}">
        <p14:creationId xmlns:p14="http://schemas.microsoft.com/office/powerpoint/2010/main" val="1822695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7</a:t>
            </a:fld>
            <a:endParaRPr lang="en-AU" altLang="zh-CN" sz="1400" b="1" dirty="0">
              <a:ea typeface="宋体" pitchFamily="2" charset="-122"/>
            </a:endParaRPr>
          </a:p>
        </p:txBody>
      </p:sp>
      <p:sp>
        <p:nvSpPr>
          <p:cNvPr id="21507"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计算机的分类</a:t>
            </a:r>
            <a:endParaRPr lang="en-US" altLang="zh-CN" dirty="0">
              <a:ea typeface="宋体" pitchFamily="2" charset="-122"/>
            </a:endParaRPr>
          </a:p>
        </p:txBody>
      </p:sp>
      <p:sp>
        <p:nvSpPr>
          <p:cNvPr id="21508" name="Rectangle 3"/>
          <p:cNvSpPr>
            <a:spLocks noGrp="1"/>
          </p:cNvSpPr>
          <p:nvPr>
            <p:ph idx="1"/>
          </p:nvPr>
        </p:nvSpPr>
        <p:spPr>
          <a:ln/>
        </p:spPr>
        <p:txBody>
          <a:bodyPr vert="horz" wrap="square" lIns="91440" tIns="45720" rIns="91440" bIns="45720" anchor="t"/>
          <a:lstStyle/>
          <a:p>
            <a:pPr eaLnBrk="1" hangingPunct="1">
              <a:lnSpc>
                <a:spcPct val="90000"/>
              </a:lnSpc>
            </a:pPr>
            <a:r>
              <a:rPr lang="zh-CN" altLang="en-US" dirty="0">
                <a:ea typeface="宋体" pitchFamily="2" charset="-122"/>
              </a:rPr>
              <a:t>个人计算机</a:t>
            </a:r>
            <a:endParaRPr lang="en-US" altLang="zh-CN" dirty="0">
              <a:ea typeface="宋体" pitchFamily="2" charset="-122"/>
            </a:endParaRPr>
          </a:p>
          <a:p>
            <a:pPr lvl="1" eaLnBrk="1" hangingPunct="1">
              <a:lnSpc>
                <a:spcPct val="90000"/>
              </a:lnSpc>
            </a:pPr>
            <a:r>
              <a:rPr lang="zh-CN" altLang="en-US" dirty="0">
                <a:ea typeface="宋体" pitchFamily="2" charset="-122"/>
              </a:rPr>
              <a:t>广泛使用，运行大量第三方软件</a:t>
            </a:r>
            <a:endParaRPr lang="en-US" altLang="zh-CN" dirty="0">
              <a:ea typeface="宋体" pitchFamily="2" charset="-122"/>
            </a:endParaRPr>
          </a:p>
          <a:p>
            <a:pPr lvl="1" eaLnBrk="1" hangingPunct="1">
              <a:lnSpc>
                <a:spcPct val="90000"/>
              </a:lnSpc>
            </a:pPr>
            <a:r>
              <a:rPr lang="zh-CN" altLang="en-US" dirty="0">
                <a:ea typeface="宋体" pitchFamily="2" charset="-122"/>
              </a:rPr>
              <a:t>受性价比的制约，对单用户提供良好性能，价格低廉</a:t>
            </a:r>
            <a:endParaRPr lang="en-US" altLang="zh-CN" dirty="0">
              <a:ea typeface="宋体" pitchFamily="2" charset="-122"/>
            </a:endParaRPr>
          </a:p>
          <a:p>
            <a:pPr lvl="1" eaLnBrk="1" hangingPunct="1">
              <a:lnSpc>
                <a:spcPct val="90000"/>
              </a:lnSpc>
            </a:pPr>
            <a:endParaRPr lang="en-US" altLang="zh-CN" dirty="0">
              <a:ea typeface="宋体" pitchFamily="2" charset="-122"/>
            </a:endParaRPr>
          </a:p>
          <a:p>
            <a:pPr eaLnBrk="1" hangingPunct="1">
              <a:lnSpc>
                <a:spcPct val="90000"/>
              </a:lnSpc>
            </a:pPr>
            <a:r>
              <a:rPr lang="zh-CN" altLang="en-US" dirty="0">
                <a:ea typeface="宋体" pitchFamily="2" charset="-122"/>
              </a:rPr>
              <a:t>服务器</a:t>
            </a:r>
            <a:endParaRPr lang="en-US" altLang="zh-CN" dirty="0">
              <a:ea typeface="宋体" pitchFamily="2" charset="-122"/>
            </a:endParaRPr>
          </a:p>
          <a:p>
            <a:pPr lvl="1" eaLnBrk="1" hangingPunct="1">
              <a:lnSpc>
                <a:spcPct val="90000"/>
              </a:lnSpc>
            </a:pPr>
            <a:r>
              <a:rPr lang="zh-CN" altLang="en-US" dirty="0">
                <a:ea typeface="宋体" pitchFamily="2" charset="-122"/>
              </a:rPr>
              <a:t>基于网络访问</a:t>
            </a:r>
            <a:endParaRPr lang="en-US" altLang="zh-CN" dirty="0">
              <a:ea typeface="宋体" pitchFamily="2" charset="-122"/>
            </a:endParaRPr>
          </a:p>
          <a:p>
            <a:pPr lvl="1" eaLnBrk="1" hangingPunct="1">
              <a:lnSpc>
                <a:spcPct val="90000"/>
              </a:lnSpc>
            </a:pPr>
            <a:r>
              <a:rPr lang="zh-CN" altLang="en-US" dirty="0">
                <a:ea typeface="宋体" pitchFamily="2" charset="-122"/>
              </a:rPr>
              <a:t>容量大，性能良好，可靠性高</a:t>
            </a:r>
            <a:endParaRPr lang="en-US" altLang="zh-CN" dirty="0">
              <a:ea typeface="宋体" pitchFamily="2" charset="-122"/>
            </a:endParaRPr>
          </a:p>
          <a:p>
            <a:pPr lvl="1" eaLnBrk="1" hangingPunct="1">
              <a:lnSpc>
                <a:spcPct val="90000"/>
              </a:lnSpc>
            </a:pPr>
            <a:r>
              <a:rPr lang="zh-CN" altLang="en-US" dirty="0">
                <a:ea typeface="宋体" pitchFamily="2" charset="-122"/>
              </a:rPr>
              <a:t>服务器的功能和价格有很大的伸缩范围</a:t>
            </a:r>
            <a:endParaRPr lang="en-US" altLang="zh-CN" dirty="0">
              <a:ea typeface="宋体" pitchFamily="2" charset="-122"/>
            </a:endParaRPr>
          </a:p>
          <a:p>
            <a:pPr eaLnBrk="1" hangingPunct="1">
              <a:lnSpc>
                <a:spcPct val="90000"/>
              </a:lnSpc>
            </a:pPr>
            <a:endParaRPr lang="en-AU" altLang="zh-CN" dirty="0">
              <a:ea typeface="宋体"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70</a:t>
            </a:fld>
            <a:endParaRPr lang="en-AU" altLang="zh-CN" sz="1400" b="1" dirty="0">
              <a:ea typeface="宋体" pitchFamily="2" charset="-122"/>
            </a:endParaRPr>
          </a:p>
        </p:txBody>
      </p:sp>
      <p:sp>
        <p:nvSpPr>
          <p:cNvPr id="147459" name="Rectangle 5"/>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机器语言</a:t>
            </a:r>
            <a:endParaRPr lang="en-AU" altLang="zh-CN" dirty="0">
              <a:ea typeface="宋体" pitchFamily="2" charset="-122"/>
            </a:endParaRPr>
          </a:p>
        </p:txBody>
      </p:sp>
      <p:sp>
        <p:nvSpPr>
          <p:cNvPr id="147461" name="Text Box 4"/>
          <p:cNvSpPr txBox="1"/>
          <p:nvPr/>
        </p:nvSpPr>
        <p:spPr>
          <a:xfrm rot="5400000">
            <a:off x="6473825" y="2301875"/>
            <a:ext cx="49720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§2.5 Representing Instructions in the Computer</a:t>
            </a:r>
          </a:p>
        </p:txBody>
      </p:sp>
      <p:pic>
        <p:nvPicPr>
          <p:cNvPr id="10" name="图片 9">
            <a:extLst>
              <a:ext uri="{FF2B5EF4-FFF2-40B4-BE49-F238E27FC236}">
                <a16:creationId xmlns:a16="http://schemas.microsoft.com/office/drawing/2014/main" id="{259EADE7-9DF1-42F7-BB5C-E1784B365AF9}"/>
              </a:ext>
            </a:extLst>
          </p:cNvPr>
          <p:cNvPicPr>
            <a:picLocks noChangeAspect="1"/>
          </p:cNvPicPr>
          <p:nvPr/>
        </p:nvPicPr>
        <p:blipFill>
          <a:blip r:embed="rId3"/>
          <a:stretch>
            <a:fillRect/>
          </a:stretch>
        </p:blipFill>
        <p:spPr>
          <a:xfrm>
            <a:off x="539552" y="1556792"/>
            <a:ext cx="6853430" cy="3168352"/>
          </a:xfrm>
          <a:prstGeom prst="rect">
            <a:avLst/>
          </a:prstGeom>
        </p:spPr>
      </p:pic>
      <p:sp>
        <p:nvSpPr>
          <p:cNvPr id="11" name="矩形: 圆角 10">
            <a:extLst>
              <a:ext uri="{FF2B5EF4-FFF2-40B4-BE49-F238E27FC236}">
                <a16:creationId xmlns:a16="http://schemas.microsoft.com/office/drawing/2014/main" id="{979E307D-1975-4085-ABCE-98BB69511043}"/>
              </a:ext>
            </a:extLst>
          </p:cNvPr>
          <p:cNvSpPr/>
          <p:nvPr/>
        </p:nvSpPr>
        <p:spPr bwMode="auto">
          <a:xfrm>
            <a:off x="1719178" y="2688006"/>
            <a:ext cx="4941054" cy="596977"/>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6B9922C0-B520-43DD-8421-2C5EA02B542F}"/>
              </a:ext>
            </a:extLst>
          </p:cNvPr>
          <p:cNvSpPr txBox="1"/>
          <p:nvPr/>
        </p:nvSpPr>
        <p:spPr>
          <a:xfrm>
            <a:off x="755576" y="456838"/>
            <a:ext cx="4581426" cy="369332"/>
          </a:xfrm>
          <a:prstGeom prst="rect">
            <a:avLst/>
          </a:prstGeom>
          <a:noFill/>
        </p:spPr>
        <p:txBody>
          <a:bodyPr wrap="square">
            <a:spAutoFit/>
          </a:bodyPr>
          <a:lstStyle/>
          <a:p>
            <a:r>
              <a:rPr lang="en-US" altLang="zh-CN" dirty="0"/>
              <a:t>MI</a:t>
            </a:r>
            <a:r>
              <a:rPr lang="en-US" altLang="zh-CN" spc="-9" dirty="0"/>
              <a:t>PS</a:t>
            </a:r>
            <a:r>
              <a:rPr lang="zh-CN" altLang="en-US" b="0" spc="-4" dirty="0">
                <a:latin typeface="宋体"/>
                <a:cs typeface="宋体"/>
              </a:rPr>
              <a:t>指令格</a:t>
            </a:r>
            <a:r>
              <a:rPr lang="zh-CN" altLang="en-US" b="0" dirty="0">
                <a:latin typeface="宋体"/>
                <a:cs typeface="宋体"/>
              </a:rPr>
              <a:t>式</a:t>
            </a:r>
            <a:endParaRPr lang="zh-CN" altLang="en-US" dirty="0"/>
          </a:p>
        </p:txBody>
      </p:sp>
      <p:pic>
        <p:nvPicPr>
          <p:cNvPr id="34" name="图片 33">
            <a:extLst>
              <a:ext uri="{FF2B5EF4-FFF2-40B4-BE49-F238E27FC236}">
                <a16:creationId xmlns:a16="http://schemas.microsoft.com/office/drawing/2014/main" id="{A6F70227-82B6-429A-838F-4FCC84924232}"/>
              </a:ext>
            </a:extLst>
          </p:cNvPr>
          <p:cNvPicPr>
            <a:picLocks noChangeAspect="1"/>
          </p:cNvPicPr>
          <p:nvPr/>
        </p:nvPicPr>
        <p:blipFill>
          <a:blip r:embed="rId2"/>
          <a:stretch>
            <a:fillRect/>
          </a:stretch>
        </p:blipFill>
        <p:spPr>
          <a:xfrm>
            <a:off x="0" y="25542"/>
            <a:ext cx="9144000" cy="6447916"/>
          </a:xfrm>
          <a:prstGeom prst="rect">
            <a:avLst/>
          </a:prstGeom>
        </p:spPr>
      </p:pic>
      <p:sp>
        <p:nvSpPr>
          <p:cNvPr id="35" name="矩形: 圆角 34">
            <a:extLst>
              <a:ext uri="{FF2B5EF4-FFF2-40B4-BE49-F238E27FC236}">
                <a16:creationId xmlns:a16="http://schemas.microsoft.com/office/drawing/2014/main" id="{EF93C3CF-1175-4578-8537-49CD5E3D2711}"/>
              </a:ext>
            </a:extLst>
          </p:cNvPr>
          <p:cNvSpPr/>
          <p:nvPr/>
        </p:nvSpPr>
        <p:spPr bwMode="auto">
          <a:xfrm>
            <a:off x="1547664" y="2132857"/>
            <a:ext cx="3672408" cy="288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36" name="矩形: 圆角 35">
            <a:extLst>
              <a:ext uri="{FF2B5EF4-FFF2-40B4-BE49-F238E27FC236}">
                <a16:creationId xmlns:a16="http://schemas.microsoft.com/office/drawing/2014/main" id="{56EA7EB7-8DD0-44FB-98AE-F5F4198C289B}"/>
              </a:ext>
            </a:extLst>
          </p:cNvPr>
          <p:cNvSpPr/>
          <p:nvPr/>
        </p:nvSpPr>
        <p:spPr bwMode="auto">
          <a:xfrm>
            <a:off x="2771800" y="2961468"/>
            <a:ext cx="2304256" cy="288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37" name="矩形: 圆角 36">
            <a:extLst>
              <a:ext uri="{FF2B5EF4-FFF2-40B4-BE49-F238E27FC236}">
                <a16:creationId xmlns:a16="http://schemas.microsoft.com/office/drawing/2014/main" id="{61F1D63B-C21E-42C8-B219-A86E526926C5}"/>
              </a:ext>
            </a:extLst>
          </p:cNvPr>
          <p:cNvSpPr/>
          <p:nvPr/>
        </p:nvSpPr>
        <p:spPr bwMode="auto">
          <a:xfrm>
            <a:off x="1519384" y="4941168"/>
            <a:ext cx="1684464" cy="288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2" name="左大括号 1">
            <a:extLst>
              <a:ext uri="{FF2B5EF4-FFF2-40B4-BE49-F238E27FC236}">
                <a16:creationId xmlns:a16="http://schemas.microsoft.com/office/drawing/2014/main" id="{5B85A825-FABC-456B-A58E-21E5BC1FD3BD}"/>
              </a:ext>
            </a:extLst>
          </p:cNvPr>
          <p:cNvSpPr/>
          <p:nvPr/>
        </p:nvSpPr>
        <p:spPr bwMode="auto">
          <a:xfrm>
            <a:off x="1403648" y="3068960"/>
            <a:ext cx="161455" cy="622092"/>
          </a:xfrm>
          <a:prstGeom prst="leftBrace">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cxnSp>
        <p:nvCxnSpPr>
          <p:cNvPr id="4" name="直接连接符 3">
            <a:extLst>
              <a:ext uri="{FF2B5EF4-FFF2-40B4-BE49-F238E27FC236}">
                <a16:creationId xmlns:a16="http://schemas.microsoft.com/office/drawing/2014/main" id="{F1BD882A-082F-4CC6-9DFF-12D75C4F14AF}"/>
              </a:ext>
            </a:extLst>
          </p:cNvPr>
          <p:cNvCxnSpPr/>
          <p:nvPr/>
        </p:nvCxnSpPr>
        <p:spPr bwMode="auto">
          <a:xfrm>
            <a:off x="1835696" y="3212976"/>
            <a:ext cx="864096" cy="0"/>
          </a:xfrm>
          <a:prstGeom prst="line">
            <a:avLst/>
          </a:prstGeom>
          <a:solidFill>
            <a:schemeClr val="accent1"/>
          </a:solidFill>
          <a:ln w="28575" cap="flat" cmpd="sng" algn="ctr">
            <a:solidFill>
              <a:srgbClr val="FF0000"/>
            </a:solidFill>
            <a:prstDash val="solid"/>
            <a:round/>
            <a:headEnd type="none" w="med" len="med"/>
            <a:tailEnd type="none" w="med" len="med"/>
          </a:ln>
        </p:spPr>
      </p:cxnSp>
      <p:cxnSp>
        <p:nvCxnSpPr>
          <p:cNvPr id="10" name="直接连接符 9">
            <a:extLst>
              <a:ext uri="{FF2B5EF4-FFF2-40B4-BE49-F238E27FC236}">
                <a16:creationId xmlns:a16="http://schemas.microsoft.com/office/drawing/2014/main" id="{47FB13C3-6806-4699-96C2-D94C0BE80F2F}"/>
              </a:ext>
            </a:extLst>
          </p:cNvPr>
          <p:cNvCxnSpPr>
            <a:cxnSpLocks/>
          </p:cNvCxnSpPr>
          <p:nvPr/>
        </p:nvCxnSpPr>
        <p:spPr bwMode="auto">
          <a:xfrm>
            <a:off x="1835696" y="3501008"/>
            <a:ext cx="1800200" cy="0"/>
          </a:xfrm>
          <a:prstGeom prst="line">
            <a:avLst/>
          </a:prstGeom>
          <a:solidFill>
            <a:schemeClr val="accent1"/>
          </a:solidFill>
          <a:ln w="28575" cap="flat" cmpd="sng" algn="ctr">
            <a:solidFill>
              <a:srgbClr val="FF0000"/>
            </a:solidFill>
            <a:prstDash val="solid"/>
            <a:round/>
            <a:headEnd type="none" w="med" len="med"/>
            <a:tailEnd type="none" w="med" len="med"/>
          </a:ln>
        </p:spPr>
      </p:cxnSp>
      <p:cxnSp>
        <p:nvCxnSpPr>
          <p:cNvPr id="12" name="直接连接符 11">
            <a:extLst>
              <a:ext uri="{FF2B5EF4-FFF2-40B4-BE49-F238E27FC236}">
                <a16:creationId xmlns:a16="http://schemas.microsoft.com/office/drawing/2014/main" id="{CB81FB4A-E7C1-4F57-BC29-BB1240023EE0}"/>
              </a:ext>
            </a:extLst>
          </p:cNvPr>
          <p:cNvCxnSpPr>
            <a:cxnSpLocks/>
          </p:cNvCxnSpPr>
          <p:nvPr/>
        </p:nvCxnSpPr>
        <p:spPr bwMode="auto">
          <a:xfrm>
            <a:off x="1871700" y="3789040"/>
            <a:ext cx="1116124" cy="0"/>
          </a:xfrm>
          <a:prstGeom prst="line">
            <a:avLst/>
          </a:prstGeom>
          <a:solidFill>
            <a:schemeClr val="accent1"/>
          </a:solidFill>
          <a:ln w="28575" cap="flat" cmpd="sng" algn="ctr">
            <a:solidFill>
              <a:srgbClr val="FF0000"/>
            </a:solidFill>
            <a:prstDash val="solid"/>
            <a:round/>
            <a:headEnd type="none" w="med" len="med"/>
            <a:tailEnd type="none" w="med" len="med"/>
          </a:ln>
        </p:spPr>
      </p:cxnSp>
      <p:cxnSp>
        <p:nvCxnSpPr>
          <p:cNvPr id="8" name="直接连接符 7">
            <a:extLst>
              <a:ext uri="{FF2B5EF4-FFF2-40B4-BE49-F238E27FC236}">
                <a16:creationId xmlns:a16="http://schemas.microsoft.com/office/drawing/2014/main" id="{98823860-D1B8-460F-BC54-397EE001BCF4}"/>
              </a:ext>
            </a:extLst>
          </p:cNvPr>
          <p:cNvCxnSpPr/>
          <p:nvPr/>
        </p:nvCxnSpPr>
        <p:spPr bwMode="auto">
          <a:xfrm flipH="1">
            <a:off x="899592" y="2276872"/>
            <a:ext cx="504056" cy="504056"/>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1" name="直接连接符 10">
            <a:extLst>
              <a:ext uri="{FF2B5EF4-FFF2-40B4-BE49-F238E27FC236}">
                <a16:creationId xmlns:a16="http://schemas.microsoft.com/office/drawing/2014/main" id="{2BF48A01-A895-4D0B-BEF3-30CE1C24B7BC}"/>
              </a:ext>
            </a:extLst>
          </p:cNvPr>
          <p:cNvCxnSpPr/>
          <p:nvPr/>
        </p:nvCxnSpPr>
        <p:spPr bwMode="auto">
          <a:xfrm>
            <a:off x="899592" y="2780928"/>
            <a:ext cx="504056" cy="288032"/>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13" name="文本框 12">
            <a:extLst>
              <a:ext uri="{FF2B5EF4-FFF2-40B4-BE49-F238E27FC236}">
                <a16:creationId xmlns:a16="http://schemas.microsoft.com/office/drawing/2014/main" id="{5B1B3AD9-CAF5-405E-A21D-D9B5308AC427}"/>
              </a:ext>
            </a:extLst>
          </p:cNvPr>
          <p:cNvSpPr txBox="1"/>
          <p:nvPr/>
        </p:nvSpPr>
        <p:spPr>
          <a:xfrm>
            <a:off x="264736" y="2673207"/>
            <a:ext cx="1071127" cy="523220"/>
          </a:xfrm>
          <a:prstGeom prst="rect">
            <a:avLst/>
          </a:prstGeom>
          <a:noFill/>
        </p:spPr>
        <p:txBody>
          <a:bodyPr wrap="none" rtlCol="0">
            <a:spAutoFit/>
          </a:bodyPr>
          <a:lstStyle/>
          <a:p>
            <a:r>
              <a:rPr lang="zh-CN" altLang="en-US" sz="1400" dirty="0"/>
              <a:t>运算</a:t>
            </a:r>
            <a:endParaRPr lang="en-US" altLang="zh-CN" sz="1400" dirty="0"/>
          </a:p>
          <a:p>
            <a:r>
              <a:rPr lang="en-US" altLang="zh-CN" sz="1400" dirty="0"/>
              <a:t>(</a:t>
            </a:r>
            <a:r>
              <a:rPr lang="zh-CN" altLang="en-US" sz="1400" dirty="0"/>
              <a:t>算术</a:t>
            </a:r>
            <a:r>
              <a:rPr lang="en-US" altLang="zh-CN" sz="1400" dirty="0"/>
              <a:t>\</a:t>
            </a:r>
            <a:r>
              <a:rPr lang="zh-CN" altLang="en-US" sz="1400" dirty="0"/>
              <a:t>逻辑</a:t>
            </a:r>
            <a:r>
              <a:rPr lang="en-US" altLang="zh-CN" sz="1400" dirty="0"/>
              <a:t>)</a:t>
            </a:r>
            <a:endParaRPr lang="zh-CN" altLang="en-US" sz="1400" dirty="0"/>
          </a:p>
        </p:txBody>
      </p:sp>
      <p:cxnSp>
        <p:nvCxnSpPr>
          <p:cNvPr id="19" name="直接连接符 18">
            <a:extLst>
              <a:ext uri="{FF2B5EF4-FFF2-40B4-BE49-F238E27FC236}">
                <a16:creationId xmlns:a16="http://schemas.microsoft.com/office/drawing/2014/main" id="{30EADEC1-07C7-4242-8D4C-05C07E802B24}"/>
              </a:ext>
            </a:extLst>
          </p:cNvPr>
          <p:cNvCxnSpPr>
            <a:cxnSpLocks/>
          </p:cNvCxnSpPr>
          <p:nvPr/>
        </p:nvCxnSpPr>
        <p:spPr bwMode="auto">
          <a:xfrm>
            <a:off x="980320" y="3366864"/>
            <a:ext cx="423328"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21" name="文本框 20">
            <a:extLst>
              <a:ext uri="{FF2B5EF4-FFF2-40B4-BE49-F238E27FC236}">
                <a16:creationId xmlns:a16="http://schemas.microsoft.com/office/drawing/2014/main" id="{2E20E2E0-641B-4AE5-95D3-A2B56E70F505}"/>
              </a:ext>
            </a:extLst>
          </p:cNvPr>
          <p:cNvSpPr txBox="1"/>
          <p:nvPr/>
        </p:nvSpPr>
        <p:spPr>
          <a:xfrm>
            <a:off x="355853" y="3193231"/>
            <a:ext cx="543739" cy="307777"/>
          </a:xfrm>
          <a:prstGeom prst="rect">
            <a:avLst/>
          </a:prstGeom>
          <a:noFill/>
        </p:spPr>
        <p:txBody>
          <a:bodyPr wrap="none" rtlCol="0">
            <a:spAutoFit/>
          </a:bodyPr>
          <a:lstStyle/>
          <a:p>
            <a:r>
              <a:rPr lang="zh-CN" altLang="en-US" sz="1400" dirty="0"/>
              <a:t>存取</a:t>
            </a:r>
          </a:p>
        </p:txBody>
      </p:sp>
      <p:cxnSp>
        <p:nvCxnSpPr>
          <p:cNvPr id="22" name="直接连接符 21">
            <a:extLst>
              <a:ext uri="{FF2B5EF4-FFF2-40B4-BE49-F238E27FC236}">
                <a16:creationId xmlns:a16="http://schemas.microsoft.com/office/drawing/2014/main" id="{0C958E06-6778-4928-BCE0-1B7A776D2472}"/>
              </a:ext>
            </a:extLst>
          </p:cNvPr>
          <p:cNvCxnSpPr>
            <a:cxnSpLocks/>
          </p:cNvCxnSpPr>
          <p:nvPr/>
        </p:nvCxnSpPr>
        <p:spPr bwMode="auto">
          <a:xfrm>
            <a:off x="980320" y="3654896"/>
            <a:ext cx="423328"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23" name="文本框 22">
            <a:extLst>
              <a:ext uri="{FF2B5EF4-FFF2-40B4-BE49-F238E27FC236}">
                <a16:creationId xmlns:a16="http://schemas.microsoft.com/office/drawing/2014/main" id="{7FAC9310-AB7E-4910-B691-C8059B86E2BC}"/>
              </a:ext>
            </a:extLst>
          </p:cNvPr>
          <p:cNvSpPr txBox="1"/>
          <p:nvPr/>
        </p:nvSpPr>
        <p:spPr>
          <a:xfrm>
            <a:off x="179512" y="3501008"/>
            <a:ext cx="902811" cy="307777"/>
          </a:xfrm>
          <a:prstGeom prst="rect">
            <a:avLst/>
          </a:prstGeom>
          <a:noFill/>
        </p:spPr>
        <p:txBody>
          <a:bodyPr wrap="none" rtlCol="0">
            <a:spAutoFit/>
          </a:bodyPr>
          <a:lstStyle/>
          <a:p>
            <a:r>
              <a:rPr lang="zh-CN" altLang="en-US" sz="1400" dirty="0"/>
              <a:t>条件分支</a:t>
            </a:r>
          </a:p>
        </p:txBody>
      </p:sp>
      <p:cxnSp>
        <p:nvCxnSpPr>
          <p:cNvPr id="24" name="直接连接符 23">
            <a:extLst>
              <a:ext uri="{FF2B5EF4-FFF2-40B4-BE49-F238E27FC236}">
                <a16:creationId xmlns:a16="http://schemas.microsoft.com/office/drawing/2014/main" id="{C5507824-2A62-4142-82E4-F08C19332064}"/>
              </a:ext>
            </a:extLst>
          </p:cNvPr>
          <p:cNvCxnSpPr>
            <a:cxnSpLocks/>
          </p:cNvCxnSpPr>
          <p:nvPr/>
        </p:nvCxnSpPr>
        <p:spPr bwMode="auto">
          <a:xfrm>
            <a:off x="1052328" y="5075311"/>
            <a:ext cx="423328"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25" name="文本框 24">
            <a:extLst>
              <a:ext uri="{FF2B5EF4-FFF2-40B4-BE49-F238E27FC236}">
                <a16:creationId xmlns:a16="http://schemas.microsoft.com/office/drawing/2014/main" id="{04EF34C9-3F6E-42C9-A826-5646A2423BF1}"/>
              </a:ext>
            </a:extLst>
          </p:cNvPr>
          <p:cNvSpPr txBox="1"/>
          <p:nvPr/>
        </p:nvSpPr>
        <p:spPr>
          <a:xfrm>
            <a:off x="499869" y="4921423"/>
            <a:ext cx="543739" cy="307777"/>
          </a:xfrm>
          <a:prstGeom prst="rect">
            <a:avLst/>
          </a:prstGeom>
          <a:noFill/>
        </p:spPr>
        <p:txBody>
          <a:bodyPr wrap="none" rtlCol="0">
            <a:spAutoFit/>
          </a:bodyPr>
          <a:lstStyle/>
          <a:p>
            <a:r>
              <a:rPr lang="zh-CN" altLang="en-US" sz="1400" dirty="0"/>
              <a:t>跳转</a:t>
            </a:r>
          </a:p>
        </p:txBody>
      </p:sp>
    </p:spTree>
    <p:extLst>
      <p:ext uri="{BB962C8B-B14F-4D97-AF65-F5344CB8AC3E}">
        <p14:creationId xmlns:p14="http://schemas.microsoft.com/office/powerpoint/2010/main" val="3109425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5075" y="297564"/>
            <a:ext cx="7062979" cy="677108"/>
          </a:xfrm>
          <a:prstGeom prst="rect">
            <a:avLst/>
          </a:prstGeom>
        </p:spPr>
        <p:txBody>
          <a:bodyPr vert="horz" wrap="square" lIns="0" tIns="0" rIns="0" bIns="0" rtlCol="0" anchor="b">
            <a:spAutoFit/>
          </a:bodyPr>
          <a:lstStyle/>
          <a:p>
            <a:pPr marL="427875"/>
            <a:r>
              <a:rPr dirty="0"/>
              <a:t>MI</a:t>
            </a:r>
            <a:r>
              <a:rPr spc="-9" dirty="0"/>
              <a:t>PS</a:t>
            </a:r>
            <a:r>
              <a:rPr b="0" spc="-4" dirty="0">
                <a:latin typeface="宋体"/>
                <a:cs typeface="宋体"/>
              </a:rPr>
              <a:t>指令格</a:t>
            </a:r>
            <a:r>
              <a:rPr b="0" dirty="0">
                <a:latin typeface="宋体"/>
                <a:cs typeface="宋体"/>
              </a:rPr>
              <a:t>式</a:t>
            </a:r>
          </a:p>
        </p:txBody>
      </p:sp>
      <p:pic>
        <p:nvPicPr>
          <p:cNvPr id="34" name="图片 33">
            <a:extLst>
              <a:ext uri="{FF2B5EF4-FFF2-40B4-BE49-F238E27FC236}">
                <a16:creationId xmlns:a16="http://schemas.microsoft.com/office/drawing/2014/main" id="{D626A785-DA1F-44BB-865A-5D5763E52C8C}"/>
              </a:ext>
            </a:extLst>
          </p:cNvPr>
          <p:cNvPicPr>
            <a:picLocks noChangeAspect="1"/>
          </p:cNvPicPr>
          <p:nvPr/>
        </p:nvPicPr>
        <p:blipFill>
          <a:blip r:embed="rId3"/>
          <a:stretch>
            <a:fillRect/>
          </a:stretch>
        </p:blipFill>
        <p:spPr>
          <a:xfrm>
            <a:off x="0" y="7543"/>
            <a:ext cx="9144000" cy="6043599"/>
          </a:xfrm>
          <a:prstGeom prst="rect">
            <a:avLst/>
          </a:prstGeom>
        </p:spPr>
      </p:pic>
      <p:sp>
        <p:nvSpPr>
          <p:cNvPr id="35" name="矩形: 圆角 34">
            <a:extLst>
              <a:ext uri="{FF2B5EF4-FFF2-40B4-BE49-F238E27FC236}">
                <a16:creationId xmlns:a16="http://schemas.microsoft.com/office/drawing/2014/main" id="{A56344AA-DB11-4418-BC07-87C44C1D2183}"/>
              </a:ext>
            </a:extLst>
          </p:cNvPr>
          <p:cNvSpPr/>
          <p:nvPr/>
        </p:nvSpPr>
        <p:spPr bwMode="auto">
          <a:xfrm>
            <a:off x="1763688" y="3140968"/>
            <a:ext cx="864096" cy="288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36" name="矩形: 圆角 35">
            <a:extLst>
              <a:ext uri="{FF2B5EF4-FFF2-40B4-BE49-F238E27FC236}">
                <a16:creationId xmlns:a16="http://schemas.microsoft.com/office/drawing/2014/main" id="{86777B94-DF0F-4088-A7FC-BBD49C21E4B5}"/>
              </a:ext>
            </a:extLst>
          </p:cNvPr>
          <p:cNvSpPr/>
          <p:nvPr/>
        </p:nvSpPr>
        <p:spPr bwMode="auto">
          <a:xfrm>
            <a:off x="899591" y="4365104"/>
            <a:ext cx="7062979" cy="288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37" name="矩形: 圆角 36">
            <a:extLst>
              <a:ext uri="{FF2B5EF4-FFF2-40B4-BE49-F238E27FC236}">
                <a16:creationId xmlns:a16="http://schemas.microsoft.com/office/drawing/2014/main" id="{FC943562-F47C-48AE-B95A-625C40435AA2}"/>
              </a:ext>
            </a:extLst>
          </p:cNvPr>
          <p:cNvSpPr/>
          <p:nvPr/>
        </p:nvSpPr>
        <p:spPr bwMode="auto">
          <a:xfrm>
            <a:off x="899591" y="5661248"/>
            <a:ext cx="7062979" cy="288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39" name="文本框 38">
            <a:extLst>
              <a:ext uri="{FF2B5EF4-FFF2-40B4-BE49-F238E27FC236}">
                <a16:creationId xmlns:a16="http://schemas.microsoft.com/office/drawing/2014/main" id="{163232DB-E438-4467-9FAD-69E9B1A0FCCA}"/>
              </a:ext>
            </a:extLst>
          </p:cNvPr>
          <p:cNvSpPr txBox="1"/>
          <p:nvPr/>
        </p:nvSpPr>
        <p:spPr>
          <a:xfrm>
            <a:off x="6280035" y="5917407"/>
            <a:ext cx="4572000" cy="369332"/>
          </a:xfrm>
          <a:prstGeom prst="rect">
            <a:avLst/>
          </a:prstGeom>
          <a:noFill/>
        </p:spPr>
        <p:txBody>
          <a:bodyPr wrap="square">
            <a:spAutoFit/>
          </a:bodyPr>
          <a:lstStyle/>
          <a:p>
            <a:r>
              <a:rPr lang="zh-CN" altLang="en-US" dirty="0">
                <a:latin typeface="黑体" pitchFamily="49" charset="-122"/>
                <a:ea typeface="黑体" pitchFamily="49" charset="-122"/>
              </a:rPr>
              <a:t>节省空间</a:t>
            </a:r>
            <a:endParaRPr lang="zh-CN" altLang="en-US" dirty="0"/>
          </a:p>
        </p:txBody>
      </p:sp>
      <p:sp>
        <p:nvSpPr>
          <p:cNvPr id="40" name="矩形: 圆角 39">
            <a:extLst>
              <a:ext uri="{FF2B5EF4-FFF2-40B4-BE49-F238E27FC236}">
                <a16:creationId xmlns:a16="http://schemas.microsoft.com/office/drawing/2014/main" id="{0F494F6A-3123-4A22-B796-F9D7164EB400}"/>
              </a:ext>
            </a:extLst>
          </p:cNvPr>
          <p:cNvSpPr/>
          <p:nvPr/>
        </p:nvSpPr>
        <p:spPr bwMode="auto">
          <a:xfrm>
            <a:off x="3999032" y="1334712"/>
            <a:ext cx="1581080" cy="288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41" name="矩形: 圆角 40">
            <a:extLst>
              <a:ext uri="{FF2B5EF4-FFF2-40B4-BE49-F238E27FC236}">
                <a16:creationId xmlns:a16="http://schemas.microsoft.com/office/drawing/2014/main" id="{5E902545-CFC5-4F76-B688-64D83131807D}"/>
              </a:ext>
            </a:extLst>
          </p:cNvPr>
          <p:cNvSpPr/>
          <p:nvPr/>
        </p:nvSpPr>
        <p:spPr bwMode="auto">
          <a:xfrm>
            <a:off x="5628378" y="1334712"/>
            <a:ext cx="815830" cy="288032"/>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42" name="文本框 41">
            <a:extLst>
              <a:ext uri="{FF2B5EF4-FFF2-40B4-BE49-F238E27FC236}">
                <a16:creationId xmlns:a16="http://schemas.microsoft.com/office/drawing/2014/main" id="{401F40B7-F66E-43C4-A81B-638279CE6EFE}"/>
              </a:ext>
            </a:extLst>
          </p:cNvPr>
          <p:cNvSpPr txBox="1"/>
          <p:nvPr/>
        </p:nvSpPr>
        <p:spPr>
          <a:xfrm>
            <a:off x="4572000" y="879029"/>
            <a:ext cx="4572000" cy="338554"/>
          </a:xfrm>
          <a:prstGeom prst="rect">
            <a:avLst/>
          </a:prstGeom>
          <a:noFill/>
        </p:spPr>
        <p:txBody>
          <a:bodyPr wrap="square">
            <a:spAutoFit/>
          </a:bodyPr>
          <a:lstStyle/>
          <a:p>
            <a:r>
              <a:rPr lang="zh-CN" altLang="en-US" sz="1600" dirty="0">
                <a:solidFill>
                  <a:srgbClr val="FF0000"/>
                </a:solidFill>
                <a:latin typeface="黑体" pitchFamily="49" charset="-122"/>
                <a:ea typeface="黑体" pitchFamily="49" charset="-122"/>
              </a:rPr>
              <a:t>汇编语言：源操作数在后，目标操作数在前</a:t>
            </a:r>
            <a:endParaRPr lang="zh-CN" altLang="en-US" sz="1600" dirty="0">
              <a:solidFill>
                <a:srgbClr val="FF0000"/>
              </a:solidFill>
            </a:endParaRPr>
          </a:p>
        </p:txBody>
      </p:sp>
      <p:sp>
        <p:nvSpPr>
          <p:cNvPr id="44" name="文本框 43">
            <a:extLst>
              <a:ext uri="{FF2B5EF4-FFF2-40B4-BE49-F238E27FC236}">
                <a16:creationId xmlns:a16="http://schemas.microsoft.com/office/drawing/2014/main" id="{5ED398C7-2AAE-4F1C-98C7-B01338708448}"/>
              </a:ext>
            </a:extLst>
          </p:cNvPr>
          <p:cNvSpPr txBox="1"/>
          <p:nvPr/>
        </p:nvSpPr>
        <p:spPr>
          <a:xfrm>
            <a:off x="5464616" y="2076315"/>
            <a:ext cx="5425126" cy="341632"/>
          </a:xfrm>
          <a:prstGeom prst="rect">
            <a:avLst/>
          </a:prstGeom>
          <a:noFill/>
        </p:spPr>
        <p:txBody>
          <a:bodyPr wrap="square">
            <a:spAutoFit/>
          </a:bodyPr>
          <a:lstStyle/>
          <a:p>
            <a:pPr lvl="1" eaLnBrk="1" hangingPunct="1">
              <a:lnSpc>
                <a:spcPct val="90000"/>
              </a:lnSpc>
            </a:pPr>
            <a:r>
              <a:rPr lang="en-US" altLang="zh-CN" sz="1800" dirty="0">
                <a:solidFill>
                  <a:srgbClr val="800000"/>
                </a:solidFill>
                <a:ea typeface="黑体" pitchFamily="49" charset="-122"/>
              </a:rPr>
              <a:t>–</a:t>
            </a:r>
            <a:r>
              <a:rPr lang="en-US" altLang="zh-CN" sz="1800" dirty="0">
                <a:solidFill>
                  <a:srgbClr val="800000"/>
                </a:solidFill>
                <a:latin typeface="黑体" pitchFamily="49" charset="-122"/>
                <a:ea typeface="黑体" pitchFamily="49" charset="-122"/>
              </a:rPr>
              <a:t>2</a:t>
            </a:r>
            <a:r>
              <a:rPr lang="en-US" altLang="zh-CN" sz="1800" baseline="30000" dirty="0">
                <a:solidFill>
                  <a:srgbClr val="800000"/>
                </a:solidFill>
                <a:latin typeface="黑体" pitchFamily="49" charset="-122"/>
                <a:ea typeface="黑体" pitchFamily="49" charset="-122"/>
              </a:rPr>
              <a:t>15</a:t>
            </a:r>
            <a:r>
              <a:rPr lang="en-US" altLang="zh-CN" sz="1800" dirty="0">
                <a:solidFill>
                  <a:srgbClr val="800000"/>
                </a:solidFill>
                <a:latin typeface="黑体" pitchFamily="49" charset="-122"/>
                <a:ea typeface="黑体" pitchFamily="49" charset="-122"/>
              </a:rPr>
              <a:t> to +2</a:t>
            </a:r>
            <a:r>
              <a:rPr lang="en-US" altLang="zh-CN" sz="1800" baseline="30000" dirty="0">
                <a:solidFill>
                  <a:srgbClr val="800000"/>
                </a:solidFill>
                <a:latin typeface="黑体" pitchFamily="49" charset="-122"/>
                <a:ea typeface="黑体" pitchFamily="49" charset="-122"/>
              </a:rPr>
              <a:t>15</a:t>
            </a:r>
            <a:r>
              <a:rPr lang="en-US" altLang="zh-CN" sz="1800" dirty="0">
                <a:solidFill>
                  <a:srgbClr val="800000"/>
                </a:solidFill>
                <a:latin typeface="黑体" pitchFamily="49" charset="-122"/>
                <a:ea typeface="黑体" pitchFamily="49" charset="-122"/>
              </a:rPr>
              <a:t> </a:t>
            </a:r>
            <a:r>
              <a:rPr lang="en-US" altLang="zh-CN" sz="1800" dirty="0">
                <a:solidFill>
                  <a:srgbClr val="800000"/>
                </a:solidFill>
                <a:ea typeface="黑体" pitchFamily="49" charset="-122"/>
              </a:rPr>
              <a:t>–</a:t>
            </a:r>
            <a:r>
              <a:rPr lang="en-US" altLang="zh-CN" sz="1800" dirty="0">
                <a:solidFill>
                  <a:srgbClr val="800000"/>
                </a:solidFill>
                <a:latin typeface="黑体" pitchFamily="49" charset="-122"/>
                <a:ea typeface="黑体" pitchFamily="49" charset="-122"/>
              </a:rPr>
              <a:t> 1</a:t>
            </a:r>
          </a:p>
        </p:txBody>
      </p:sp>
      <p:sp>
        <p:nvSpPr>
          <p:cNvPr id="45" name="文本框 44">
            <a:extLst>
              <a:ext uri="{FF2B5EF4-FFF2-40B4-BE49-F238E27FC236}">
                <a16:creationId xmlns:a16="http://schemas.microsoft.com/office/drawing/2014/main" id="{823552A7-31E0-4EC7-8B4F-3A1D1CBA2111}"/>
              </a:ext>
            </a:extLst>
          </p:cNvPr>
          <p:cNvSpPr txBox="1"/>
          <p:nvPr/>
        </p:nvSpPr>
        <p:spPr>
          <a:xfrm>
            <a:off x="5004048" y="3998400"/>
            <a:ext cx="3024336" cy="341632"/>
          </a:xfrm>
          <a:prstGeom prst="rect">
            <a:avLst/>
          </a:prstGeom>
          <a:noFill/>
        </p:spPr>
        <p:txBody>
          <a:bodyPr wrap="square">
            <a:spAutoFit/>
          </a:bodyPr>
          <a:lstStyle/>
          <a:p>
            <a:r>
              <a:rPr lang="zh-CN" altLang="en-US" sz="1600" dirty="0">
                <a:solidFill>
                  <a:srgbClr val="FF0000"/>
                </a:solidFill>
                <a:latin typeface="黑体" pitchFamily="49" charset="-122"/>
                <a:ea typeface="黑体" pitchFamily="49" charset="-122"/>
              </a:rPr>
              <a:t>又叫扩展操作码</a:t>
            </a:r>
            <a:endParaRPr lang="zh-CN" altLang="en-US" sz="1600" dirty="0">
              <a:solidFill>
                <a:srgbClr val="FF0000"/>
              </a:solidFill>
            </a:endParaRPr>
          </a:p>
        </p:txBody>
      </p:sp>
    </p:spTree>
    <p:extLst>
      <p:ext uri="{BB962C8B-B14F-4D97-AF65-F5344CB8AC3E}">
        <p14:creationId xmlns:p14="http://schemas.microsoft.com/office/powerpoint/2010/main" val="2138925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页脚占位符 3"/>
          <p:cNvSpPr txBox="1">
            <a:spLocks noGrp="1"/>
          </p:cNvSpPr>
          <p:nvPr>
            <p:ph type="ftr" sz="quarter" idx="10"/>
          </p:nvPr>
        </p:nvSpPr>
        <p:spPr>
          <a:xfrm>
            <a:off x="1871662" y="6380510"/>
            <a:ext cx="7272338" cy="358775"/>
          </a:xfrm>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73</a:t>
            </a:fld>
            <a:endParaRPr lang="en-AU" altLang="zh-CN" sz="1400" b="1" dirty="0">
              <a:ea typeface="宋体" pitchFamily="2" charset="-122"/>
            </a:endParaRPr>
          </a:p>
        </p:txBody>
      </p:sp>
      <p:pic>
        <p:nvPicPr>
          <p:cNvPr id="209923" name="Picture 8" descr="f02-13-P374493"/>
          <p:cNvPicPr>
            <a:picLocks noChangeAspect="1"/>
          </p:cNvPicPr>
          <p:nvPr/>
        </p:nvPicPr>
        <p:blipFill>
          <a:blip r:embed="rId3"/>
          <a:stretch>
            <a:fillRect/>
          </a:stretch>
        </p:blipFill>
        <p:spPr>
          <a:xfrm>
            <a:off x="5251623" y="1268760"/>
            <a:ext cx="3671888" cy="3184525"/>
          </a:xfrm>
          <a:prstGeom prst="rect">
            <a:avLst/>
          </a:prstGeom>
          <a:noFill/>
          <a:ln w="9525">
            <a:noFill/>
          </a:ln>
        </p:spPr>
      </p:pic>
      <p:sp>
        <p:nvSpPr>
          <p:cNvPr id="209924" name="Rectangle 6"/>
          <p:cNvSpPr>
            <a:spLocks noGrp="1"/>
          </p:cNvSpPr>
          <p:nvPr>
            <p:ph type="title"/>
          </p:nvPr>
        </p:nvSpPr>
        <p:spPr>
          <a:xfrm>
            <a:off x="684213" y="266700"/>
            <a:ext cx="8259762" cy="641350"/>
          </a:xfrm>
          <a:ln/>
        </p:spPr>
        <p:txBody>
          <a:bodyPr vert="horz" wrap="square" lIns="91440" tIns="45720" rIns="91440" bIns="45720" anchor="b">
            <a:spAutoFit/>
          </a:bodyPr>
          <a:lstStyle/>
          <a:p>
            <a:pPr eaLnBrk="1" hangingPunct="1"/>
            <a:r>
              <a:rPr lang="zh-CN" altLang="en-US" sz="3600" dirty="0">
                <a:ea typeface="宋体" pitchFamily="2" charset="-122"/>
              </a:rPr>
              <a:t>内存布局</a:t>
            </a:r>
            <a:r>
              <a:rPr lang="en-US" altLang="zh-CN" sz="3600" dirty="0">
                <a:ea typeface="宋体" pitchFamily="2" charset="-122"/>
              </a:rPr>
              <a:t>Memory Layout</a:t>
            </a:r>
            <a:endParaRPr lang="en-AU" altLang="zh-CN" sz="3600" dirty="0">
              <a:ea typeface="宋体" pitchFamily="2" charset="-122"/>
            </a:endParaRPr>
          </a:p>
        </p:txBody>
      </p:sp>
      <p:sp>
        <p:nvSpPr>
          <p:cNvPr id="209925" name="Rectangle 7"/>
          <p:cNvSpPr>
            <a:spLocks noGrp="1"/>
          </p:cNvSpPr>
          <p:nvPr>
            <p:ph idx="1"/>
          </p:nvPr>
        </p:nvSpPr>
        <p:spPr>
          <a:xfrm>
            <a:off x="107504" y="1125538"/>
            <a:ext cx="5185221" cy="5111750"/>
          </a:xfrm>
          <a:ln/>
        </p:spPr>
        <p:txBody>
          <a:bodyPr vert="horz" wrap="square" lIns="91440" tIns="45720" rIns="91440" bIns="45720" anchor="t"/>
          <a:lstStyle/>
          <a:p>
            <a:pPr eaLnBrk="1" hangingPunct="1">
              <a:lnSpc>
                <a:spcPct val="90000"/>
              </a:lnSpc>
            </a:pPr>
            <a:r>
              <a:rPr lang="zh-CN" altLang="en-US" sz="2800" dirty="0">
                <a:solidFill>
                  <a:srgbClr val="FF0000"/>
                </a:solidFill>
                <a:latin typeface="黑体" pitchFamily="49" charset="-122"/>
                <a:ea typeface="黑体" pitchFamily="49" charset="-122"/>
              </a:rPr>
              <a:t>正文</a:t>
            </a:r>
            <a:r>
              <a:rPr lang="zh-CN" altLang="en-US" sz="2800" dirty="0">
                <a:latin typeface="黑体" pitchFamily="49" charset="-122"/>
                <a:ea typeface="黑体" pitchFamily="49" charset="-122"/>
              </a:rPr>
              <a:t>：程序代码（</a:t>
            </a:r>
            <a:r>
              <a:rPr lang="zh-CN" altLang="en-US" sz="1600" dirty="0"/>
              <a:t>程序代码从固定的</a:t>
            </a:r>
            <a:r>
              <a:rPr lang="en-US" altLang="zh-CN" sz="1600" dirty="0"/>
              <a:t>0x0040 0000</a:t>
            </a:r>
            <a:r>
              <a:rPr lang="zh-CN" altLang="en-US" sz="1600" dirty="0"/>
              <a:t>处开始存放 故</a:t>
            </a:r>
            <a:r>
              <a:rPr lang="en-US" altLang="zh-CN" sz="1600" dirty="0"/>
              <a:t>PC</a:t>
            </a:r>
            <a:r>
              <a:rPr lang="zh-CN" altLang="en-US" sz="1600" dirty="0"/>
              <a:t>的初始值为</a:t>
            </a:r>
            <a:r>
              <a:rPr lang="en-US" altLang="zh-CN" sz="1600" dirty="0"/>
              <a:t>0x0040 0000</a:t>
            </a:r>
            <a:r>
              <a:rPr lang="zh-CN" altLang="en-US" sz="2800" dirty="0">
                <a:latin typeface="黑体" pitchFamily="49" charset="-122"/>
                <a:ea typeface="黑体" pitchFamily="49" charset="-122"/>
              </a:rPr>
              <a:t>）</a:t>
            </a:r>
          </a:p>
          <a:p>
            <a:pPr eaLnBrk="1" hangingPunct="1">
              <a:lnSpc>
                <a:spcPct val="90000"/>
              </a:lnSpc>
            </a:pPr>
            <a:r>
              <a:rPr lang="zh-CN" altLang="en-US" sz="2800" dirty="0">
                <a:solidFill>
                  <a:srgbClr val="FF0000"/>
                </a:solidFill>
                <a:latin typeface="黑体" pitchFamily="49" charset="-122"/>
                <a:ea typeface="黑体" pitchFamily="49" charset="-122"/>
              </a:rPr>
              <a:t>静态数据</a:t>
            </a:r>
            <a:r>
              <a:rPr lang="zh-CN" altLang="en-US" sz="2800" dirty="0">
                <a:latin typeface="黑体" pitchFamily="49" charset="-122"/>
                <a:ea typeface="黑体" pitchFamily="49" charset="-122"/>
              </a:rPr>
              <a:t>：全局变量</a:t>
            </a:r>
            <a:r>
              <a:rPr lang="en-US" altLang="zh-CN" sz="2800" dirty="0">
                <a:latin typeface="黑体" pitchFamily="49" charset="-122"/>
                <a:ea typeface="黑体" pitchFamily="49" charset="-122"/>
              </a:rPr>
              <a:t>,</a:t>
            </a:r>
            <a:r>
              <a:rPr lang="zh-CN" altLang="en-US" sz="2800" dirty="0">
                <a:latin typeface="黑体" pitchFamily="49" charset="-122"/>
                <a:ea typeface="黑体" pitchFamily="49" charset="-122"/>
              </a:rPr>
              <a:t>静态变量，常数数组和字符串</a:t>
            </a:r>
            <a:r>
              <a:rPr lang="en-US" altLang="zh-CN" sz="2800" dirty="0">
                <a:latin typeface="黑体" pitchFamily="49" charset="-122"/>
                <a:ea typeface="黑体" pitchFamily="49" charset="-122"/>
              </a:rPr>
              <a:t>(</a:t>
            </a:r>
            <a:r>
              <a:rPr lang="zh-CN" altLang="en-US" sz="2800" dirty="0">
                <a:latin typeface="黑体" pitchFamily="49" charset="-122"/>
                <a:ea typeface="黑体" pitchFamily="49" charset="-122"/>
              </a:rPr>
              <a:t>不会增长</a:t>
            </a:r>
            <a:r>
              <a:rPr lang="en-US" altLang="zh-CN" sz="2800" dirty="0">
                <a:latin typeface="黑体" pitchFamily="49" charset="-122"/>
                <a:ea typeface="黑体" pitchFamily="49" charset="-122"/>
              </a:rPr>
              <a:t>)</a:t>
            </a:r>
          </a:p>
          <a:p>
            <a:pPr lvl="1" eaLnBrk="1" hangingPunct="1">
              <a:lnSpc>
                <a:spcPct val="90000"/>
              </a:lnSpc>
            </a:pPr>
            <a:r>
              <a:rPr lang="en-US" altLang="zh-CN" sz="2400" dirty="0">
                <a:latin typeface="黑体" pitchFamily="49" charset="-122"/>
                <a:ea typeface="黑体" pitchFamily="49" charset="-122"/>
              </a:rPr>
              <a:t>$</a:t>
            </a:r>
            <a:r>
              <a:rPr lang="en-US" altLang="zh-CN" sz="2400" dirty="0" err="1">
                <a:latin typeface="黑体" pitchFamily="49" charset="-122"/>
                <a:ea typeface="黑体" pitchFamily="49" charset="-122"/>
              </a:rPr>
              <a:t>gp</a:t>
            </a:r>
            <a:r>
              <a:rPr lang="zh-CN" altLang="en-US" sz="2400" dirty="0">
                <a:latin typeface="黑体" pitchFamily="49" charset="-122"/>
                <a:ea typeface="黑体" pitchFamily="49" charset="-122"/>
              </a:rPr>
              <a:t>：初始化地址，允许段内的</a:t>
            </a:r>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偏移（</a:t>
            </a:r>
            <a:r>
              <a:rPr lang="zh-CN" altLang="en-US" sz="1600" dirty="0"/>
              <a:t>全局指针</a:t>
            </a:r>
            <a:r>
              <a:rPr lang="en-US" altLang="zh-CN" sz="1600" dirty="0"/>
              <a:t>$</a:t>
            </a:r>
            <a:r>
              <a:rPr lang="en-US" altLang="zh-CN" sz="1600" dirty="0" err="1"/>
              <a:t>gp</a:t>
            </a:r>
            <a:r>
              <a:rPr lang="zh-CN" altLang="en-US" sz="1600" dirty="0"/>
              <a:t>总是</a:t>
            </a:r>
            <a:r>
              <a:rPr lang="en-US" altLang="zh-CN" sz="1600" dirty="0"/>
              <a:t>0x1000 8000</a:t>
            </a:r>
            <a:r>
              <a:rPr lang="zh-CN" altLang="en-US" sz="1600" dirty="0"/>
              <a:t>，其</a:t>
            </a:r>
            <a:r>
              <a:rPr lang="en-US" altLang="zh-CN" sz="1600" dirty="0"/>
              <a:t>16</a:t>
            </a:r>
            <a:r>
              <a:rPr lang="zh-CN" altLang="en-US" sz="1600" dirty="0"/>
              <a:t>位偏 移量的访问范围为</a:t>
            </a:r>
            <a:r>
              <a:rPr lang="en-US" altLang="zh-CN" sz="1600" dirty="0"/>
              <a:t>0x1000 0000</a:t>
            </a:r>
            <a:r>
              <a:rPr lang="zh-CN" altLang="en-US" sz="1600" dirty="0"/>
              <a:t>～</a:t>
            </a:r>
            <a:r>
              <a:rPr lang="en-US" altLang="zh-CN" sz="1600" dirty="0"/>
              <a:t>0x1000 </a:t>
            </a:r>
            <a:r>
              <a:rPr lang="en-US" altLang="zh-CN" sz="1600" dirty="0" err="1"/>
              <a:t>ffff</a:t>
            </a:r>
            <a:r>
              <a:rPr lang="zh-CN" altLang="en-US" sz="1600" dirty="0"/>
              <a:t>，可遍及整个静态数据区的访问</a:t>
            </a:r>
            <a:r>
              <a:rPr lang="zh-CN" altLang="en-US" sz="2400" dirty="0">
                <a:latin typeface="黑体" pitchFamily="49" charset="-122"/>
                <a:ea typeface="黑体" pitchFamily="49" charset="-122"/>
              </a:rPr>
              <a:t>）</a:t>
            </a:r>
            <a:endParaRPr lang="en-US" altLang="zh-CN" sz="2400" dirty="0">
              <a:latin typeface="黑体" pitchFamily="49" charset="-122"/>
              <a:ea typeface="黑体" pitchFamily="49" charset="-122"/>
            </a:endParaRPr>
          </a:p>
          <a:p>
            <a:pPr eaLnBrk="1" hangingPunct="1">
              <a:lnSpc>
                <a:spcPct val="90000"/>
              </a:lnSpc>
            </a:pPr>
            <a:r>
              <a:rPr lang="zh-CN" altLang="en-US" sz="2800" dirty="0">
                <a:solidFill>
                  <a:srgbClr val="FF0000"/>
                </a:solidFill>
                <a:latin typeface="黑体" pitchFamily="49" charset="-122"/>
                <a:ea typeface="黑体" pitchFamily="49" charset="-122"/>
              </a:rPr>
              <a:t>堆</a:t>
            </a:r>
            <a:r>
              <a:rPr lang="zh-CN" altLang="en-US" sz="2800" dirty="0">
                <a:latin typeface="黑体" pitchFamily="49" charset="-122"/>
                <a:ea typeface="黑体" pitchFamily="49" charset="-122"/>
              </a:rPr>
              <a:t>：本地变量（向下生长）</a:t>
            </a:r>
            <a:endParaRPr lang="en-US" altLang="zh-CN" sz="2800" dirty="0">
              <a:latin typeface="黑体" pitchFamily="49" charset="-122"/>
              <a:ea typeface="黑体" pitchFamily="49" charset="-122"/>
            </a:endParaRPr>
          </a:p>
          <a:p>
            <a:pPr lvl="1" eaLnBrk="1" hangingPunct="1">
              <a:lnSpc>
                <a:spcPct val="90000"/>
              </a:lnSpc>
            </a:pPr>
            <a:r>
              <a:rPr lang="en-US" altLang="zh-CN" sz="2400" dirty="0">
                <a:latin typeface="黑体" pitchFamily="49" charset="-122"/>
                <a:ea typeface="黑体" pitchFamily="49" charset="-122"/>
              </a:rPr>
              <a:t>$</a:t>
            </a:r>
            <a:r>
              <a:rPr lang="en-US" altLang="zh-CN" sz="2400" dirty="0" err="1">
                <a:latin typeface="黑体" pitchFamily="49" charset="-122"/>
                <a:ea typeface="黑体" pitchFamily="49" charset="-122"/>
              </a:rPr>
              <a:t>sp</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栈顶指针</a:t>
            </a:r>
            <a:endParaRPr lang="en-US" altLang="zh-CN" sz="2400" dirty="0">
              <a:latin typeface="黑体" pitchFamily="49" charset="-122"/>
              <a:ea typeface="黑体" pitchFamily="49" charset="-122"/>
            </a:endParaRPr>
          </a:p>
          <a:p>
            <a:pPr lvl="2" eaLnBrk="1" hangingPunct="1">
              <a:lnSpc>
                <a:spcPct val="90000"/>
              </a:lnSpc>
            </a:pPr>
            <a:r>
              <a:rPr lang="zh-CN" altLang="en-US" sz="2000" dirty="0">
                <a:latin typeface="黑体" pitchFamily="49" charset="-122"/>
                <a:ea typeface="黑体" pitchFamily="49" charset="-122"/>
              </a:rPr>
              <a:t>进栈</a:t>
            </a:r>
            <a:r>
              <a:rPr lang="en-US" altLang="zh-CN" sz="2000" dirty="0">
                <a:latin typeface="黑体" pitchFamily="49" charset="-122"/>
                <a:ea typeface="黑体" pitchFamily="49" charset="-122"/>
              </a:rPr>
              <a:t>(</a:t>
            </a:r>
            <a:r>
              <a:rPr lang="en-US" altLang="zh-CN" sz="2000" dirty="0" err="1">
                <a:latin typeface="黑体" pitchFamily="49" charset="-122"/>
                <a:ea typeface="黑体" pitchFamily="49" charset="-122"/>
              </a:rPr>
              <a:t>sw</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a:t>
            </a:r>
            <a:r>
              <a:rPr lang="en-US" altLang="zh-CN" sz="2000" dirty="0">
                <a:latin typeface="黑体" pitchFamily="49" charset="-122"/>
                <a:ea typeface="黑体" pitchFamily="49" charset="-122"/>
              </a:rPr>
              <a:t>$sp-4(sub)(</a:t>
            </a:r>
            <a:r>
              <a:rPr lang="zh-CN" altLang="en-US" sz="2000" dirty="0">
                <a:latin typeface="黑体" pitchFamily="49" charset="-122"/>
                <a:ea typeface="黑体" pitchFamily="49" charset="-122"/>
              </a:rPr>
              <a:t>向下生长</a:t>
            </a:r>
            <a:r>
              <a:rPr lang="en-US" altLang="zh-CN" sz="2000" dirty="0">
                <a:latin typeface="黑体" pitchFamily="49" charset="-122"/>
                <a:ea typeface="黑体" pitchFamily="49" charset="-122"/>
              </a:rPr>
              <a:t>)</a:t>
            </a:r>
          </a:p>
          <a:p>
            <a:pPr lvl="2" eaLnBrk="1" hangingPunct="1">
              <a:lnSpc>
                <a:spcPct val="90000"/>
              </a:lnSpc>
            </a:pPr>
            <a:r>
              <a:rPr lang="zh-CN" altLang="en-US" sz="2000" dirty="0">
                <a:latin typeface="黑体" pitchFamily="49" charset="-122"/>
                <a:ea typeface="黑体" pitchFamily="49" charset="-122"/>
              </a:rPr>
              <a:t>出栈</a:t>
            </a:r>
            <a:r>
              <a:rPr lang="en-US" altLang="zh-CN" sz="2000" dirty="0">
                <a:latin typeface="黑体" pitchFamily="49" charset="-122"/>
                <a:ea typeface="黑体" pitchFamily="49" charset="-122"/>
              </a:rPr>
              <a:t>(</a:t>
            </a:r>
            <a:r>
              <a:rPr lang="en-US" altLang="zh-CN" sz="2000" dirty="0" err="1">
                <a:latin typeface="黑体" pitchFamily="49" charset="-122"/>
                <a:ea typeface="黑体" pitchFamily="49" charset="-122"/>
              </a:rPr>
              <a:t>lw</a:t>
            </a:r>
            <a:r>
              <a:rPr lang="en-US" altLang="zh-CN" sz="2000" dirty="0">
                <a:latin typeface="黑体" pitchFamily="49" charset="-122"/>
                <a:ea typeface="黑体" pitchFamily="49" charset="-122"/>
              </a:rPr>
              <a:t>): $sp+4(add)(</a:t>
            </a:r>
            <a:r>
              <a:rPr lang="zh-CN" altLang="en-US" sz="2000" dirty="0">
                <a:latin typeface="黑体" pitchFamily="49" charset="-122"/>
                <a:ea typeface="黑体" pitchFamily="49" charset="-122"/>
              </a:rPr>
              <a:t>向上</a:t>
            </a:r>
            <a:r>
              <a:rPr lang="en-US" altLang="zh-CN" sz="2000" dirty="0">
                <a:latin typeface="黑体" pitchFamily="49" charset="-122"/>
                <a:ea typeface="黑体" pitchFamily="49" charset="-122"/>
              </a:rPr>
              <a:t>)</a:t>
            </a:r>
            <a:endParaRPr lang="zh-CN" altLang="en-US" sz="2000" dirty="0">
              <a:latin typeface="黑体" pitchFamily="49" charset="-122"/>
              <a:ea typeface="黑体" pitchFamily="49" charset="-122"/>
            </a:endParaRPr>
          </a:p>
          <a:p>
            <a:pPr eaLnBrk="1" hangingPunct="1">
              <a:lnSpc>
                <a:spcPct val="90000"/>
              </a:lnSpc>
            </a:pPr>
            <a:r>
              <a:rPr lang="zh-CN" altLang="en-US" sz="2800" dirty="0">
                <a:solidFill>
                  <a:srgbClr val="FF0000"/>
                </a:solidFill>
                <a:latin typeface="黑体" pitchFamily="49" charset="-122"/>
                <a:ea typeface="黑体" pitchFamily="49" charset="-122"/>
              </a:rPr>
              <a:t>栈</a:t>
            </a:r>
            <a:r>
              <a:rPr lang="zh-CN" altLang="en-US" sz="2800" dirty="0">
                <a:latin typeface="黑体" pitchFamily="49" charset="-122"/>
                <a:ea typeface="黑体" pitchFamily="49" charset="-122"/>
              </a:rPr>
              <a:t>：申请的空间（向上生长）</a:t>
            </a:r>
            <a:endParaRPr lang="en-AU" altLang="zh-CN" sz="2800" dirty="0">
              <a:latin typeface="黑体" pitchFamily="49" charset="-122"/>
              <a:ea typeface="黑体" pitchFamily="49" charset="-122"/>
            </a:endParaRPr>
          </a:p>
        </p:txBody>
      </p:sp>
      <p:sp>
        <p:nvSpPr>
          <p:cNvPr id="7" name="文本框 6">
            <a:extLst>
              <a:ext uri="{FF2B5EF4-FFF2-40B4-BE49-F238E27FC236}">
                <a16:creationId xmlns:a16="http://schemas.microsoft.com/office/drawing/2014/main" id="{711B1A5E-E483-44B0-AFE9-116662985374}"/>
              </a:ext>
            </a:extLst>
          </p:cNvPr>
          <p:cNvSpPr txBox="1"/>
          <p:nvPr/>
        </p:nvSpPr>
        <p:spPr>
          <a:xfrm>
            <a:off x="8244408" y="3492351"/>
            <a:ext cx="792088" cy="369332"/>
          </a:xfrm>
          <a:prstGeom prst="rect">
            <a:avLst/>
          </a:prstGeom>
          <a:noFill/>
        </p:spPr>
        <p:txBody>
          <a:bodyPr wrap="square">
            <a:spAutoFit/>
          </a:bodyPr>
          <a:lstStyle/>
          <a:p>
            <a:r>
              <a:rPr lang="en-US" altLang="zh-CN" sz="1800" dirty="0">
                <a:solidFill>
                  <a:srgbClr val="FF0000"/>
                </a:solidFill>
                <a:latin typeface="黑体" pitchFamily="49" charset="-122"/>
                <a:ea typeface="黑体" pitchFamily="49" charset="-122"/>
              </a:rPr>
              <a:t>code</a:t>
            </a: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4F2AC-E9F7-4C45-86DB-10FF021D7604}"/>
              </a:ext>
            </a:extLst>
          </p:cNvPr>
          <p:cNvSpPr>
            <a:spLocks noGrp="1"/>
          </p:cNvSpPr>
          <p:nvPr>
            <p:ph type="title"/>
          </p:nvPr>
        </p:nvSpPr>
        <p:spPr/>
        <p:txBody>
          <a:bodyPr/>
          <a:lstStyle/>
          <a:p>
            <a:r>
              <a:rPr lang="zh-CN" altLang="en-US" dirty="0"/>
              <a:t>过程调用</a:t>
            </a:r>
            <a:r>
              <a:rPr lang="en-US" altLang="zh-CN" dirty="0"/>
              <a:t>CALL:</a:t>
            </a:r>
            <a:r>
              <a:rPr lang="zh-CN" altLang="en-US" dirty="0"/>
              <a:t>步骤</a:t>
            </a:r>
          </a:p>
        </p:txBody>
      </p:sp>
      <p:pic>
        <p:nvPicPr>
          <p:cNvPr id="7" name="内容占位符 6">
            <a:extLst>
              <a:ext uri="{FF2B5EF4-FFF2-40B4-BE49-F238E27FC236}">
                <a16:creationId xmlns:a16="http://schemas.microsoft.com/office/drawing/2014/main" id="{2EAC39B8-80BE-49B4-930A-2282DFB51FDD}"/>
              </a:ext>
            </a:extLst>
          </p:cNvPr>
          <p:cNvPicPr>
            <a:picLocks noGrp="1" noChangeAspect="1"/>
          </p:cNvPicPr>
          <p:nvPr>
            <p:ph idx="1"/>
          </p:nvPr>
        </p:nvPicPr>
        <p:blipFill>
          <a:blip r:embed="rId2"/>
          <a:stretch>
            <a:fillRect/>
          </a:stretch>
        </p:blipFill>
        <p:spPr>
          <a:xfrm>
            <a:off x="1475656" y="1127925"/>
            <a:ext cx="1944216" cy="1256959"/>
          </a:xfrm>
        </p:spPr>
      </p:pic>
      <p:pic>
        <p:nvPicPr>
          <p:cNvPr id="5" name="图片 4">
            <a:extLst>
              <a:ext uri="{FF2B5EF4-FFF2-40B4-BE49-F238E27FC236}">
                <a16:creationId xmlns:a16="http://schemas.microsoft.com/office/drawing/2014/main" id="{448534B8-50F2-42E8-8C8A-99ABD5412A30}"/>
              </a:ext>
            </a:extLst>
          </p:cNvPr>
          <p:cNvPicPr>
            <a:picLocks noChangeAspect="1"/>
          </p:cNvPicPr>
          <p:nvPr/>
        </p:nvPicPr>
        <p:blipFill>
          <a:blip r:embed="rId3"/>
          <a:stretch>
            <a:fillRect/>
          </a:stretch>
        </p:blipFill>
        <p:spPr>
          <a:xfrm>
            <a:off x="522700" y="2492896"/>
            <a:ext cx="8421275" cy="2657846"/>
          </a:xfrm>
          <a:prstGeom prst="rect">
            <a:avLst/>
          </a:prstGeom>
        </p:spPr>
      </p:pic>
      <p:sp>
        <p:nvSpPr>
          <p:cNvPr id="8" name="矩形: 圆角 7">
            <a:extLst>
              <a:ext uri="{FF2B5EF4-FFF2-40B4-BE49-F238E27FC236}">
                <a16:creationId xmlns:a16="http://schemas.microsoft.com/office/drawing/2014/main" id="{BC90632B-E203-400E-BF6C-2FD356AB2F8F}"/>
              </a:ext>
            </a:extLst>
          </p:cNvPr>
          <p:cNvSpPr/>
          <p:nvPr/>
        </p:nvSpPr>
        <p:spPr bwMode="auto">
          <a:xfrm>
            <a:off x="1040510" y="2996952"/>
            <a:ext cx="7062979" cy="720080"/>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9" name="矩形: 圆角 8">
            <a:extLst>
              <a:ext uri="{FF2B5EF4-FFF2-40B4-BE49-F238E27FC236}">
                <a16:creationId xmlns:a16="http://schemas.microsoft.com/office/drawing/2014/main" id="{C904C859-CF49-4532-A103-B5C5B7DAF19D}"/>
              </a:ext>
            </a:extLst>
          </p:cNvPr>
          <p:cNvSpPr/>
          <p:nvPr/>
        </p:nvSpPr>
        <p:spPr bwMode="auto">
          <a:xfrm>
            <a:off x="1043608" y="3717032"/>
            <a:ext cx="7062979" cy="1433709"/>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1" name="文本框 10">
            <a:extLst>
              <a:ext uri="{FF2B5EF4-FFF2-40B4-BE49-F238E27FC236}">
                <a16:creationId xmlns:a16="http://schemas.microsoft.com/office/drawing/2014/main" id="{A9F9D75B-BA11-4027-80E2-A3BD3D2F4CA7}"/>
              </a:ext>
            </a:extLst>
          </p:cNvPr>
          <p:cNvSpPr txBox="1"/>
          <p:nvPr/>
        </p:nvSpPr>
        <p:spPr>
          <a:xfrm>
            <a:off x="1050485" y="5150741"/>
            <a:ext cx="5857047" cy="1754326"/>
          </a:xfrm>
          <a:prstGeom prst="rect">
            <a:avLst/>
          </a:prstGeom>
          <a:noFill/>
        </p:spPr>
        <p:txBody>
          <a:bodyPr wrap="square">
            <a:spAutoFit/>
          </a:bodyPr>
          <a:lstStyle/>
          <a:p>
            <a:pPr marL="590550" indent="-533400" eaLnBrk="1" hangingPunct="1">
              <a:buFont typeface="Wingdings" panose="05000000000000000000" pitchFamily="2" charset="2"/>
              <a:buAutoNum type="arabicPeriod"/>
            </a:pPr>
            <a:r>
              <a:rPr lang="zh-CN" altLang="en-US" dirty="0">
                <a:solidFill>
                  <a:srgbClr val="FF0000"/>
                </a:solidFill>
                <a:ea typeface="黑体" pitchFamily="49" charset="-122"/>
              </a:rPr>
              <a:t>将参数放在过程可以访问的寄存器里</a:t>
            </a:r>
            <a:endParaRPr lang="en-US" altLang="zh-CN" dirty="0">
              <a:solidFill>
                <a:srgbClr val="FF0000"/>
              </a:solidFill>
              <a:ea typeface="黑体" pitchFamily="49" charset="-122"/>
            </a:endParaRPr>
          </a:p>
          <a:p>
            <a:pPr marL="590550" indent="-533400" eaLnBrk="1" hangingPunct="1">
              <a:buFont typeface="Wingdings" panose="05000000000000000000" pitchFamily="2" charset="2"/>
              <a:buAutoNum type="arabicPeriod"/>
            </a:pPr>
            <a:r>
              <a:rPr lang="zh-CN" altLang="en-US" dirty="0">
                <a:solidFill>
                  <a:srgbClr val="FF0000"/>
                </a:solidFill>
                <a:ea typeface="黑体" pitchFamily="49" charset="-122"/>
              </a:rPr>
              <a:t>将控制转移给过程</a:t>
            </a:r>
            <a:endParaRPr lang="en-US" altLang="zh-CN" dirty="0">
              <a:solidFill>
                <a:srgbClr val="FF0000"/>
              </a:solidFill>
              <a:ea typeface="黑体" pitchFamily="49" charset="-122"/>
            </a:endParaRPr>
          </a:p>
          <a:p>
            <a:pPr marL="590550" indent="-533400" eaLnBrk="1" hangingPunct="1">
              <a:buFont typeface="Wingdings" panose="05000000000000000000" pitchFamily="2" charset="2"/>
              <a:buAutoNum type="arabicPeriod"/>
            </a:pPr>
            <a:r>
              <a:rPr lang="zh-CN" altLang="en-US" dirty="0">
                <a:solidFill>
                  <a:srgbClr val="FF0000"/>
                </a:solidFill>
                <a:ea typeface="黑体" pitchFamily="49" charset="-122"/>
              </a:rPr>
              <a:t>获得过程所需要的存储资源</a:t>
            </a:r>
            <a:endParaRPr lang="en-US" altLang="zh-CN" dirty="0">
              <a:solidFill>
                <a:srgbClr val="FF0000"/>
              </a:solidFill>
              <a:ea typeface="黑体" pitchFamily="49" charset="-122"/>
            </a:endParaRPr>
          </a:p>
          <a:p>
            <a:pPr marL="590550" indent="-533400" eaLnBrk="1" hangingPunct="1">
              <a:buFont typeface="Wingdings" panose="05000000000000000000" pitchFamily="2" charset="2"/>
              <a:buAutoNum type="arabicPeriod"/>
            </a:pPr>
            <a:r>
              <a:rPr lang="zh-CN" altLang="en-US" dirty="0">
                <a:solidFill>
                  <a:srgbClr val="FF0000"/>
                </a:solidFill>
                <a:ea typeface="黑体" pitchFamily="49" charset="-122"/>
              </a:rPr>
              <a:t>执行过程的操作（请求的任务）</a:t>
            </a:r>
            <a:endParaRPr lang="en-US" altLang="zh-CN" dirty="0">
              <a:solidFill>
                <a:srgbClr val="FF0000"/>
              </a:solidFill>
              <a:ea typeface="黑体" pitchFamily="49" charset="-122"/>
            </a:endParaRPr>
          </a:p>
          <a:p>
            <a:pPr marL="590550" indent="-533400" eaLnBrk="1" hangingPunct="1">
              <a:buFont typeface="Wingdings" panose="05000000000000000000" pitchFamily="2" charset="2"/>
              <a:buAutoNum type="arabicPeriod"/>
            </a:pPr>
            <a:r>
              <a:rPr lang="zh-CN" altLang="en-US" dirty="0">
                <a:solidFill>
                  <a:srgbClr val="FF0000"/>
                </a:solidFill>
                <a:ea typeface="黑体" pitchFamily="49" charset="-122"/>
              </a:rPr>
              <a:t>将结果的值放在调用程序可以访问到的寄存器</a:t>
            </a:r>
            <a:endParaRPr lang="en-US" altLang="zh-CN" dirty="0">
              <a:solidFill>
                <a:srgbClr val="FF0000"/>
              </a:solidFill>
              <a:ea typeface="黑体" pitchFamily="49" charset="-122"/>
            </a:endParaRPr>
          </a:p>
          <a:p>
            <a:pPr marL="590550" indent="-533400" eaLnBrk="1" hangingPunct="1">
              <a:buFont typeface="Wingdings" panose="05000000000000000000" pitchFamily="2" charset="2"/>
              <a:buAutoNum type="arabicPeriod"/>
            </a:pPr>
            <a:r>
              <a:rPr lang="zh-CN" altLang="en-US" dirty="0">
                <a:solidFill>
                  <a:srgbClr val="FF0000"/>
                </a:solidFill>
                <a:ea typeface="黑体" pitchFamily="49" charset="-122"/>
              </a:rPr>
              <a:t>将控制返回到调用点</a:t>
            </a:r>
            <a:endParaRPr lang="zh-CN" altLang="en-US" dirty="0">
              <a:solidFill>
                <a:srgbClr val="FF0000"/>
              </a:solidFill>
            </a:endParaRPr>
          </a:p>
        </p:txBody>
      </p:sp>
    </p:spTree>
    <p:extLst>
      <p:ext uri="{BB962C8B-B14F-4D97-AF65-F5344CB8AC3E}">
        <p14:creationId xmlns:p14="http://schemas.microsoft.com/office/powerpoint/2010/main" val="27368893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75</a:t>
            </a:fld>
            <a:endParaRPr lang="en-AU" altLang="zh-CN" sz="1400" b="1" dirty="0">
              <a:ea typeface="宋体" pitchFamily="2" charset="-122"/>
            </a:endParaRPr>
          </a:p>
        </p:txBody>
      </p:sp>
      <p:graphicFrame>
        <p:nvGraphicFramePr>
          <p:cNvPr id="5" name="表格 4"/>
          <p:cNvGraphicFramePr>
            <a:graphicFrameLocks noGrp="1"/>
          </p:cNvGraphicFramePr>
          <p:nvPr/>
        </p:nvGraphicFramePr>
        <p:xfrm>
          <a:off x="857250" y="714375"/>
          <a:ext cx="7137400" cy="5397502"/>
        </p:xfrm>
        <a:graphic>
          <a:graphicData uri="http://schemas.openxmlformats.org/drawingml/2006/table">
            <a:tbl>
              <a:tblPr/>
              <a:tblGrid>
                <a:gridCol w="104775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2533650">
                  <a:extLst>
                    <a:ext uri="{9D8B030D-6E8A-4147-A177-3AD203B41FA5}">
                      <a16:colId xmlns:a16="http://schemas.microsoft.com/office/drawing/2014/main" val="20002"/>
                    </a:ext>
                  </a:extLst>
                </a:gridCol>
                <a:gridCol w="2336800">
                  <a:extLst>
                    <a:ext uri="{9D8B030D-6E8A-4147-A177-3AD203B41FA5}">
                      <a16:colId xmlns:a16="http://schemas.microsoft.com/office/drawing/2014/main" val="20003"/>
                    </a:ext>
                  </a:extLst>
                </a:gridCol>
              </a:tblGrid>
              <a:tr h="64007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黑体" pitchFamily="49" charset="-122"/>
                          <a:ea typeface="黑体" pitchFamily="49" charset="-122"/>
                        </a:rPr>
                        <a:t>举例</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黑体" pitchFamily="49" charset="-122"/>
                          <a:ea typeface="黑体" pitchFamily="49" charset="-122"/>
                        </a:rPr>
                        <a:t>寄存器号</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黑体" pitchFamily="49" charset="-122"/>
                          <a:ea typeface="黑体" pitchFamily="49" charset="-122"/>
                        </a:rPr>
                        <a:t>注释</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黑体" pitchFamily="49" charset="-122"/>
                          <a:ea typeface="黑体" pitchFamily="49" charset="-122"/>
                        </a:rPr>
                        <a:t>过程调用时</a:t>
                      </a:r>
                      <a:endParaRPr kumimoji="0" lang="en-US" altLang="zh-CN" sz="1800" b="1" i="0" u="none" strike="noStrike" cap="none" normalizeH="0" baseline="0">
                        <a:ln>
                          <a:noFill/>
                        </a:ln>
                        <a:solidFill>
                          <a:srgbClr val="FFFFFF"/>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黑体" pitchFamily="49" charset="-122"/>
                          <a:ea typeface="黑体" pitchFamily="49" charset="-122"/>
                        </a:rPr>
                        <a:t>是否保存</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668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$zero</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0</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常数</a:t>
                      </a:r>
                      <a:r>
                        <a:rPr kumimoji="0" lang="en-US" altLang="zh-CN" sz="1800" b="0" i="0" u="none" strike="noStrike" cap="none" normalizeH="0" baseline="0">
                          <a:ln>
                            <a:noFill/>
                          </a:ln>
                          <a:solidFill>
                            <a:srgbClr val="000000"/>
                          </a:solidFill>
                          <a:effectLst/>
                          <a:latin typeface="黑体" pitchFamily="49" charset="-122"/>
                          <a:ea typeface="黑体" pitchFamily="49" charset="-122"/>
                        </a:rPr>
                        <a:t>0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NA</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1"/>
                  </a:ext>
                </a:extLst>
              </a:tr>
              <a:tr h="48574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$at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1</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汇编器保留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NA</a:t>
                      </a:r>
                      <a:endParaRPr kumimoji="0" lang="zh-CN" altLang="en-US" sz="1800" b="0" i="0" u="none" strike="noStrike" cap="none" normalizeH="0" baseline="0">
                        <a:ln>
                          <a:noFill/>
                        </a:ln>
                        <a:solidFill>
                          <a:srgbClr val="000000"/>
                        </a:solidFill>
                        <a:effectLst/>
                        <a:latin typeface="黑体" pitchFamily="49" charset="-122"/>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2"/>
                  </a:ext>
                </a:extLst>
              </a:tr>
              <a:tr h="72385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$v0~$v1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2-3</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计算结果和表达式求值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a:t>
                      </a:r>
                      <a:endParaRPr kumimoji="0" lang="zh-CN" altLang="en-US" sz="1800" b="0" i="0" u="none" strike="noStrike" cap="none" normalizeH="0" baseline="0">
                        <a:ln>
                          <a:noFill/>
                        </a:ln>
                        <a:solidFill>
                          <a:srgbClr val="000000"/>
                        </a:solidFill>
                        <a:effectLst/>
                        <a:latin typeface="黑体" pitchFamily="49" charset="-122"/>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3"/>
                  </a:ext>
                </a:extLst>
              </a:tr>
              <a:tr h="28731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$a0~$a3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4-7</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参数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a:t>
                      </a:r>
                      <a:endParaRPr kumimoji="0" lang="zh-CN" altLang="en-US" sz="1800" b="0" i="0" u="none" strike="noStrike" cap="none" normalizeH="0" baseline="0">
                        <a:ln>
                          <a:noFill/>
                        </a:ln>
                        <a:solidFill>
                          <a:srgbClr val="000000"/>
                        </a:solidFill>
                        <a:effectLst/>
                        <a:latin typeface="黑体" pitchFamily="49" charset="-122"/>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4"/>
                  </a:ext>
                </a:extLst>
              </a:tr>
              <a:tr h="28731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$t0~$t7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8-15</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临时变量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a:t>
                      </a:r>
                      <a:endParaRPr kumimoji="0" lang="zh-CN" altLang="en-US" sz="1800" b="0" i="0" u="none" strike="noStrike" cap="none" normalizeH="0" baseline="0">
                        <a:ln>
                          <a:noFill/>
                        </a:ln>
                        <a:solidFill>
                          <a:srgbClr val="000000"/>
                        </a:solidFill>
                        <a:effectLst/>
                        <a:latin typeface="黑体" pitchFamily="49" charset="-122"/>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5"/>
                  </a:ext>
                </a:extLst>
              </a:tr>
              <a:tr h="48574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$s0~$s7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16-23</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保留寄存器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6"/>
                  </a:ext>
                </a:extLst>
              </a:tr>
              <a:tr h="48574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$t8~$t9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24-25</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更多临时变量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a:t>
                      </a:r>
                      <a:endParaRPr kumimoji="0" lang="zh-CN" altLang="en-US" sz="1800" b="0" i="0" u="none" strike="noStrike" cap="none" normalizeH="0" baseline="0">
                        <a:ln>
                          <a:noFill/>
                        </a:ln>
                        <a:solidFill>
                          <a:srgbClr val="000000"/>
                        </a:solidFill>
                        <a:effectLst/>
                        <a:latin typeface="黑体" pitchFamily="49" charset="-122"/>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7"/>
                  </a:ext>
                </a:extLst>
              </a:tr>
              <a:tr h="48574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$k0~$k1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26-27</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操作系统保留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NA</a:t>
                      </a:r>
                      <a:endParaRPr kumimoji="0" lang="zh-CN" altLang="en-US" sz="1800" b="0" i="0" u="none" strike="noStrike" cap="none" normalizeH="0" baseline="0">
                        <a:ln>
                          <a:noFill/>
                        </a:ln>
                        <a:solidFill>
                          <a:srgbClr val="000000"/>
                        </a:solidFill>
                        <a:effectLst/>
                        <a:latin typeface="黑体" pitchFamily="49" charset="-122"/>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8"/>
                  </a:ext>
                </a:extLst>
              </a:tr>
              <a:tr h="28731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$gp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28</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全局指针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9"/>
                  </a:ext>
                </a:extLst>
              </a:tr>
              <a:tr h="28731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$sp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29</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栈指针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10"/>
                  </a:ext>
                </a:extLst>
              </a:tr>
              <a:tr h="28731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$fp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30</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帧指针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11"/>
                  </a:ext>
                </a:extLst>
              </a:tr>
              <a:tr h="28731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$ra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31</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返回地址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12"/>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648275607"/>
              </p:ext>
            </p:extLst>
          </p:nvPr>
        </p:nvGraphicFramePr>
        <p:xfrm>
          <a:off x="857250" y="714375"/>
          <a:ext cx="7137400" cy="5448790"/>
        </p:xfrm>
        <a:graphic>
          <a:graphicData uri="http://schemas.openxmlformats.org/drawingml/2006/table">
            <a:tbl>
              <a:tblPr/>
              <a:tblGrid>
                <a:gridCol w="104775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2533650">
                  <a:extLst>
                    <a:ext uri="{9D8B030D-6E8A-4147-A177-3AD203B41FA5}">
                      <a16:colId xmlns:a16="http://schemas.microsoft.com/office/drawing/2014/main" val="20002"/>
                    </a:ext>
                  </a:extLst>
                </a:gridCol>
                <a:gridCol w="2336800">
                  <a:extLst>
                    <a:ext uri="{9D8B030D-6E8A-4147-A177-3AD203B41FA5}">
                      <a16:colId xmlns:a16="http://schemas.microsoft.com/office/drawing/2014/main" val="20003"/>
                    </a:ext>
                  </a:extLst>
                </a:gridCol>
              </a:tblGrid>
              <a:tr h="64007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黑体" pitchFamily="49" charset="-122"/>
                          <a:ea typeface="黑体" pitchFamily="49" charset="-122"/>
                        </a:rPr>
                        <a:t>举例</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黑体" pitchFamily="49" charset="-122"/>
                          <a:ea typeface="黑体" pitchFamily="49" charset="-122"/>
                        </a:rPr>
                        <a:t>寄存器号</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黑体" pitchFamily="49" charset="-122"/>
                          <a:ea typeface="黑体" pitchFamily="49" charset="-122"/>
                        </a:rPr>
                        <a:t>注释</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黑体" pitchFamily="49" charset="-122"/>
                          <a:ea typeface="黑体" pitchFamily="49" charset="-122"/>
                        </a:rPr>
                        <a:t>过程调用时</a:t>
                      </a:r>
                      <a:endParaRPr kumimoji="0" lang="en-US" altLang="zh-CN" sz="1800" b="1" i="0" u="none" strike="noStrike" cap="none" normalizeH="0" baseline="0">
                        <a:ln>
                          <a:noFill/>
                        </a:ln>
                        <a:solidFill>
                          <a:srgbClr val="FFFFFF"/>
                        </a:solidFill>
                        <a:effectLst/>
                        <a:latin typeface="黑体" pitchFamily="49" charset="-122"/>
                        <a:ea typeface="黑体" pitchFamily="49"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FFFFFF"/>
                          </a:solidFill>
                          <a:effectLst/>
                          <a:latin typeface="黑体" pitchFamily="49" charset="-122"/>
                          <a:ea typeface="黑体" pitchFamily="49" charset="-122"/>
                        </a:rPr>
                        <a:t>是否保存</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668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$zero</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0</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常数</a:t>
                      </a:r>
                      <a:r>
                        <a:rPr kumimoji="0" lang="en-US" altLang="zh-CN" sz="1800" b="0" i="0" u="none" strike="noStrike" cap="none" normalizeH="0" baseline="0">
                          <a:ln>
                            <a:noFill/>
                          </a:ln>
                          <a:solidFill>
                            <a:srgbClr val="000000"/>
                          </a:solidFill>
                          <a:effectLst/>
                          <a:latin typeface="黑体" pitchFamily="49" charset="-122"/>
                          <a:ea typeface="黑体" pitchFamily="49" charset="-122"/>
                        </a:rPr>
                        <a:t>0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1"/>
                  </a:ext>
                </a:extLst>
              </a:tr>
              <a:tr h="48574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$at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1</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汇编器保留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2"/>
                  </a:ext>
                </a:extLst>
              </a:tr>
              <a:tr h="72385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highlight>
                            <a:srgbClr val="FFFF00"/>
                          </a:highlight>
                          <a:latin typeface="黑体" pitchFamily="49" charset="-122"/>
                          <a:ea typeface="黑体" pitchFamily="49" charset="-122"/>
                        </a:rPr>
                        <a:t>$v0~$v1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highlight>
                            <a:srgbClr val="FFFF00"/>
                          </a:highlight>
                          <a:latin typeface="黑体" pitchFamily="49" charset="-122"/>
                          <a:ea typeface="黑体" pitchFamily="49" charset="-122"/>
                        </a:rPr>
                        <a:t>2-3</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highlight>
                            <a:srgbClr val="FFFF00"/>
                          </a:highlight>
                          <a:latin typeface="黑体" pitchFamily="49" charset="-122"/>
                          <a:ea typeface="黑体" pitchFamily="49" charset="-122"/>
                        </a:rPr>
                        <a:t>计算结果和表达式求值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3"/>
                  </a:ext>
                </a:extLst>
              </a:tr>
              <a:tr h="28731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$a0~$a3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highlight>
                            <a:srgbClr val="FFFF00"/>
                          </a:highlight>
                          <a:latin typeface="黑体" pitchFamily="49" charset="-122"/>
                          <a:ea typeface="黑体" pitchFamily="49" charset="-122"/>
                        </a:rPr>
                        <a:t>4-7</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highlight>
                            <a:srgbClr val="FFFF00"/>
                          </a:highlight>
                          <a:latin typeface="黑体" pitchFamily="49" charset="-122"/>
                          <a:ea typeface="黑体" pitchFamily="49" charset="-122"/>
                        </a:rPr>
                        <a:t>参数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4"/>
                  </a:ext>
                </a:extLst>
              </a:tr>
              <a:tr h="28731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$t0~$t7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8-15</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黑体" pitchFamily="49" charset="-122"/>
                          <a:ea typeface="黑体" pitchFamily="49" charset="-122"/>
                        </a:rPr>
                        <a:t>临时变量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5"/>
                  </a:ext>
                </a:extLst>
              </a:tr>
              <a:tr h="48574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$s0~$s7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16-23</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黑体" pitchFamily="49" charset="-122"/>
                          <a:ea typeface="黑体" pitchFamily="49" charset="-122"/>
                        </a:rPr>
                        <a:t>保留寄存器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6"/>
                  </a:ext>
                </a:extLst>
              </a:tr>
              <a:tr h="48574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$t8~$t9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24-25</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更多临时变量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7"/>
                  </a:ext>
                </a:extLst>
              </a:tr>
              <a:tr h="485743">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$k0~$k1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黑体" pitchFamily="49" charset="-122"/>
                          <a:ea typeface="黑体" pitchFamily="49" charset="-122"/>
                        </a:rPr>
                        <a:t>26-27</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黑体" pitchFamily="49" charset="-122"/>
                          <a:ea typeface="黑体" pitchFamily="49" charset="-122"/>
                        </a:rPr>
                        <a:t>操作系统保留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08"/>
                  </a:ext>
                </a:extLst>
              </a:tr>
              <a:tr h="338607">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a:t>
                      </a:r>
                      <a:r>
                        <a:rPr kumimoji="0" lang="en-US" altLang="zh-CN" sz="1800" b="0" i="0" u="none" strike="noStrike" cap="none" normalizeH="0" baseline="0" dirty="0" err="1">
                          <a:ln>
                            <a:noFill/>
                          </a:ln>
                          <a:solidFill>
                            <a:srgbClr val="000000"/>
                          </a:solidFill>
                          <a:effectLst/>
                          <a:highlight>
                            <a:srgbClr val="FFFF00"/>
                          </a:highlight>
                          <a:latin typeface="黑体" pitchFamily="49" charset="-122"/>
                          <a:ea typeface="黑体" pitchFamily="49" charset="-122"/>
                        </a:rPr>
                        <a:t>gp</a:t>
                      </a: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28</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highlight>
                            <a:srgbClr val="FFFF00"/>
                          </a:highlight>
                          <a:latin typeface="黑体" pitchFamily="49" charset="-122"/>
                          <a:ea typeface="黑体" pitchFamily="49" charset="-122"/>
                        </a:rPr>
                        <a:t>全局指针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highlight>
                          <a:srgbClr val="FFFF00"/>
                        </a:highligh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09"/>
                  </a:ext>
                </a:extLst>
              </a:tr>
              <a:tr h="28731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a:t>
                      </a:r>
                      <a:r>
                        <a:rPr kumimoji="0" lang="en-US" altLang="zh-CN" sz="1800" b="0" i="0" u="none" strike="noStrike" cap="none" normalizeH="0" baseline="0" dirty="0" err="1">
                          <a:ln>
                            <a:noFill/>
                          </a:ln>
                          <a:solidFill>
                            <a:srgbClr val="000000"/>
                          </a:solidFill>
                          <a:effectLst/>
                          <a:highlight>
                            <a:srgbClr val="FFFF00"/>
                          </a:highlight>
                          <a:latin typeface="黑体" pitchFamily="49" charset="-122"/>
                          <a:ea typeface="黑体" pitchFamily="49" charset="-122"/>
                        </a:rPr>
                        <a:t>sp</a:t>
                      </a: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29</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highlight>
                            <a:srgbClr val="FFFF00"/>
                          </a:highlight>
                          <a:latin typeface="黑体" pitchFamily="49" charset="-122"/>
                          <a:ea typeface="黑体" pitchFamily="49" charset="-122"/>
                        </a:rPr>
                        <a:t>栈指针</a:t>
                      </a: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a:t>
                      </a:r>
                      <a:r>
                        <a:rPr lang="zh-CN" altLang="en-US" sz="1200" dirty="0">
                          <a:solidFill>
                            <a:srgbClr val="0000CC"/>
                          </a:solidFill>
                          <a:highlight>
                            <a:srgbClr val="FFFF00"/>
                          </a:highlight>
                          <a:latin typeface="黑体" pitchFamily="49" charset="-122"/>
                          <a:ea typeface="黑体" pitchFamily="49" charset="-122"/>
                        </a:rPr>
                        <a:t>保存过程帧的第一个字</a:t>
                      </a:r>
                      <a:r>
                        <a:rPr lang="zh-CN" altLang="en-US" sz="1800" dirty="0">
                          <a:solidFill>
                            <a:srgbClr val="0000CC"/>
                          </a:solidFill>
                          <a:highlight>
                            <a:srgbClr val="FFFF00"/>
                          </a:highlight>
                          <a:latin typeface="黑体" pitchFamily="49" charset="-122"/>
                          <a:ea typeface="黑体" pitchFamily="49" charset="-122"/>
                        </a:rPr>
                        <a:t> </a:t>
                      </a: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a:t>
                      </a:r>
                      <a:r>
                        <a:rPr kumimoji="0" lang="zh-CN" altLang="en-US" sz="1800" b="0" i="0" u="none" strike="noStrike" cap="none" normalizeH="0" baseline="0" dirty="0">
                          <a:ln>
                            <a:noFill/>
                          </a:ln>
                          <a:solidFill>
                            <a:srgbClr val="000000"/>
                          </a:solidFill>
                          <a:effectLst/>
                          <a:highlight>
                            <a:srgbClr val="FFFF00"/>
                          </a:highlight>
                          <a:latin typeface="黑体" pitchFamily="49" charset="-122"/>
                          <a:ea typeface="黑体" pitchFamily="49" charset="-122"/>
                        </a:rPr>
                        <a:t>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rgbClr val="000000"/>
                        </a:solidFill>
                        <a:effectLs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10"/>
                  </a:ext>
                </a:extLst>
              </a:tr>
              <a:tr h="28731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highlight>
                            <a:srgbClr val="FFFF00"/>
                          </a:highlight>
                          <a:latin typeface="黑体" pitchFamily="49" charset="-122"/>
                          <a:ea typeface="黑体" pitchFamily="49" charset="-122"/>
                        </a:rPr>
                        <a:t>$fp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30</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highlight>
                            <a:srgbClr val="FFFF00"/>
                          </a:highlight>
                          <a:latin typeface="黑体" pitchFamily="49" charset="-122"/>
                          <a:ea typeface="黑体" pitchFamily="49" charset="-122"/>
                        </a:rPr>
                        <a:t>帧指针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CEF"/>
                    </a:solidFill>
                  </a:tcPr>
                </a:tc>
                <a:extLst>
                  <a:ext uri="{0D108BD9-81ED-4DB2-BD59-A6C34878D82A}">
                    <a16:rowId xmlns:a16="http://schemas.microsoft.com/office/drawing/2014/main" val="10011"/>
                  </a:ext>
                </a:extLst>
              </a:tr>
              <a:tr h="287319">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$ra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highlight>
                            <a:srgbClr val="FFFF00"/>
                          </a:highlight>
                          <a:latin typeface="黑体" pitchFamily="49" charset="-122"/>
                          <a:ea typeface="黑体" pitchFamily="49" charset="-122"/>
                        </a:rPr>
                        <a:t>31</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highlight>
                            <a:srgbClr val="FFFF00"/>
                          </a:highlight>
                          <a:latin typeface="黑体" pitchFamily="49" charset="-122"/>
                          <a:ea typeface="黑体" pitchFamily="49" charset="-122"/>
                        </a:rPr>
                        <a:t>返回地址 </a:t>
                      </a: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000000"/>
                        </a:solidFill>
                        <a:effectLst/>
                        <a:latin typeface="Arial" panose="020B0604020202090204" pitchFamily="34" charset="0"/>
                        <a:ea typeface="黑体" pitchFamily="49" charset="-122"/>
                      </a:endParaRPr>
                    </a:p>
                  </a:txBody>
                  <a:tcPr marL="9525" marR="9525" marT="9524"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6F7"/>
                    </a:solidFill>
                  </a:tcPr>
                </a:tc>
                <a:extLst>
                  <a:ext uri="{0D108BD9-81ED-4DB2-BD59-A6C34878D82A}">
                    <a16:rowId xmlns:a16="http://schemas.microsoft.com/office/drawing/2014/main" val="10012"/>
                  </a:ext>
                </a:extLst>
              </a:tr>
            </a:tbl>
          </a:graphicData>
        </a:graphic>
      </p:graphicFrame>
      <p:sp>
        <p:nvSpPr>
          <p:cNvPr id="7" name="标题 1">
            <a:extLst>
              <a:ext uri="{FF2B5EF4-FFF2-40B4-BE49-F238E27FC236}">
                <a16:creationId xmlns:a16="http://schemas.microsoft.com/office/drawing/2014/main" id="{6F639267-93D0-4C88-B0BA-F317ED76598F}"/>
              </a:ext>
            </a:extLst>
          </p:cNvPr>
          <p:cNvSpPr>
            <a:spLocks noGrp="1"/>
          </p:cNvSpPr>
          <p:nvPr>
            <p:ph type="title"/>
          </p:nvPr>
        </p:nvSpPr>
        <p:spPr>
          <a:xfrm>
            <a:off x="684213" y="138609"/>
            <a:ext cx="8259762" cy="769441"/>
          </a:xfrm>
        </p:spPr>
        <p:txBody>
          <a:bodyPr/>
          <a:lstStyle/>
          <a:p>
            <a:r>
              <a:rPr lang="zh-CN" altLang="en-US" dirty="0"/>
              <a:t>过程调用</a:t>
            </a:r>
            <a:r>
              <a:rPr lang="en-US" altLang="zh-CN" dirty="0"/>
              <a:t>CALL:</a:t>
            </a:r>
            <a:r>
              <a:rPr lang="zh-CN" altLang="en-US" dirty="0"/>
              <a:t>寄存器的使用</a:t>
            </a:r>
          </a:p>
        </p:txBody>
      </p:sp>
      <p:sp>
        <p:nvSpPr>
          <p:cNvPr id="8" name="文本框 7">
            <a:extLst>
              <a:ext uri="{FF2B5EF4-FFF2-40B4-BE49-F238E27FC236}">
                <a16:creationId xmlns:a16="http://schemas.microsoft.com/office/drawing/2014/main" id="{C10236A3-F8F9-41A2-95C3-3B6F62919CD7}"/>
              </a:ext>
            </a:extLst>
          </p:cNvPr>
          <p:cNvSpPr txBox="1"/>
          <p:nvPr/>
        </p:nvSpPr>
        <p:spPr>
          <a:xfrm>
            <a:off x="4716016" y="5013176"/>
            <a:ext cx="4572000"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注意这里的指针！保存的不是数据，而是在内存的地址</a:t>
            </a:r>
          </a:p>
        </p:txBody>
      </p:sp>
      <p:sp>
        <p:nvSpPr>
          <p:cNvPr id="9" name="文本框 8">
            <a:extLst>
              <a:ext uri="{FF2B5EF4-FFF2-40B4-BE49-F238E27FC236}">
                <a16:creationId xmlns:a16="http://schemas.microsoft.com/office/drawing/2014/main" id="{ED3D81DC-2C74-4D6A-A562-1898AE364290}"/>
              </a:ext>
            </a:extLst>
          </p:cNvPr>
          <p:cNvSpPr txBox="1"/>
          <p:nvPr/>
        </p:nvSpPr>
        <p:spPr>
          <a:xfrm>
            <a:off x="4716016" y="2654091"/>
            <a:ext cx="4572000"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这里返回的参数和传递的参数都是保存的数据</a:t>
            </a:r>
          </a:p>
        </p:txBody>
      </p:sp>
      <p:sp>
        <p:nvSpPr>
          <p:cNvPr id="10" name="文本框 9">
            <a:extLst>
              <a:ext uri="{FF2B5EF4-FFF2-40B4-BE49-F238E27FC236}">
                <a16:creationId xmlns:a16="http://schemas.microsoft.com/office/drawing/2014/main" id="{97E9EF4B-4D3B-4513-B150-1628737F343C}"/>
              </a:ext>
            </a:extLst>
          </p:cNvPr>
          <p:cNvSpPr txBox="1"/>
          <p:nvPr/>
        </p:nvSpPr>
        <p:spPr>
          <a:xfrm>
            <a:off x="4814094" y="3570295"/>
            <a:ext cx="4572000"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保存寄存器</a:t>
            </a:r>
            <a:r>
              <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rPr>
              <a:t>$s0 ~$s7 (P</a:t>
            </a: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中变量：</a:t>
            </a:r>
            <a:r>
              <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rPr>
              <a:t>Q</a:t>
            </a: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返后</a:t>
            </a:r>
            <a:r>
              <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rPr>
              <a:t>P</a:t>
            </a: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可能还会用到，</a:t>
            </a:r>
            <a:r>
              <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rPr>
              <a:t>Q</a:t>
            </a: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中用的话就被破坏，故需保存</a:t>
            </a:r>
            <a:r>
              <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rPr>
              <a:t>)</a:t>
            </a:r>
          </a:p>
        </p:txBody>
      </p:sp>
      <p:sp>
        <p:nvSpPr>
          <p:cNvPr id="11" name="矩形: 圆角 10">
            <a:extLst>
              <a:ext uri="{FF2B5EF4-FFF2-40B4-BE49-F238E27FC236}">
                <a16:creationId xmlns:a16="http://schemas.microsoft.com/office/drawing/2014/main" id="{709976AF-BB9C-41CC-AB0D-0677192A8255}"/>
              </a:ext>
            </a:extLst>
          </p:cNvPr>
          <p:cNvSpPr/>
          <p:nvPr/>
        </p:nvSpPr>
        <p:spPr bwMode="auto">
          <a:xfrm>
            <a:off x="852438" y="3499772"/>
            <a:ext cx="7062979" cy="522894"/>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3" name="矩形: 圆角 12">
            <a:extLst>
              <a:ext uri="{FF2B5EF4-FFF2-40B4-BE49-F238E27FC236}">
                <a16:creationId xmlns:a16="http://schemas.microsoft.com/office/drawing/2014/main" id="{96CE5762-4B2C-4C6C-B4EF-387E987C3B4C}"/>
              </a:ext>
            </a:extLst>
          </p:cNvPr>
          <p:cNvSpPr/>
          <p:nvPr/>
        </p:nvSpPr>
        <p:spPr bwMode="auto">
          <a:xfrm>
            <a:off x="852437" y="5810773"/>
            <a:ext cx="7062979" cy="358776"/>
          </a:xfrm>
          <a:prstGeom prst="roundRect">
            <a:avLst/>
          </a:prstGeom>
          <a:noFill/>
          <a:ln w="1905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17" name="文本框 16">
            <a:extLst>
              <a:ext uri="{FF2B5EF4-FFF2-40B4-BE49-F238E27FC236}">
                <a16:creationId xmlns:a16="http://schemas.microsoft.com/office/drawing/2014/main" id="{67C5D08F-BE9C-4F5D-8C6A-1961D65D8B4D}"/>
              </a:ext>
            </a:extLst>
          </p:cNvPr>
          <p:cNvSpPr txBox="1"/>
          <p:nvPr/>
        </p:nvSpPr>
        <p:spPr>
          <a:xfrm>
            <a:off x="1692275" y="6176542"/>
            <a:ext cx="4826000" cy="646331"/>
          </a:xfrm>
          <a:prstGeom prst="rect">
            <a:avLst/>
          </a:prstGeom>
          <a:noFill/>
        </p:spPr>
        <p:txBody>
          <a:bodyPr wrap="square">
            <a:spAutoFit/>
          </a:bodyPr>
          <a:lstStyle/>
          <a:p>
            <a:r>
              <a:rPr lang="zh-CN" altLang="en-US" dirty="0">
                <a:solidFill>
                  <a:srgbClr val="FF0000"/>
                </a:solidFill>
              </a:rPr>
              <a:t>返回地址</a:t>
            </a:r>
            <a:r>
              <a:rPr lang="en-US" altLang="zh-CN" dirty="0">
                <a:solidFill>
                  <a:srgbClr val="FF0000"/>
                </a:solidFill>
              </a:rPr>
              <a:t>$ra (</a:t>
            </a:r>
            <a:r>
              <a:rPr lang="zh-CN" altLang="en-US" dirty="0">
                <a:solidFill>
                  <a:srgbClr val="FF0000"/>
                </a:solidFill>
              </a:rPr>
              <a:t>如果</a:t>
            </a:r>
            <a:r>
              <a:rPr lang="en-US" altLang="zh-CN" dirty="0">
                <a:solidFill>
                  <a:srgbClr val="FF0000"/>
                </a:solidFill>
              </a:rPr>
              <a:t>Q</a:t>
            </a:r>
            <a:r>
              <a:rPr lang="zh-CN" altLang="en-US" dirty="0">
                <a:solidFill>
                  <a:srgbClr val="FF0000"/>
                </a:solidFill>
              </a:rPr>
              <a:t>又调用</a:t>
            </a:r>
            <a:r>
              <a:rPr lang="en-US" altLang="zh-CN" dirty="0">
                <a:solidFill>
                  <a:srgbClr val="FF0000"/>
                </a:solidFill>
              </a:rPr>
              <a:t>R</a:t>
            </a:r>
            <a:r>
              <a:rPr lang="zh-CN" altLang="en-US" dirty="0">
                <a:solidFill>
                  <a:srgbClr val="FF0000"/>
                </a:solidFill>
              </a:rPr>
              <a:t>，则</a:t>
            </a:r>
            <a:r>
              <a:rPr lang="en-US" altLang="zh-CN" dirty="0">
                <a:solidFill>
                  <a:srgbClr val="FF0000"/>
                </a:solidFill>
              </a:rPr>
              <a:t>$ra</a:t>
            </a:r>
            <a:r>
              <a:rPr lang="zh-CN" altLang="en-US" dirty="0">
                <a:solidFill>
                  <a:srgbClr val="FF0000"/>
                </a:solidFill>
              </a:rPr>
              <a:t>内容会被破坏，故需保存</a:t>
            </a:r>
            <a:r>
              <a:rPr lang="en-US" altLang="zh-CN" dirty="0">
                <a:solidFill>
                  <a:srgbClr val="FF0000"/>
                </a:solidFill>
              </a:rPr>
              <a:t>)</a:t>
            </a:r>
            <a:endParaRPr lang="zh-CN" altLang="en-US" dirty="0">
              <a:solidFill>
                <a:srgbClr val="FF0000"/>
              </a:solidFill>
            </a:endParaRPr>
          </a:p>
        </p:txBody>
      </p:sp>
      <p:cxnSp>
        <p:nvCxnSpPr>
          <p:cNvPr id="3" name="直接箭头连接符 2">
            <a:extLst>
              <a:ext uri="{FF2B5EF4-FFF2-40B4-BE49-F238E27FC236}">
                <a16:creationId xmlns:a16="http://schemas.microsoft.com/office/drawing/2014/main" id="{9D132C99-4F64-4E54-95F9-512DFF3A20DB}"/>
              </a:ext>
            </a:extLst>
          </p:cNvPr>
          <p:cNvCxnSpPr/>
          <p:nvPr/>
        </p:nvCxnSpPr>
        <p:spPr bwMode="auto">
          <a:xfrm flipH="1">
            <a:off x="467544" y="3789040"/>
            <a:ext cx="384893" cy="792088"/>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4" name="直接箭头连接符 13">
            <a:extLst>
              <a:ext uri="{FF2B5EF4-FFF2-40B4-BE49-F238E27FC236}">
                <a16:creationId xmlns:a16="http://schemas.microsoft.com/office/drawing/2014/main" id="{ABD9AAC6-1E80-4250-8454-4E602BAAEE5A}"/>
              </a:ext>
            </a:extLst>
          </p:cNvPr>
          <p:cNvCxnSpPr>
            <a:cxnSpLocks/>
          </p:cNvCxnSpPr>
          <p:nvPr/>
        </p:nvCxnSpPr>
        <p:spPr bwMode="auto">
          <a:xfrm flipH="1" flipV="1">
            <a:off x="467544" y="5013176"/>
            <a:ext cx="382487" cy="935261"/>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18" name="文本框 17">
            <a:extLst>
              <a:ext uri="{FF2B5EF4-FFF2-40B4-BE49-F238E27FC236}">
                <a16:creationId xmlns:a16="http://schemas.microsoft.com/office/drawing/2014/main" id="{2FE74582-F0CD-47F5-9BC8-1C32A733739C}"/>
              </a:ext>
            </a:extLst>
          </p:cNvPr>
          <p:cNvSpPr txBox="1"/>
          <p:nvPr/>
        </p:nvSpPr>
        <p:spPr>
          <a:xfrm>
            <a:off x="-470653" y="4753606"/>
            <a:ext cx="4694548" cy="313932"/>
          </a:xfrm>
          <a:prstGeom prst="rect">
            <a:avLst/>
          </a:prstGeom>
          <a:noFill/>
        </p:spPr>
        <p:txBody>
          <a:bodyPr wrap="square">
            <a:spAutoFit/>
          </a:bodyPr>
          <a:lstStyle/>
          <a:p>
            <a:pPr lvl="1" eaLnBrk="1" hangingPunct="1">
              <a:lnSpc>
                <a:spcPct val="80000"/>
              </a:lnSpc>
            </a:pPr>
            <a:r>
              <a:rPr lang="zh-CN" altLang="en-US" sz="1800" dirty="0">
                <a:solidFill>
                  <a:srgbClr val="0000CC"/>
                </a:solidFill>
                <a:latin typeface="黑体" pitchFamily="49" charset="-122"/>
                <a:ea typeface="黑体" pitchFamily="49" charset="-122"/>
              </a:rPr>
              <a:t>必须被调用者保存和恢复</a:t>
            </a:r>
            <a:endParaRPr lang="en-US" altLang="zh-CN" sz="1800" dirty="0">
              <a:solidFill>
                <a:srgbClr val="0000CC"/>
              </a:solidFill>
              <a:latin typeface="黑体" pitchFamily="49" charset="-122"/>
              <a:ea typeface="黑体" pitchFamily="49" charset="-122"/>
            </a:endParaRPr>
          </a:p>
        </p:txBody>
      </p:sp>
    </p:spTree>
    <p:extLst>
      <p:ext uri="{BB962C8B-B14F-4D97-AF65-F5344CB8AC3E}">
        <p14:creationId xmlns:p14="http://schemas.microsoft.com/office/powerpoint/2010/main" val="149004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76</a:t>
            </a:fld>
            <a:endParaRPr lang="en-AU" altLang="zh-CN" sz="1400" b="1" dirty="0">
              <a:ea typeface="宋体" pitchFamily="2" charset="-122"/>
            </a:endParaRPr>
          </a:p>
        </p:txBody>
      </p:sp>
      <p:sp>
        <p:nvSpPr>
          <p:cNvPr id="193539" name="Rectangle 2"/>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zh-CN" altLang="en-US" dirty="0">
                <a:ea typeface="宋体" pitchFamily="2" charset="-122"/>
              </a:rPr>
              <a:t>“过程调用”指令</a:t>
            </a:r>
            <a:endParaRPr lang="en-AU" altLang="zh-CN" dirty="0">
              <a:ea typeface="宋体" pitchFamily="2" charset="-122"/>
            </a:endParaRPr>
          </a:p>
        </p:txBody>
      </p:sp>
      <p:sp>
        <p:nvSpPr>
          <p:cNvPr id="193540" name="Rectangle 3"/>
          <p:cNvSpPr>
            <a:spLocks noGrp="1"/>
          </p:cNvSpPr>
          <p:nvPr>
            <p:ph idx="1"/>
          </p:nvPr>
        </p:nvSpPr>
        <p:spPr>
          <a:ln/>
        </p:spPr>
        <p:txBody>
          <a:bodyPr vert="horz" wrap="square" lIns="91440" tIns="45720" rIns="91440" bIns="45720" anchor="t"/>
          <a:lstStyle/>
          <a:p>
            <a:pPr eaLnBrk="1" hangingPunct="1"/>
            <a:r>
              <a:rPr lang="zh-CN" altLang="en-US" dirty="0">
                <a:highlight>
                  <a:srgbClr val="FFFF00"/>
                </a:highlight>
                <a:latin typeface="黑体" pitchFamily="49" charset="-122"/>
                <a:ea typeface="黑体" pitchFamily="49" charset="-122"/>
              </a:rPr>
              <a:t>过程调用</a:t>
            </a:r>
            <a:r>
              <a:rPr lang="zh-CN" altLang="en-US" dirty="0">
                <a:latin typeface="黑体" pitchFamily="49" charset="-122"/>
                <a:ea typeface="黑体" pitchFamily="49" charset="-122"/>
              </a:rPr>
              <a:t>：跳转和链接指令</a:t>
            </a:r>
            <a:endParaRPr lang="en-US" altLang="zh-CN" dirty="0">
              <a:latin typeface="黑体" pitchFamily="49" charset="-122"/>
              <a:ea typeface="黑体" pitchFamily="49" charset="-122"/>
            </a:endParaRPr>
          </a:p>
          <a:p>
            <a:pPr eaLnBrk="1" hangingPunct="1">
              <a:buNone/>
            </a:pPr>
            <a:r>
              <a:rPr lang="en-US" altLang="zh-CN" sz="2800" dirty="0">
                <a:latin typeface="黑体" pitchFamily="49" charset="-122"/>
                <a:ea typeface="黑体" pitchFamily="49" charset="-122"/>
              </a:rPr>
              <a:t>	</a:t>
            </a:r>
            <a:r>
              <a:rPr lang="en-US" altLang="zh-CN" sz="2800" dirty="0" err="1">
                <a:latin typeface="黑体" pitchFamily="49" charset="-122"/>
                <a:ea typeface="黑体" pitchFamily="49" charset="-122"/>
              </a:rPr>
              <a:t>jal</a:t>
            </a:r>
            <a:r>
              <a:rPr lang="en-US" altLang="zh-CN" sz="2800" dirty="0">
                <a:latin typeface="黑体" pitchFamily="49" charset="-122"/>
                <a:ea typeface="黑体" pitchFamily="49" charset="-122"/>
              </a:rPr>
              <a:t> </a:t>
            </a:r>
            <a:r>
              <a:rPr lang="en-US" altLang="zh-CN" sz="2800" dirty="0" err="1">
                <a:latin typeface="黑体" pitchFamily="49" charset="-122"/>
                <a:ea typeface="黑体" pitchFamily="49" charset="-122"/>
              </a:rPr>
              <a:t>ProcedureAddress</a:t>
            </a:r>
            <a:endParaRPr lang="en-US" altLang="zh-CN" sz="2800"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下一条指令的地址在寄存器</a:t>
            </a:r>
            <a:r>
              <a:rPr lang="en-US" altLang="zh-CN" dirty="0">
                <a:latin typeface="黑体" pitchFamily="49" charset="-122"/>
                <a:ea typeface="黑体" pitchFamily="49" charset="-122"/>
              </a:rPr>
              <a:t>$ra</a:t>
            </a:r>
            <a:r>
              <a:rPr lang="zh-CN" altLang="en-US" dirty="0">
                <a:latin typeface="黑体" pitchFamily="49" charset="-122"/>
                <a:ea typeface="黑体" pitchFamily="49" charset="-122"/>
              </a:rPr>
              <a:t>中</a:t>
            </a:r>
            <a:endParaRPr lang="en-US" altLang="zh-CN" dirty="0">
              <a:latin typeface="黑体" pitchFamily="49" charset="-122"/>
              <a:ea typeface="黑体" pitchFamily="49" charset="-122"/>
            </a:endParaRPr>
          </a:p>
          <a:p>
            <a:pPr lvl="1" eaLnBrk="1" hangingPunct="1"/>
            <a:r>
              <a:rPr lang="zh-CN" altLang="en-US" dirty="0">
                <a:solidFill>
                  <a:srgbClr val="FF0000"/>
                </a:solidFill>
                <a:latin typeface="黑体" pitchFamily="49" charset="-122"/>
                <a:ea typeface="黑体" pitchFamily="49" charset="-122"/>
              </a:rPr>
              <a:t>同时</a:t>
            </a:r>
            <a:r>
              <a:rPr lang="zh-CN" altLang="en-US" dirty="0">
                <a:latin typeface="黑体" pitchFamily="49" charset="-122"/>
                <a:ea typeface="黑体" pitchFamily="49" charset="-122"/>
              </a:rPr>
              <a:t>跳转到目标地址</a:t>
            </a:r>
            <a:endParaRPr lang="en-US" altLang="zh-CN" dirty="0">
              <a:latin typeface="黑体" pitchFamily="49" charset="-122"/>
              <a:ea typeface="黑体" pitchFamily="49" charset="-122"/>
            </a:endParaRPr>
          </a:p>
          <a:p>
            <a:pPr eaLnBrk="1" hangingPunct="1"/>
            <a:r>
              <a:rPr lang="zh-CN" altLang="en-US" dirty="0">
                <a:highlight>
                  <a:srgbClr val="FFFF00"/>
                </a:highlight>
                <a:latin typeface="黑体" pitchFamily="49" charset="-122"/>
                <a:ea typeface="黑体" pitchFamily="49" charset="-122"/>
              </a:rPr>
              <a:t>过程返回</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寄存器跳转</a:t>
            </a:r>
            <a:r>
              <a:rPr lang="en-US" altLang="zh-CN" dirty="0">
                <a:latin typeface="黑体" pitchFamily="49" charset="-122"/>
                <a:ea typeface="黑体" pitchFamily="49" charset="-122"/>
              </a:rPr>
              <a:t> jump register</a:t>
            </a:r>
          </a:p>
          <a:p>
            <a:pPr eaLnBrk="1" hangingPunct="1">
              <a:buNone/>
            </a:pPr>
            <a:r>
              <a:rPr lang="en-US" altLang="zh-CN" sz="2800" dirty="0">
                <a:latin typeface="黑体" pitchFamily="49" charset="-122"/>
                <a:ea typeface="黑体" pitchFamily="49" charset="-122"/>
              </a:rPr>
              <a:t>	jr $ra</a:t>
            </a:r>
          </a:p>
          <a:p>
            <a:pPr lvl="1" eaLnBrk="1" hangingPunct="1"/>
            <a:r>
              <a:rPr lang="zh-CN" altLang="en-US" dirty="0">
                <a:latin typeface="黑体" pitchFamily="49" charset="-122"/>
                <a:ea typeface="黑体" pitchFamily="49" charset="-122"/>
              </a:rPr>
              <a:t>拷贝</a:t>
            </a:r>
            <a:r>
              <a:rPr lang="en-US" altLang="zh-CN" dirty="0">
                <a:latin typeface="黑体" pitchFamily="49" charset="-122"/>
                <a:ea typeface="黑体" pitchFamily="49" charset="-122"/>
              </a:rPr>
              <a:t>$ra</a:t>
            </a:r>
            <a:r>
              <a:rPr lang="zh-CN" altLang="en-US" dirty="0">
                <a:latin typeface="黑体" pitchFamily="49" charset="-122"/>
                <a:ea typeface="黑体" pitchFamily="49" charset="-122"/>
              </a:rPr>
              <a:t>到程序计数器（</a:t>
            </a:r>
            <a:r>
              <a:rPr lang="en-US" altLang="zh-CN" dirty="0">
                <a:latin typeface="黑体" pitchFamily="49" charset="-122"/>
                <a:ea typeface="黑体" pitchFamily="49" charset="-122"/>
              </a:rPr>
              <a:t>PC</a:t>
            </a:r>
            <a:r>
              <a:rPr lang="zh-CN" altLang="en-US" dirty="0">
                <a:latin typeface="黑体" pitchFamily="49" charset="-122"/>
                <a:ea typeface="黑体" pitchFamily="49" charset="-122"/>
              </a:rPr>
              <a:t>）</a:t>
            </a:r>
            <a:endParaRPr lang="en-US"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也被用于运算后跳转</a:t>
            </a:r>
          </a:p>
          <a:p>
            <a:pPr lvl="1" eaLnBrk="1" hangingPunct="1"/>
            <a:r>
              <a:rPr lang="zh-CN" altLang="en-US" dirty="0">
                <a:latin typeface="黑体" pitchFamily="49" charset="-122"/>
                <a:ea typeface="黑体" pitchFamily="49" charset="-122"/>
              </a:rPr>
              <a:t>例如用于</a:t>
            </a:r>
            <a:r>
              <a:rPr lang="en-US" altLang="zh-CN" dirty="0">
                <a:latin typeface="黑体" pitchFamily="49" charset="-122"/>
                <a:ea typeface="黑体" pitchFamily="49" charset="-122"/>
              </a:rPr>
              <a:t>case/switch</a:t>
            </a:r>
            <a:r>
              <a:rPr lang="zh-CN" altLang="en-US" dirty="0">
                <a:latin typeface="黑体" pitchFamily="49" charset="-122"/>
                <a:ea typeface="黑体" pitchFamily="49" charset="-122"/>
              </a:rPr>
              <a:t>分支语句</a:t>
            </a:r>
            <a:r>
              <a:rPr lang="en-US" altLang="zh-CN" dirty="0">
                <a:latin typeface="黑体" pitchFamily="49" charset="-122"/>
                <a:ea typeface="黑体" pitchFamily="49" charset="-122"/>
              </a:rPr>
              <a:t>e.g</a:t>
            </a:r>
            <a:endParaRPr lang="en-AU" altLang="zh-CN" dirty="0">
              <a:ea typeface="宋体" pitchFamily="2" charset="-122"/>
            </a:endParaRPr>
          </a:p>
        </p:txBody>
      </p:sp>
      <p:cxnSp>
        <p:nvCxnSpPr>
          <p:cNvPr id="3" name="直接箭头连接符 2">
            <a:extLst>
              <a:ext uri="{FF2B5EF4-FFF2-40B4-BE49-F238E27FC236}">
                <a16:creationId xmlns:a16="http://schemas.microsoft.com/office/drawing/2014/main" id="{0FC59E78-48C4-42CF-9152-A9004C0C1018}"/>
              </a:ext>
            </a:extLst>
          </p:cNvPr>
          <p:cNvCxnSpPr/>
          <p:nvPr/>
        </p:nvCxnSpPr>
        <p:spPr bwMode="auto">
          <a:xfrm flipH="1">
            <a:off x="2267744" y="2636912"/>
            <a:ext cx="3600400" cy="1440160"/>
          </a:xfrm>
          <a:prstGeom prst="straightConnector1">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77</a:t>
            </a:fld>
            <a:endParaRPr lang="en-AU" altLang="zh-CN" sz="1400" b="1" dirty="0">
              <a:ea typeface="宋体" pitchFamily="2" charset="-122"/>
            </a:endParaRPr>
          </a:p>
        </p:txBody>
      </p:sp>
      <p:sp>
        <p:nvSpPr>
          <p:cNvPr id="195587" name="Rectangle 2"/>
          <p:cNvSpPr>
            <a:spLocks noGrp="1"/>
          </p:cNvSpPr>
          <p:nvPr>
            <p:ph type="title"/>
          </p:nvPr>
        </p:nvSpPr>
        <p:spPr>
          <a:xfrm>
            <a:off x="684213" y="138113"/>
            <a:ext cx="8259762" cy="769937"/>
          </a:xfrm>
          <a:ln/>
        </p:spPr>
        <p:txBody>
          <a:bodyPr vert="horz" wrap="square" lIns="91440" tIns="45720" rIns="91440" bIns="45720" anchor="b">
            <a:spAutoFit/>
          </a:bodyPr>
          <a:lstStyle/>
          <a:p>
            <a:pPr eaLnBrk="1" hangingPunct="1"/>
            <a:r>
              <a:rPr lang="en-US" altLang="zh-CN" dirty="0">
                <a:ea typeface="宋体" pitchFamily="2" charset="-122"/>
              </a:rPr>
              <a:t>Ex:</a:t>
            </a:r>
            <a:r>
              <a:rPr lang="zh-CN" altLang="en-US" dirty="0">
                <a:ea typeface="宋体" pitchFamily="2" charset="-122"/>
              </a:rPr>
              <a:t>过程（无调用）</a:t>
            </a:r>
            <a:endParaRPr lang="en-AU" altLang="zh-CN" dirty="0">
              <a:ea typeface="宋体" pitchFamily="2" charset="-122"/>
            </a:endParaRPr>
          </a:p>
        </p:txBody>
      </p:sp>
      <p:sp>
        <p:nvSpPr>
          <p:cNvPr id="195588" name="Rectangle 3"/>
          <p:cNvSpPr>
            <a:spLocks noGrp="1"/>
          </p:cNvSpPr>
          <p:nvPr>
            <p:ph idx="1"/>
          </p:nvPr>
        </p:nvSpPr>
        <p:spPr>
          <a:ln/>
        </p:spPr>
        <p:txBody>
          <a:bodyPr vert="horz" wrap="square" lIns="91440" tIns="45720" rIns="91440" bIns="45720" anchor="t"/>
          <a:lstStyle/>
          <a:p>
            <a:pPr eaLnBrk="1" hangingPunct="1">
              <a:buNone/>
            </a:pPr>
            <a:r>
              <a:rPr lang="en-US" altLang="zh-CN" sz="2800" dirty="0">
                <a:latin typeface="黑体" pitchFamily="49" charset="-122"/>
                <a:ea typeface="黑体" pitchFamily="49" charset="-122"/>
              </a:rPr>
              <a:t>	int leaf_example (int g, h, i, j)</a:t>
            </a:r>
            <a:br>
              <a:rPr lang="en-US" altLang="zh-CN" sz="2800" dirty="0">
                <a:latin typeface="黑体" pitchFamily="49" charset="-122"/>
                <a:ea typeface="黑体" pitchFamily="49" charset="-122"/>
              </a:rPr>
            </a:br>
            <a:r>
              <a:rPr lang="en-US" altLang="zh-CN" sz="2800" dirty="0">
                <a:latin typeface="黑体" pitchFamily="49" charset="-122"/>
                <a:ea typeface="黑体" pitchFamily="49" charset="-122"/>
              </a:rPr>
              <a:t>{ int f;</a:t>
            </a:r>
            <a:br>
              <a:rPr lang="en-US" altLang="zh-CN" sz="2800" dirty="0">
                <a:latin typeface="黑体" pitchFamily="49" charset="-122"/>
                <a:ea typeface="黑体" pitchFamily="49" charset="-122"/>
              </a:rPr>
            </a:br>
            <a:r>
              <a:rPr lang="en-US" altLang="zh-CN" sz="2800" dirty="0">
                <a:latin typeface="黑体" pitchFamily="49" charset="-122"/>
                <a:ea typeface="黑体" pitchFamily="49" charset="-122"/>
              </a:rPr>
              <a:t>  f = (g + h) - (i + j);</a:t>
            </a:r>
            <a:br>
              <a:rPr lang="en-US" altLang="zh-CN" sz="2800" dirty="0">
                <a:latin typeface="黑体" pitchFamily="49" charset="-122"/>
                <a:ea typeface="黑体" pitchFamily="49" charset="-122"/>
              </a:rPr>
            </a:br>
            <a:r>
              <a:rPr lang="en-US" altLang="zh-CN" sz="2800" dirty="0">
                <a:latin typeface="黑体" pitchFamily="49" charset="-122"/>
                <a:ea typeface="黑体" pitchFamily="49" charset="-122"/>
              </a:rPr>
              <a:t>  return f;</a:t>
            </a:r>
            <a:br>
              <a:rPr lang="en-US" altLang="zh-CN" sz="2800" dirty="0">
                <a:latin typeface="黑体" pitchFamily="49" charset="-122"/>
                <a:ea typeface="黑体" pitchFamily="49" charset="-122"/>
              </a:rPr>
            </a:br>
            <a:r>
              <a:rPr lang="en-US" altLang="zh-CN" sz="2800" dirty="0">
                <a:latin typeface="黑体" pitchFamily="49" charset="-122"/>
                <a:ea typeface="黑体" pitchFamily="49" charset="-122"/>
              </a:rPr>
              <a:t>}</a:t>
            </a:r>
          </a:p>
        </p:txBody>
      </p:sp>
      <p:pic>
        <p:nvPicPr>
          <p:cNvPr id="3" name="图片 2">
            <a:extLst>
              <a:ext uri="{FF2B5EF4-FFF2-40B4-BE49-F238E27FC236}">
                <a16:creationId xmlns:a16="http://schemas.microsoft.com/office/drawing/2014/main" id="{6CCE90E5-3CF9-4E4D-897E-ACA4CF367655}"/>
              </a:ext>
            </a:extLst>
          </p:cNvPr>
          <p:cNvPicPr>
            <a:picLocks noChangeAspect="1"/>
          </p:cNvPicPr>
          <p:nvPr/>
        </p:nvPicPr>
        <p:blipFill>
          <a:blip r:embed="rId3"/>
          <a:stretch>
            <a:fillRect/>
          </a:stretch>
        </p:blipFill>
        <p:spPr>
          <a:xfrm>
            <a:off x="1178260" y="3057021"/>
            <a:ext cx="5591987" cy="3654606"/>
          </a:xfrm>
          <a:prstGeom prst="rect">
            <a:avLst/>
          </a:prstGeom>
        </p:spPr>
      </p:pic>
      <p:sp>
        <p:nvSpPr>
          <p:cNvPr id="9" name="文本框 8">
            <a:extLst>
              <a:ext uri="{FF2B5EF4-FFF2-40B4-BE49-F238E27FC236}">
                <a16:creationId xmlns:a16="http://schemas.microsoft.com/office/drawing/2014/main" id="{84B12B0C-841D-4045-8F68-0567EB907555}"/>
              </a:ext>
            </a:extLst>
          </p:cNvPr>
          <p:cNvSpPr txBox="1"/>
          <p:nvPr/>
        </p:nvSpPr>
        <p:spPr>
          <a:xfrm>
            <a:off x="6548295" y="1822544"/>
            <a:ext cx="2332809" cy="286232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入栈：</a:t>
            </a:r>
            <a:endPar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lang="zh-CN" altLang="en-US" dirty="0">
                <a:solidFill>
                  <a:srgbClr val="FF0000"/>
                </a:solidFill>
                <a:ea typeface="黑体" pitchFamily="49" charset="-122"/>
              </a:rPr>
              <a:t>栈增长</a:t>
            </a:r>
            <a:r>
              <a:rPr lang="en-US" altLang="zh-CN" dirty="0">
                <a:solidFill>
                  <a:srgbClr val="FF0000"/>
                </a:solidFill>
                <a:ea typeface="黑体" pitchFamily="49" charset="-122"/>
              </a:rPr>
              <a:t>1</a:t>
            </a:r>
            <a:r>
              <a:rPr lang="zh-CN" altLang="en-US" dirty="0">
                <a:solidFill>
                  <a:srgbClr val="FF0000"/>
                </a:solidFill>
                <a:ea typeface="黑体" pitchFamily="49" charset="-122"/>
              </a:rPr>
              <a:t>个</a:t>
            </a:r>
            <a:endPar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lang="zh-CN" altLang="en-US" dirty="0">
                <a:solidFill>
                  <a:srgbClr val="FF0000"/>
                </a:solidFill>
                <a:ea typeface="黑体" pitchFamily="49" charset="-122"/>
              </a:rPr>
              <a:t>返回地址入栈（无）</a:t>
            </a:r>
            <a:endParaRPr lang="en-US" altLang="zh-CN" dirty="0">
              <a:solidFill>
                <a:srgbClr val="FF0000"/>
              </a:solidFill>
              <a:ea typeface="黑体"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保留寄存器</a:t>
            </a:r>
            <a:r>
              <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rPr>
              <a:t>$s0</a:t>
            </a: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入栈</a:t>
            </a:r>
            <a:r>
              <a:rPr kumimoji="0" lang="zh-CN" altLang="en-US" sz="1800" b="0" i="0" u="none" strike="noStrike" cap="none" normalizeH="0" baseline="0" dirty="0">
                <a:ln>
                  <a:noFill/>
                </a:ln>
                <a:solidFill>
                  <a:srgbClr val="0070C0"/>
                </a:solidFill>
                <a:effectLst/>
                <a:latin typeface="Arial" panose="020B0604020202090204" pitchFamily="34" charset="0"/>
                <a:ea typeface="黑体" pitchFamily="49" charset="-122"/>
              </a:rPr>
              <a:t>（</a:t>
            </a:r>
            <a:r>
              <a:rPr lang="zh-CN" altLang="en-US" dirty="0">
                <a:solidFill>
                  <a:srgbClr val="0070C0"/>
                </a:solidFill>
                <a:ea typeface="黑体" pitchFamily="49" charset="-122"/>
              </a:rPr>
              <a:t>因为题目中</a:t>
            </a:r>
            <a:r>
              <a:rPr lang="en-US" altLang="zh-CN" dirty="0">
                <a:solidFill>
                  <a:srgbClr val="0070C0"/>
                </a:solidFill>
                <a:ea typeface="黑体" pitchFamily="49" charset="-122"/>
              </a:rPr>
              <a:t>f</a:t>
            </a:r>
            <a:r>
              <a:rPr lang="zh-CN" altLang="en-US" dirty="0">
                <a:solidFill>
                  <a:srgbClr val="0070C0"/>
                </a:solidFill>
                <a:ea typeface="黑体" pitchFamily="49" charset="-122"/>
              </a:rPr>
              <a:t>在</a:t>
            </a:r>
            <a:r>
              <a:rPr lang="en-US" altLang="zh-CN" dirty="0">
                <a:solidFill>
                  <a:srgbClr val="0070C0"/>
                </a:solidFill>
                <a:ea typeface="黑体" pitchFamily="49" charset="-122"/>
              </a:rPr>
              <a:t>$s0,</a:t>
            </a:r>
            <a:r>
              <a:rPr lang="zh-CN" altLang="en-US" dirty="0">
                <a:solidFill>
                  <a:srgbClr val="0070C0"/>
                </a:solidFill>
                <a:ea typeface="黑体" pitchFamily="49" charset="-122"/>
              </a:rPr>
              <a:t>即这个过程会用到（破坏）</a:t>
            </a:r>
            <a:r>
              <a:rPr lang="en-US" altLang="zh-CN" dirty="0">
                <a:solidFill>
                  <a:srgbClr val="0070C0"/>
                </a:solidFill>
                <a:ea typeface="黑体" pitchFamily="49" charset="-122"/>
              </a:rPr>
              <a:t>$s0</a:t>
            </a:r>
            <a:r>
              <a:rPr lang="zh-CN" altLang="en-US" dirty="0">
                <a:solidFill>
                  <a:srgbClr val="0070C0"/>
                </a:solidFill>
                <a:ea typeface="黑体" pitchFamily="49" charset="-122"/>
              </a:rPr>
              <a:t>，先保存后恢复，这样调用这个过程的</a:t>
            </a:r>
            <a:r>
              <a:rPr lang="en-US" altLang="zh-CN" dirty="0">
                <a:solidFill>
                  <a:srgbClr val="0070C0"/>
                </a:solidFill>
                <a:ea typeface="黑体" pitchFamily="49" charset="-122"/>
              </a:rPr>
              <a:t>$s0</a:t>
            </a:r>
            <a:r>
              <a:rPr lang="zh-CN" altLang="en-US" dirty="0">
                <a:solidFill>
                  <a:srgbClr val="0070C0"/>
                </a:solidFill>
                <a:ea typeface="黑体" pitchFamily="49" charset="-122"/>
              </a:rPr>
              <a:t>中内容不会被破坏</a:t>
            </a:r>
            <a:r>
              <a:rPr kumimoji="0" lang="zh-CN" altLang="en-US" sz="1800" b="0" i="0" u="none" strike="noStrike" cap="none" normalizeH="0" baseline="0" dirty="0">
                <a:ln>
                  <a:noFill/>
                </a:ln>
                <a:solidFill>
                  <a:srgbClr val="0070C0"/>
                </a:solidFill>
                <a:effectLst/>
                <a:latin typeface="Arial" panose="020B0604020202090204" pitchFamily="34" charset="0"/>
                <a:ea typeface="黑体" pitchFamily="49" charset="-122"/>
              </a:rPr>
              <a:t>）</a:t>
            </a:r>
            <a:endParaRPr kumimoji="0" lang="en-US" altLang="zh-CN" sz="1800" b="0" i="0" u="none" strike="noStrike" cap="none" normalizeH="0" baseline="0" dirty="0">
              <a:ln>
                <a:noFill/>
              </a:ln>
              <a:solidFill>
                <a:srgbClr val="0070C0"/>
              </a:solidFill>
              <a:effectLst/>
              <a:latin typeface="Arial" panose="020B0604020202090204" pitchFamily="34" charset="0"/>
              <a:ea typeface="黑体" pitchFamily="49" charset="-122"/>
            </a:endParaRPr>
          </a:p>
        </p:txBody>
      </p:sp>
      <p:sp>
        <p:nvSpPr>
          <p:cNvPr id="10" name="文本框 9">
            <a:extLst>
              <a:ext uri="{FF2B5EF4-FFF2-40B4-BE49-F238E27FC236}">
                <a16:creationId xmlns:a16="http://schemas.microsoft.com/office/drawing/2014/main" id="{C45C8D8B-8CC6-4299-9370-965BF3B5B59A}"/>
              </a:ext>
            </a:extLst>
          </p:cNvPr>
          <p:cNvSpPr txBox="1"/>
          <p:nvPr/>
        </p:nvSpPr>
        <p:spPr>
          <a:xfrm>
            <a:off x="6652225" y="5334802"/>
            <a:ext cx="2796909" cy="120032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出栈</a:t>
            </a:r>
            <a:r>
              <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rPr>
              <a:t>:</a:t>
            </a: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恢复返回地址（</a:t>
            </a:r>
            <a:r>
              <a:rPr lang="zh-CN" altLang="en-US" dirty="0">
                <a:solidFill>
                  <a:srgbClr val="FF0000"/>
                </a:solidFill>
                <a:ea typeface="黑体" pitchFamily="49" charset="-122"/>
              </a:rPr>
              <a:t>无</a:t>
            </a: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a:t>
            </a:r>
            <a:endPar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lang="zh-CN" altLang="en-US" dirty="0">
                <a:solidFill>
                  <a:srgbClr val="FF0000"/>
                </a:solidFill>
                <a:ea typeface="黑体" pitchFamily="49" charset="-122"/>
              </a:rPr>
              <a:t>恢复</a:t>
            </a: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保留寄存器</a:t>
            </a:r>
            <a:r>
              <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rPr>
              <a:t>$s0</a:t>
            </a:r>
          </a:p>
          <a:p>
            <a:pPr marL="0" marR="0" lvl="0" indent="0" algn="l" defTabSz="914400" rtl="0" eaLnBrk="1" fontAlgn="base" latinLnBrk="0" hangingPunct="1">
              <a:lnSpc>
                <a:spcPct val="100000"/>
              </a:lnSpc>
              <a:spcBef>
                <a:spcPct val="0"/>
              </a:spcBef>
              <a:spcAft>
                <a:spcPct val="0"/>
              </a:spcAft>
              <a:buClrTx/>
              <a:buSzTx/>
              <a:buFontTx/>
              <a:buNone/>
            </a:pPr>
            <a:r>
              <a:rPr lang="zh-CN" altLang="en-US" dirty="0">
                <a:solidFill>
                  <a:srgbClr val="FF0000"/>
                </a:solidFill>
                <a:ea typeface="黑体" pitchFamily="49" charset="-122"/>
              </a:rPr>
              <a:t>退栈</a:t>
            </a:r>
            <a:r>
              <a:rPr lang="en-US" altLang="zh-CN" dirty="0">
                <a:solidFill>
                  <a:srgbClr val="FF0000"/>
                </a:solidFill>
                <a:ea typeface="黑体" pitchFamily="49" charset="-122"/>
              </a:rPr>
              <a:t>3</a:t>
            </a:r>
            <a:r>
              <a:rPr lang="zh-CN" altLang="en-US" dirty="0">
                <a:solidFill>
                  <a:srgbClr val="FF0000"/>
                </a:solidFill>
                <a:ea typeface="黑体" pitchFamily="49" charset="-122"/>
              </a:rPr>
              <a:t>个</a:t>
            </a:r>
            <a:endPar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endParaRPr>
          </a:p>
        </p:txBody>
      </p:sp>
      <p:cxnSp>
        <p:nvCxnSpPr>
          <p:cNvPr id="7" name="直接箭头连接符 6">
            <a:extLst>
              <a:ext uri="{FF2B5EF4-FFF2-40B4-BE49-F238E27FC236}">
                <a16:creationId xmlns:a16="http://schemas.microsoft.com/office/drawing/2014/main" id="{D7A27867-B093-40C9-BC87-B9C70E5F3B3E}"/>
              </a:ext>
            </a:extLst>
          </p:cNvPr>
          <p:cNvCxnSpPr/>
          <p:nvPr/>
        </p:nvCxnSpPr>
        <p:spPr bwMode="auto">
          <a:xfrm flipV="1">
            <a:off x="5724128" y="2132856"/>
            <a:ext cx="824167" cy="180020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1" name="直接箭头连接符 10">
            <a:extLst>
              <a:ext uri="{FF2B5EF4-FFF2-40B4-BE49-F238E27FC236}">
                <a16:creationId xmlns:a16="http://schemas.microsoft.com/office/drawing/2014/main" id="{35E5C81F-0A64-41E7-9903-DC0D4DD5063F}"/>
              </a:ext>
            </a:extLst>
          </p:cNvPr>
          <p:cNvCxnSpPr/>
          <p:nvPr/>
        </p:nvCxnSpPr>
        <p:spPr bwMode="auto">
          <a:xfrm flipV="1">
            <a:off x="5946080" y="5511298"/>
            <a:ext cx="706145" cy="149950"/>
          </a:xfrm>
          <a:prstGeom prst="straightConnector1">
            <a:avLst/>
          </a:prstGeom>
          <a:solidFill>
            <a:schemeClr val="accent1"/>
          </a:solidFill>
          <a:ln w="9525" cap="flat" cmpd="sng" algn="ctr">
            <a:solidFill>
              <a:schemeClr val="tx1"/>
            </a:solidFill>
            <a:prstDash val="solid"/>
            <a:round/>
            <a:headEnd type="none" w="med" len="med"/>
            <a:tailEnd type="triangle"/>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78</a:t>
            </a:fld>
            <a:endParaRPr lang="en-AU" altLang="zh-CN" sz="1400" b="1" dirty="0">
              <a:ea typeface="宋体" pitchFamily="2" charset="-122"/>
            </a:endParaRPr>
          </a:p>
        </p:txBody>
      </p:sp>
      <p:sp>
        <p:nvSpPr>
          <p:cNvPr id="203779" name="Rectangle 2"/>
          <p:cNvSpPr>
            <a:spLocks noGrp="1"/>
          </p:cNvSpPr>
          <p:nvPr>
            <p:ph type="title"/>
          </p:nvPr>
        </p:nvSpPr>
        <p:spPr>
          <a:xfrm>
            <a:off x="684213" y="450850"/>
            <a:ext cx="8259762" cy="457200"/>
          </a:xfrm>
          <a:ln/>
        </p:spPr>
        <p:txBody>
          <a:bodyPr vert="horz" wrap="square" lIns="91440" tIns="45720" rIns="91440" bIns="45720" anchor="b">
            <a:spAutoFit/>
          </a:bodyPr>
          <a:lstStyle/>
          <a:p>
            <a:pPr eaLnBrk="1" hangingPunct="1"/>
            <a:r>
              <a:rPr lang="en-US" altLang="zh-CN" sz="2400" dirty="0">
                <a:latin typeface="黑体" pitchFamily="49" charset="-122"/>
                <a:ea typeface="黑体" pitchFamily="49" charset="-122"/>
              </a:rPr>
              <a:t>Ex:</a:t>
            </a:r>
            <a:r>
              <a:rPr lang="zh-CN" altLang="en-US" sz="2400" dirty="0">
                <a:latin typeface="黑体" pitchFamily="49" charset="-122"/>
                <a:ea typeface="黑体" pitchFamily="49" charset="-122"/>
              </a:rPr>
              <a:t>嵌套过程</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内部有调用</a:t>
            </a:r>
            <a:r>
              <a:rPr lang="en-US" altLang="zh-CN" sz="2400" dirty="0">
                <a:latin typeface="黑体" pitchFamily="49" charset="-122"/>
                <a:ea typeface="黑体" pitchFamily="49" charset="-122"/>
              </a:rPr>
              <a:t>)</a:t>
            </a:r>
            <a:endParaRPr lang="en-AU" altLang="zh-CN" sz="2400" dirty="0">
              <a:latin typeface="黑体" pitchFamily="49" charset="-122"/>
              <a:ea typeface="黑体" pitchFamily="49" charset="-122"/>
            </a:endParaRPr>
          </a:p>
        </p:txBody>
      </p:sp>
      <p:sp>
        <p:nvSpPr>
          <p:cNvPr id="203780" name="Rectangle 3"/>
          <p:cNvSpPr>
            <a:spLocks noGrp="1"/>
          </p:cNvSpPr>
          <p:nvPr>
            <p:ph idx="1"/>
          </p:nvPr>
        </p:nvSpPr>
        <p:spPr>
          <a:ln/>
        </p:spPr>
        <p:txBody>
          <a:bodyPr vert="horz" wrap="square" lIns="91440" tIns="45720" rIns="91440" bIns="45720" anchor="t"/>
          <a:lstStyle/>
          <a:p>
            <a:pPr eaLnBrk="1" hangingPunct="1">
              <a:buNone/>
            </a:pPr>
            <a:r>
              <a:rPr lang="en-US" altLang="zh-CN" sz="2400" dirty="0">
                <a:latin typeface="Lucida Console" pitchFamily="49" charset="0"/>
                <a:ea typeface="宋体" pitchFamily="2" charset="-122"/>
              </a:rPr>
              <a:t>	int fact (</a:t>
            </a:r>
            <a:r>
              <a:rPr lang="en-US" altLang="zh-CN" sz="2400" dirty="0">
                <a:solidFill>
                  <a:srgbClr val="800000"/>
                </a:solidFill>
                <a:latin typeface="Lucida Console" pitchFamily="49" charset="0"/>
                <a:ea typeface="宋体" pitchFamily="2" charset="-122"/>
              </a:rPr>
              <a:t>int n</a:t>
            </a:r>
            <a:r>
              <a:rPr lang="en-US" altLang="zh-CN" sz="2400" dirty="0">
                <a:latin typeface="Lucida Console" pitchFamily="49" charset="0"/>
                <a:ea typeface="宋体" pitchFamily="2" charset="-122"/>
              </a:rPr>
              <a:t>)</a:t>
            </a:r>
            <a:br>
              <a:rPr lang="en-US" altLang="zh-CN" sz="2400" dirty="0">
                <a:latin typeface="Lucida Console" pitchFamily="49" charset="0"/>
                <a:ea typeface="宋体" pitchFamily="2" charset="-122"/>
              </a:rPr>
            </a:br>
            <a:r>
              <a:rPr lang="en-US" altLang="zh-CN" sz="2400" dirty="0">
                <a:latin typeface="Lucida Console" pitchFamily="49" charset="0"/>
                <a:ea typeface="宋体" pitchFamily="2" charset="-122"/>
              </a:rPr>
              <a:t>{ </a:t>
            </a:r>
            <a:br>
              <a:rPr lang="en-US" altLang="zh-CN" sz="2400" dirty="0">
                <a:latin typeface="Lucida Console" pitchFamily="49" charset="0"/>
                <a:ea typeface="宋体" pitchFamily="2" charset="-122"/>
              </a:rPr>
            </a:br>
            <a:r>
              <a:rPr lang="en-US" altLang="zh-CN" sz="2400" dirty="0">
                <a:latin typeface="Lucida Console" pitchFamily="49" charset="0"/>
                <a:ea typeface="宋体" pitchFamily="2" charset="-122"/>
              </a:rPr>
              <a:t>  if (n &lt; 1) return 1;</a:t>
            </a:r>
            <a:br>
              <a:rPr lang="en-US" altLang="zh-CN" sz="2400" dirty="0">
                <a:latin typeface="Lucida Console" pitchFamily="49" charset="0"/>
                <a:ea typeface="宋体" pitchFamily="2" charset="-122"/>
              </a:rPr>
            </a:br>
            <a:r>
              <a:rPr lang="en-US" altLang="zh-CN" sz="2400" dirty="0">
                <a:latin typeface="Lucida Console" pitchFamily="49" charset="0"/>
                <a:ea typeface="宋体" pitchFamily="2" charset="-122"/>
              </a:rPr>
              <a:t>  else return n * fact(n - 1);</a:t>
            </a:r>
            <a:br>
              <a:rPr lang="en-US" altLang="zh-CN" sz="2400" dirty="0">
                <a:latin typeface="Lucida Console" pitchFamily="49" charset="0"/>
                <a:ea typeface="宋体" pitchFamily="2" charset="-122"/>
              </a:rPr>
            </a:br>
            <a:r>
              <a:rPr lang="en-US" altLang="zh-CN" sz="2400" dirty="0">
                <a:latin typeface="Lucida Console" pitchFamily="49" charset="0"/>
                <a:ea typeface="宋体" pitchFamily="2" charset="-122"/>
              </a:rPr>
              <a:t>}</a:t>
            </a:r>
          </a:p>
        </p:txBody>
      </p:sp>
      <p:pic>
        <p:nvPicPr>
          <p:cNvPr id="3" name="图片 2">
            <a:extLst>
              <a:ext uri="{FF2B5EF4-FFF2-40B4-BE49-F238E27FC236}">
                <a16:creationId xmlns:a16="http://schemas.microsoft.com/office/drawing/2014/main" id="{87EE9449-42EB-4531-B84D-A7CAA515D53E}"/>
              </a:ext>
            </a:extLst>
          </p:cNvPr>
          <p:cNvPicPr>
            <a:picLocks noChangeAspect="1"/>
          </p:cNvPicPr>
          <p:nvPr/>
        </p:nvPicPr>
        <p:blipFill>
          <a:blip r:embed="rId3"/>
          <a:stretch>
            <a:fillRect/>
          </a:stretch>
        </p:blipFill>
        <p:spPr>
          <a:xfrm>
            <a:off x="1403648" y="2713369"/>
            <a:ext cx="6580809" cy="3981118"/>
          </a:xfrm>
          <a:prstGeom prst="rect">
            <a:avLst/>
          </a:prstGeom>
        </p:spPr>
      </p:pic>
      <p:pic>
        <p:nvPicPr>
          <p:cNvPr id="16" name="图片 15">
            <a:extLst>
              <a:ext uri="{FF2B5EF4-FFF2-40B4-BE49-F238E27FC236}">
                <a16:creationId xmlns:a16="http://schemas.microsoft.com/office/drawing/2014/main" id="{7588EC4E-F954-4524-92B1-CCEFFBBB46C8}"/>
              </a:ext>
            </a:extLst>
          </p:cNvPr>
          <p:cNvPicPr>
            <a:picLocks noChangeAspect="1"/>
          </p:cNvPicPr>
          <p:nvPr/>
        </p:nvPicPr>
        <p:blipFill>
          <a:blip r:embed="rId4"/>
          <a:stretch>
            <a:fillRect/>
          </a:stretch>
        </p:blipFill>
        <p:spPr>
          <a:xfrm>
            <a:off x="4211960" y="59353"/>
            <a:ext cx="5400600" cy="1704488"/>
          </a:xfrm>
          <a:prstGeom prst="rect">
            <a:avLst/>
          </a:prstGeom>
        </p:spPr>
      </p:pic>
      <p:sp>
        <p:nvSpPr>
          <p:cNvPr id="17" name="文本框 16">
            <a:extLst>
              <a:ext uri="{FF2B5EF4-FFF2-40B4-BE49-F238E27FC236}">
                <a16:creationId xmlns:a16="http://schemas.microsoft.com/office/drawing/2014/main" id="{3C493F3A-FC8F-4B7B-8FA0-B40484A7CBA6}"/>
              </a:ext>
            </a:extLst>
          </p:cNvPr>
          <p:cNvSpPr txBox="1"/>
          <p:nvPr/>
        </p:nvSpPr>
        <p:spPr>
          <a:xfrm>
            <a:off x="7774880" y="2890007"/>
            <a:ext cx="4572000"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保存（入栈）</a:t>
            </a:r>
            <a:endPar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传递参数、</a:t>
            </a:r>
            <a:endPar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返回地址</a:t>
            </a:r>
          </a:p>
        </p:txBody>
      </p:sp>
      <p:sp>
        <p:nvSpPr>
          <p:cNvPr id="18" name="文本框 17">
            <a:extLst>
              <a:ext uri="{FF2B5EF4-FFF2-40B4-BE49-F238E27FC236}">
                <a16:creationId xmlns:a16="http://schemas.microsoft.com/office/drawing/2014/main" id="{CB1D8F0B-E092-43CD-83C1-E4BFCA782B8C}"/>
              </a:ext>
            </a:extLst>
          </p:cNvPr>
          <p:cNvSpPr txBox="1"/>
          <p:nvPr/>
        </p:nvSpPr>
        <p:spPr>
          <a:xfrm>
            <a:off x="7774609" y="3706296"/>
            <a:ext cx="136912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lang="zh-CN" altLang="en-US" dirty="0">
                <a:solidFill>
                  <a:srgbClr val="FF0000"/>
                </a:solidFill>
                <a:ea typeface="黑体" pitchFamily="49" charset="-122"/>
              </a:rPr>
              <a:t>执行过程</a:t>
            </a:r>
            <a:r>
              <a:rPr lang="en-US" altLang="zh-CN" dirty="0">
                <a:solidFill>
                  <a:srgbClr val="FF0000"/>
                </a:solidFill>
                <a:ea typeface="黑体" pitchFamily="49" charset="-122"/>
              </a:rPr>
              <a:t>q</a:t>
            </a:r>
            <a:endPar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endParaRPr>
          </a:p>
        </p:txBody>
      </p:sp>
      <p:sp>
        <p:nvSpPr>
          <p:cNvPr id="19" name="文本框 18">
            <a:extLst>
              <a:ext uri="{FF2B5EF4-FFF2-40B4-BE49-F238E27FC236}">
                <a16:creationId xmlns:a16="http://schemas.microsoft.com/office/drawing/2014/main" id="{FA4E2AAA-924B-48DE-B564-C190F76D71AD}"/>
              </a:ext>
            </a:extLst>
          </p:cNvPr>
          <p:cNvSpPr txBox="1"/>
          <p:nvPr/>
        </p:nvSpPr>
        <p:spPr>
          <a:xfrm>
            <a:off x="4694052" y="3890962"/>
            <a:ext cx="1894172"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US" altLang="zh-CN" dirty="0">
                <a:solidFill>
                  <a:srgbClr val="FF0000"/>
                </a:solidFill>
                <a:ea typeface="黑体" pitchFamily="49" charset="-122"/>
              </a:rPr>
              <a:t>n&gt;=1:</a:t>
            </a:r>
            <a:r>
              <a:rPr lang="zh-CN" altLang="en-US" dirty="0">
                <a:solidFill>
                  <a:srgbClr val="FF0000"/>
                </a:solidFill>
                <a:ea typeface="黑体" pitchFamily="49" charset="-122"/>
              </a:rPr>
              <a:t>跳转到</a:t>
            </a:r>
            <a:r>
              <a:rPr lang="en-US" altLang="zh-CN" dirty="0">
                <a:solidFill>
                  <a:srgbClr val="FF0000"/>
                </a:solidFill>
                <a:ea typeface="黑体" pitchFamily="49" charset="-122"/>
              </a:rPr>
              <a:t>L1</a:t>
            </a:r>
            <a:endPar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endParaRPr>
          </a:p>
        </p:txBody>
      </p:sp>
      <p:sp>
        <p:nvSpPr>
          <p:cNvPr id="21" name="文本框 20">
            <a:extLst>
              <a:ext uri="{FF2B5EF4-FFF2-40B4-BE49-F238E27FC236}">
                <a16:creationId xmlns:a16="http://schemas.microsoft.com/office/drawing/2014/main" id="{201EABB6-1398-4344-AC11-CE57775F2159}"/>
              </a:ext>
            </a:extLst>
          </p:cNvPr>
          <p:cNvSpPr txBox="1"/>
          <p:nvPr/>
        </p:nvSpPr>
        <p:spPr>
          <a:xfrm>
            <a:off x="7055792" y="4161351"/>
            <a:ext cx="136912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US" altLang="zh-CN" dirty="0">
                <a:solidFill>
                  <a:srgbClr val="FF0000"/>
                </a:solidFill>
                <a:ea typeface="黑体" pitchFamily="49" charset="-122"/>
              </a:rPr>
              <a:t>n&lt;1</a:t>
            </a:r>
            <a:endPar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endParaRPr>
          </a:p>
        </p:txBody>
      </p:sp>
      <p:sp>
        <p:nvSpPr>
          <p:cNvPr id="22" name="文本框 21">
            <a:extLst>
              <a:ext uri="{FF2B5EF4-FFF2-40B4-BE49-F238E27FC236}">
                <a16:creationId xmlns:a16="http://schemas.microsoft.com/office/drawing/2014/main" id="{14B2EFFB-294F-432F-A8B7-62CB094E0EF4}"/>
              </a:ext>
            </a:extLst>
          </p:cNvPr>
          <p:cNvSpPr txBox="1"/>
          <p:nvPr/>
        </p:nvSpPr>
        <p:spPr>
          <a:xfrm>
            <a:off x="7914704" y="4130630"/>
            <a:ext cx="1369120"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保存返回结果、恢复栈</a:t>
            </a:r>
          </a:p>
        </p:txBody>
      </p:sp>
      <p:sp>
        <p:nvSpPr>
          <p:cNvPr id="23" name="文本框 22">
            <a:extLst>
              <a:ext uri="{FF2B5EF4-FFF2-40B4-BE49-F238E27FC236}">
                <a16:creationId xmlns:a16="http://schemas.microsoft.com/office/drawing/2014/main" id="{27911030-D197-4170-8626-D8F14EDE8ED3}"/>
              </a:ext>
            </a:extLst>
          </p:cNvPr>
          <p:cNvSpPr txBox="1"/>
          <p:nvPr/>
        </p:nvSpPr>
        <p:spPr>
          <a:xfrm>
            <a:off x="7831562" y="4612276"/>
            <a:ext cx="1369120"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返回地址</a:t>
            </a:r>
          </a:p>
        </p:txBody>
      </p:sp>
      <p:sp>
        <p:nvSpPr>
          <p:cNvPr id="24" name="文本框 23">
            <a:extLst>
              <a:ext uri="{FF2B5EF4-FFF2-40B4-BE49-F238E27FC236}">
                <a16:creationId xmlns:a16="http://schemas.microsoft.com/office/drawing/2014/main" id="{FAB95E8F-3643-4501-9FE4-C00ACD247DA0}"/>
              </a:ext>
            </a:extLst>
          </p:cNvPr>
          <p:cNvSpPr txBox="1"/>
          <p:nvPr/>
        </p:nvSpPr>
        <p:spPr>
          <a:xfrm>
            <a:off x="-108520" y="4981608"/>
            <a:ext cx="1951134"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US" altLang="zh-CN" dirty="0">
                <a:solidFill>
                  <a:srgbClr val="FF0000"/>
                </a:solidFill>
                <a:ea typeface="黑体" pitchFamily="49" charset="-122"/>
              </a:rPr>
              <a:t>n&gt;=1:</a:t>
            </a:r>
            <a:r>
              <a:rPr lang="zh-CN" altLang="en-US" dirty="0">
                <a:solidFill>
                  <a:srgbClr val="FF0000"/>
                </a:solidFill>
                <a:ea typeface="黑体" pitchFamily="49" charset="-122"/>
              </a:rPr>
              <a:t>跳转到</a:t>
            </a:r>
            <a:r>
              <a:rPr lang="en-US" altLang="zh-CN" dirty="0">
                <a:solidFill>
                  <a:srgbClr val="FF0000"/>
                </a:solidFill>
                <a:ea typeface="黑体" pitchFamily="49" charset="-122"/>
              </a:rPr>
              <a:t>L1</a:t>
            </a:r>
            <a:endPar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endParaRPr>
          </a:p>
        </p:txBody>
      </p:sp>
      <p:sp>
        <p:nvSpPr>
          <p:cNvPr id="25" name="文本框 24">
            <a:extLst>
              <a:ext uri="{FF2B5EF4-FFF2-40B4-BE49-F238E27FC236}">
                <a16:creationId xmlns:a16="http://schemas.microsoft.com/office/drawing/2014/main" id="{03C88D33-F0DB-430E-8A24-EF9074815F73}"/>
              </a:ext>
            </a:extLst>
          </p:cNvPr>
          <p:cNvSpPr txBox="1"/>
          <p:nvPr/>
        </p:nvSpPr>
        <p:spPr>
          <a:xfrm>
            <a:off x="7812462" y="5262847"/>
            <a:ext cx="1369120"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保存（入栈）</a:t>
            </a:r>
            <a:endPar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传递参数、</a:t>
            </a:r>
            <a:endParaRPr kumimoji="0" lang="en-US" altLang="zh-CN" sz="1800" b="0" i="0" u="none" strike="noStrike" cap="none" normalizeH="0" baseline="0" dirty="0">
              <a:ln>
                <a:noFill/>
              </a:ln>
              <a:solidFill>
                <a:srgbClr val="FF0000"/>
              </a:solidFill>
              <a:effectLst/>
              <a:latin typeface="Arial" panose="020B0604020202090204" pitchFamily="34" charset="0"/>
              <a:ea typeface="黑体"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返回地址</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79</a:t>
            </a:fld>
            <a:endParaRPr lang="en-AU" altLang="zh-CN" sz="1400" b="1" dirty="0">
              <a:ea typeface="宋体" pitchFamily="2" charset="-122"/>
            </a:endParaRPr>
          </a:p>
        </p:txBody>
      </p:sp>
      <p:sp>
        <p:nvSpPr>
          <p:cNvPr id="219139" name="Rectangle 2"/>
          <p:cNvSpPr>
            <a:spLocks noGrp="1"/>
          </p:cNvSpPr>
          <p:nvPr>
            <p:ph type="title"/>
          </p:nvPr>
        </p:nvSpPr>
        <p:spPr>
          <a:xfrm>
            <a:off x="684213" y="388938"/>
            <a:ext cx="8259762" cy="519112"/>
          </a:xfrm>
          <a:ln/>
        </p:spPr>
        <p:txBody>
          <a:bodyPr vert="horz" wrap="square" lIns="91440" tIns="45720" rIns="91440" bIns="45720" anchor="b">
            <a:spAutoFit/>
          </a:bodyPr>
          <a:lstStyle/>
          <a:p>
            <a:pPr eaLnBrk="1" hangingPunct="1"/>
            <a:r>
              <a:rPr lang="zh-CN" altLang="en-US" sz="2800" dirty="0">
                <a:latin typeface="黑体" pitchFamily="49" charset="-122"/>
                <a:ea typeface="黑体" pitchFamily="49" charset="-122"/>
              </a:rPr>
              <a:t>字符串拷贝举例 </a:t>
            </a:r>
            <a:r>
              <a:rPr lang="en-US" altLang="zh-CN" sz="2800" dirty="0">
                <a:latin typeface="黑体" pitchFamily="49" charset="-122"/>
                <a:ea typeface="黑体" pitchFamily="49" charset="-122"/>
              </a:rPr>
              <a:t>String Copy Example</a:t>
            </a:r>
            <a:endParaRPr lang="en-AU" altLang="zh-CN" sz="2800" dirty="0">
              <a:latin typeface="黑体" pitchFamily="49" charset="-122"/>
              <a:ea typeface="黑体" pitchFamily="49" charset="-122"/>
            </a:endParaRPr>
          </a:p>
        </p:txBody>
      </p:sp>
      <p:sp>
        <p:nvSpPr>
          <p:cNvPr id="15364" name="Rectangle 3"/>
          <p:cNvSpPr>
            <a:spLocks noGrp="1"/>
          </p:cNvSpPr>
          <p:nvPr>
            <p:ph idx="1"/>
          </p:nvPr>
        </p:nvSpPr>
        <p:spPr>
          <a:ln/>
        </p:spPr>
        <p:txBody>
          <a:bodyPr vert="horz" wrap="square" lIns="91440" tIns="45720" rIns="91440" bIns="45720" anchor="t"/>
          <a:lstStyle/>
          <a:p>
            <a:pPr eaLnBrk="1" hangingPunct="1"/>
            <a:r>
              <a:rPr lang="en-US" altLang="zh-CN" dirty="0">
                <a:latin typeface="黑体" pitchFamily="49" charset="-122"/>
                <a:ea typeface="黑体" pitchFamily="49" charset="-122"/>
              </a:rPr>
              <a:t>C code (na</a:t>
            </a:r>
            <a:r>
              <a:rPr lang="en-US" altLang="zh-CN" dirty="0">
                <a:ea typeface="黑体" pitchFamily="49" charset="-122"/>
              </a:rPr>
              <a:t>ï</a:t>
            </a:r>
            <a:r>
              <a:rPr lang="en-US" altLang="zh-CN" dirty="0">
                <a:latin typeface="黑体" pitchFamily="49" charset="-122"/>
                <a:ea typeface="黑体" pitchFamily="49" charset="-122"/>
              </a:rPr>
              <a:t>ve):</a:t>
            </a:r>
          </a:p>
          <a:p>
            <a:pPr lvl="1" eaLnBrk="1" hangingPunct="1"/>
            <a:r>
              <a:rPr lang="zh-CN" altLang="en-US" dirty="0">
                <a:latin typeface="黑体" pitchFamily="49" charset="-122"/>
                <a:ea typeface="黑体" pitchFamily="49" charset="-122"/>
              </a:rPr>
              <a:t>非终止字符串</a:t>
            </a:r>
            <a:r>
              <a:rPr lang="en-US" altLang="zh-CN" dirty="0">
                <a:latin typeface="黑体" pitchFamily="49" charset="-122"/>
                <a:ea typeface="黑体" pitchFamily="49" charset="-122"/>
              </a:rPr>
              <a:t>Null-terminated string</a:t>
            </a:r>
          </a:p>
          <a:p>
            <a:pPr eaLnBrk="1" hangingPunct="1">
              <a:buNone/>
            </a:pPr>
            <a:r>
              <a:rPr lang="en-US" altLang="zh-CN" sz="2800" dirty="0">
                <a:latin typeface="黑体" pitchFamily="49" charset="-122"/>
                <a:ea typeface="黑体" pitchFamily="49" charset="-122"/>
              </a:rPr>
              <a:t>	</a:t>
            </a:r>
            <a:r>
              <a:rPr lang="en-US" altLang="zh-CN" sz="2800" dirty="0">
                <a:solidFill>
                  <a:srgbClr val="800000"/>
                </a:solidFill>
                <a:latin typeface="黑体" pitchFamily="49" charset="-122"/>
                <a:ea typeface="黑体" pitchFamily="49" charset="-122"/>
              </a:rPr>
              <a:t>void strcpy (char x[], char y[])</a:t>
            </a:r>
            <a:br>
              <a:rPr lang="en-US" altLang="zh-CN" sz="2800" dirty="0">
                <a:solidFill>
                  <a:srgbClr val="800000"/>
                </a:solidFill>
                <a:latin typeface="黑体" pitchFamily="49" charset="-122"/>
                <a:ea typeface="黑体" pitchFamily="49" charset="-122"/>
              </a:rPr>
            </a:br>
            <a:r>
              <a:rPr lang="en-US" altLang="zh-CN" sz="2800" dirty="0">
                <a:solidFill>
                  <a:srgbClr val="800000"/>
                </a:solidFill>
                <a:latin typeface="黑体" pitchFamily="49" charset="-122"/>
                <a:ea typeface="黑体" pitchFamily="49" charset="-122"/>
              </a:rPr>
              <a:t>{ int i;</a:t>
            </a:r>
            <a:br>
              <a:rPr lang="en-US" altLang="zh-CN" sz="2800" dirty="0">
                <a:solidFill>
                  <a:srgbClr val="800000"/>
                </a:solidFill>
                <a:latin typeface="黑体" pitchFamily="49" charset="-122"/>
                <a:ea typeface="黑体" pitchFamily="49" charset="-122"/>
              </a:rPr>
            </a:br>
            <a:r>
              <a:rPr lang="en-US" altLang="zh-CN" sz="2800" dirty="0">
                <a:solidFill>
                  <a:srgbClr val="800000"/>
                </a:solidFill>
                <a:latin typeface="黑体" pitchFamily="49" charset="-122"/>
                <a:ea typeface="黑体" pitchFamily="49" charset="-122"/>
              </a:rPr>
              <a:t>  i = 0;</a:t>
            </a:r>
            <a:br>
              <a:rPr lang="en-US" altLang="zh-CN" sz="2800" dirty="0">
                <a:solidFill>
                  <a:srgbClr val="800000"/>
                </a:solidFill>
                <a:latin typeface="黑体" pitchFamily="49" charset="-122"/>
                <a:ea typeface="黑体" pitchFamily="49" charset="-122"/>
              </a:rPr>
            </a:br>
            <a:r>
              <a:rPr lang="en-US" altLang="zh-CN" sz="2800" dirty="0">
                <a:solidFill>
                  <a:srgbClr val="800000"/>
                </a:solidFill>
                <a:latin typeface="黑体" pitchFamily="49" charset="-122"/>
                <a:ea typeface="黑体" pitchFamily="49" charset="-122"/>
              </a:rPr>
              <a:t>  while ((x[i]=y[i</a:t>
            </a:r>
            <a:r>
              <a:rPr lang="en-US" altLang="zh-CN" sz="2800" dirty="0">
                <a:solidFill>
                  <a:srgbClr val="0000CC"/>
                </a:solidFill>
                <a:latin typeface="黑体" pitchFamily="49" charset="-122"/>
                <a:ea typeface="黑体" pitchFamily="49" charset="-122"/>
              </a:rPr>
              <a:t>])!=</a:t>
            </a:r>
            <a:r>
              <a:rPr lang="en-US" altLang="zh-CN" sz="2800" dirty="0">
                <a:solidFill>
                  <a:srgbClr val="0000CC"/>
                </a:solidFill>
                <a:latin typeface="Lucida Console" pitchFamily="49" charset="0"/>
                <a:ea typeface="黑体" pitchFamily="49" charset="-122"/>
              </a:rPr>
              <a:t>‘</a:t>
            </a:r>
            <a:r>
              <a:rPr lang="en-US" altLang="zh-CN" sz="2800" dirty="0">
                <a:solidFill>
                  <a:srgbClr val="0000CC"/>
                </a:solidFill>
                <a:latin typeface="黑体" pitchFamily="49" charset="-122"/>
                <a:ea typeface="黑体" pitchFamily="49" charset="-122"/>
              </a:rPr>
              <a:t>\0</a:t>
            </a:r>
            <a:r>
              <a:rPr lang="en-US" altLang="zh-CN" sz="2800" dirty="0">
                <a:solidFill>
                  <a:srgbClr val="0000CC"/>
                </a:solidFill>
                <a:latin typeface="Lucida Console" pitchFamily="49" charset="0"/>
                <a:ea typeface="黑体" pitchFamily="49" charset="-122"/>
              </a:rPr>
              <a:t>’</a:t>
            </a:r>
            <a:r>
              <a:rPr lang="en-US" altLang="zh-CN" sz="2800" dirty="0">
                <a:solidFill>
                  <a:srgbClr val="0000CC"/>
                </a:solidFill>
                <a:latin typeface="黑体" pitchFamily="49" charset="-122"/>
                <a:ea typeface="黑体" pitchFamily="49" charset="-122"/>
              </a:rPr>
              <a:t>)</a:t>
            </a:r>
            <a:br>
              <a:rPr lang="en-US" altLang="zh-CN" sz="2800" dirty="0">
                <a:solidFill>
                  <a:srgbClr val="800000"/>
                </a:solidFill>
                <a:latin typeface="黑体" pitchFamily="49" charset="-122"/>
                <a:ea typeface="黑体" pitchFamily="49" charset="-122"/>
              </a:rPr>
            </a:br>
            <a:r>
              <a:rPr lang="en-US" altLang="zh-CN" sz="2800" dirty="0">
                <a:solidFill>
                  <a:srgbClr val="800000"/>
                </a:solidFill>
                <a:latin typeface="黑体" pitchFamily="49" charset="-122"/>
                <a:ea typeface="黑体" pitchFamily="49" charset="-122"/>
              </a:rPr>
              <a:t>    i += 1;</a:t>
            </a:r>
            <a:br>
              <a:rPr lang="en-US" altLang="zh-CN" sz="2800" dirty="0">
                <a:solidFill>
                  <a:srgbClr val="800000"/>
                </a:solidFill>
                <a:latin typeface="黑体" pitchFamily="49" charset="-122"/>
                <a:ea typeface="黑体" pitchFamily="49" charset="-122"/>
              </a:rPr>
            </a:br>
            <a:r>
              <a:rPr lang="en-US" altLang="zh-CN" sz="2800" dirty="0">
                <a:latin typeface="黑体" pitchFamily="49" charset="-122"/>
                <a:ea typeface="黑体" pitchFamily="49" charset="-122"/>
              </a:rPr>
              <a:t>} </a:t>
            </a:r>
            <a:endParaRPr lang="zh-CN" altLang="en-US" sz="2800"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假定</a:t>
            </a:r>
            <a:r>
              <a:rPr lang="en-US" altLang="zh-CN" dirty="0">
                <a:latin typeface="黑体" pitchFamily="49" charset="-122"/>
                <a:ea typeface="黑体" pitchFamily="49" charset="-122"/>
              </a:rPr>
              <a:t>x, y </a:t>
            </a:r>
            <a:r>
              <a:rPr lang="zh-CN" altLang="en-US" dirty="0">
                <a:latin typeface="黑体" pitchFamily="49" charset="-122"/>
                <a:ea typeface="黑体" pitchFamily="49" charset="-122"/>
              </a:rPr>
              <a:t>基地址在 </a:t>
            </a:r>
            <a:r>
              <a:rPr lang="en-US" altLang="zh-CN" dirty="0">
                <a:latin typeface="黑体" pitchFamily="49" charset="-122"/>
                <a:ea typeface="黑体" pitchFamily="49" charset="-122"/>
              </a:rPr>
              <a:t>$a0, $a1</a:t>
            </a:r>
            <a:r>
              <a:rPr lang="zh-CN" altLang="en-US" dirty="0">
                <a:latin typeface="黑体" pitchFamily="49" charset="-122"/>
                <a:ea typeface="黑体" pitchFamily="49" charset="-122"/>
              </a:rPr>
              <a:t>中；</a:t>
            </a:r>
          </a:p>
          <a:p>
            <a:pPr lvl="1" eaLnBrk="1" hangingPunct="1"/>
            <a:r>
              <a:rPr lang="en-US" altLang="zh-CN" dirty="0">
                <a:latin typeface="黑体" pitchFamily="49" charset="-122"/>
                <a:ea typeface="黑体" pitchFamily="49" charset="-122"/>
              </a:rPr>
              <a:t>i </a:t>
            </a:r>
            <a:r>
              <a:rPr lang="zh-CN" altLang="en-US" dirty="0">
                <a:latin typeface="黑体" pitchFamily="49" charset="-122"/>
                <a:ea typeface="黑体" pitchFamily="49" charset="-122"/>
              </a:rPr>
              <a:t>在</a:t>
            </a:r>
            <a:r>
              <a:rPr lang="en-US" altLang="zh-CN" dirty="0">
                <a:latin typeface="黑体" pitchFamily="49" charset="-122"/>
                <a:ea typeface="黑体" pitchFamily="49" charset="-122"/>
              </a:rPr>
              <a:t> $s0 </a:t>
            </a:r>
            <a:r>
              <a:rPr lang="zh-CN" altLang="en-US" dirty="0">
                <a:latin typeface="黑体" pitchFamily="49" charset="-122"/>
                <a:ea typeface="黑体" pitchFamily="49" charset="-122"/>
              </a:rPr>
              <a:t>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36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计算机的分类</a:t>
            </a:r>
            <a:endParaRPr lang="en-US" altLang="zh-CN" dirty="0">
              <a:ea typeface="宋体" pitchFamily="2" charset="-122"/>
            </a:endParaRPr>
          </a:p>
        </p:txBody>
      </p:sp>
      <p:sp>
        <p:nvSpPr>
          <p:cNvPr id="23555" name="Content Placeholder 2"/>
          <p:cNvSpPr>
            <a:spLocks noGrp="1"/>
          </p:cNvSpPr>
          <p:nvPr>
            <p:ph idx="1"/>
          </p:nvPr>
        </p:nvSpPr>
        <p:spPr>
          <a:ln/>
        </p:spPr>
        <p:txBody>
          <a:bodyPr vert="horz" wrap="square" lIns="91440" tIns="45720" rIns="91440" bIns="45720" anchor="t"/>
          <a:lstStyle/>
          <a:p>
            <a:pPr eaLnBrk="1" hangingPunct="1">
              <a:lnSpc>
                <a:spcPct val="90000"/>
              </a:lnSpc>
            </a:pPr>
            <a:r>
              <a:rPr lang="zh-CN" altLang="en-US" dirty="0">
                <a:ea typeface="宋体" pitchFamily="2" charset="-122"/>
              </a:rPr>
              <a:t>超级计算机</a:t>
            </a:r>
            <a:endParaRPr lang="en-US" altLang="zh-CN" dirty="0">
              <a:ea typeface="宋体" pitchFamily="2" charset="-122"/>
            </a:endParaRPr>
          </a:p>
          <a:p>
            <a:pPr lvl="1" eaLnBrk="1" hangingPunct="1">
              <a:lnSpc>
                <a:spcPct val="90000"/>
              </a:lnSpc>
            </a:pPr>
            <a:r>
              <a:rPr lang="zh-CN" altLang="en-US" dirty="0">
                <a:ea typeface="宋体" pitchFamily="2" charset="-122"/>
              </a:rPr>
              <a:t>用于高端科学和工程计算</a:t>
            </a:r>
            <a:endParaRPr lang="en-US" altLang="zh-CN" dirty="0">
              <a:ea typeface="宋体" pitchFamily="2" charset="-122"/>
            </a:endParaRPr>
          </a:p>
          <a:p>
            <a:pPr lvl="1" eaLnBrk="1" hangingPunct="1">
              <a:lnSpc>
                <a:spcPct val="90000"/>
              </a:lnSpc>
            </a:pPr>
            <a:r>
              <a:rPr lang="zh-CN" altLang="en-US" dirty="0">
                <a:ea typeface="宋体" pitchFamily="2" charset="-122"/>
              </a:rPr>
              <a:t>虽然代表了最高的计算能力，但是他们在整个计算机市场份额中所占比例很小。</a:t>
            </a:r>
            <a:endParaRPr lang="en-US" altLang="zh-CN" dirty="0">
              <a:ea typeface="宋体" pitchFamily="2" charset="-122"/>
            </a:endParaRPr>
          </a:p>
          <a:p>
            <a:pPr lvl="1" eaLnBrk="1" hangingPunct="1">
              <a:lnSpc>
                <a:spcPct val="90000"/>
              </a:lnSpc>
            </a:pPr>
            <a:endParaRPr lang="en-US" altLang="zh-CN" dirty="0">
              <a:ea typeface="宋体" pitchFamily="2" charset="-122"/>
            </a:endParaRPr>
          </a:p>
          <a:p>
            <a:pPr eaLnBrk="1" hangingPunct="1">
              <a:lnSpc>
                <a:spcPct val="90000"/>
              </a:lnSpc>
            </a:pPr>
            <a:r>
              <a:rPr lang="en-US" altLang="zh-CN" dirty="0">
                <a:ea typeface="宋体" pitchFamily="2" charset="-122"/>
              </a:rPr>
              <a:t>www.top500.org</a:t>
            </a:r>
            <a:endParaRPr lang="en-AU" altLang="zh-CN" dirty="0">
              <a:ea typeface="宋体" pitchFamily="2" charset="-122"/>
            </a:endParaRPr>
          </a:p>
        </p:txBody>
      </p:sp>
      <p:sp>
        <p:nvSpPr>
          <p:cNvPr id="23556" name="Footer Placeholder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8</a:t>
            </a:fld>
            <a:endParaRPr lang="en-AU" altLang="zh-CN" sz="1400" b="1" dirty="0">
              <a:ea typeface="宋体"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80</a:t>
            </a:fld>
            <a:endParaRPr lang="en-AU" altLang="zh-CN" sz="1400" b="1" dirty="0">
              <a:ea typeface="宋体" pitchFamily="2" charset="-122"/>
            </a:endParaRPr>
          </a:p>
        </p:txBody>
      </p:sp>
      <p:sp>
        <p:nvSpPr>
          <p:cNvPr id="221187" name="Rectangle 4"/>
          <p:cNvSpPr/>
          <p:nvPr/>
        </p:nvSpPr>
        <p:spPr>
          <a:xfrm>
            <a:off x="1009650" y="1657350"/>
            <a:ext cx="7477125" cy="27940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21188" name="Rectangle 5"/>
          <p:cNvSpPr/>
          <p:nvPr/>
        </p:nvSpPr>
        <p:spPr>
          <a:xfrm>
            <a:off x="1009650" y="1936750"/>
            <a:ext cx="7477125" cy="54610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21189" name="Rectangle 6"/>
          <p:cNvSpPr/>
          <p:nvPr/>
        </p:nvSpPr>
        <p:spPr>
          <a:xfrm>
            <a:off x="1009650" y="2482850"/>
            <a:ext cx="7477125" cy="27940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21190" name="Rectangle 7"/>
          <p:cNvSpPr/>
          <p:nvPr/>
        </p:nvSpPr>
        <p:spPr>
          <a:xfrm>
            <a:off x="1009650" y="2762250"/>
            <a:ext cx="7477125" cy="53975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21191" name="Rectangle 8"/>
          <p:cNvSpPr/>
          <p:nvPr/>
        </p:nvSpPr>
        <p:spPr>
          <a:xfrm>
            <a:off x="1009650" y="3302000"/>
            <a:ext cx="7477125" cy="55880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21192" name="Rectangle 9"/>
          <p:cNvSpPr/>
          <p:nvPr/>
        </p:nvSpPr>
        <p:spPr>
          <a:xfrm>
            <a:off x="1009650" y="3860800"/>
            <a:ext cx="7477125" cy="27305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21193" name="Rectangle 10"/>
          <p:cNvSpPr/>
          <p:nvPr/>
        </p:nvSpPr>
        <p:spPr>
          <a:xfrm>
            <a:off x="1009650" y="4133850"/>
            <a:ext cx="7477125" cy="55245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21194" name="Rectangle 11"/>
          <p:cNvSpPr/>
          <p:nvPr/>
        </p:nvSpPr>
        <p:spPr>
          <a:xfrm>
            <a:off x="1009650" y="4686300"/>
            <a:ext cx="7477125" cy="55245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21195" name="Rectangle 12"/>
          <p:cNvSpPr/>
          <p:nvPr/>
        </p:nvSpPr>
        <p:spPr>
          <a:xfrm>
            <a:off x="1009650" y="5238750"/>
            <a:ext cx="7477125" cy="28575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21196" name="Rectangle 2"/>
          <p:cNvSpPr>
            <a:spLocks noGrp="1"/>
          </p:cNvSpPr>
          <p:nvPr>
            <p:ph type="title"/>
          </p:nvPr>
        </p:nvSpPr>
        <p:spPr>
          <a:xfrm>
            <a:off x="684213" y="328613"/>
            <a:ext cx="8259762" cy="579437"/>
          </a:xfrm>
          <a:ln/>
        </p:spPr>
        <p:txBody>
          <a:bodyPr vert="horz" wrap="square" lIns="91440" tIns="45720" rIns="91440" bIns="45720" anchor="b">
            <a:spAutoFit/>
          </a:bodyPr>
          <a:lstStyle/>
          <a:p>
            <a:pPr eaLnBrk="1" hangingPunct="1"/>
            <a:r>
              <a:rPr lang="zh-CN" altLang="en-US" sz="3200" dirty="0">
                <a:ea typeface="宋体" pitchFamily="2" charset="-122"/>
              </a:rPr>
              <a:t>字符串拷贝</a:t>
            </a:r>
            <a:r>
              <a:rPr lang="en-US" altLang="zh-CN" sz="3200" dirty="0">
                <a:ea typeface="宋体" pitchFamily="2" charset="-122"/>
              </a:rPr>
              <a:t>String Copy Example</a:t>
            </a:r>
            <a:endParaRPr lang="en-AU" altLang="zh-CN" sz="3200" dirty="0">
              <a:ea typeface="宋体" pitchFamily="2" charset="-122"/>
            </a:endParaRPr>
          </a:p>
        </p:txBody>
      </p:sp>
      <p:sp>
        <p:nvSpPr>
          <p:cNvPr id="221197" name="Rectangle 3"/>
          <p:cNvSpPr>
            <a:spLocks noGrp="1"/>
          </p:cNvSpPr>
          <p:nvPr>
            <p:ph idx="1"/>
          </p:nvPr>
        </p:nvSpPr>
        <p:spPr>
          <a:ln/>
        </p:spPr>
        <p:txBody>
          <a:bodyPr vert="horz" wrap="square" lIns="91440" tIns="45720" rIns="91440" bIns="45720" anchor="t"/>
          <a:lstStyle/>
          <a:p>
            <a:pPr eaLnBrk="1" hangingPunct="1"/>
            <a:r>
              <a:rPr lang="en-US" altLang="zh-CN" sz="2800" dirty="0">
                <a:ea typeface="宋体" pitchFamily="2" charset="-122"/>
              </a:rPr>
              <a:t>MIPS code:</a:t>
            </a:r>
          </a:p>
          <a:p>
            <a:pPr eaLnBrk="1" hangingPunct="1">
              <a:buNone/>
            </a:pPr>
            <a:r>
              <a:rPr lang="en-US" altLang="zh-CN" sz="1800" dirty="0">
                <a:latin typeface="Lucida Console" pitchFamily="49" charset="0"/>
                <a:ea typeface="宋体" pitchFamily="2" charset="-122"/>
              </a:rPr>
              <a:t>	strcpy:</a:t>
            </a:r>
            <a:br>
              <a:rPr lang="en-US" altLang="zh-CN" sz="1800" dirty="0">
                <a:latin typeface="Lucida Console" pitchFamily="49" charset="0"/>
                <a:ea typeface="宋体" pitchFamily="2" charset="-122"/>
              </a:rPr>
            </a:br>
            <a:r>
              <a:rPr lang="en-US" altLang="zh-CN" sz="1800" dirty="0">
                <a:latin typeface="Lucida Console" pitchFamily="49" charset="0"/>
                <a:ea typeface="宋体" pitchFamily="2" charset="-122"/>
              </a:rPr>
              <a:t>    addi $sp, $sp, -4      # </a:t>
            </a:r>
            <a:r>
              <a:rPr lang="zh-CN" altLang="en-US" sz="1800" dirty="0">
                <a:latin typeface="Lucida Console" pitchFamily="49" charset="0"/>
                <a:ea typeface="宋体" pitchFamily="2" charset="-122"/>
              </a:rPr>
              <a:t>为保存</a:t>
            </a:r>
            <a:r>
              <a:rPr lang="en-US" altLang="zh-CN" sz="1800" dirty="0">
                <a:latin typeface="Lucida Console" pitchFamily="49" charset="0"/>
                <a:ea typeface="宋体" pitchFamily="2" charset="-122"/>
              </a:rPr>
              <a:t>i</a:t>
            </a:r>
            <a:r>
              <a:rPr lang="zh-CN" altLang="en-US" sz="1800" dirty="0">
                <a:latin typeface="Lucida Console" pitchFamily="49" charset="0"/>
                <a:ea typeface="宋体" pitchFamily="2" charset="-122"/>
              </a:rPr>
              <a:t>调整堆栈指针，</a:t>
            </a:r>
            <a:br>
              <a:rPr lang="en-US" altLang="zh-CN" sz="1800" dirty="0">
                <a:latin typeface="Lucida Console" pitchFamily="49" charset="0"/>
                <a:ea typeface="宋体" pitchFamily="2" charset="-122"/>
              </a:rPr>
            </a:br>
            <a:r>
              <a:rPr lang="en-US" altLang="zh-CN" sz="1800" dirty="0">
                <a:latin typeface="Lucida Console" pitchFamily="49" charset="0"/>
                <a:ea typeface="宋体" pitchFamily="2" charset="-122"/>
              </a:rPr>
              <a:t>    sw   $s0, 0($sp)       # </a:t>
            </a:r>
            <a:r>
              <a:rPr lang="zh-CN" altLang="en-US" sz="1800" dirty="0">
                <a:latin typeface="Lucida Console" pitchFamily="49" charset="0"/>
                <a:ea typeface="宋体" pitchFamily="2" charset="-122"/>
              </a:rPr>
              <a:t>把</a:t>
            </a:r>
            <a:r>
              <a:rPr lang="en-US" altLang="zh-CN" sz="1800" dirty="0">
                <a:latin typeface="Lucida Console" pitchFamily="49" charset="0"/>
                <a:ea typeface="宋体" pitchFamily="2" charset="-122"/>
              </a:rPr>
              <a:t>i</a:t>
            </a:r>
            <a:r>
              <a:rPr lang="zh-CN" altLang="en-US" sz="1800" dirty="0">
                <a:latin typeface="Lucida Console" pitchFamily="49" charset="0"/>
                <a:ea typeface="宋体" pitchFamily="2" charset="-122"/>
              </a:rPr>
              <a:t>送栈中</a:t>
            </a:r>
            <a:r>
              <a:rPr lang="en-US" altLang="zh-CN" sz="1800" dirty="0">
                <a:latin typeface="Lucida Console" pitchFamily="49" charset="0"/>
                <a:ea typeface="宋体" pitchFamily="2" charset="-122"/>
              </a:rPr>
              <a:t>【</a:t>
            </a:r>
            <a:r>
              <a:rPr lang="en-US" altLang="zh-CN" sz="1600" dirty="0">
                <a:latin typeface="黑体" pitchFamily="49" charset="-122"/>
                <a:ea typeface="黑体" pitchFamily="49" charset="-122"/>
              </a:rPr>
              <a:t>i</a:t>
            </a:r>
            <a:r>
              <a:rPr lang="zh-CN" altLang="en-US" sz="1600" dirty="0">
                <a:latin typeface="黑体" pitchFamily="49" charset="-122"/>
                <a:ea typeface="黑体" pitchFamily="49" charset="-122"/>
              </a:rPr>
              <a:t>在</a:t>
            </a:r>
            <a:r>
              <a:rPr lang="en-US" altLang="zh-CN" sz="1600" dirty="0">
                <a:latin typeface="黑体" pitchFamily="49" charset="-122"/>
                <a:ea typeface="黑体" pitchFamily="49" charset="-122"/>
              </a:rPr>
              <a:t> $s0 </a:t>
            </a:r>
            <a:r>
              <a:rPr lang="zh-CN" altLang="en-US" sz="1600" dirty="0">
                <a:latin typeface="黑体" pitchFamily="49" charset="-122"/>
                <a:ea typeface="黑体" pitchFamily="49" charset="-122"/>
              </a:rPr>
              <a:t>中</a:t>
            </a:r>
            <a:r>
              <a:rPr lang="en-US" altLang="zh-CN" sz="1600" dirty="0">
                <a:latin typeface="黑体" pitchFamily="49" charset="-122"/>
                <a:ea typeface="黑体" pitchFamily="49" charset="-122"/>
              </a:rPr>
              <a:t>】</a:t>
            </a:r>
          </a:p>
          <a:p>
            <a:pPr eaLnBrk="1" hangingPunct="1">
              <a:buNone/>
            </a:pPr>
            <a:r>
              <a:rPr lang="en-US" altLang="zh-CN" sz="1800" dirty="0">
                <a:latin typeface="Lucida Console" pitchFamily="49" charset="0"/>
                <a:ea typeface="宋体" pitchFamily="2" charset="-122"/>
              </a:rPr>
              <a:t>      add  $s0, $zero, $zero # </a:t>
            </a:r>
            <a:r>
              <a:rPr lang="zh-CN" altLang="en-US" sz="1800" dirty="0">
                <a:latin typeface="Lucida Console" pitchFamily="49" charset="0"/>
                <a:ea typeface="宋体" pitchFamily="2" charset="-122"/>
              </a:rPr>
              <a:t>将</a:t>
            </a:r>
            <a:r>
              <a:rPr lang="en-US" altLang="zh-CN" sz="1800" dirty="0">
                <a:latin typeface="Lucida Console" pitchFamily="49" charset="0"/>
                <a:ea typeface="宋体" pitchFamily="2" charset="-122"/>
              </a:rPr>
              <a:t>i</a:t>
            </a:r>
            <a:r>
              <a:rPr lang="zh-CN" altLang="en-US" sz="1800" dirty="0">
                <a:latin typeface="Lucida Console" pitchFamily="49" charset="0"/>
                <a:ea typeface="宋体" pitchFamily="2" charset="-122"/>
              </a:rPr>
              <a:t>置“</a:t>
            </a:r>
            <a:r>
              <a:rPr lang="en-US" altLang="zh-CN" sz="1800" dirty="0">
                <a:latin typeface="Lucida Console" pitchFamily="49" charset="0"/>
                <a:ea typeface="宋体" pitchFamily="2" charset="-122"/>
              </a:rPr>
              <a:t>0”</a:t>
            </a:r>
            <a:r>
              <a:rPr lang="zh-CN" altLang="en-US" sz="1800" dirty="0">
                <a:latin typeface="Lucida Console" pitchFamily="49" charset="0"/>
                <a:ea typeface="宋体" pitchFamily="2" charset="-122"/>
              </a:rPr>
              <a:t>， </a:t>
            </a:r>
            <a:r>
              <a:rPr lang="en-US" altLang="zh-CN" sz="1800" dirty="0">
                <a:solidFill>
                  <a:srgbClr val="800000"/>
                </a:solidFill>
                <a:latin typeface="Lucida Console" pitchFamily="49" charset="0"/>
                <a:ea typeface="宋体" pitchFamily="2" charset="-122"/>
              </a:rPr>
              <a:t>【</a:t>
            </a:r>
            <a:r>
              <a:rPr lang="en-US" altLang="zh-CN" sz="1800" dirty="0">
                <a:solidFill>
                  <a:srgbClr val="800000"/>
                </a:solidFill>
                <a:latin typeface="黑体" pitchFamily="49" charset="-122"/>
                <a:ea typeface="黑体" pitchFamily="49" charset="-122"/>
              </a:rPr>
              <a:t>i = 0+0】</a:t>
            </a:r>
            <a:r>
              <a:rPr lang="zh-CN" altLang="en-US" sz="1800" dirty="0">
                <a:latin typeface="Lucida Console" pitchFamily="49" charset="0"/>
                <a:ea typeface="宋体" pitchFamily="2" charset="-122"/>
              </a:rPr>
              <a:t> </a:t>
            </a:r>
            <a:br>
              <a:rPr lang="zh-CN" altLang="en-US" sz="1800" dirty="0">
                <a:latin typeface="Lucida Console" pitchFamily="49" charset="0"/>
                <a:ea typeface="宋体" pitchFamily="2" charset="-122"/>
              </a:rPr>
            </a:br>
            <a:r>
              <a:rPr lang="en-US" altLang="zh-CN" sz="1800" dirty="0">
                <a:latin typeface="Lucida Console" pitchFamily="49" charset="0"/>
                <a:ea typeface="宋体" pitchFamily="2" charset="-122"/>
              </a:rPr>
              <a:t>L1: add  $t1, $s0, $a1     # addr of y[i] in $t1</a:t>
            </a:r>
            <a:br>
              <a:rPr lang="en-US" altLang="zh-CN" sz="1800" dirty="0">
                <a:latin typeface="Lucida Console" pitchFamily="49" charset="0"/>
                <a:ea typeface="宋体" pitchFamily="2" charset="-122"/>
              </a:rPr>
            </a:br>
            <a:r>
              <a:rPr lang="en-US" altLang="zh-CN" sz="1800" dirty="0">
                <a:latin typeface="Lucida Console" pitchFamily="49" charset="0"/>
                <a:ea typeface="宋体" pitchFamily="2" charset="-122"/>
              </a:rPr>
              <a:t>    lbu  $t2, 0($t1)       # </a:t>
            </a:r>
            <a:r>
              <a:rPr lang="en-US" altLang="zh-CN" sz="1800" dirty="0">
                <a:solidFill>
                  <a:srgbClr val="FF0000"/>
                </a:solidFill>
                <a:latin typeface="Lucida Console" pitchFamily="49" charset="0"/>
                <a:ea typeface="宋体" pitchFamily="2" charset="-122"/>
              </a:rPr>
              <a:t>$t2 = y[i]</a:t>
            </a:r>
            <a:br>
              <a:rPr lang="en-US" altLang="zh-CN" sz="1800" dirty="0">
                <a:latin typeface="Lucida Console" pitchFamily="49" charset="0"/>
                <a:ea typeface="宋体" pitchFamily="2" charset="-122"/>
              </a:rPr>
            </a:br>
            <a:r>
              <a:rPr lang="en-US" altLang="zh-CN" sz="1800" dirty="0">
                <a:latin typeface="Lucida Console" pitchFamily="49" charset="0"/>
                <a:ea typeface="宋体" pitchFamily="2" charset="-122"/>
              </a:rPr>
              <a:t>    add  $t3, $s0, $a0     # addr of x[i] in $t3</a:t>
            </a:r>
            <a:br>
              <a:rPr lang="en-US" altLang="zh-CN" sz="1800" dirty="0">
                <a:latin typeface="Lucida Console" pitchFamily="49" charset="0"/>
                <a:ea typeface="宋体" pitchFamily="2" charset="-122"/>
              </a:rPr>
            </a:br>
            <a:r>
              <a:rPr lang="en-US" altLang="zh-CN" sz="1800" dirty="0">
                <a:latin typeface="Lucida Console" pitchFamily="49" charset="0"/>
                <a:ea typeface="宋体" pitchFamily="2" charset="-122"/>
              </a:rPr>
              <a:t>    sb   $t2, 0($t3)       # </a:t>
            </a:r>
            <a:r>
              <a:rPr lang="en-US" altLang="zh-CN" sz="1800" dirty="0">
                <a:solidFill>
                  <a:srgbClr val="FF0000"/>
                </a:solidFill>
                <a:latin typeface="Lucida Console" pitchFamily="49" charset="0"/>
                <a:ea typeface="宋体" pitchFamily="2" charset="-122"/>
              </a:rPr>
              <a:t>x[i] = y[i]</a:t>
            </a:r>
            <a:br>
              <a:rPr lang="en-US" altLang="zh-CN" sz="1800" dirty="0">
                <a:latin typeface="Lucida Console" pitchFamily="49" charset="0"/>
                <a:ea typeface="宋体" pitchFamily="2" charset="-122"/>
              </a:rPr>
            </a:br>
            <a:r>
              <a:rPr lang="en-US" altLang="zh-CN" sz="1800" dirty="0">
                <a:latin typeface="Lucida Console" pitchFamily="49" charset="0"/>
                <a:ea typeface="宋体" pitchFamily="2" charset="-122"/>
              </a:rPr>
              <a:t>    beq  $t2, $zero, L2    # exit loop </a:t>
            </a:r>
            <a:r>
              <a:rPr lang="en-US" altLang="zh-CN" sz="1800" dirty="0">
                <a:solidFill>
                  <a:srgbClr val="0000CC"/>
                </a:solidFill>
                <a:latin typeface="Lucida Console" pitchFamily="49" charset="0"/>
                <a:ea typeface="宋体" pitchFamily="2" charset="-122"/>
              </a:rPr>
              <a:t>if y[i] == 0</a:t>
            </a:r>
            <a:r>
              <a:rPr lang="en-US" altLang="zh-CN" sz="1800" dirty="0">
                <a:latin typeface="Lucida Console" pitchFamily="49" charset="0"/>
                <a:ea typeface="宋体" pitchFamily="2" charset="-122"/>
              </a:rPr>
              <a:t>  </a:t>
            </a:r>
            <a:br>
              <a:rPr lang="en-US" altLang="zh-CN" sz="1800" dirty="0">
                <a:latin typeface="Lucida Console" pitchFamily="49" charset="0"/>
                <a:ea typeface="宋体" pitchFamily="2" charset="-122"/>
              </a:rPr>
            </a:br>
            <a:r>
              <a:rPr lang="en-US" altLang="zh-CN" sz="1800" dirty="0">
                <a:latin typeface="Lucida Console" pitchFamily="49" charset="0"/>
                <a:ea typeface="宋体" pitchFamily="2" charset="-122"/>
              </a:rPr>
              <a:t>    addi $s0, $s0, 1       # i = i + 1</a:t>
            </a:r>
            <a:br>
              <a:rPr lang="en-US" altLang="zh-CN" sz="1800" dirty="0">
                <a:latin typeface="Lucida Console" pitchFamily="49" charset="0"/>
                <a:ea typeface="宋体" pitchFamily="2" charset="-122"/>
              </a:rPr>
            </a:br>
            <a:r>
              <a:rPr lang="en-US" altLang="zh-CN" sz="1800" dirty="0">
                <a:latin typeface="Lucida Console" pitchFamily="49" charset="0"/>
                <a:ea typeface="宋体" pitchFamily="2" charset="-122"/>
              </a:rPr>
              <a:t>    j    L1                # next iteration of loop</a:t>
            </a:r>
            <a:br>
              <a:rPr lang="en-US" altLang="zh-CN" sz="1800" dirty="0">
                <a:latin typeface="Lucida Console" pitchFamily="49" charset="0"/>
                <a:ea typeface="宋体" pitchFamily="2" charset="-122"/>
              </a:rPr>
            </a:br>
            <a:r>
              <a:rPr lang="en-US" altLang="zh-CN" sz="1800" dirty="0">
                <a:latin typeface="Lucida Console" pitchFamily="49" charset="0"/>
                <a:ea typeface="宋体" pitchFamily="2" charset="-122"/>
              </a:rPr>
              <a:t>L2: lw   $s0, 0($sp)       # restore saved $s0</a:t>
            </a:r>
            <a:br>
              <a:rPr lang="en-US" altLang="zh-CN" sz="1800" dirty="0">
                <a:latin typeface="Lucida Console" pitchFamily="49" charset="0"/>
                <a:ea typeface="宋体" pitchFamily="2" charset="-122"/>
              </a:rPr>
            </a:br>
            <a:r>
              <a:rPr lang="en-US" altLang="zh-CN" sz="1800" dirty="0">
                <a:latin typeface="Lucida Console" pitchFamily="49" charset="0"/>
                <a:ea typeface="宋体" pitchFamily="2" charset="-122"/>
              </a:rPr>
              <a:t>    addi $sp, $sp, 4       # pop 1 item from stack</a:t>
            </a:r>
            <a:br>
              <a:rPr lang="en-US" altLang="zh-CN" sz="1800" dirty="0">
                <a:latin typeface="Lucida Console" pitchFamily="49" charset="0"/>
                <a:ea typeface="宋体" pitchFamily="2" charset="-122"/>
              </a:rPr>
            </a:br>
            <a:r>
              <a:rPr lang="en-US" altLang="zh-CN" sz="1800" dirty="0">
                <a:latin typeface="Lucida Console" pitchFamily="49" charset="0"/>
                <a:ea typeface="宋体" pitchFamily="2" charset="-122"/>
              </a:rPr>
              <a:t>    jr   $ra               # and return</a:t>
            </a:r>
          </a:p>
        </p:txBody>
      </p:sp>
      <p:sp>
        <p:nvSpPr>
          <p:cNvPr id="221198" name="Text Box 15"/>
          <p:cNvSpPr txBox="1"/>
          <p:nvPr/>
        </p:nvSpPr>
        <p:spPr>
          <a:xfrm>
            <a:off x="1042988" y="5734050"/>
            <a:ext cx="5903912"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50000"/>
              </a:spcBef>
              <a:buClrTx/>
              <a:buSzPct val="100000"/>
              <a:buNone/>
            </a:pPr>
            <a:r>
              <a:rPr lang="zh-CN" altLang="en-US" sz="1800" dirty="0">
                <a:solidFill>
                  <a:srgbClr val="800000"/>
                </a:solidFill>
                <a:ea typeface="宋体" pitchFamily="2" charset="-122"/>
              </a:rPr>
              <a:t>假定</a:t>
            </a:r>
            <a:r>
              <a:rPr lang="en-US" altLang="zh-CN" sz="1800" dirty="0">
                <a:solidFill>
                  <a:srgbClr val="800000"/>
                </a:solidFill>
                <a:ea typeface="宋体" pitchFamily="2" charset="-122"/>
              </a:rPr>
              <a:t>x, y </a:t>
            </a:r>
            <a:r>
              <a:rPr lang="zh-CN" altLang="en-US" sz="1800" dirty="0">
                <a:solidFill>
                  <a:srgbClr val="800000"/>
                </a:solidFill>
                <a:ea typeface="宋体" pitchFamily="2" charset="-122"/>
              </a:rPr>
              <a:t>基地址在 </a:t>
            </a:r>
            <a:r>
              <a:rPr lang="en-US" altLang="zh-CN" sz="1800" dirty="0">
                <a:solidFill>
                  <a:srgbClr val="800000"/>
                </a:solidFill>
                <a:ea typeface="宋体" pitchFamily="2" charset="-122"/>
              </a:rPr>
              <a:t>$a0, $a1</a:t>
            </a:r>
            <a:r>
              <a:rPr lang="zh-CN" altLang="en-US" sz="1800" dirty="0">
                <a:solidFill>
                  <a:srgbClr val="800000"/>
                </a:solidFill>
                <a:ea typeface="宋体" pitchFamily="2" charset="-122"/>
              </a:rPr>
              <a:t>中</a:t>
            </a:r>
            <a:r>
              <a:rPr lang="en-US" altLang="zh-CN" sz="1800" dirty="0">
                <a:solidFill>
                  <a:srgbClr val="800000"/>
                </a:solidFill>
                <a:ea typeface="宋体" pitchFamily="2" charset="-122"/>
              </a:rPr>
              <a:t>,      i </a:t>
            </a:r>
            <a:r>
              <a:rPr lang="zh-CN" altLang="en-US" sz="1800" dirty="0">
                <a:solidFill>
                  <a:srgbClr val="800000"/>
                </a:solidFill>
                <a:ea typeface="宋体" pitchFamily="2" charset="-122"/>
              </a:rPr>
              <a:t>在</a:t>
            </a:r>
            <a:r>
              <a:rPr lang="en-US" altLang="zh-CN" sz="1800" dirty="0">
                <a:solidFill>
                  <a:srgbClr val="800000"/>
                </a:solidFill>
                <a:ea typeface="宋体" pitchFamily="2" charset="-122"/>
              </a:rPr>
              <a:t> $s0 </a:t>
            </a:r>
            <a:r>
              <a:rPr lang="zh-CN" altLang="en-US" sz="1800" dirty="0">
                <a:solidFill>
                  <a:srgbClr val="800000"/>
                </a:solidFill>
                <a:ea typeface="宋体" pitchFamily="2" charset="-122"/>
              </a:rPr>
              <a:t>中</a:t>
            </a:r>
            <a:endParaRPr lang="en-US" altLang="zh-CN" sz="1800" dirty="0">
              <a:solidFill>
                <a:srgbClr val="800000"/>
              </a:solidFill>
              <a:ea typeface="宋体"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83C7F-590D-4449-9D82-905A1586A135}"/>
              </a:ext>
            </a:extLst>
          </p:cNvPr>
          <p:cNvSpPr>
            <a:spLocks noGrp="1"/>
          </p:cNvSpPr>
          <p:nvPr>
            <p:ph type="title"/>
          </p:nvPr>
        </p:nvSpPr>
        <p:spPr>
          <a:xfrm>
            <a:off x="684213" y="138609"/>
            <a:ext cx="8259762" cy="769441"/>
          </a:xfrm>
        </p:spPr>
        <p:txBody>
          <a:bodyPr/>
          <a:lstStyle/>
          <a:p>
            <a:r>
              <a:rPr lang="zh-CN" altLang="en-US" dirty="0"/>
              <a:t>过程调用时的栈和栈帧的变化</a:t>
            </a:r>
          </a:p>
        </p:txBody>
      </p:sp>
      <p:sp>
        <p:nvSpPr>
          <p:cNvPr id="3" name="内容占位符 2">
            <a:extLst>
              <a:ext uri="{FF2B5EF4-FFF2-40B4-BE49-F238E27FC236}">
                <a16:creationId xmlns:a16="http://schemas.microsoft.com/office/drawing/2014/main" id="{1500DAAB-D379-4D90-B1AA-1724A17E9F82}"/>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38E295F1-9912-4304-BA60-7BE1B1D174BB}"/>
              </a:ext>
            </a:extLst>
          </p:cNvPr>
          <p:cNvPicPr>
            <a:picLocks noChangeAspect="1"/>
          </p:cNvPicPr>
          <p:nvPr/>
        </p:nvPicPr>
        <p:blipFill>
          <a:blip r:embed="rId2"/>
          <a:stretch>
            <a:fillRect/>
          </a:stretch>
        </p:blipFill>
        <p:spPr>
          <a:xfrm>
            <a:off x="489968" y="1125538"/>
            <a:ext cx="8164064" cy="5477639"/>
          </a:xfrm>
          <a:prstGeom prst="rect">
            <a:avLst/>
          </a:prstGeom>
        </p:spPr>
      </p:pic>
      <p:sp>
        <p:nvSpPr>
          <p:cNvPr id="8" name="文本框 7">
            <a:extLst>
              <a:ext uri="{FF2B5EF4-FFF2-40B4-BE49-F238E27FC236}">
                <a16:creationId xmlns:a16="http://schemas.microsoft.com/office/drawing/2014/main" id="{9DD8BD64-71CF-40B8-A29C-CACDE4084008}"/>
              </a:ext>
            </a:extLst>
          </p:cNvPr>
          <p:cNvSpPr txBox="1"/>
          <p:nvPr/>
        </p:nvSpPr>
        <p:spPr>
          <a:xfrm>
            <a:off x="677812" y="802372"/>
            <a:ext cx="3030091"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0000"/>
                </a:solidFill>
                <a:effectLst/>
                <a:latin typeface="Arial" panose="020B0604020202090204" pitchFamily="34" charset="0"/>
                <a:ea typeface="黑体" pitchFamily="49" charset="-122"/>
              </a:rPr>
              <a:t>被调用过程栈帧：</a:t>
            </a:r>
          </a:p>
        </p:txBody>
      </p:sp>
    </p:spTree>
    <p:extLst>
      <p:ext uri="{BB962C8B-B14F-4D97-AF65-F5344CB8AC3E}">
        <p14:creationId xmlns:p14="http://schemas.microsoft.com/office/powerpoint/2010/main" val="37455838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CE74F-6236-4BFD-96C7-EA48B168C249}"/>
              </a:ext>
            </a:extLst>
          </p:cNvPr>
          <p:cNvSpPr>
            <a:spLocks noGrp="1"/>
          </p:cNvSpPr>
          <p:nvPr>
            <p:ph type="title"/>
          </p:nvPr>
        </p:nvSpPr>
        <p:spPr/>
        <p:txBody>
          <a:bodyPr/>
          <a:lstStyle/>
          <a:p>
            <a:r>
              <a:rPr lang="zh-CN" altLang="en-US" dirty="0"/>
              <a:t>寻址模式</a:t>
            </a:r>
          </a:p>
        </p:txBody>
      </p:sp>
      <p:sp>
        <p:nvSpPr>
          <p:cNvPr id="5" name="文本框 4">
            <a:extLst>
              <a:ext uri="{FF2B5EF4-FFF2-40B4-BE49-F238E27FC236}">
                <a16:creationId xmlns:a16="http://schemas.microsoft.com/office/drawing/2014/main" id="{915951CE-F96D-43CC-9A9E-B6C53F560170}"/>
              </a:ext>
            </a:extLst>
          </p:cNvPr>
          <p:cNvSpPr txBox="1"/>
          <p:nvPr/>
        </p:nvSpPr>
        <p:spPr>
          <a:xfrm>
            <a:off x="899592" y="1125538"/>
            <a:ext cx="7920880" cy="369332"/>
          </a:xfrm>
          <a:prstGeom prst="rect">
            <a:avLst/>
          </a:prstGeom>
          <a:noFill/>
        </p:spPr>
        <p:txBody>
          <a:bodyPr wrap="square">
            <a:spAutoFit/>
          </a:bodyPr>
          <a:lstStyle/>
          <a:p>
            <a:r>
              <a:rPr lang="zh-CN" altLang="en-US" dirty="0"/>
              <a:t>寻址方式：由指令格式来 确定，而指令格式由 ，而指令格式由 </a:t>
            </a:r>
            <a:r>
              <a:rPr lang="en-US" altLang="zh-CN" dirty="0"/>
              <a:t>op</a:t>
            </a:r>
            <a:r>
              <a:rPr lang="zh-CN" altLang="en-US" dirty="0"/>
              <a:t>来确定！</a:t>
            </a:r>
          </a:p>
        </p:txBody>
      </p:sp>
      <p:sp>
        <p:nvSpPr>
          <p:cNvPr id="7" name="文本框 6">
            <a:extLst>
              <a:ext uri="{FF2B5EF4-FFF2-40B4-BE49-F238E27FC236}">
                <a16:creationId xmlns:a16="http://schemas.microsoft.com/office/drawing/2014/main" id="{C5F7CC12-A647-46F9-9F23-2D4D891FB92C}"/>
              </a:ext>
            </a:extLst>
          </p:cNvPr>
          <p:cNvSpPr txBox="1"/>
          <p:nvPr/>
        </p:nvSpPr>
        <p:spPr>
          <a:xfrm>
            <a:off x="3203848" y="370463"/>
            <a:ext cx="4572000" cy="646331"/>
          </a:xfrm>
          <a:prstGeom prst="rect">
            <a:avLst/>
          </a:prstGeom>
          <a:noFill/>
        </p:spPr>
        <p:txBody>
          <a:bodyPr wrap="square">
            <a:spAutoFit/>
          </a:bodyPr>
          <a:lstStyle/>
          <a:p>
            <a:r>
              <a:rPr lang="zh-CN" altLang="en-US" dirty="0">
                <a:solidFill>
                  <a:srgbClr val="FF0000"/>
                </a:solidFill>
              </a:rPr>
              <a:t>操作数指定方式。即：用来指定操作数或操作数地址的方法</a:t>
            </a:r>
          </a:p>
        </p:txBody>
      </p:sp>
      <p:pic>
        <p:nvPicPr>
          <p:cNvPr id="9" name="图片 8">
            <a:extLst>
              <a:ext uri="{FF2B5EF4-FFF2-40B4-BE49-F238E27FC236}">
                <a16:creationId xmlns:a16="http://schemas.microsoft.com/office/drawing/2014/main" id="{19B50511-D8D5-45F5-9533-312E75668C93}"/>
              </a:ext>
            </a:extLst>
          </p:cNvPr>
          <p:cNvPicPr>
            <a:picLocks noChangeAspect="1"/>
          </p:cNvPicPr>
          <p:nvPr/>
        </p:nvPicPr>
        <p:blipFill>
          <a:blip r:embed="rId2"/>
          <a:stretch>
            <a:fillRect/>
          </a:stretch>
        </p:blipFill>
        <p:spPr>
          <a:xfrm>
            <a:off x="722021" y="1569086"/>
            <a:ext cx="7311261" cy="5195071"/>
          </a:xfrm>
          <a:prstGeom prst="rect">
            <a:avLst/>
          </a:prstGeom>
        </p:spPr>
      </p:pic>
      <p:pic>
        <p:nvPicPr>
          <p:cNvPr id="12" name="图片 11">
            <a:extLst>
              <a:ext uri="{FF2B5EF4-FFF2-40B4-BE49-F238E27FC236}">
                <a16:creationId xmlns:a16="http://schemas.microsoft.com/office/drawing/2014/main" id="{D710DBA5-E73B-451A-AF72-D44AD528025A}"/>
              </a:ext>
            </a:extLst>
          </p:cNvPr>
          <p:cNvPicPr>
            <a:picLocks noChangeAspect="1"/>
          </p:cNvPicPr>
          <p:nvPr/>
        </p:nvPicPr>
        <p:blipFill>
          <a:blip r:embed="rId3"/>
          <a:stretch>
            <a:fillRect/>
          </a:stretch>
        </p:blipFill>
        <p:spPr>
          <a:xfrm>
            <a:off x="5868144" y="1469436"/>
            <a:ext cx="2376264" cy="1557991"/>
          </a:xfrm>
          <a:prstGeom prst="rect">
            <a:avLst/>
          </a:prstGeom>
        </p:spPr>
      </p:pic>
      <p:sp>
        <p:nvSpPr>
          <p:cNvPr id="10" name="文本框 9">
            <a:extLst>
              <a:ext uri="{FF2B5EF4-FFF2-40B4-BE49-F238E27FC236}">
                <a16:creationId xmlns:a16="http://schemas.microsoft.com/office/drawing/2014/main" id="{C8E7682B-3D2B-432E-95D1-A0CCFDC1BDBD}"/>
              </a:ext>
            </a:extLst>
          </p:cNvPr>
          <p:cNvSpPr txBox="1"/>
          <p:nvPr/>
        </p:nvSpPr>
        <p:spPr>
          <a:xfrm>
            <a:off x="899592" y="1971240"/>
            <a:ext cx="136912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lang="zh-CN" altLang="en-US" dirty="0">
                <a:solidFill>
                  <a:srgbClr val="C00000"/>
                </a:solidFill>
                <a:ea typeface="黑体" pitchFamily="49" charset="-122"/>
              </a:rPr>
              <a:t>寄存器寻址</a:t>
            </a:r>
            <a:endParaRPr kumimoji="0" lang="zh-CN" altLang="en-US" sz="1800" b="0" i="0" u="none" strike="noStrike" cap="none" normalizeH="0" baseline="0" dirty="0">
              <a:ln>
                <a:noFill/>
              </a:ln>
              <a:solidFill>
                <a:srgbClr val="C00000"/>
              </a:solidFill>
              <a:effectLst/>
              <a:latin typeface="Arial" panose="020B0604020202090204" pitchFamily="34" charset="0"/>
              <a:ea typeface="黑体" pitchFamily="49" charset="-122"/>
            </a:endParaRPr>
          </a:p>
        </p:txBody>
      </p:sp>
      <p:sp>
        <p:nvSpPr>
          <p:cNvPr id="13" name="文本框 12">
            <a:extLst>
              <a:ext uri="{FF2B5EF4-FFF2-40B4-BE49-F238E27FC236}">
                <a16:creationId xmlns:a16="http://schemas.microsoft.com/office/drawing/2014/main" id="{3EFE8E18-F7DA-4A11-A808-B43CD15A8892}"/>
              </a:ext>
            </a:extLst>
          </p:cNvPr>
          <p:cNvSpPr txBox="1"/>
          <p:nvPr/>
        </p:nvSpPr>
        <p:spPr>
          <a:xfrm>
            <a:off x="899592" y="2935176"/>
            <a:ext cx="136912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R="0" eaLnBrk="1" hangingPunct="1">
              <a:buClrTx/>
              <a:buSzTx/>
              <a:buFontTx/>
              <a:defRPr>
                <a:solidFill>
                  <a:srgbClr val="C00000"/>
                </a:solidFill>
                <a:latin typeface="+mn-lt"/>
                <a:ea typeface="黑体" pitchFamily="49" charset="-122"/>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r>
              <a:rPr lang="zh-CN" altLang="en-US" dirty="0"/>
              <a:t>立即数寻址</a:t>
            </a:r>
          </a:p>
        </p:txBody>
      </p:sp>
      <p:sp>
        <p:nvSpPr>
          <p:cNvPr id="14" name="文本框 13">
            <a:extLst>
              <a:ext uri="{FF2B5EF4-FFF2-40B4-BE49-F238E27FC236}">
                <a16:creationId xmlns:a16="http://schemas.microsoft.com/office/drawing/2014/main" id="{02ED10D2-EB20-4C29-A2C4-4917439D284F}"/>
              </a:ext>
            </a:extLst>
          </p:cNvPr>
          <p:cNvSpPr txBox="1"/>
          <p:nvPr/>
        </p:nvSpPr>
        <p:spPr>
          <a:xfrm>
            <a:off x="886758" y="3462454"/>
            <a:ext cx="154063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R="0" eaLnBrk="1" hangingPunct="1">
              <a:buClrTx/>
              <a:buSzTx/>
              <a:buFontTx/>
              <a:defRPr>
                <a:solidFill>
                  <a:srgbClr val="C00000"/>
                </a:solidFill>
                <a:latin typeface="+mn-lt"/>
                <a:ea typeface="黑体" pitchFamily="49" charset="-122"/>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r>
              <a:rPr lang="zh-CN" altLang="en-US" dirty="0"/>
              <a:t>基址寻址</a:t>
            </a:r>
          </a:p>
        </p:txBody>
      </p:sp>
      <p:sp>
        <p:nvSpPr>
          <p:cNvPr id="15" name="文本框 14">
            <a:extLst>
              <a:ext uri="{FF2B5EF4-FFF2-40B4-BE49-F238E27FC236}">
                <a16:creationId xmlns:a16="http://schemas.microsoft.com/office/drawing/2014/main" id="{F43159AF-E905-43BC-BF6D-D538539E3F3F}"/>
              </a:ext>
            </a:extLst>
          </p:cNvPr>
          <p:cNvSpPr txBox="1"/>
          <p:nvPr/>
        </p:nvSpPr>
        <p:spPr>
          <a:xfrm>
            <a:off x="861964" y="4438566"/>
            <a:ext cx="159022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R="0" eaLnBrk="1" hangingPunct="1">
              <a:buClrTx/>
              <a:buSzTx/>
              <a:buFontTx/>
              <a:defRPr>
                <a:solidFill>
                  <a:srgbClr val="C00000"/>
                </a:solidFill>
                <a:latin typeface="+mn-lt"/>
                <a:ea typeface="黑体" pitchFamily="49" charset="-122"/>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r>
              <a:rPr lang="en-US" altLang="zh-CN" dirty="0"/>
              <a:t>PC</a:t>
            </a:r>
            <a:r>
              <a:rPr lang="zh-CN" altLang="en-US" dirty="0"/>
              <a:t>相对寻址</a:t>
            </a:r>
          </a:p>
        </p:txBody>
      </p:sp>
      <p:sp>
        <p:nvSpPr>
          <p:cNvPr id="16" name="文本框 15">
            <a:extLst>
              <a:ext uri="{FF2B5EF4-FFF2-40B4-BE49-F238E27FC236}">
                <a16:creationId xmlns:a16="http://schemas.microsoft.com/office/drawing/2014/main" id="{783B625A-C391-4041-84C1-B2BB7118C4D1}"/>
              </a:ext>
            </a:extLst>
          </p:cNvPr>
          <p:cNvSpPr txBox="1"/>
          <p:nvPr/>
        </p:nvSpPr>
        <p:spPr>
          <a:xfrm>
            <a:off x="899592" y="5817936"/>
            <a:ext cx="159022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R="0" eaLnBrk="1" hangingPunct="1">
              <a:buClrTx/>
              <a:buSzTx/>
              <a:buFontTx/>
              <a:defRPr>
                <a:solidFill>
                  <a:srgbClr val="C00000"/>
                </a:solidFill>
                <a:latin typeface="+mn-lt"/>
                <a:ea typeface="黑体" pitchFamily="49" charset="-122"/>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r>
              <a:rPr lang="zh-CN" altLang="en-US" dirty="0"/>
              <a:t>伪直接寻址</a:t>
            </a:r>
          </a:p>
        </p:txBody>
      </p:sp>
      <p:sp>
        <p:nvSpPr>
          <p:cNvPr id="17" name="文本框 16">
            <a:extLst>
              <a:ext uri="{FF2B5EF4-FFF2-40B4-BE49-F238E27FC236}">
                <a16:creationId xmlns:a16="http://schemas.microsoft.com/office/drawing/2014/main" id="{77ABC256-ECB3-45D7-8EE5-EFFBFE8C487E}"/>
              </a:ext>
            </a:extLst>
          </p:cNvPr>
          <p:cNvSpPr txBox="1"/>
          <p:nvPr/>
        </p:nvSpPr>
        <p:spPr>
          <a:xfrm>
            <a:off x="5747282" y="1971240"/>
            <a:ext cx="3073190" cy="369332"/>
          </a:xfrm>
          <a:prstGeom prst="rect">
            <a:avLst/>
          </a:prstGeom>
          <a:noFill/>
        </p:spPr>
        <p:txBody>
          <a:bodyPr wrap="square">
            <a:spAutoFit/>
          </a:bodyPr>
          <a:lstStyle/>
          <a:p>
            <a:r>
              <a:rPr lang="zh-CN" altLang="en-US" dirty="0">
                <a:solidFill>
                  <a:srgbClr val="FF0000"/>
                </a:solidFill>
              </a:rPr>
              <a:t>访问寄存器即可拿到操作数</a:t>
            </a:r>
          </a:p>
        </p:txBody>
      </p:sp>
      <p:sp>
        <p:nvSpPr>
          <p:cNvPr id="18" name="文本框 17">
            <a:extLst>
              <a:ext uri="{FF2B5EF4-FFF2-40B4-BE49-F238E27FC236}">
                <a16:creationId xmlns:a16="http://schemas.microsoft.com/office/drawing/2014/main" id="{B42CCDA1-52BA-4956-BD3D-5B73B4685EBA}"/>
              </a:ext>
            </a:extLst>
          </p:cNvPr>
          <p:cNvSpPr txBox="1"/>
          <p:nvPr/>
        </p:nvSpPr>
        <p:spPr>
          <a:xfrm>
            <a:off x="5652120" y="2842761"/>
            <a:ext cx="3168352" cy="369332"/>
          </a:xfrm>
          <a:prstGeom prst="rect">
            <a:avLst/>
          </a:prstGeom>
          <a:noFill/>
        </p:spPr>
        <p:txBody>
          <a:bodyPr wrap="square">
            <a:spAutoFit/>
          </a:bodyPr>
          <a:lstStyle/>
          <a:p>
            <a:r>
              <a:rPr lang="zh-CN" altLang="en-US" dirty="0">
                <a:solidFill>
                  <a:srgbClr val="FF0000"/>
                </a:solidFill>
              </a:rPr>
              <a:t>指令自身中的常数即是操作数</a:t>
            </a:r>
          </a:p>
        </p:txBody>
      </p:sp>
      <p:sp>
        <p:nvSpPr>
          <p:cNvPr id="19" name="文本框 18">
            <a:extLst>
              <a:ext uri="{FF2B5EF4-FFF2-40B4-BE49-F238E27FC236}">
                <a16:creationId xmlns:a16="http://schemas.microsoft.com/office/drawing/2014/main" id="{52A65822-EFBD-48D4-A2C7-BE8447E113C9}"/>
              </a:ext>
            </a:extLst>
          </p:cNvPr>
          <p:cNvSpPr txBox="1"/>
          <p:nvPr/>
        </p:nvSpPr>
        <p:spPr>
          <a:xfrm>
            <a:off x="6971429" y="3619710"/>
            <a:ext cx="2147776" cy="923330"/>
          </a:xfrm>
          <a:prstGeom prst="rect">
            <a:avLst/>
          </a:prstGeom>
          <a:noFill/>
        </p:spPr>
        <p:txBody>
          <a:bodyPr wrap="square">
            <a:spAutoFit/>
          </a:bodyPr>
          <a:lstStyle/>
          <a:p>
            <a:r>
              <a:rPr lang="zh-CN" altLang="en-US" dirty="0">
                <a:solidFill>
                  <a:srgbClr val="FF0000"/>
                </a:solidFill>
              </a:rPr>
              <a:t>操作数在内存中</a:t>
            </a:r>
            <a:endParaRPr lang="en-US" altLang="zh-CN" dirty="0">
              <a:solidFill>
                <a:srgbClr val="FF0000"/>
              </a:solidFill>
            </a:endParaRPr>
          </a:p>
          <a:p>
            <a:r>
              <a:rPr lang="zh-CN" altLang="en-US" dirty="0">
                <a:solidFill>
                  <a:srgbClr val="FF0000"/>
                </a:solidFill>
              </a:rPr>
              <a:t>该内存地址</a:t>
            </a:r>
            <a:r>
              <a:rPr lang="en-US" altLang="zh-CN" dirty="0">
                <a:solidFill>
                  <a:srgbClr val="FF0000"/>
                </a:solidFill>
              </a:rPr>
              <a:t>=</a:t>
            </a:r>
            <a:r>
              <a:rPr lang="zh-CN" altLang="en-US" dirty="0">
                <a:solidFill>
                  <a:srgbClr val="FF0000"/>
                </a:solidFill>
              </a:rPr>
              <a:t>基址寄存器的值</a:t>
            </a:r>
            <a:r>
              <a:rPr lang="en-US" altLang="zh-CN" dirty="0">
                <a:solidFill>
                  <a:srgbClr val="FF0000"/>
                </a:solidFill>
              </a:rPr>
              <a:t>+</a:t>
            </a:r>
            <a:r>
              <a:rPr lang="zh-CN" altLang="en-US" dirty="0">
                <a:solidFill>
                  <a:srgbClr val="FF0000"/>
                </a:solidFill>
              </a:rPr>
              <a:t>常数</a:t>
            </a:r>
          </a:p>
        </p:txBody>
      </p:sp>
      <p:sp>
        <p:nvSpPr>
          <p:cNvPr id="20" name="文本框 19">
            <a:extLst>
              <a:ext uri="{FF2B5EF4-FFF2-40B4-BE49-F238E27FC236}">
                <a16:creationId xmlns:a16="http://schemas.microsoft.com/office/drawing/2014/main" id="{D9464C63-1906-4528-AD9E-D1892CAF12C3}"/>
              </a:ext>
            </a:extLst>
          </p:cNvPr>
          <p:cNvSpPr txBox="1"/>
          <p:nvPr/>
        </p:nvSpPr>
        <p:spPr>
          <a:xfrm>
            <a:off x="6996224" y="4541388"/>
            <a:ext cx="2147776" cy="923330"/>
          </a:xfrm>
          <a:prstGeom prst="rect">
            <a:avLst/>
          </a:prstGeom>
          <a:noFill/>
        </p:spPr>
        <p:txBody>
          <a:bodyPr wrap="square">
            <a:spAutoFit/>
          </a:bodyPr>
          <a:lstStyle/>
          <a:p>
            <a:r>
              <a:rPr lang="zh-CN" altLang="en-US" dirty="0">
                <a:solidFill>
                  <a:srgbClr val="FF0000"/>
                </a:solidFill>
              </a:rPr>
              <a:t>操作数在内存中</a:t>
            </a:r>
            <a:endParaRPr lang="en-US" altLang="zh-CN" dirty="0">
              <a:solidFill>
                <a:srgbClr val="FF0000"/>
              </a:solidFill>
            </a:endParaRPr>
          </a:p>
          <a:p>
            <a:r>
              <a:rPr lang="zh-CN" altLang="en-US" dirty="0">
                <a:solidFill>
                  <a:srgbClr val="FF0000"/>
                </a:solidFill>
              </a:rPr>
              <a:t>该内存地址</a:t>
            </a:r>
            <a:r>
              <a:rPr lang="en-US" altLang="zh-CN" dirty="0">
                <a:solidFill>
                  <a:srgbClr val="FF0000"/>
                </a:solidFill>
              </a:rPr>
              <a:t>=PC(+4</a:t>
            </a:r>
            <a:r>
              <a:rPr lang="zh-CN" altLang="en-US" dirty="0">
                <a:solidFill>
                  <a:srgbClr val="FF0000"/>
                </a:solidFill>
              </a:rPr>
              <a:t>）</a:t>
            </a:r>
            <a:r>
              <a:rPr lang="en-US" altLang="zh-CN" dirty="0">
                <a:solidFill>
                  <a:srgbClr val="FF0000"/>
                </a:solidFill>
              </a:rPr>
              <a:t>+</a:t>
            </a:r>
            <a:r>
              <a:rPr lang="zh-CN" altLang="en-US" dirty="0">
                <a:solidFill>
                  <a:srgbClr val="FF0000"/>
                </a:solidFill>
              </a:rPr>
              <a:t>常数</a:t>
            </a:r>
          </a:p>
        </p:txBody>
      </p:sp>
      <p:sp>
        <p:nvSpPr>
          <p:cNvPr id="21" name="文本框 20">
            <a:extLst>
              <a:ext uri="{FF2B5EF4-FFF2-40B4-BE49-F238E27FC236}">
                <a16:creationId xmlns:a16="http://schemas.microsoft.com/office/drawing/2014/main" id="{874F9909-AAD1-4EDD-AA0D-AB832AA2C6C4}"/>
              </a:ext>
            </a:extLst>
          </p:cNvPr>
          <p:cNvSpPr txBox="1"/>
          <p:nvPr/>
        </p:nvSpPr>
        <p:spPr>
          <a:xfrm>
            <a:off x="7005303" y="5638044"/>
            <a:ext cx="2296242" cy="1200329"/>
          </a:xfrm>
          <a:prstGeom prst="rect">
            <a:avLst/>
          </a:prstGeom>
          <a:noFill/>
        </p:spPr>
        <p:txBody>
          <a:bodyPr wrap="square">
            <a:spAutoFit/>
          </a:bodyPr>
          <a:lstStyle/>
          <a:p>
            <a:r>
              <a:rPr lang="zh-CN" altLang="en-US" dirty="0">
                <a:solidFill>
                  <a:srgbClr val="FF0000"/>
                </a:solidFill>
              </a:rPr>
              <a:t>操作数在内存中</a:t>
            </a:r>
            <a:endParaRPr lang="en-US" altLang="zh-CN" dirty="0">
              <a:solidFill>
                <a:srgbClr val="FF0000"/>
              </a:solidFill>
            </a:endParaRPr>
          </a:p>
          <a:p>
            <a:r>
              <a:rPr lang="zh-CN" altLang="en-US" dirty="0">
                <a:solidFill>
                  <a:srgbClr val="FF0000"/>
                </a:solidFill>
              </a:rPr>
              <a:t>该内存地址</a:t>
            </a:r>
            <a:r>
              <a:rPr lang="en-US" altLang="zh-CN" dirty="0">
                <a:solidFill>
                  <a:srgbClr val="FF0000"/>
                </a:solidFill>
              </a:rPr>
              <a:t>=PC</a:t>
            </a:r>
            <a:r>
              <a:rPr lang="zh-CN" altLang="en-US" dirty="0">
                <a:solidFill>
                  <a:srgbClr val="FF0000"/>
                </a:solidFill>
              </a:rPr>
              <a:t>高四位</a:t>
            </a:r>
            <a:r>
              <a:rPr lang="en-US" altLang="zh-CN" dirty="0">
                <a:solidFill>
                  <a:srgbClr val="FF0000"/>
                </a:solidFill>
              </a:rPr>
              <a:t>+addr.+00(/</a:t>
            </a:r>
            <a:r>
              <a:rPr lang="en-US" altLang="zh-CN" dirty="0" err="1">
                <a:solidFill>
                  <a:srgbClr val="FF0000"/>
                </a:solidFill>
              </a:rPr>
              <a:t>addr</a:t>
            </a:r>
            <a:r>
              <a:rPr lang="en-US" altLang="zh-CN" dirty="0">
                <a:solidFill>
                  <a:srgbClr val="FF0000"/>
                </a:solidFill>
              </a:rPr>
              <a:t>.</a:t>
            </a:r>
            <a:r>
              <a:rPr lang="zh-CN" altLang="en-US" dirty="0">
                <a:solidFill>
                  <a:srgbClr val="FF0000"/>
                </a:solidFill>
              </a:rPr>
              <a:t>左移两位</a:t>
            </a:r>
            <a:r>
              <a:rPr lang="en-US" altLang="zh-CN" dirty="0">
                <a:solidFill>
                  <a:srgbClr val="FF0000"/>
                </a:solidFill>
              </a:rPr>
              <a:t>)</a:t>
            </a:r>
            <a:endParaRPr lang="zh-CN" altLang="en-US" dirty="0">
              <a:solidFill>
                <a:srgbClr val="FF0000"/>
              </a:solidFill>
            </a:endParaRPr>
          </a:p>
        </p:txBody>
      </p:sp>
      <p:sp>
        <p:nvSpPr>
          <p:cNvPr id="22" name="文本框 21">
            <a:extLst>
              <a:ext uri="{FF2B5EF4-FFF2-40B4-BE49-F238E27FC236}">
                <a16:creationId xmlns:a16="http://schemas.microsoft.com/office/drawing/2014/main" id="{F108D015-65ED-4F5A-AED8-8B812A612E76}"/>
              </a:ext>
            </a:extLst>
          </p:cNvPr>
          <p:cNvSpPr txBox="1"/>
          <p:nvPr/>
        </p:nvSpPr>
        <p:spPr>
          <a:xfrm>
            <a:off x="861964" y="2301758"/>
            <a:ext cx="1837828" cy="369332"/>
          </a:xfrm>
          <a:prstGeom prst="rect">
            <a:avLst/>
          </a:prstGeom>
          <a:noFill/>
        </p:spPr>
        <p:txBody>
          <a:bodyPr wrap="square">
            <a:spAutoFit/>
          </a:bodyPr>
          <a:lstStyle/>
          <a:p>
            <a:r>
              <a:rPr lang="en-US" altLang="zh-CN" dirty="0">
                <a:solidFill>
                  <a:srgbClr val="00B0F0"/>
                </a:solidFill>
              </a:rPr>
              <a:t>Add, sub, and</a:t>
            </a:r>
            <a:endParaRPr lang="zh-CN" altLang="en-US" dirty="0">
              <a:solidFill>
                <a:srgbClr val="00B0F0"/>
              </a:solidFill>
            </a:endParaRPr>
          </a:p>
        </p:txBody>
      </p:sp>
      <p:sp>
        <p:nvSpPr>
          <p:cNvPr id="23" name="文本框 22">
            <a:extLst>
              <a:ext uri="{FF2B5EF4-FFF2-40B4-BE49-F238E27FC236}">
                <a16:creationId xmlns:a16="http://schemas.microsoft.com/office/drawing/2014/main" id="{2674ADBF-7457-4EE4-99AC-8ED4CB9E3C8E}"/>
              </a:ext>
            </a:extLst>
          </p:cNvPr>
          <p:cNvSpPr txBox="1"/>
          <p:nvPr/>
        </p:nvSpPr>
        <p:spPr>
          <a:xfrm>
            <a:off x="872634" y="3152552"/>
            <a:ext cx="1617186" cy="369332"/>
          </a:xfrm>
          <a:prstGeom prst="rect">
            <a:avLst/>
          </a:prstGeom>
          <a:noFill/>
        </p:spPr>
        <p:txBody>
          <a:bodyPr wrap="square">
            <a:spAutoFit/>
          </a:bodyPr>
          <a:lstStyle/>
          <a:p>
            <a:r>
              <a:rPr lang="en-US" altLang="zh-CN" dirty="0">
                <a:solidFill>
                  <a:srgbClr val="00B0F0"/>
                </a:solidFill>
              </a:rPr>
              <a:t>Lui, </a:t>
            </a:r>
            <a:r>
              <a:rPr lang="en-US" altLang="zh-CN" dirty="0" err="1">
                <a:solidFill>
                  <a:srgbClr val="00B0F0"/>
                </a:solidFill>
              </a:rPr>
              <a:t>ori</a:t>
            </a:r>
            <a:r>
              <a:rPr lang="en-US" altLang="zh-CN" dirty="0">
                <a:solidFill>
                  <a:srgbClr val="00B0F0"/>
                </a:solidFill>
              </a:rPr>
              <a:t>, </a:t>
            </a:r>
            <a:r>
              <a:rPr lang="en-US" altLang="zh-CN" dirty="0" err="1">
                <a:solidFill>
                  <a:srgbClr val="00B0F0"/>
                </a:solidFill>
              </a:rPr>
              <a:t>addi</a:t>
            </a:r>
            <a:endParaRPr lang="zh-CN" altLang="en-US" dirty="0">
              <a:solidFill>
                <a:srgbClr val="00B0F0"/>
              </a:solidFill>
            </a:endParaRPr>
          </a:p>
        </p:txBody>
      </p:sp>
      <p:sp>
        <p:nvSpPr>
          <p:cNvPr id="24" name="文本框 23">
            <a:extLst>
              <a:ext uri="{FF2B5EF4-FFF2-40B4-BE49-F238E27FC236}">
                <a16:creationId xmlns:a16="http://schemas.microsoft.com/office/drawing/2014/main" id="{093C3346-F8E5-4B9E-9D17-CA7B46028F1B}"/>
              </a:ext>
            </a:extLst>
          </p:cNvPr>
          <p:cNvSpPr txBox="1"/>
          <p:nvPr/>
        </p:nvSpPr>
        <p:spPr>
          <a:xfrm>
            <a:off x="826692" y="3738716"/>
            <a:ext cx="1837828" cy="369332"/>
          </a:xfrm>
          <a:prstGeom prst="rect">
            <a:avLst/>
          </a:prstGeom>
          <a:noFill/>
        </p:spPr>
        <p:txBody>
          <a:bodyPr wrap="square">
            <a:spAutoFit/>
          </a:bodyPr>
          <a:lstStyle/>
          <a:p>
            <a:r>
              <a:rPr lang="en-US" altLang="zh-CN" dirty="0" err="1">
                <a:solidFill>
                  <a:srgbClr val="00B0F0"/>
                </a:solidFill>
              </a:rPr>
              <a:t>Lw</a:t>
            </a:r>
            <a:r>
              <a:rPr lang="en-US" altLang="zh-CN" dirty="0">
                <a:solidFill>
                  <a:srgbClr val="00B0F0"/>
                </a:solidFill>
              </a:rPr>
              <a:t>, </a:t>
            </a:r>
            <a:r>
              <a:rPr lang="en-US" altLang="zh-CN" dirty="0" err="1">
                <a:solidFill>
                  <a:srgbClr val="00B0F0"/>
                </a:solidFill>
              </a:rPr>
              <a:t>sw</a:t>
            </a:r>
            <a:endParaRPr lang="zh-CN" altLang="en-US" dirty="0">
              <a:solidFill>
                <a:srgbClr val="00B0F0"/>
              </a:solidFill>
            </a:endParaRPr>
          </a:p>
        </p:txBody>
      </p:sp>
      <p:sp>
        <p:nvSpPr>
          <p:cNvPr id="25" name="文本框 24">
            <a:extLst>
              <a:ext uri="{FF2B5EF4-FFF2-40B4-BE49-F238E27FC236}">
                <a16:creationId xmlns:a16="http://schemas.microsoft.com/office/drawing/2014/main" id="{7B9AFDBC-3A67-4D19-9C14-BC1964CF2192}"/>
              </a:ext>
            </a:extLst>
          </p:cNvPr>
          <p:cNvSpPr txBox="1"/>
          <p:nvPr/>
        </p:nvSpPr>
        <p:spPr>
          <a:xfrm>
            <a:off x="892364" y="4714746"/>
            <a:ext cx="1837828" cy="369332"/>
          </a:xfrm>
          <a:prstGeom prst="rect">
            <a:avLst/>
          </a:prstGeom>
          <a:noFill/>
        </p:spPr>
        <p:txBody>
          <a:bodyPr wrap="square">
            <a:spAutoFit/>
          </a:bodyPr>
          <a:lstStyle/>
          <a:p>
            <a:r>
              <a:rPr lang="en-US" altLang="zh-CN" dirty="0" err="1">
                <a:solidFill>
                  <a:srgbClr val="00B0F0"/>
                </a:solidFill>
              </a:rPr>
              <a:t>Beq</a:t>
            </a:r>
            <a:r>
              <a:rPr lang="en-US" altLang="zh-CN" dirty="0">
                <a:solidFill>
                  <a:srgbClr val="00B0F0"/>
                </a:solidFill>
              </a:rPr>
              <a:t>, </a:t>
            </a:r>
            <a:r>
              <a:rPr lang="en-US" altLang="zh-CN" dirty="0" err="1">
                <a:solidFill>
                  <a:srgbClr val="00B0F0"/>
                </a:solidFill>
              </a:rPr>
              <a:t>bne</a:t>
            </a:r>
            <a:endParaRPr lang="zh-CN" altLang="en-US" dirty="0">
              <a:solidFill>
                <a:srgbClr val="00B0F0"/>
              </a:solidFill>
            </a:endParaRPr>
          </a:p>
        </p:txBody>
      </p:sp>
      <p:sp>
        <p:nvSpPr>
          <p:cNvPr id="26" name="文本框 25">
            <a:extLst>
              <a:ext uri="{FF2B5EF4-FFF2-40B4-BE49-F238E27FC236}">
                <a16:creationId xmlns:a16="http://schemas.microsoft.com/office/drawing/2014/main" id="{D40FD8FD-13AA-4B98-9A88-BA62FD0FE019}"/>
              </a:ext>
            </a:extLst>
          </p:cNvPr>
          <p:cNvSpPr txBox="1"/>
          <p:nvPr/>
        </p:nvSpPr>
        <p:spPr>
          <a:xfrm>
            <a:off x="899592" y="6106380"/>
            <a:ext cx="1837828" cy="369332"/>
          </a:xfrm>
          <a:prstGeom prst="rect">
            <a:avLst/>
          </a:prstGeom>
          <a:noFill/>
        </p:spPr>
        <p:txBody>
          <a:bodyPr wrap="square">
            <a:spAutoFit/>
          </a:bodyPr>
          <a:lstStyle/>
          <a:p>
            <a:r>
              <a:rPr lang="en-US" altLang="zh-CN" dirty="0">
                <a:solidFill>
                  <a:srgbClr val="00B0F0"/>
                </a:solidFill>
              </a:rPr>
              <a:t>J, </a:t>
            </a:r>
            <a:r>
              <a:rPr lang="en-US" altLang="zh-CN" dirty="0" err="1">
                <a:solidFill>
                  <a:srgbClr val="00B0F0"/>
                </a:solidFill>
              </a:rPr>
              <a:t>jal</a:t>
            </a:r>
            <a:endParaRPr lang="zh-CN" altLang="en-US" dirty="0">
              <a:solidFill>
                <a:srgbClr val="00B0F0"/>
              </a:solidFill>
            </a:endParaRPr>
          </a:p>
        </p:txBody>
      </p:sp>
    </p:spTree>
    <p:extLst>
      <p:ext uri="{BB962C8B-B14F-4D97-AF65-F5344CB8AC3E}">
        <p14:creationId xmlns:p14="http://schemas.microsoft.com/office/powerpoint/2010/main" val="2586390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标题 1"/>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机器码解码</a:t>
            </a:r>
            <a:r>
              <a:rPr lang="en-US" altLang="zh-CN" dirty="0">
                <a:ea typeface="宋体" pitchFamily="2" charset="-122"/>
              </a:rPr>
              <a:t>(p79\80)</a:t>
            </a:r>
            <a:endParaRPr lang="zh-CN" altLang="en-US" dirty="0">
              <a:ea typeface="宋体" pitchFamily="2" charset="-122"/>
            </a:endParaRPr>
          </a:p>
        </p:txBody>
      </p:sp>
      <p:sp>
        <p:nvSpPr>
          <p:cNvPr id="22531" name="内容占位符 2"/>
          <p:cNvSpPr>
            <a:spLocks noGrp="1"/>
          </p:cNvSpPr>
          <p:nvPr>
            <p:ph idx="1"/>
          </p:nvPr>
        </p:nvSpPr>
        <p:spPr>
          <a:xfrm>
            <a:off x="684213" y="1125538"/>
            <a:ext cx="8270875" cy="4017962"/>
          </a:xfrm>
          <a:ln/>
        </p:spPr>
        <p:txBody>
          <a:bodyPr vert="horz" wrap="square" lIns="91440" tIns="45720" rIns="91440" bIns="45720" anchor="t"/>
          <a:lstStyle/>
          <a:p>
            <a:r>
              <a:rPr lang="zh-CN" altLang="en-US" sz="2400" dirty="0">
                <a:latin typeface="黑体" pitchFamily="49" charset="-122"/>
                <a:ea typeface="黑体" pitchFamily="49" charset="-122"/>
              </a:rPr>
              <a:t>逆向工程</a:t>
            </a:r>
            <a:endParaRPr lang="en-US" altLang="zh-CN" sz="2400" dirty="0">
              <a:latin typeface="黑体" pitchFamily="49" charset="-122"/>
              <a:ea typeface="黑体" pitchFamily="49" charset="-122"/>
            </a:endParaRPr>
          </a:p>
          <a:p>
            <a:pPr lvl="1"/>
            <a:r>
              <a:rPr lang="en-US" altLang="zh-CN" sz="2000" dirty="0">
                <a:latin typeface="黑体" pitchFamily="49" charset="-122"/>
                <a:ea typeface="黑体" pitchFamily="49" charset="-122"/>
              </a:rPr>
              <a:t>00AF8020</a:t>
            </a:r>
            <a:r>
              <a:rPr lang="en-US" altLang="zh-CN" sz="2000" dirty="0">
                <a:latin typeface="黑体" pitchFamily="49" charset="-122"/>
                <a:ea typeface="黑体" pitchFamily="49" charset="-122"/>
                <a:sym typeface="Wingdings" panose="05000000000000000000" pitchFamily="2" charset="2"/>
              </a:rPr>
              <a:t> </a:t>
            </a:r>
            <a:r>
              <a:rPr lang="en-US" altLang="zh-CN" sz="2000" dirty="0">
                <a:highlight>
                  <a:srgbClr val="FFFF00"/>
                </a:highlight>
                <a:latin typeface="黑体" pitchFamily="49" charset="-122"/>
                <a:ea typeface="黑体" pitchFamily="49" charset="-122"/>
                <a:sym typeface="Wingdings" panose="05000000000000000000" pitchFamily="2" charset="2"/>
              </a:rPr>
              <a:t>0000 00</a:t>
            </a:r>
            <a:r>
              <a:rPr lang="en-US" altLang="zh-CN" sz="2000" dirty="0">
                <a:latin typeface="黑体" pitchFamily="49" charset="-122"/>
                <a:ea typeface="黑体" pitchFamily="49" charset="-122"/>
                <a:sym typeface="Wingdings" panose="05000000000000000000" pitchFamily="2" charset="2"/>
              </a:rPr>
              <a:t>00 1010 1111 1000 0000 00</a:t>
            </a:r>
            <a:r>
              <a:rPr lang="en-US" altLang="zh-CN" sz="2000" dirty="0">
                <a:highlight>
                  <a:srgbClr val="FFFF00"/>
                </a:highlight>
                <a:latin typeface="黑体" pitchFamily="49" charset="-122"/>
                <a:ea typeface="黑体" pitchFamily="49" charset="-122"/>
                <a:sym typeface="Wingdings" panose="05000000000000000000" pitchFamily="2" charset="2"/>
              </a:rPr>
              <a:t>10 0000</a:t>
            </a:r>
            <a:endParaRPr lang="zh-CN" altLang="en-US" sz="2000" dirty="0">
              <a:highlight>
                <a:srgbClr val="FFFF00"/>
              </a:highlight>
              <a:latin typeface="黑体" pitchFamily="49" charset="-122"/>
              <a:ea typeface="黑体" pitchFamily="49" charset="-122"/>
            </a:endParaRPr>
          </a:p>
          <a:p>
            <a:pPr lvl="1"/>
            <a:r>
              <a:rPr lang="en-US" altLang="zh-CN" sz="2000" dirty="0">
                <a:latin typeface="黑体" pitchFamily="49" charset="-122"/>
                <a:ea typeface="黑体" pitchFamily="49" charset="-122"/>
                <a:sym typeface="Wingdings" panose="05000000000000000000" pitchFamily="2" charset="2"/>
              </a:rPr>
              <a:t> op    rs    rt    rd    shamt funct</a:t>
            </a:r>
          </a:p>
          <a:p>
            <a:pPr lvl="1"/>
            <a:r>
              <a:rPr lang="en-US" altLang="zh-CN" sz="2000" dirty="0">
                <a:latin typeface="黑体" pitchFamily="49" charset="-122"/>
                <a:ea typeface="黑体" pitchFamily="49" charset="-122"/>
                <a:sym typeface="Wingdings" panose="05000000000000000000" pitchFamily="2" charset="2"/>
              </a:rPr>
              <a:t>000000 00101 01111 10000 00000 100000</a:t>
            </a:r>
          </a:p>
          <a:p>
            <a:pPr lvl="1"/>
            <a:r>
              <a:rPr lang="en-US" altLang="zh-CN" sz="2000" dirty="0">
                <a:latin typeface="黑体" pitchFamily="49" charset="-122"/>
                <a:ea typeface="黑体" pitchFamily="49" charset="-122"/>
                <a:sym typeface="Wingdings" panose="05000000000000000000" pitchFamily="2" charset="2"/>
              </a:rPr>
              <a:t> add $s0, $a1, $t7</a:t>
            </a:r>
          </a:p>
          <a:p>
            <a:r>
              <a:rPr lang="en-US" altLang="zh-CN" sz="2400" dirty="0">
                <a:latin typeface="黑体" pitchFamily="49" charset="-122"/>
                <a:ea typeface="黑体" pitchFamily="49" charset="-122"/>
                <a:sym typeface="Wingdings" panose="05000000000000000000" pitchFamily="2" charset="2"/>
              </a:rPr>
              <a:t>MIPS</a:t>
            </a:r>
            <a:r>
              <a:rPr lang="zh-CN" altLang="en-US" sz="2400" dirty="0">
                <a:latin typeface="黑体" pitchFamily="49" charset="-122"/>
                <a:ea typeface="黑体" pitchFamily="49" charset="-122"/>
                <a:sym typeface="Wingdings" panose="05000000000000000000" pitchFamily="2" charset="2"/>
              </a:rPr>
              <a:t>体系结构架构</a:t>
            </a:r>
            <a:endParaRPr lang="en-US" altLang="zh-CN" sz="2400" dirty="0">
              <a:latin typeface="黑体" pitchFamily="49" charset="-122"/>
              <a:ea typeface="黑体" pitchFamily="49" charset="-122"/>
              <a:sym typeface="Wingdings" panose="05000000000000000000" pitchFamily="2" charset="2"/>
            </a:endParaRPr>
          </a:p>
          <a:p>
            <a:pPr lvl="1"/>
            <a:r>
              <a:rPr lang="zh-CN" altLang="en-US" sz="2000" dirty="0">
                <a:latin typeface="黑体" pitchFamily="49" charset="-122"/>
                <a:ea typeface="黑体" pitchFamily="49" charset="-122"/>
                <a:sym typeface="Wingdings" panose="05000000000000000000" pitchFamily="2" charset="2"/>
              </a:rPr>
              <a:t>寄存器</a:t>
            </a:r>
            <a:endParaRPr lang="en-US" altLang="zh-CN" sz="2000" dirty="0">
              <a:latin typeface="黑体" pitchFamily="49" charset="-122"/>
              <a:ea typeface="黑体" pitchFamily="49" charset="-122"/>
              <a:sym typeface="Wingdings" panose="05000000000000000000" pitchFamily="2" charset="2"/>
            </a:endParaRPr>
          </a:p>
          <a:p>
            <a:pPr lvl="1"/>
            <a:r>
              <a:rPr lang="zh-CN" altLang="en-US" sz="2000" dirty="0">
                <a:latin typeface="黑体" pitchFamily="49" charset="-122"/>
                <a:ea typeface="黑体" pitchFamily="49" charset="-122"/>
                <a:sym typeface="Wingdings" panose="05000000000000000000" pitchFamily="2" charset="2"/>
              </a:rPr>
              <a:t>协处理器</a:t>
            </a:r>
            <a:endParaRPr lang="en-US" altLang="zh-CN" sz="2000" dirty="0">
              <a:latin typeface="黑体" pitchFamily="49" charset="-122"/>
              <a:ea typeface="黑体" pitchFamily="49" charset="-122"/>
              <a:sym typeface="Wingdings" panose="05000000000000000000" pitchFamily="2" charset="2"/>
            </a:endParaRPr>
          </a:p>
          <a:p>
            <a:pPr lvl="1"/>
            <a:r>
              <a:rPr lang="en-US" altLang="zh-CN" sz="2000" dirty="0">
                <a:latin typeface="黑体" pitchFamily="49" charset="-122"/>
                <a:ea typeface="黑体" pitchFamily="49" charset="-122"/>
                <a:sym typeface="Wingdings" panose="05000000000000000000" pitchFamily="2" charset="2"/>
              </a:rPr>
              <a:t>PC</a:t>
            </a:r>
          </a:p>
          <a:p>
            <a:pPr lvl="1"/>
            <a:r>
              <a:rPr lang="zh-CN" altLang="en-US" sz="2000" dirty="0">
                <a:latin typeface="黑体" pitchFamily="49" charset="-122"/>
                <a:ea typeface="黑体" pitchFamily="49" charset="-122"/>
                <a:sym typeface="Wingdings" panose="05000000000000000000" pitchFamily="2" charset="2"/>
              </a:rPr>
              <a:t>数据加载与存储</a:t>
            </a:r>
            <a:endParaRPr lang="en-US" altLang="zh-CN" sz="2000" dirty="0">
              <a:latin typeface="黑体" pitchFamily="49" charset="-122"/>
              <a:ea typeface="黑体" pitchFamily="49" charset="-122"/>
              <a:sym typeface="Wingdings" panose="05000000000000000000" pitchFamily="2" charset="2"/>
            </a:endParaRPr>
          </a:p>
        </p:txBody>
      </p:sp>
      <p:sp>
        <p:nvSpPr>
          <p:cNvPr id="23654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83</a:t>
            </a:fld>
            <a:endParaRPr lang="en-AU" altLang="zh-CN" sz="1400" b="1"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53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53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3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页脚占位符 2"/>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84</a:t>
            </a:fld>
            <a:endParaRPr lang="en-AU" altLang="zh-CN" sz="1400" b="1" dirty="0">
              <a:ea typeface="宋体" pitchFamily="2" charset="-122"/>
            </a:endParaRPr>
          </a:p>
        </p:txBody>
      </p:sp>
      <p:pic>
        <p:nvPicPr>
          <p:cNvPr id="244739" name="Picture 10" descr="f02-21-P374493"/>
          <p:cNvPicPr>
            <a:picLocks noChangeAspect="1"/>
          </p:cNvPicPr>
          <p:nvPr/>
        </p:nvPicPr>
        <p:blipFill>
          <a:blip r:embed="rId3"/>
          <a:stretch>
            <a:fillRect/>
          </a:stretch>
        </p:blipFill>
        <p:spPr>
          <a:xfrm>
            <a:off x="755650" y="1268413"/>
            <a:ext cx="6030913" cy="4846637"/>
          </a:xfrm>
          <a:prstGeom prst="rect">
            <a:avLst/>
          </a:prstGeom>
          <a:noFill/>
          <a:ln w="9525">
            <a:noFill/>
          </a:ln>
        </p:spPr>
      </p:pic>
      <p:sp>
        <p:nvSpPr>
          <p:cNvPr id="244740" name="Rectangle 2"/>
          <p:cNvSpPr>
            <a:spLocks noGrp="1"/>
          </p:cNvSpPr>
          <p:nvPr>
            <p:ph type="title"/>
          </p:nvPr>
        </p:nvSpPr>
        <p:spPr>
          <a:xfrm>
            <a:off x="684213" y="388938"/>
            <a:ext cx="8259762" cy="519112"/>
          </a:xfrm>
          <a:ln/>
        </p:spPr>
        <p:txBody>
          <a:bodyPr vert="horz" wrap="square" lIns="91440" tIns="45720" rIns="91440" bIns="45720" anchor="b">
            <a:spAutoFit/>
          </a:bodyPr>
          <a:lstStyle/>
          <a:p>
            <a:pPr eaLnBrk="1" hangingPunct="1"/>
            <a:r>
              <a:rPr lang="zh-CN" altLang="en-US" sz="2800" dirty="0">
                <a:latin typeface="黑体" pitchFamily="49" charset="-122"/>
                <a:ea typeface="黑体" pitchFamily="49" charset="-122"/>
              </a:rPr>
              <a:t>编译并执行程序 </a:t>
            </a:r>
            <a:r>
              <a:rPr lang="en-US" altLang="zh-CN" sz="2800" dirty="0">
                <a:latin typeface="黑体" pitchFamily="49" charset="-122"/>
                <a:ea typeface="黑体" pitchFamily="49" charset="-122"/>
              </a:rPr>
              <a:t>Translation and Startup</a:t>
            </a:r>
            <a:endParaRPr lang="en-AU" altLang="zh-CN" sz="2800" dirty="0">
              <a:latin typeface="黑体" pitchFamily="49" charset="-122"/>
              <a:ea typeface="黑体" pitchFamily="49" charset="-122"/>
            </a:endParaRPr>
          </a:p>
        </p:txBody>
      </p:sp>
      <p:sp>
        <p:nvSpPr>
          <p:cNvPr id="244741" name="Text Box 4"/>
          <p:cNvSpPr txBox="1"/>
          <p:nvPr/>
        </p:nvSpPr>
        <p:spPr>
          <a:xfrm>
            <a:off x="4067175" y="1989138"/>
            <a:ext cx="18002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zh-CN" altLang="en-US" sz="1800" dirty="0">
                <a:latin typeface="黑体" pitchFamily="49" charset="-122"/>
                <a:ea typeface="黑体" pitchFamily="49" charset="-122"/>
              </a:rPr>
              <a:t>许多编译器直接产生目标模块</a:t>
            </a:r>
            <a:endParaRPr lang="en-AU" altLang="zh-CN" sz="1800" dirty="0">
              <a:latin typeface="黑体" pitchFamily="49" charset="-122"/>
              <a:ea typeface="黑体" pitchFamily="49" charset="-122"/>
            </a:endParaRPr>
          </a:p>
        </p:txBody>
      </p:sp>
      <p:sp>
        <p:nvSpPr>
          <p:cNvPr id="244742" name="AutoShape 5"/>
          <p:cNvSpPr/>
          <p:nvPr/>
        </p:nvSpPr>
        <p:spPr>
          <a:xfrm rot="-2520133">
            <a:off x="3276600" y="1557338"/>
            <a:ext cx="215900" cy="1800225"/>
          </a:xfrm>
          <a:prstGeom prst="rightBrace">
            <a:avLst>
              <a:gd name="adj1" fmla="val 69485"/>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44743" name="Text Box 6"/>
          <p:cNvSpPr txBox="1"/>
          <p:nvPr/>
        </p:nvSpPr>
        <p:spPr>
          <a:xfrm>
            <a:off x="7188200" y="3935413"/>
            <a:ext cx="1554163"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zh-CN" altLang="en-US" sz="2000" dirty="0">
                <a:ea typeface="宋体" pitchFamily="2" charset="-122"/>
              </a:rPr>
              <a:t>静态链接</a:t>
            </a:r>
            <a:endParaRPr lang="en-AU" altLang="zh-CN" sz="2000" dirty="0">
              <a:ea typeface="宋体" pitchFamily="2" charset="-122"/>
            </a:endParaRPr>
          </a:p>
        </p:txBody>
      </p:sp>
      <p:sp>
        <p:nvSpPr>
          <p:cNvPr id="244744" name="AutoShape 7"/>
          <p:cNvSpPr/>
          <p:nvPr/>
        </p:nvSpPr>
        <p:spPr>
          <a:xfrm>
            <a:off x="6948488" y="3429000"/>
            <a:ext cx="215900" cy="1511300"/>
          </a:xfrm>
          <a:prstGeom prst="rightBrace">
            <a:avLst>
              <a:gd name="adj1" fmla="val 58333"/>
              <a:gd name="adj2" fmla="val 50000"/>
            </a:avLst>
          </a:prstGeom>
          <a:no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44745" name="Text Box 8"/>
          <p:cNvSpPr txBox="1"/>
          <p:nvPr/>
        </p:nvSpPr>
        <p:spPr>
          <a:xfrm rot="5400000">
            <a:off x="6772275" y="2003425"/>
            <a:ext cx="43751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§2.12 Translating and Starting a Program</a:t>
            </a:r>
          </a:p>
        </p:txBody>
      </p:sp>
      <p:sp>
        <p:nvSpPr>
          <p:cNvPr id="244746" name="文本框 2"/>
          <p:cNvSpPr txBox="1"/>
          <p:nvPr/>
        </p:nvSpPr>
        <p:spPr>
          <a:xfrm>
            <a:off x="125413" y="1262063"/>
            <a:ext cx="717550" cy="307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400" dirty="0">
                <a:ea typeface="宋体" pitchFamily="2" charset="-122"/>
              </a:rPr>
              <a:t>.c</a:t>
            </a:r>
            <a:endParaRPr lang="zh-CN" altLang="en-US" sz="1400" dirty="0">
              <a:ea typeface="宋体" pitchFamily="2" charset="-122"/>
            </a:endParaRPr>
          </a:p>
        </p:txBody>
      </p:sp>
      <p:sp>
        <p:nvSpPr>
          <p:cNvPr id="244747" name="文本框 11"/>
          <p:cNvSpPr txBox="1"/>
          <p:nvPr/>
        </p:nvSpPr>
        <p:spPr>
          <a:xfrm>
            <a:off x="90488" y="2397125"/>
            <a:ext cx="1296987" cy="307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400" dirty="0">
                <a:ea typeface="宋体" pitchFamily="2" charset="-122"/>
              </a:rPr>
              <a:t>.s or .asm </a:t>
            </a:r>
            <a:endParaRPr lang="zh-CN" altLang="en-US" sz="1400" dirty="0">
              <a:ea typeface="宋体" pitchFamily="2" charset="-122"/>
            </a:endParaRPr>
          </a:p>
        </p:txBody>
      </p:sp>
      <p:sp>
        <p:nvSpPr>
          <p:cNvPr id="244748" name="文本框 12"/>
          <p:cNvSpPr txBox="1"/>
          <p:nvPr/>
        </p:nvSpPr>
        <p:spPr>
          <a:xfrm>
            <a:off x="26988" y="3497263"/>
            <a:ext cx="1295400" cy="307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400" dirty="0">
                <a:ea typeface="宋体" pitchFamily="2" charset="-122"/>
              </a:rPr>
              <a:t>.o or .obj </a:t>
            </a:r>
            <a:endParaRPr lang="zh-CN" altLang="en-US" sz="1400" dirty="0">
              <a:ea typeface="宋体" pitchFamily="2" charset="-122"/>
            </a:endParaRPr>
          </a:p>
        </p:txBody>
      </p:sp>
      <p:sp>
        <p:nvSpPr>
          <p:cNvPr id="244749" name="文本框 13"/>
          <p:cNvSpPr txBox="1"/>
          <p:nvPr/>
        </p:nvSpPr>
        <p:spPr>
          <a:xfrm>
            <a:off x="4814888" y="3935413"/>
            <a:ext cx="23495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zh-CN" altLang="en-US" sz="1400" dirty="0">
                <a:ea typeface="宋体" pitchFamily="2" charset="-122"/>
              </a:rPr>
              <a:t>静态链接库：</a:t>
            </a:r>
            <a:r>
              <a:rPr lang="en-US" altLang="zh-CN" sz="1400" dirty="0">
                <a:ea typeface="宋体" pitchFamily="2" charset="-122"/>
              </a:rPr>
              <a:t>.a or .lib</a:t>
            </a:r>
          </a:p>
          <a:p>
            <a:pPr marL="0" lvl="0" indent="0">
              <a:spcBef>
                <a:spcPct val="0"/>
              </a:spcBef>
              <a:buClrTx/>
              <a:buSzPct val="100000"/>
              <a:buNone/>
            </a:pPr>
            <a:r>
              <a:rPr lang="zh-CN" altLang="en-US" sz="1400" dirty="0">
                <a:ea typeface="宋体" pitchFamily="2" charset="-122"/>
              </a:rPr>
              <a:t>动态链接库：</a:t>
            </a:r>
            <a:r>
              <a:rPr lang="en-US" altLang="zh-CN" sz="1400" dirty="0">
                <a:ea typeface="宋体" pitchFamily="2" charset="-122"/>
              </a:rPr>
              <a:t>.so or .dll</a:t>
            </a:r>
            <a:endParaRPr lang="zh-CN" altLang="en-US" sz="1400" dirty="0">
              <a:ea typeface="宋体" pitchFamily="2" charset="-122"/>
            </a:endParaRPr>
          </a:p>
        </p:txBody>
      </p:sp>
      <p:sp>
        <p:nvSpPr>
          <p:cNvPr id="244750" name="文本框 14"/>
          <p:cNvSpPr txBox="1"/>
          <p:nvPr/>
        </p:nvSpPr>
        <p:spPr>
          <a:xfrm>
            <a:off x="47625" y="4632325"/>
            <a:ext cx="1295400" cy="307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400" dirty="0">
                <a:ea typeface="宋体" pitchFamily="2" charset="-122"/>
              </a:rPr>
              <a:t>.out or .exe</a:t>
            </a:r>
            <a:endParaRPr lang="zh-CN" altLang="en-US" sz="1400" dirty="0">
              <a:ea typeface="宋体" pitchFamily="2" charset="-122"/>
            </a:endParaRPr>
          </a:p>
        </p:txBody>
      </p:sp>
      <p:sp>
        <p:nvSpPr>
          <p:cNvPr id="2" name="矩形: 圆角 1">
            <a:extLst>
              <a:ext uri="{FF2B5EF4-FFF2-40B4-BE49-F238E27FC236}">
                <a16:creationId xmlns:a16="http://schemas.microsoft.com/office/drawing/2014/main" id="{9A7366C3-EA6C-4EDB-B71D-AB776420D522}"/>
              </a:ext>
            </a:extLst>
          </p:cNvPr>
          <p:cNvSpPr/>
          <p:nvPr/>
        </p:nvSpPr>
        <p:spPr bwMode="auto">
          <a:xfrm>
            <a:off x="90488" y="1124744"/>
            <a:ext cx="3689424" cy="2810669"/>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2 — Instructions: Language of the Computer — </a:t>
            </a:r>
            <a:fld id="{9A0DB2DC-4C9A-4742-B13C-FB6460FD3503}" type="slidenum">
              <a:rPr lang="en-AU" altLang="zh-CN" sz="1400" b="1" dirty="0">
                <a:ea typeface="宋体" pitchFamily="2" charset="-122"/>
              </a:rPr>
              <a:t>85</a:t>
            </a:fld>
            <a:endParaRPr lang="en-AU" altLang="zh-CN" sz="1400" b="1" dirty="0">
              <a:ea typeface="宋体" pitchFamily="2" charset="-122"/>
            </a:endParaRPr>
          </a:p>
        </p:txBody>
      </p:sp>
      <p:sp>
        <p:nvSpPr>
          <p:cNvPr id="263171" name="Rectangle 2"/>
          <p:cNvSpPr>
            <a:spLocks noGrp="1"/>
          </p:cNvSpPr>
          <p:nvPr>
            <p:ph type="title"/>
          </p:nvPr>
        </p:nvSpPr>
        <p:spPr>
          <a:xfrm>
            <a:off x="500063" y="214313"/>
            <a:ext cx="8259762" cy="769937"/>
          </a:xfrm>
          <a:ln/>
        </p:spPr>
        <p:txBody>
          <a:bodyPr vert="horz" wrap="square" lIns="91440" tIns="45720" rIns="91440" bIns="45720" anchor="b">
            <a:spAutoFit/>
          </a:bodyPr>
          <a:lstStyle/>
          <a:p>
            <a:pPr eaLnBrk="1" hangingPunct="1"/>
            <a:r>
              <a:rPr lang="zh-CN" altLang="en-US" dirty="0">
                <a:latin typeface="黑体" pitchFamily="49" charset="-122"/>
                <a:ea typeface="黑体" pitchFamily="49" charset="-122"/>
              </a:rPr>
              <a:t>编译优化的影响</a:t>
            </a:r>
            <a:endParaRPr lang="en-AU" altLang="zh-CN" dirty="0">
              <a:latin typeface="黑体" pitchFamily="49" charset="-122"/>
              <a:ea typeface="黑体" pitchFamily="49" charset="-122"/>
            </a:endParaRPr>
          </a:p>
        </p:txBody>
      </p:sp>
      <p:sp>
        <p:nvSpPr>
          <p:cNvPr id="263172" name="Text Box 7"/>
          <p:cNvSpPr txBox="1"/>
          <p:nvPr/>
        </p:nvSpPr>
        <p:spPr>
          <a:xfrm>
            <a:off x="2555875" y="1844675"/>
            <a:ext cx="3311525" cy="2554288"/>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dirty="0">
                <a:latin typeface="黑体" pitchFamily="49" charset="-122"/>
                <a:ea typeface="黑体" pitchFamily="49" charset="-122"/>
              </a:rPr>
              <a:t>1</a:t>
            </a:r>
            <a:r>
              <a:rPr lang="zh-CN" altLang="en-US" dirty="0">
                <a:latin typeface="黑体" pitchFamily="49" charset="-122"/>
                <a:ea typeface="黑体" pitchFamily="49" charset="-122"/>
              </a:rPr>
              <a:t>、编译时间</a:t>
            </a:r>
          </a:p>
          <a:p>
            <a:pPr marL="0" lvl="0" indent="0">
              <a:spcBef>
                <a:spcPct val="0"/>
              </a:spcBef>
              <a:buClrTx/>
              <a:buSzPct val="100000"/>
              <a:buNone/>
            </a:pPr>
            <a:r>
              <a:rPr lang="en-US" altLang="zh-CN" dirty="0">
                <a:latin typeface="黑体" pitchFamily="49" charset="-122"/>
                <a:ea typeface="黑体" pitchFamily="49" charset="-122"/>
              </a:rPr>
              <a:t>2</a:t>
            </a:r>
            <a:r>
              <a:rPr lang="zh-CN" altLang="en-US" dirty="0">
                <a:latin typeface="黑体" pitchFamily="49" charset="-122"/>
                <a:ea typeface="黑体" pitchFamily="49" charset="-122"/>
              </a:rPr>
              <a:t>、指令数；</a:t>
            </a:r>
          </a:p>
          <a:p>
            <a:pPr marL="0" lvl="0" indent="0">
              <a:spcBef>
                <a:spcPct val="0"/>
              </a:spcBef>
              <a:buClrTx/>
              <a:buSzPct val="100000"/>
              <a:buNone/>
            </a:pPr>
            <a:r>
              <a:rPr lang="en-AU" altLang="zh-CN" dirty="0">
                <a:latin typeface="黑体" pitchFamily="49" charset="-122"/>
                <a:ea typeface="黑体" pitchFamily="49" charset="-122"/>
              </a:rPr>
              <a:t>3</a:t>
            </a:r>
            <a:r>
              <a:rPr lang="zh-CN" altLang="en-AU" dirty="0">
                <a:latin typeface="黑体" pitchFamily="49" charset="-122"/>
                <a:ea typeface="黑体" pitchFamily="49" charset="-122"/>
              </a:rPr>
              <a:t>、时钟周期</a:t>
            </a:r>
          </a:p>
          <a:p>
            <a:pPr marL="0" lvl="0" indent="0">
              <a:spcBef>
                <a:spcPct val="0"/>
              </a:spcBef>
              <a:buClrTx/>
              <a:buSzPct val="100000"/>
              <a:buNone/>
            </a:pPr>
            <a:r>
              <a:rPr lang="en-AU" altLang="zh-CN" dirty="0">
                <a:latin typeface="黑体" pitchFamily="49" charset="-122"/>
                <a:ea typeface="黑体" pitchFamily="49" charset="-122"/>
              </a:rPr>
              <a:t>4</a:t>
            </a:r>
            <a:r>
              <a:rPr lang="zh-CN" altLang="en-AU" dirty="0">
                <a:latin typeface="黑体" pitchFamily="49" charset="-122"/>
                <a:ea typeface="黑体" pitchFamily="49" charset="-122"/>
              </a:rPr>
              <a:t>、</a:t>
            </a:r>
            <a:r>
              <a:rPr lang="en-AU" altLang="zh-CN" dirty="0">
                <a:latin typeface="黑体" pitchFamily="49" charset="-122"/>
                <a:ea typeface="黑体" pitchFamily="49" charset="-122"/>
              </a:rPr>
              <a:t>CPI</a:t>
            </a:r>
          </a:p>
          <a:p>
            <a:pPr marL="0" lvl="0" indent="0">
              <a:spcBef>
                <a:spcPct val="0"/>
              </a:spcBef>
              <a:buClrTx/>
              <a:buSzPct val="100000"/>
              <a:buNone/>
            </a:pPr>
            <a:r>
              <a:rPr lang="en-AU" altLang="zh-CN" dirty="0">
                <a:latin typeface="黑体" pitchFamily="49" charset="-122"/>
                <a:ea typeface="黑体" pitchFamily="49" charset="-122"/>
              </a:rPr>
              <a:t>5</a:t>
            </a:r>
            <a:r>
              <a:rPr lang="zh-CN" altLang="en-AU" dirty="0">
                <a:latin typeface="黑体" pitchFamily="49" charset="-122"/>
                <a:ea typeface="黑体" pitchFamily="49" charset="-122"/>
              </a:rPr>
              <a:t>、算法</a:t>
            </a:r>
          </a:p>
        </p:txBody>
      </p:sp>
      <p:sp>
        <p:nvSpPr>
          <p:cNvPr id="24581" name="Text Box 10"/>
          <p:cNvSpPr txBox="1"/>
          <p:nvPr/>
        </p:nvSpPr>
        <p:spPr>
          <a:xfrm>
            <a:off x="2195513" y="4508500"/>
            <a:ext cx="5040312"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eaLnBrk="1" hangingPunct="1">
              <a:spcBef>
                <a:spcPct val="50000"/>
              </a:spcBef>
              <a:buClrTx/>
              <a:buSzPct val="100000"/>
              <a:buNone/>
            </a:pPr>
            <a:r>
              <a:rPr lang="zh-CN" altLang="en-US" sz="4000" dirty="0">
                <a:solidFill>
                  <a:srgbClr val="0000CC"/>
                </a:solidFill>
                <a:ea typeface="宋体" pitchFamily="2" charset="-122"/>
              </a:rPr>
              <a:t>执行时间是准确衡量程序性能的唯一标准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4"/>
          <p:cNvSpPr>
            <a:spLocks noGrp="1"/>
          </p:cNvSpPr>
          <p:nvPr>
            <p:ph type="ctrTitle" hasCustomPrompt="1"/>
          </p:nvPr>
        </p:nvSpPr>
        <p:spPr>
          <a:ln/>
        </p:spPr>
        <p:txBody>
          <a:bodyPr vert="horz" wrap="square" lIns="91440" tIns="45720" rIns="91440" bIns="45720" anchor="t">
            <a:spAutoFit/>
          </a:bodyPr>
          <a:lstStyle/>
          <a:p>
            <a:pPr eaLnBrk="1" hangingPunct="1"/>
            <a:r>
              <a:rPr lang="en-AU" altLang="zh-CN" dirty="0">
                <a:solidFill>
                  <a:schemeClr val="tx1"/>
                </a:solidFill>
                <a:latin typeface="Arial Black" panose="020B0A04020102020204" pitchFamily="34" charset="0"/>
                <a:ea typeface="宋体" pitchFamily="2" charset="-122"/>
                <a:cs typeface="+mj-cs"/>
              </a:rPr>
              <a:t>Chapter 3</a:t>
            </a:r>
          </a:p>
        </p:txBody>
      </p:sp>
      <p:sp>
        <p:nvSpPr>
          <p:cNvPr id="272387" name="Rectangle 5"/>
          <p:cNvSpPr>
            <a:spLocks noGrp="1"/>
          </p:cNvSpPr>
          <p:nvPr>
            <p:ph type="subTitle" idx="1" hasCustomPrompt="1"/>
          </p:nvPr>
        </p:nvSpPr>
        <p:spPr>
          <a:xfrm>
            <a:off x="2409825" y="2924175"/>
            <a:ext cx="5832475" cy="830263"/>
          </a:xfrm>
          <a:ln/>
        </p:spPr>
        <p:txBody>
          <a:bodyPr vert="horz" wrap="square" lIns="91440" tIns="45720" rIns="91440" bIns="45720" anchor="t">
            <a:spAutoFit/>
          </a:bodyPr>
          <a:lstStyle/>
          <a:p>
            <a:pPr algn="ctr" eaLnBrk="1" hangingPunct="1">
              <a:buSzPct val="60000"/>
              <a:buFont typeface="Wingdings" panose="05000000000000000000" pitchFamily="2" charset="2"/>
            </a:pPr>
            <a:r>
              <a:rPr lang="zh-CN" altLang="en-US" sz="4800" dirty="0">
                <a:latin typeface="黑体" pitchFamily="49" charset="-122"/>
                <a:ea typeface="黑体" pitchFamily="49" charset="-122"/>
                <a:cs typeface="+mn-cs"/>
              </a:rPr>
              <a:t>算术运算</a:t>
            </a:r>
            <a:endParaRPr lang="en-AU" altLang="zh-CN" sz="4800" dirty="0">
              <a:latin typeface="黑体" pitchFamily="49" charset="-122"/>
              <a:ea typeface="黑体" pitchFamily="49" charset="-122"/>
              <a:cs typeface="+mn-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3 — Arithmetic for Computers — </a:t>
            </a:r>
            <a:fld id="{9A0DB2DC-4C9A-4742-B13C-FB6460FD3503}" type="slidenum">
              <a:rPr lang="en-AU" altLang="zh-CN" sz="1400" b="1" dirty="0">
                <a:ea typeface="宋体" pitchFamily="2" charset="-122"/>
              </a:rPr>
              <a:t>87</a:t>
            </a:fld>
            <a:endParaRPr lang="en-AU" altLang="zh-CN" sz="1400" b="1" dirty="0">
              <a:ea typeface="宋体" pitchFamily="2" charset="-122"/>
            </a:endParaRPr>
          </a:p>
        </p:txBody>
      </p:sp>
      <p:sp>
        <p:nvSpPr>
          <p:cNvPr id="274435" name="Rectangle 4"/>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算术运算</a:t>
            </a:r>
            <a:endParaRPr lang="en-AU" altLang="zh-CN" dirty="0">
              <a:ea typeface="宋体" pitchFamily="2" charset="-122"/>
            </a:endParaRPr>
          </a:p>
        </p:txBody>
      </p:sp>
      <p:sp>
        <p:nvSpPr>
          <p:cNvPr id="4100" name="Rectangle 5"/>
          <p:cNvSpPr>
            <a:spLocks noGrp="1"/>
          </p:cNvSpPr>
          <p:nvPr>
            <p:ph idx="1"/>
          </p:nvPr>
        </p:nvSpPr>
        <p:spPr>
          <a:ln/>
        </p:spPr>
        <p:txBody>
          <a:bodyPr vert="horz" wrap="square" lIns="91440" tIns="45720" rIns="91440" bIns="45720" anchor="t"/>
          <a:lstStyle/>
          <a:p>
            <a:pPr eaLnBrk="1" hangingPunct="1"/>
            <a:r>
              <a:rPr lang="zh-CN" altLang="en-US" dirty="0">
                <a:highlight>
                  <a:srgbClr val="FFFF00"/>
                </a:highlight>
                <a:latin typeface="黑体" pitchFamily="49" charset="-122"/>
                <a:ea typeface="黑体" pitchFamily="49" charset="-122"/>
              </a:rPr>
              <a:t>整数</a:t>
            </a:r>
            <a:r>
              <a:rPr lang="zh-CN" altLang="en-US" dirty="0">
                <a:latin typeface="黑体" pitchFamily="49" charset="-122"/>
                <a:ea typeface="黑体" pitchFamily="49" charset="-122"/>
              </a:rPr>
              <a:t>运算</a:t>
            </a:r>
            <a:endParaRPr lang="en-AU"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加减法</a:t>
            </a:r>
            <a:endParaRPr lang="en-AU" altLang="zh-CN" dirty="0">
              <a:latin typeface="黑体" pitchFamily="49" charset="-122"/>
              <a:ea typeface="黑体" pitchFamily="49" charset="-122"/>
            </a:endParaRPr>
          </a:p>
          <a:p>
            <a:pPr lvl="1" eaLnBrk="1" hangingPunct="1"/>
            <a:r>
              <a:rPr lang="zh-CN" altLang="en-US" dirty="0">
                <a:highlight>
                  <a:srgbClr val="FFFF00"/>
                </a:highlight>
                <a:latin typeface="黑体" pitchFamily="49" charset="-122"/>
                <a:ea typeface="黑体" pitchFamily="49" charset="-122"/>
              </a:rPr>
              <a:t>乘除法</a:t>
            </a:r>
            <a:endParaRPr lang="en-AU" altLang="zh-CN" dirty="0">
              <a:highlight>
                <a:srgbClr val="FFFF00"/>
              </a:highlight>
              <a:latin typeface="黑体" pitchFamily="49" charset="-122"/>
              <a:ea typeface="黑体" pitchFamily="49" charset="-122"/>
            </a:endParaRPr>
          </a:p>
          <a:p>
            <a:pPr lvl="1" eaLnBrk="1" hangingPunct="1"/>
            <a:r>
              <a:rPr lang="zh-CN" altLang="en-US" dirty="0">
                <a:highlight>
                  <a:srgbClr val="FFFF00"/>
                </a:highlight>
                <a:latin typeface="黑体" pitchFamily="49" charset="-122"/>
                <a:ea typeface="黑体" pitchFamily="49" charset="-122"/>
              </a:rPr>
              <a:t>溢出处理</a:t>
            </a:r>
            <a:endParaRPr lang="en-AU" altLang="zh-CN" dirty="0">
              <a:highlight>
                <a:srgbClr val="FFFF00"/>
              </a:highlight>
              <a:latin typeface="黑体" pitchFamily="49" charset="-122"/>
              <a:ea typeface="黑体" pitchFamily="49" charset="-122"/>
            </a:endParaRPr>
          </a:p>
          <a:p>
            <a:pPr eaLnBrk="1" hangingPunct="1"/>
            <a:r>
              <a:rPr lang="zh-CN" altLang="en-US" dirty="0">
                <a:highlight>
                  <a:srgbClr val="FFFF00"/>
                </a:highlight>
                <a:latin typeface="黑体" pitchFamily="49" charset="-122"/>
                <a:ea typeface="黑体" pitchFamily="49" charset="-122"/>
              </a:rPr>
              <a:t>浮点</a:t>
            </a:r>
            <a:r>
              <a:rPr lang="zh-CN" altLang="en-US" dirty="0">
                <a:latin typeface="黑体" pitchFamily="49" charset="-122"/>
                <a:ea typeface="黑体" pitchFamily="49" charset="-122"/>
              </a:rPr>
              <a:t>运算</a:t>
            </a:r>
            <a:endParaRPr lang="en-AU" altLang="zh-CN"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浮点表示</a:t>
            </a:r>
            <a:r>
              <a:rPr lang="en-AU" altLang="zh-CN" dirty="0">
                <a:latin typeface="黑体" pitchFamily="49" charset="-122"/>
                <a:ea typeface="黑体" pitchFamily="49" charset="-122"/>
              </a:rPr>
              <a:t> </a:t>
            </a:r>
          </a:p>
          <a:p>
            <a:pPr lvl="1" eaLnBrk="1" hangingPunct="1"/>
            <a:r>
              <a:rPr lang="zh-CN" altLang="en-US" dirty="0">
                <a:latin typeface="黑体" pitchFamily="49" charset="-122"/>
                <a:ea typeface="黑体" pitchFamily="49" charset="-122"/>
              </a:rPr>
              <a:t>操作</a:t>
            </a:r>
            <a:r>
              <a:rPr lang="en-AU" altLang="zh-CN" dirty="0">
                <a:ea typeface="宋体" pitchFamily="2" charset="-122"/>
              </a:rPr>
              <a:t> </a:t>
            </a:r>
          </a:p>
          <a:p>
            <a:pPr eaLnBrk="1" hangingPunct="1"/>
            <a:r>
              <a:rPr lang="zh-CN" altLang="en-US" dirty="0">
                <a:latin typeface="黑体" pitchFamily="49" charset="-122"/>
                <a:ea typeface="黑体" pitchFamily="49" charset="-122"/>
              </a:rPr>
              <a:t>并行性和计算机算术</a:t>
            </a:r>
            <a:endParaRPr lang="en-AU" altLang="zh-CN" dirty="0">
              <a:ea typeface="宋体" pitchFamily="2" charset="-122"/>
            </a:endParaRPr>
          </a:p>
        </p:txBody>
      </p:sp>
      <p:sp>
        <p:nvSpPr>
          <p:cNvPr id="274437" name="Text Box 9"/>
          <p:cNvSpPr txBox="1"/>
          <p:nvPr/>
        </p:nvSpPr>
        <p:spPr>
          <a:xfrm rot="5400000">
            <a:off x="8016875" y="758825"/>
            <a:ext cx="18859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§3.1 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0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0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0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0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0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C053F-7561-42F8-B6BE-8DF6DE862BC3}"/>
              </a:ext>
            </a:extLst>
          </p:cNvPr>
          <p:cNvSpPr>
            <a:spLocks noGrp="1"/>
          </p:cNvSpPr>
          <p:nvPr>
            <p:ph type="title"/>
          </p:nvPr>
        </p:nvSpPr>
        <p:spPr/>
        <p:txBody>
          <a:bodyPr/>
          <a:lstStyle/>
          <a:p>
            <a:r>
              <a:rPr lang="zh-CN" altLang="en-US" dirty="0"/>
              <a:t>溢出及检测</a:t>
            </a:r>
          </a:p>
        </p:txBody>
      </p:sp>
      <p:pic>
        <p:nvPicPr>
          <p:cNvPr id="4" name="Picture 3">
            <a:extLst>
              <a:ext uri="{FF2B5EF4-FFF2-40B4-BE49-F238E27FC236}">
                <a16:creationId xmlns:a16="http://schemas.microsoft.com/office/drawing/2014/main" id="{B51E5345-305B-4A71-AC85-CBB9582A3B6F}"/>
              </a:ext>
            </a:extLst>
          </p:cNvPr>
          <p:cNvPicPr>
            <a:picLocks noChangeAspect="1"/>
          </p:cNvPicPr>
          <p:nvPr/>
        </p:nvPicPr>
        <p:blipFill>
          <a:blip r:embed="rId2"/>
          <a:stretch>
            <a:fillRect/>
          </a:stretch>
        </p:blipFill>
        <p:spPr>
          <a:xfrm>
            <a:off x="531168" y="1052736"/>
            <a:ext cx="8434387" cy="3571875"/>
          </a:xfrm>
          <a:prstGeom prst="rect">
            <a:avLst/>
          </a:prstGeom>
          <a:noFill/>
          <a:ln w="9525">
            <a:noFill/>
          </a:ln>
        </p:spPr>
      </p:pic>
      <p:sp>
        <p:nvSpPr>
          <p:cNvPr id="5" name="矩形: 圆角 4">
            <a:extLst>
              <a:ext uri="{FF2B5EF4-FFF2-40B4-BE49-F238E27FC236}">
                <a16:creationId xmlns:a16="http://schemas.microsoft.com/office/drawing/2014/main" id="{D0354821-452E-4787-B42B-72D2AC139EB5}"/>
              </a:ext>
            </a:extLst>
          </p:cNvPr>
          <p:cNvSpPr/>
          <p:nvPr/>
        </p:nvSpPr>
        <p:spPr bwMode="auto">
          <a:xfrm>
            <a:off x="899592" y="1844824"/>
            <a:ext cx="7920880" cy="648072"/>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extLst>
      <p:ext uri="{BB962C8B-B14F-4D97-AF65-F5344CB8AC3E}">
        <p14:creationId xmlns:p14="http://schemas.microsoft.com/office/powerpoint/2010/main" val="860106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3 — Arithmetic for Computers — </a:t>
            </a:r>
            <a:fld id="{9A0DB2DC-4C9A-4742-B13C-FB6460FD3503}" type="slidenum">
              <a:rPr lang="en-AU" altLang="zh-CN" sz="1400" b="1" dirty="0">
                <a:ea typeface="宋体" pitchFamily="2" charset="-122"/>
              </a:rPr>
              <a:t>89</a:t>
            </a:fld>
            <a:endParaRPr lang="en-AU" altLang="zh-CN" sz="1400" b="1" dirty="0">
              <a:ea typeface="宋体" pitchFamily="2" charset="-122"/>
            </a:endParaRPr>
          </a:p>
        </p:txBody>
      </p:sp>
      <p:sp>
        <p:nvSpPr>
          <p:cNvPr id="287747" name="Rectangle 4"/>
          <p:cNvSpPr>
            <a:spLocks noGrp="1"/>
          </p:cNvSpPr>
          <p:nvPr>
            <p:ph type="title"/>
          </p:nvPr>
        </p:nvSpPr>
        <p:spPr>
          <a:ln/>
        </p:spPr>
        <p:txBody>
          <a:bodyPr vert="horz" wrap="square" lIns="91440" tIns="45720" rIns="91440" bIns="45720" anchor="b">
            <a:spAutoFit/>
          </a:bodyPr>
          <a:lstStyle/>
          <a:p>
            <a:pPr eaLnBrk="1" hangingPunct="1"/>
            <a:r>
              <a:rPr lang="zh-CN" altLang="en-US" dirty="0">
                <a:latin typeface="黑体" pitchFamily="49" charset="-122"/>
                <a:ea typeface="黑体" pitchFamily="49" charset="-122"/>
              </a:rPr>
              <a:t>如何处理溢出</a:t>
            </a:r>
            <a:endParaRPr lang="en-AU" altLang="zh-CN" dirty="0">
              <a:latin typeface="黑体" pitchFamily="49" charset="-122"/>
              <a:ea typeface="黑体" pitchFamily="49" charset="-122"/>
            </a:endParaRPr>
          </a:p>
        </p:txBody>
      </p:sp>
      <p:sp>
        <p:nvSpPr>
          <p:cNvPr id="28676" name="Rectangle 5"/>
          <p:cNvSpPr>
            <a:spLocks noGrp="1"/>
          </p:cNvSpPr>
          <p:nvPr>
            <p:ph idx="1"/>
          </p:nvPr>
        </p:nvSpPr>
        <p:spPr>
          <a:ln/>
        </p:spPr>
        <p:txBody>
          <a:bodyPr vert="horz" wrap="square" lIns="91440" tIns="45720" rIns="91440" bIns="45720" anchor="t"/>
          <a:lstStyle/>
          <a:p>
            <a:pPr eaLnBrk="1" hangingPunct="1"/>
            <a:r>
              <a:rPr lang="zh-CN" altLang="en-US" sz="2800" dirty="0">
                <a:latin typeface="黑体" pitchFamily="49" charset="-122"/>
                <a:ea typeface="黑体" pitchFamily="49" charset="-122"/>
              </a:rPr>
              <a:t>有些高级语言不处理异常</a:t>
            </a:r>
            <a:endParaRPr lang="en-US" altLang="zh-CN" sz="2800" dirty="0">
              <a:latin typeface="黑体" pitchFamily="49" charset="-122"/>
              <a:ea typeface="黑体" pitchFamily="49" charset="-122"/>
            </a:endParaRPr>
          </a:p>
          <a:p>
            <a:pPr lvl="1" eaLnBrk="1" hangingPunct="1"/>
            <a:r>
              <a:rPr lang="en-US" altLang="zh-CN" dirty="0">
                <a:latin typeface="黑体" pitchFamily="49" charset="-122"/>
                <a:ea typeface="黑体" pitchFamily="49" charset="-122"/>
              </a:rPr>
              <a:t>MIPS</a:t>
            </a:r>
            <a:r>
              <a:rPr lang="zh-CN" altLang="en-US" dirty="0">
                <a:latin typeface="黑体" pitchFamily="49" charset="-122"/>
                <a:ea typeface="黑体" pitchFamily="49" charset="-122"/>
              </a:rPr>
              <a:t>：</a:t>
            </a:r>
            <a:r>
              <a:rPr lang="en-US" altLang="zh-CN" dirty="0">
                <a:latin typeface="黑体" pitchFamily="49" charset="-122"/>
                <a:ea typeface="黑体" pitchFamily="49" charset="-122"/>
              </a:rPr>
              <a:t> addu, addui, subu </a:t>
            </a:r>
            <a:r>
              <a:rPr lang="zh-CN" altLang="en-US" dirty="0">
                <a:latin typeface="黑体" pitchFamily="49" charset="-122"/>
                <a:ea typeface="黑体" pitchFamily="49" charset="-122"/>
              </a:rPr>
              <a:t>指令不发生溢出</a:t>
            </a:r>
            <a:endParaRPr lang="en-US" altLang="zh-CN" dirty="0">
              <a:latin typeface="黑体" pitchFamily="49" charset="-122"/>
              <a:ea typeface="黑体" pitchFamily="49" charset="-122"/>
            </a:endParaRPr>
          </a:p>
          <a:p>
            <a:pPr eaLnBrk="1" hangingPunct="1"/>
            <a:r>
              <a:rPr lang="zh-CN" altLang="en-US" sz="2800" dirty="0">
                <a:latin typeface="黑体" pitchFamily="49" charset="-122"/>
                <a:ea typeface="黑体" pitchFamily="49" charset="-122"/>
              </a:rPr>
              <a:t>其他语言</a:t>
            </a:r>
            <a:r>
              <a:rPr lang="en-US" altLang="zh-CN" sz="2800" dirty="0">
                <a:latin typeface="黑体" pitchFamily="49" charset="-122"/>
                <a:ea typeface="黑体" pitchFamily="49" charset="-122"/>
              </a:rPr>
              <a:t> (Ada, Fortran) </a:t>
            </a:r>
            <a:r>
              <a:rPr lang="zh-CN" altLang="en-US" sz="2800" dirty="0">
                <a:latin typeface="黑体" pitchFamily="49" charset="-122"/>
                <a:ea typeface="黑体" pitchFamily="49" charset="-122"/>
              </a:rPr>
              <a:t>溢出时会发出异常：</a:t>
            </a:r>
            <a:endParaRPr lang="en-US" altLang="zh-CN" sz="2800" dirty="0">
              <a:latin typeface="黑体" pitchFamily="49" charset="-122"/>
              <a:ea typeface="黑体" pitchFamily="49" charset="-122"/>
            </a:endParaRPr>
          </a:p>
          <a:p>
            <a:pPr lvl="1" eaLnBrk="1" hangingPunct="1"/>
            <a:r>
              <a:rPr lang="zh-CN" altLang="en-US" dirty="0">
                <a:latin typeface="黑体" pitchFamily="49" charset="-122"/>
                <a:ea typeface="黑体" pitchFamily="49" charset="-122"/>
              </a:rPr>
              <a:t>使用</a:t>
            </a:r>
            <a:r>
              <a:rPr lang="en-US" altLang="zh-CN" dirty="0">
                <a:latin typeface="黑体" pitchFamily="49" charset="-122"/>
                <a:ea typeface="黑体" pitchFamily="49" charset="-122"/>
              </a:rPr>
              <a:t>MIPS add, addi, sub </a:t>
            </a:r>
            <a:r>
              <a:rPr lang="zh-CN" altLang="en-US" dirty="0">
                <a:latin typeface="黑体" pitchFamily="49" charset="-122"/>
                <a:ea typeface="黑体" pitchFamily="49" charset="-122"/>
              </a:rPr>
              <a:t>指令</a:t>
            </a:r>
            <a:endParaRPr lang="en-US" altLang="zh-CN" dirty="0">
              <a:latin typeface="黑体" pitchFamily="49" charset="-122"/>
              <a:ea typeface="黑体" pitchFamily="49" charset="-122"/>
            </a:endParaRPr>
          </a:p>
          <a:p>
            <a:pPr lvl="1" eaLnBrk="1" hangingPunct="1"/>
            <a:r>
              <a:rPr lang="zh-CN" altLang="en-US" dirty="0">
                <a:highlight>
                  <a:srgbClr val="FFFF00"/>
                </a:highlight>
                <a:latin typeface="黑体" pitchFamily="49" charset="-122"/>
                <a:ea typeface="黑体" pitchFamily="49" charset="-122"/>
              </a:rPr>
              <a:t>溢出发生时，发生异常</a:t>
            </a:r>
            <a:endParaRPr lang="en-US" altLang="zh-CN" dirty="0">
              <a:highlight>
                <a:srgbClr val="FFFF00"/>
              </a:highlight>
              <a:latin typeface="黑体" pitchFamily="49" charset="-122"/>
              <a:ea typeface="黑体" pitchFamily="49" charset="-122"/>
            </a:endParaRPr>
          </a:p>
          <a:p>
            <a:pPr lvl="2" eaLnBrk="1" hangingPunct="1"/>
            <a:r>
              <a:rPr lang="zh-CN" altLang="en-US" dirty="0">
                <a:latin typeface="黑体" pitchFamily="49" charset="-122"/>
                <a:ea typeface="黑体" pitchFamily="49" charset="-122"/>
              </a:rPr>
              <a:t>保存</a:t>
            </a:r>
            <a:r>
              <a:rPr lang="en-US" altLang="zh-CN" dirty="0">
                <a:latin typeface="黑体" pitchFamily="49" charset="-122"/>
                <a:ea typeface="黑体" pitchFamily="49" charset="-122"/>
              </a:rPr>
              <a:t>PC</a:t>
            </a:r>
            <a:r>
              <a:rPr lang="zh-CN" altLang="en-US" dirty="0">
                <a:latin typeface="黑体" pitchFamily="49" charset="-122"/>
                <a:ea typeface="黑体" pitchFamily="49" charset="-122"/>
              </a:rPr>
              <a:t>指针到</a:t>
            </a:r>
            <a:r>
              <a:rPr lang="en-US" altLang="zh-CN" dirty="0">
                <a:solidFill>
                  <a:srgbClr val="FF0000"/>
                </a:solidFill>
                <a:latin typeface="黑体" pitchFamily="49" charset="-122"/>
                <a:ea typeface="黑体" pitchFamily="49" charset="-122"/>
              </a:rPr>
              <a:t>EPC (E</a:t>
            </a:r>
            <a:r>
              <a:rPr lang="en-US" altLang="zh-CN" dirty="0">
                <a:latin typeface="黑体" pitchFamily="49" charset="-122"/>
                <a:ea typeface="黑体" pitchFamily="49" charset="-122"/>
              </a:rPr>
              <a:t>xcetion</a:t>
            </a:r>
            <a:r>
              <a:rPr lang="en-US" altLang="zh-CN" dirty="0">
                <a:solidFill>
                  <a:srgbClr val="FF0000"/>
                </a:solidFill>
                <a:latin typeface="黑体" pitchFamily="49" charset="-122"/>
                <a:ea typeface="黑体" pitchFamily="49" charset="-122"/>
              </a:rPr>
              <a:t> P</a:t>
            </a:r>
            <a:r>
              <a:rPr lang="en-US" altLang="zh-CN" dirty="0">
                <a:latin typeface="黑体" pitchFamily="49" charset="-122"/>
                <a:ea typeface="黑体" pitchFamily="49" charset="-122"/>
              </a:rPr>
              <a:t>rogram</a:t>
            </a:r>
            <a:r>
              <a:rPr lang="en-US" altLang="zh-CN" dirty="0">
                <a:solidFill>
                  <a:srgbClr val="FF0000"/>
                </a:solidFill>
                <a:latin typeface="黑体" pitchFamily="49" charset="-122"/>
                <a:ea typeface="黑体" pitchFamily="49" charset="-122"/>
              </a:rPr>
              <a:t> C</a:t>
            </a:r>
            <a:r>
              <a:rPr lang="en-US" altLang="zh-CN" dirty="0">
                <a:latin typeface="黑体" pitchFamily="49" charset="-122"/>
                <a:ea typeface="黑体" pitchFamily="49" charset="-122"/>
              </a:rPr>
              <a:t>ounter</a:t>
            </a:r>
            <a:r>
              <a:rPr lang="en-US" altLang="zh-CN" dirty="0">
                <a:solidFill>
                  <a:srgbClr val="FF0000"/>
                </a:solidFill>
                <a:latin typeface="黑体" pitchFamily="49" charset="-122"/>
                <a:ea typeface="黑体" pitchFamily="49" charset="-122"/>
              </a:rPr>
              <a:t>)</a:t>
            </a:r>
            <a:r>
              <a:rPr lang="zh-CN" altLang="en-US" dirty="0">
                <a:latin typeface="黑体" pitchFamily="49" charset="-122"/>
                <a:ea typeface="黑体" pitchFamily="49" charset="-122"/>
              </a:rPr>
              <a:t>寄存器</a:t>
            </a:r>
            <a:endParaRPr lang="en-US" altLang="zh-CN" dirty="0">
              <a:latin typeface="黑体" pitchFamily="49" charset="-122"/>
              <a:ea typeface="黑体" pitchFamily="49" charset="-122"/>
            </a:endParaRPr>
          </a:p>
          <a:p>
            <a:pPr lvl="2" eaLnBrk="1" hangingPunct="1"/>
            <a:r>
              <a:rPr lang="zh-CN" altLang="en-US" dirty="0">
                <a:latin typeface="黑体" pitchFamily="49" charset="-122"/>
                <a:ea typeface="黑体" pitchFamily="49" charset="-122"/>
              </a:rPr>
              <a:t>跳转到异常处理句柄</a:t>
            </a:r>
            <a:endParaRPr lang="en-US" altLang="zh-CN" dirty="0">
              <a:latin typeface="黑体" pitchFamily="49" charset="-122"/>
              <a:ea typeface="黑体" pitchFamily="49" charset="-122"/>
            </a:endParaRPr>
          </a:p>
          <a:p>
            <a:pPr lvl="2" eaLnBrk="1" hangingPunct="1"/>
            <a:r>
              <a:rPr lang="en-US" altLang="zh-CN" dirty="0">
                <a:latin typeface="黑体" pitchFamily="49" charset="-122"/>
                <a:ea typeface="黑体" pitchFamily="49" charset="-122"/>
              </a:rPr>
              <a:t>mfc0 (move from coprocessor reg) </a:t>
            </a:r>
          </a:p>
          <a:p>
            <a:pPr lvl="2" eaLnBrk="1" hangingPunct="1"/>
            <a:r>
              <a:rPr lang="zh-CN" altLang="en-US" dirty="0">
                <a:latin typeface="黑体" pitchFamily="49" charset="-122"/>
                <a:ea typeface="黑体" pitchFamily="49" charset="-122"/>
              </a:rPr>
              <a:t>指令从</a:t>
            </a:r>
            <a:r>
              <a:rPr lang="en-US" altLang="zh-CN" dirty="0">
                <a:solidFill>
                  <a:srgbClr val="FF0000"/>
                </a:solidFill>
                <a:latin typeface="黑体" pitchFamily="49" charset="-122"/>
                <a:ea typeface="黑体" pitchFamily="49" charset="-122"/>
              </a:rPr>
              <a:t>EPC</a:t>
            </a:r>
            <a:r>
              <a:rPr lang="zh-CN" altLang="en-US" dirty="0">
                <a:latin typeface="黑体" pitchFamily="49" charset="-122"/>
                <a:ea typeface="黑体" pitchFamily="49" charset="-122"/>
              </a:rPr>
              <a:t>中恢复</a:t>
            </a:r>
            <a:r>
              <a:rPr lang="en-US" altLang="zh-CN" dirty="0">
                <a:latin typeface="黑体" pitchFamily="49" charset="-122"/>
                <a:ea typeface="黑体" pitchFamily="49" charset="-122"/>
              </a:rPr>
              <a:t>PC</a:t>
            </a:r>
            <a:r>
              <a:rPr lang="zh-CN" altLang="en-US" dirty="0">
                <a:latin typeface="黑体" pitchFamily="49" charset="-122"/>
                <a:ea typeface="黑体" pitchFamily="49" charset="-122"/>
              </a:rPr>
              <a:t>的值</a:t>
            </a:r>
            <a:endParaRPr lang="en-US" altLang="zh-CN"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67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7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67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67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67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6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ln/>
        </p:spPr>
        <p:txBody>
          <a:bodyPr vert="horz" wrap="square" lIns="91440" tIns="45720" rIns="91440" bIns="45720" anchor="b">
            <a:spAutoFit/>
          </a:bodyPr>
          <a:lstStyle/>
          <a:p>
            <a:r>
              <a:rPr lang="zh-CN" altLang="en-US" dirty="0">
                <a:ea typeface="宋体" pitchFamily="2" charset="-122"/>
              </a:rPr>
              <a:t>计算机的分类</a:t>
            </a:r>
            <a:endParaRPr lang="en-US" altLang="zh-CN" dirty="0">
              <a:ea typeface="宋体" pitchFamily="2" charset="-122"/>
            </a:endParaRPr>
          </a:p>
        </p:txBody>
      </p:sp>
      <p:sp>
        <p:nvSpPr>
          <p:cNvPr id="24579" name="Content Placeholder 2"/>
          <p:cNvSpPr>
            <a:spLocks noGrp="1"/>
          </p:cNvSpPr>
          <p:nvPr>
            <p:ph idx="1"/>
          </p:nvPr>
        </p:nvSpPr>
        <p:spPr>
          <a:xfrm>
            <a:off x="684213" y="1125538"/>
            <a:ext cx="8270875" cy="2159000"/>
          </a:xfrm>
          <a:ln/>
        </p:spPr>
        <p:txBody>
          <a:bodyPr vert="horz" wrap="square" lIns="91440" tIns="45720" rIns="91440" bIns="45720" anchor="t"/>
          <a:lstStyle/>
          <a:p>
            <a:pPr eaLnBrk="1" hangingPunct="1">
              <a:lnSpc>
                <a:spcPct val="90000"/>
              </a:lnSpc>
            </a:pPr>
            <a:r>
              <a:rPr lang="zh-CN" altLang="en-US" dirty="0">
                <a:ea typeface="宋体" pitchFamily="2" charset="-122"/>
              </a:rPr>
              <a:t>嵌入式计算机</a:t>
            </a:r>
            <a:endParaRPr lang="en-US" altLang="zh-CN" dirty="0">
              <a:ea typeface="宋体" pitchFamily="2" charset="-122"/>
            </a:endParaRPr>
          </a:p>
          <a:p>
            <a:pPr lvl="1" eaLnBrk="1" hangingPunct="1">
              <a:lnSpc>
                <a:spcPct val="90000"/>
              </a:lnSpc>
            </a:pPr>
            <a:r>
              <a:rPr lang="zh-CN" altLang="en-US" dirty="0">
                <a:ea typeface="宋体" pitchFamily="2" charset="-122"/>
              </a:rPr>
              <a:t>通常和硬件集成在一起</a:t>
            </a:r>
            <a:endParaRPr lang="en-US" altLang="zh-CN" dirty="0">
              <a:ea typeface="宋体" pitchFamily="2" charset="-122"/>
            </a:endParaRPr>
          </a:p>
          <a:p>
            <a:pPr lvl="1" eaLnBrk="1" hangingPunct="1">
              <a:lnSpc>
                <a:spcPct val="90000"/>
              </a:lnSpc>
            </a:pPr>
            <a:r>
              <a:rPr lang="zh-CN" altLang="en-US" dirty="0">
                <a:ea typeface="宋体" pitchFamily="2" charset="-122"/>
              </a:rPr>
              <a:t>面向单一需求的嵌入式应用通常被严格限制成本或功耗</a:t>
            </a:r>
            <a:endParaRPr lang="en-AU" altLang="zh-CN" dirty="0">
              <a:ea typeface="宋体" pitchFamily="2" charset="-122"/>
            </a:endParaRPr>
          </a:p>
        </p:txBody>
      </p:sp>
      <p:sp>
        <p:nvSpPr>
          <p:cNvPr id="24580" name="Footer Placeholder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1 — Computer Abstractions and Technology — </a:t>
            </a:r>
            <a:fld id="{9A0DB2DC-4C9A-4742-B13C-FB6460FD3503}" type="slidenum">
              <a:rPr lang="en-AU" altLang="zh-CN" sz="1400" b="1" dirty="0">
                <a:ea typeface="宋体" pitchFamily="2" charset="-122"/>
              </a:rPr>
              <a:t>9</a:t>
            </a:fld>
            <a:endParaRPr lang="en-AU" altLang="zh-CN" sz="1400" b="1" dirty="0">
              <a:ea typeface="宋体" pitchFamily="2" charset="-122"/>
            </a:endParaRPr>
          </a:p>
        </p:txBody>
      </p:sp>
      <p:pic>
        <p:nvPicPr>
          <p:cNvPr id="24581" name="Picture 4" descr="http://upload.semidata.info/new.eefocus.com/article/image/2016/10/08/57f89124cd424.jpg"/>
          <p:cNvPicPr>
            <a:picLocks noChangeAspect="1"/>
          </p:cNvPicPr>
          <p:nvPr/>
        </p:nvPicPr>
        <p:blipFill>
          <a:blip r:embed="rId2"/>
          <a:stretch>
            <a:fillRect/>
          </a:stretch>
        </p:blipFill>
        <p:spPr>
          <a:xfrm>
            <a:off x="1633538" y="3068638"/>
            <a:ext cx="5705475" cy="2867025"/>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3 — Arithmetic for Computers — </a:t>
            </a:r>
            <a:fld id="{9A0DB2DC-4C9A-4742-B13C-FB6460FD3503}" type="slidenum">
              <a:rPr lang="en-AU" altLang="zh-CN" sz="1400" b="1" dirty="0">
                <a:ea typeface="宋体" pitchFamily="2" charset="-122"/>
              </a:rPr>
              <a:t>90</a:t>
            </a:fld>
            <a:endParaRPr lang="en-AU" altLang="zh-CN" sz="1400" b="1" dirty="0">
              <a:ea typeface="宋体" pitchFamily="2" charset="-122"/>
            </a:endParaRPr>
          </a:p>
        </p:txBody>
      </p:sp>
      <p:sp>
        <p:nvSpPr>
          <p:cNvPr id="289795"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乘法</a:t>
            </a:r>
            <a:endParaRPr lang="en-AU" altLang="zh-CN" dirty="0">
              <a:ea typeface="宋体" pitchFamily="2" charset="-122"/>
            </a:endParaRPr>
          </a:p>
        </p:txBody>
      </p:sp>
      <p:grpSp>
        <p:nvGrpSpPr>
          <p:cNvPr id="289796" name="Group 4"/>
          <p:cNvGrpSpPr/>
          <p:nvPr/>
        </p:nvGrpSpPr>
        <p:grpSpPr>
          <a:xfrm>
            <a:off x="2576513" y="1701800"/>
            <a:ext cx="1708150" cy="2225675"/>
            <a:chOff x="703" y="1616"/>
            <a:chExt cx="1076" cy="1402"/>
          </a:xfrm>
        </p:grpSpPr>
        <p:sp>
          <p:nvSpPr>
            <p:cNvPr id="289808" name="Text Box 5"/>
            <p:cNvSpPr txBox="1"/>
            <p:nvPr/>
          </p:nvSpPr>
          <p:spPr>
            <a:xfrm>
              <a:off x="703" y="1616"/>
              <a:ext cx="1076" cy="140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2000" dirty="0">
                  <a:latin typeface="Lucida Console" pitchFamily="49" charset="0"/>
                  <a:ea typeface="宋体" pitchFamily="2" charset="-122"/>
                </a:rPr>
                <a:t>   1000</a:t>
              </a:r>
            </a:p>
            <a:p>
              <a:pPr marL="0" lvl="0" indent="0">
                <a:spcBef>
                  <a:spcPct val="0"/>
                </a:spcBef>
                <a:buClrTx/>
                <a:buSzPct val="100000"/>
                <a:buNone/>
              </a:pPr>
              <a:r>
                <a:rPr lang="en-US" altLang="zh-CN" sz="2000" dirty="0">
                  <a:latin typeface="Lucida Console" pitchFamily="49" charset="0"/>
                  <a:ea typeface="宋体" pitchFamily="2" charset="-122"/>
                </a:rPr>
                <a:t>× 1001</a:t>
              </a:r>
            </a:p>
            <a:p>
              <a:pPr marL="0" lvl="0" indent="0">
                <a:spcBef>
                  <a:spcPct val="0"/>
                </a:spcBef>
                <a:buClrTx/>
                <a:buSzPct val="100000"/>
                <a:buNone/>
              </a:pPr>
              <a:r>
                <a:rPr lang="en-US" altLang="zh-CN" sz="2000" dirty="0">
                  <a:latin typeface="Lucida Console" pitchFamily="49" charset="0"/>
                  <a:ea typeface="宋体" pitchFamily="2" charset="-122"/>
                </a:rPr>
                <a:t>   1000</a:t>
              </a:r>
            </a:p>
            <a:p>
              <a:pPr marL="0" lvl="0" indent="0">
                <a:spcBef>
                  <a:spcPct val="0"/>
                </a:spcBef>
                <a:buClrTx/>
                <a:buSzPct val="100000"/>
                <a:buNone/>
              </a:pPr>
              <a:r>
                <a:rPr lang="en-US" altLang="zh-CN" sz="2000" dirty="0">
                  <a:latin typeface="Lucida Console" pitchFamily="49" charset="0"/>
                  <a:ea typeface="宋体" pitchFamily="2" charset="-122"/>
                </a:rPr>
                <a:t>  0000</a:t>
              </a:r>
              <a:r>
                <a:rPr lang="en-US" altLang="zh-CN" sz="2000" dirty="0">
                  <a:solidFill>
                    <a:srgbClr val="FF0000"/>
                  </a:solidFill>
                  <a:latin typeface="Lucida Console" pitchFamily="49" charset="0"/>
                  <a:ea typeface="宋体" pitchFamily="2" charset="-122"/>
                </a:rPr>
                <a:t>0</a:t>
              </a:r>
            </a:p>
            <a:p>
              <a:pPr marL="0" lvl="0" indent="0">
                <a:spcBef>
                  <a:spcPct val="0"/>
                </a:spcBef>
                <a:buClrTx/>
                <a:buSzPct val="100000"/>
                <a:buNone/>
              </a:pPr>
              <a:r>
                <a:rPr lang="en-US" altLang="zh-CN" sz="2000" dirty="0">
                  <a:latin typeface="Lucida Console" pitchFamily="49" charset="0"/>
                  <a:ea typeface="宋体" pitchFamily="2" charset="-122"/>
                </a:rPr>
                <a:t> 0000</a:t>
              </a:r>
              <a:r>
                <a:rPr lang="en-US" altLang="zh-CN" sz="2000" dirty="0">
                  <a:solidFill>
                    <a:srgbClr val="FF0000"/>
                  </a:solidFill>
                  <a:latin typeface="Lucida Console" pitchFamily="49" charset="0"/>
                  <a:ea typeface="宋体" pitchFamily="2" charset="-122"/>
                </a:rPr>
                <a:t>00</a:t>
              </a:r>
            </a:p>
            <a:p>
              <a:pPr marL="0" lvl="0" indent="0">
                <a:spcBef>
                  <a:spcPct val="0"/>
                </a:spcBef>
                <a:buClrTx/>
                <a:buSzPct val="100000"/>
                <a:buNone/>
              </a:pPr>
              <a:r>
                <a:rPr lang="en-US" altLang="zh-CN" sz="2000" dirty="0">
                  <a:latin typeface="Lucida Console" pitchFamily="49" charset="0"/>
                  <a:ea typeface="宋体" pitchFamily="2" charset="-122"/>
                </a:rPr>
                <a:t>1000</a:t>
              </a:r>
              <a:r>
                <a:rPr lang="en-US" altLang="zh-CN" sz="2000" dirty="0">
                  <a:solidFill>
                    <a:srgbClr val="FF0000"/>
                  </a:solidFill>
                  <a:latin typeface="Lucida Console" pitchFamily="49" charset="0"/>
                  <a:ea typeface="宋体" pitchFamily="2" charset="-122"/>
                </a:rPr>
                <a:t>000</a:t>
              </a:r>
              <a:r>
                <a:rPr lang="en-US" altLang="zh-CN" sz="2000" dirty="0">
                  <a:latin typeface="Lucida Console" pitchFamily="49" charset="0"/>
                  <a:ea typeface="宋体" pitchFamily="2" charset="-122"/>
                </a:rPr>
                <a:t>   </a:t>
              </a:r>
            </a:p>
            <a:p>
              <a:pPr marL="0" lvl="0" indent="0">
                <a:spcBef>
                  <a:spcPct val="0"/>
                </a:spcBef>
                <a:buClrTx/>
                <a:buSzPct val="100000"/>
                <a:buNone/>
              </a:pPr>
              <a:r>
                <a:rPr lang="en-US" altLang="zh-CN" sz="2000" dirty="0">
                  <a:latin typeface="Lucida Console" pitchFamily="49" charset="0"/>
                  <a:ea typeface="宋体" pitchFamily="2" charset="-122"/>
                </a:rPr>
                <a:t>1001000</a:t>
              </a:r>
              <a:endParaRPr lang="en-AU" altLang="zh-CN" sz="2000" dirty="0">
                <a:latin typeface="Lucida Console" pitchFamily="49" charset="0"/>
                <a:ea typeface="宋体" pitchFamily="2" charset="-122"/>
              </a:endParaRPr>
            </a:p>
          </p:txBody>
        </p:sp>
        <p:sp>
          <p:nvSpPr>
            <p:cNvPr id="289809" name="Line 6"/>
            <p:cNvSpPr/>
            <p:nvPr/>
          </p:nvSpPr>
          <p:spPr>
            <a:xfrm flipH="1">
              <a:off x="703" y="2022"/>
              <a:ext cx="771" cy="0"/>
            </a:xfrm>
            <a:prstGeom prst="line">
              <a:avLst/>
            </a:prstGeom>
            <a:ln w="9525" cap="flat" cmpd="sng">
              <a:solidFill>
                <a:schemeClr val="tx1"/>
              </a:solidFill>
              <a:prstDash val="solid"/>
              <a:headEnd type="none" w="med" len="med"/>
              <a:tailEnd type="none" w="med" len="med"/>
            </a:ln>
          </p:spPr>
        </p:sp>
        <p:sp>
          <p:nvSpPr>
            <p:cNvPr id="289810" name="Line 7"/>
            <p:cNvSpPr/>
            <p:nvPr/>
          </p:nvSpPr>
          <p:spPr>
            <a:xfrm flipH="1">
              <a:off x="703" y="2795"/>
              <a:ext cx="771" cy="0"/>
            </a:xfrm>
            <a:prstGeom prst="line">
              <a:avLst/>
            </a:prstGeom>
            <a:ln w="9525" cap="flat" cmpd="sng">
              <a:solidFill>
                <a:schemeClr val="tx1"/>
              </a:solidFill>
              <a:prstDash val="solid"/>
              <a:headEnd type="none" w="med" len="med"/>
              <a:tailEnd type="none" w="med" len="med"/>
            </a:ln>
          </p:spPr>
        </p:sp>
      </p:grpSp>
      <p:sp>
        <p:nvSpPr>
          <p:cNvPr id="28678" name="Text Box 9"/>
          <p:cNvSpPr txBox="1"/>
          <p:nvPr/>
        </p:nvSpPr>
        <p:spPr>
          <a:xfrm>
            <a:off x="1450975" y="4156075"/>
            <a:ext cx="2305050" cy="1474788"/>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rgbClr val="800000"/>
                </a:solidFill>
                <a:ea typeface="宋体" pitchFamily="2" charset="-122"/>
              </a:rPr>
              <a:t>Length</a:t>
            </a:r>
            <a:r>
              <a:rPr lang="en-US" altLang="zh-CN" sz="1800" dirty="0">
                <a:ea typeface="宋体" pitchFamily="2" charset="-122"/>
              </a:rPr>
              <a:t> of product is the sum of operand lengths</a:t>
            </a:r>
            <a:endParaRPr lang="en-AU" altLang="zh-CN" sz="1800" dirty="0">
              <a:ea typeface="宋体" pitchFamily="2" charset="-122"/>
            </a:endParaRPr>
          </a:p>
          <a:p>
            <a:pPr marL="0" lvl="0" indent="0">
              <a:spcBef>
                <a:spcPct val="0"/>
              </a:spcBef>
              <a:buClrTx/>
              <a:buSzPct val="100000"/>
              <a:buNone/>
            </a:pPr>
            <a:r>
              <a:rPr lang="zh-CN" altLang="en-AU" sz="1800" dirty="0">
                <a:ea typeface="宋体" pitchFamily="2" charset="-122"/>
              </a:rPr>
              <a:t>乘积的</a:t>
            </a:r>
            <a:r>
              <a:rPr lang="zh-CN" altLang="en-AU" sz="1800" dirty="0">
                <a:solidFill>
                  <a:srgbClr val="800000"/>
                </a:solidFill>
                <a:ea typeface="宋体" pitchFamily="2" charset="-122"/>
              </a:rPr>
              <a:t>位数</a:t>
            </a:r>
            <a:r>
              <a:rPr lang="zh-CN" altLang="en-AU" sz="1800" dirty="0">
                <a:ea typeface="宋体" pitchFamily="2" charset="-122"/>
              </a:rPr>
              <a:t>是乘数和被乘数之和</a:t>
            </a:r>
          </a:p>
        </p:txBody>
      </p:sp>
      <p:sp>
        <p:nvSpPr>
          <p:cNvPr id="28679" name="AutoShape 10"/>
          <p:cNvSpPr/>
          <p:nvPr/>
        </p:nvSpPr>
        <p:spPr>
          <a:xfrm>
            <a:off x="768350" y="1268413"/>
            <a:ext cx="1439863" cy="576262"/>
          </a:xfrm>
          <a:prstGeom prst="borderCallout1">
            <a:avLst>
              <a:gd name="adj1" fmla="val 19833"/>
              <a:gd name="adj2" fmla="val 105292"/>
              <a:gd name="adj3" fmla="val 100000"/>
              <a:gd name="adj4" fmla="val 156120"/>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600" dirty="0">
                <a:ea typeface="宋体" pitchFamily="2" charset="-122"/>
              </a:rPr>
              <a:t>Multiplicand</a:t>
            </a:r>
            <a:r>
              <a:rPr lang="zh-CN" altLang="en-US" sz="1600" dirty="0">
                <a:ea typeface="宋体" pitchFamily="2" charset="-122"/>
              </a:rPr>
              <a:t>被乘数</a:t>
            </a:r>
            <a:endParaRPr lang="zh-CN" altLang="en-AU" sz="1600" dirty="0">
              <a:ea typeface="宋体" pitchFamily="2" charset="-122"/>
            </a:endParaRPr>
          </a:p>
        </p:txBody>
      </p:sp>
      <p:sp>
        <p:nvSpPr>
          <p:cNvPr id="28680" name="AutoShape 11"/>
          <p:cNvSpPr/>
          <p:nvPr/>
        </p:nvSpPr>
        <p:spPr>
          <a:xfrm>
            <a:off x="768350" y="1917700"/>
            <a:ext cx="1439863" cy="330200"/>
          </a:xfrm>
          <a:prstGeom prst="borderCallout1">
            <a:avLst>
              <a:gd name="adj1" fmla="val 34616"/>
              <a:gd name="adj2" fmla="val 105292"/>
              <a:gd name="adj3" fmla="val 69231"/>
              <a:gd name="adj4" fmla="val 157884"/>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600" dirty="0">
                <a:ea typeface="宋体" pitchFamily="2" charset="-122"/>
              </a:rPr>
              <a:t>Multiplier</a:t>
            </a:r>
            <a:r>
              <a:rPr lang="zh-CN" altLang="en-US" sz="1600" dirty="0">
                <a:ea typeface="宋体" pitchFamily="2" charset="-122"/>
              </a:rPr>
              <a:t>乘数</a:t>
            </a:r>
            <a:endParaRPr lang="zh-CN" altLang="en-AU" sz="1600" dirty="0">
              <a:ea typeface="宋体" pitchFamily="2" charset="-122"/>
            </a:endParaRPr>
          </a:p>
        </p:txBody>
      </p:sp>
      <p:sp>
        <p:nvSpPr>
          <p:cNvPr id="28681" name="AutoShape 12"/>
          <p:cNvSpPr/>
          <p:nvPr/>
        </p:nvSpPr>
        <p:spPr>
          <a:xfrm>
            <a:off x="876300" y="3502025"/>
            <a:ext cx="1222375" cy="574675"/>
          </a:xfrm>
          <a:prstGeom prst="borderCallout1">
            <a:avLst>
              <a:gd name="adj1" fmla="val 19889"/>
              <a:gd name="adj2" fmla="val 106231"/>
              <a:gd name="adj3" fmla="val 36463"/>
              <a:gd name="adj4" fmla="val 141949"/>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600" dirty="0">
                <a:ea typeface="宋体" pitchFamily="2" charset="-122"/>
              </a:rPr>
              <a:t>Product</a:t>
            </a:r>
          </a:p>
          <a:p>
            <a:pPr marL="0" lvl="0" indent="0" algn="ctr">
              <a:spcBef>
                <a:spcPct val="0"/>
              </a:spcBef>
              <a:buClrTx/>
              <a:buSzPct val="100000"/>
              <a:buNone/>
            </a:pPr>
            <a:r>
              <a:rPr lang="zh-CN" altLang="en-US" sz="1600" dirty="0">
                <a:ea typeface="宋体" pitchFamily="2" charset="-122"/>
              </a:rPr>
              <a:t>乘积</a:t>
            </a:r>
            <a:endParaRPr lang="zh-CN" altLang="en-AU" sz="1600" dirty="0">
              <a:ea typeface="宋体" pitchFamily="2" charset="-122"/>
            </a:endParaRPr>
          </a:p>
        </p:txBody>
      </p:sp>
      <p:sp>
        <p:nvSpPr>
          <p:cNvPr id="289801" name="Text Box 14"/>
          <p:cNvSpPr txBox="1"/>
          <p:nvPr/>
        </p:nvSpPr>
        <p:spPr>
          <a:xfrm rot="5400000">
            <a:off x="7953375" y="822325"/>
            <a:ext cx="20129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§3.3 Multiplication</a:t>
            </a:r>
          </a:p>
        </p:txBody>
      </p:sp>
      <p:sp>
        <p:nvSpPr>
          <p:cNvPr id="4" name="任意多边形 3"/>
          <p:cNvSpPr/>
          <p:nvPr/>
        </p:nvSpPr>
        <p:spPr>
          <a:xfrm>
            <a:off x="4356100" y="1333500"/>
            <a:ext cx="1089025" cy="1557338"/>
          </a:xfrm>
          <a:custGeom>
            <a:avLst/>
            <a:gdLst>
              <a:gd name="connsiteX0" fmla="*/ 0 w 1556656"/>
              <a:gd name="connsiteY0" fmla="*/ 0 h 1089659"/>
              <a:gd name="connsiteX1" fmla="*/ 1011827 w 1556656"/>
              <a:gd name="connsiteY1" fmla="*/ 0 h 1089659"/>
              <a:gd name="connsiteX2" fmla="*/ 1556656 w 1556656"/>
              <a:gd name="connsiteY2" fmla="*/ 544830 h 1089659"/>
              <a:gd name="connsiteX3" fmla="*/ 1011827 w 1556656"/>
              <a:gd name="connsiteY3" fmla="*/ 1089659 h 1089659"/>
              <a:gd name="connsiteX4" fmla="*/ 0 w 1556656"/>
              <a:gd name="connsiteY4" fmla="*/ 1089659 h 1089659"/>
              <a:gd name="connsiteX5" fmla="*/ 544830 w 1556656"/>
              <a:gd name="connsiteY5" fmla="*/ 544830 h 1089659"/>
              <a:gd name="connsiteX6" fmla="*/ 0 w 1556656"/>
              <a:gd name="connsiteY6" fmla="*/ 0 h 108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656" h="1089659">
                <a:moveTo>
                  <a:pt x="1556655" y="0"/>
                </a:moveTo>
                <a:lnTo>
                  <a:pt x="1556655" y="708279"/>
                </a:lnTo>
                <a:lnTo>
                  <a:pt x="778327" y="1089659"/>
                </a:lnTo>
                <a:lnTo>
                  <a:pt x="1" y="708279"/>
                </a:lnTo>
                <a:lnTo>
                  <a:pt x="1" y="0"/>
                </a:lnTo>
                <a:lnTo>
                  <a:pt x="778327" y="381381"/>
                </a:lnTo>
                <a:lnTo>
                  <a:pt x="1556655"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701" tIns="557531" rIns="12700" bIns="557529" anchor="ctr"/>
          <a:lstStyle>
            <a:lvl1pPr defTabSz="889000">
              <a:defRPr>
                <a:solidFill>
                  <a:schemeClr val="tx1"/>
                </a:solidFill>
                <a:latin typeface="Arial" panose="020B0604020202090204" pitchFamily="34" charset="0"/>
              </a:defRPr>
            </a:lvl1pPr>
            <a:lvl2pPr marL="742950" indent="-285750" defTabSz="889000">
              <a:defRPr>
                <a:solidFill>
                  <a:schemeClr val="tx1"/>
                </a:solidFill>
                <a:latin typeface="Arial" panose="020B0604020202090204" pitchFamily="34" charset="0"/>
              </a:defRPr>
            </a:lvl2pPr>
            <a:lvl3pPr marL="1143000" indent="-228600" defTabSz="889000">
              <a:defRPr>
                <a:solidFill>
                  <a:schemeClr val="tx1"/>
                </a:solidFill>
                <a:latin typeface="Arial" panose="020B0604020202090204" pitchFamily="34" charset="0"/>
              </a:defRPr>
            </a:lvl3pPr>
            <a:lvl4pPr marL="1600200" indent="-228600" defTabSz="889000">
              <a:defRPr>
                <a:solidFill>
                  <a:schemeClr val="tx1"/>
                </a:solidFill>
                <a:latin typeface="Arial" panose="020B0604020202090204" pitchFamily="34" charset="0"/>
              </a:defRPr>
            </a:lvl4pPr>
            <a:lvl5pPr marL="2057400" indent="-228600" defTabSz="889000">
              <a:defRPr>
                <a:solidFill>
                  <a:schemeClr val="tx1"/>
                </a:solidFill>
                <a:latin typeface="Arial" panose="020B0604020202090204" pitchFamily="34" charset="0"/>
              </a:defRPr>
            </a:lvl5pPr>
            <a:lvl6pPr marL="2514600" indent="-228600" defTabSz="889000" eaLnBrk="0" fontAlgn="base" hangingPunct="0">
              <a:spcBef>
                <a:spcPct val="0"/>
              </a:spcBef>
              <a:spcAft>
                <a:spcPct val="0"/>
              </a:spcAft>
              <a:defRPr>
                <a:solidFill>
                  <a:schemeClr val="tx1"/>
                </a:solidFill>
                <a:latin typeface="Arial" panose="020B0604020202090204" pitchFamily="34" charset="0"/>
              </a:defRPr>
            </a:lvl6pPr>
            <a:lvl7pPr marL="2971800" indent="-228600" defTabSz="889000" eaLnBrk="0" fontAlgn="base" hangingPunct="0">
              <a:spcBef>
                <a:spcPct val="0"/>
              </a:spcBef>
              <a:spcAft>
                <a:spcPct val="0"/>
              </a:spcAft>
              <a:defRPr>
                <a:solidFill>
                  <a:schemeClr val="tx1"/>
                </a:solidFill>
                <a:latin typeface="Arial" panose="020B0604020202090204" pitchFamily="34" charset="0"/>
              </a:defRPr>
            </a:lvl7pPr>
            <a:lvl8pPr marL="3429000" indent="-228600" defTabSz="889000" eaLnBrk="0" fontAlgn="base" hangingPunct="0">
              <a:spcBef>
                <a:spcPct val="0"/>
              </a:spcBef>
              <a:spcAft>
                <a:spcPct val="0"/>
              </a:spcAft>
              <a:defRPr>
                <a:solidFill>
                  <a:schemeClr val="tx1"/>
                </a:solidFill>
                <a:latin typeface="Arial" panose="020B0604020202090204" pitchFamily="34" charset="0"/>
              </a:defRPr>
            </a:lvl8pPr>
            <a:lvl9pPr marL="3886200" indent="-228600" defTabSz="8890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889000" rtl="0" eaLnBrk="0" fontAlgn="base" latinLnBrk="0" hangingPunct="0">
              <a:lnSpc>
                <a:spcPct val="90000"/>
              </a:lnSpc>
              <a:spcBef>
                <a:spcPct val="0"/>
              </a:spcBef>
              <a:spcAft>
                <a:spcPct val="35000"/>
              </a:spcAft>
              <a:buClrTx/>
              <a:buSzTx/>
              <a:buFontTx/>
              <a:buNone/>
              <a:defRPr/>
            </a:pPr>
            <a:r>
              <a:rPr kumimoji="0" lang="zh-CN" altLang="en-US" sz="20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数据结构</a:t>
            </a:r>
          </a:p>
        </p:txBody>
      </p:sp>
      <p:sp>
        <p:nvSpPr>
          <p:cNvPr id="5" name="任意多边形 4"/>
          <p:cNvSpPr/>
          <p:nvPr/>
        </p:nvSpPr>
        <p:spPr>
          <a:xfrm>
            <a:off x="5445125" y="1333500"/>
            <a:ext cx="2943225" cy="1012825"/>
          </a:xfrm>
          <a:custGeom>
            <a:avLst/>
            <a:gdLst>
              <a:gd name="connsiteX0" fmla="*/ 168641 w 1011826"/>
              <a:gd name="connsiteY0" fmla="*/ 0 h 2942788"/>
              <a:gd name="connsiteX1" fmla="*/ 843185 w 1011826"/>
              <a:gd name="connsiteY1" fmla="*/ 0 h 2942788"/>
              <a:gd name="connsiteX2" fmla="*/ 1011826 w 1011826"/>
              <a:gd name="connsiteY2" fmla="*/ 168641 h 2942788"/>
              <a:gd name="connsiteX3" fmla="*/ 1011826 w 1011826"/>
              <a:gd name="connsiteY3" fmla="*/ 2942788 h 2942788"/>
              <a:gd name="connsiteX4" fmla="*/ 1011826 w 1011826"/>
              <a:gd name="connsiteY4" fmla="*/ 2942788 h 2942788"/>
              <a:gd name="connsiteX5" fmla="*/ 0 w 1011826"/>
              <a:gd name="connsiteY5" fmla="*/ 2942788 h 2942788"/>
              <a:gd name="connsiteX6" fmla="*/ 0 w 1011826"/>
              <a:gd name="connsiteY6" fmla="*/ 2942788 h 2942788"/>
              <a:gd name="connsiteX7" fmla="*/ 0 w 1011826"/>
              <a:gd name="connsiteY7" fmla="*/ 168641 h 2942788"/>
              <a:gd name="connsiteX8" fmla="*/ 168641 w 1011826"/>
              <a:gd name="connsiteY8" fmla="*/ 0 h 29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1826" h="2942788">
                <a:moveTo>
                  <a:pt x="1011826" y="490475"/>
                </a:moveTo>
                <a:lnTo>
                  <a:pt x="1011826" y="2452313"/>
                </a:lnTo>
                <a:cubicBezTo>
                  <a:pt x="1011826" y="2723194"/>
                  <a:pt x="985866" y="2942787"/>
                  <a:pt x="953842" y="2942787"/>
                </a:cubicBezTo>
                <a:lnTo>
                  <a:pt x="0" y="2942787"/>
                </a:lnTo>
                <a:lnTo>
                  <a:pt x="0" y="2942787"/>
                </a:lnTo>
                <a:lnTo>
                  <a:pt x="0" y="1"/>
                </a:lnTo>
                <a:lnTo>
                  <a:pt x="0" y="1"/>
                </a:lnTo>
                <a:lnTo>
                  <a:pt x="953842" y="1"/>
                </a:lnTo>
                <a:cubicBezTo>
                  <a:pt x="985866" y="1"/>
                  <a:pt x="1011826" y="219594"/>
                  <a:pt x="1011826" y="49047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28017" tIns="60822" rIns="60822" bIns="60824" anchor="ctr"/>
          <a:lstStyle>
            <a:lvl1pPr marL="342900" indent="-342900" defTabSz="800100">
              <a:defRPr>
                <a:solidFill>
                  <a:schemeClr val="tx1"/>
                </a:solidFill>
                <a:latin typeface="Arial" panose="020B0604020202090204" pitchFamily="34" charset="0"/>
              </a:defRPr>
            </a:lvl1pPr>
            <a:lvl2pPr marL="171450" indent="-171450" defTabSz="800100">
              <a:defRPr>
                <a:solidFill>
                  <a:schemeClr val="tx1"/>
                </a:solidFill>
                <a:latin typeface="Arial" panose="020B0604020202090204" pitchFamily="34" charset="0"/>
              </a:defRPr>
            </a:lvl2pPr>
            <a:lvl3pPr marL="1143000" indent="-228600" defTabSz="800100">
              <a:defRPr>
                <a:solidFill>
                  <a:schemeClr val="tx1"/>
                </a:solidFill>
                <a:latin typeface="Arial" panose="020B0604020202090204" pitchFamily="34" charset="0"/>
              </a:defRPr>
            </a:lvl3pPr>
            <a:lvl4pPr marL="1600200" indent="-228600" defTabSz="800100">
              <a:defRPr>
                <a:solidFill>
                  <a:schemeClr val="tx1"/>
                </a:solidFill>
                <a:latin typeface="Arial" panose="020B0604020202090204" pitchFamily="34" charset="0"/>
              </a:defRPr>
            </a:lvl4pPr>
            <a:lvl5pPr marL="2057400" indent="-228600" defTabSz="800100">
              <a:defRPr>
                <a:solidFill>
                  <a:schemeClr val="tx1"/>
                </a:solidFill>
                <a:latin typeface="Arial" panose="020B0604020202090204" pitchFamily="34" charset="0"/>
              </a:defRPr>
            </a:lvl5pPr>
            <a:lvl6pPr marL="2514600" indent="-228600" defTabSz="800100" eaLnBrk="0" fontAlgn="base" hangingPunct="0">
              <a:spcBef>
                <a:spcPct val="0"/>
              </a:spcBef>
              <a:spcAft>
                <a:spcPct val="0"/>
              </a:spcAft>
              <a:defRPr>
                <a:solidFill>
                  <a:schemeClr val="tx1"/>
                </a:solidFill>
                <a:latin typeface="Arial" panose="020B0604020202090204" pitchFamily="34" charset="0"/>
              </a:defRPr>
            </a:lvl6pPr>
            <a:lvl7pPr marL="2971800" indent="-228600" defTabSz="800100" eaLnBrk="0" fontAlgn="base" hangingPunct="0">
              <a:spcBef>
                <a:spcPct val="0"/>
              </a:spcBef>
              <a:spcAft>
                <a:spcPct val="0"/>
              </a:spcAft>
              <a:defRPr>
                <a:solidFill>
                  <a:schemeClr val="tx1"/>
                </a:solidFill>
                <a:latin typeface="Arial" panose="020B0604020202090204" pitchFamily="34" charset="0"/>
              </a:defRPr>
            </a:lvl7pPr>
            <a:lvl8pPr marL="3429000" indent="-228600" defTabSz="800100" eaLnBrk="0" fontAlgn="base" hangingPunct="0">
              <a:spcBef>
                <a:spcPct val="0"/>
              </a:spcBef>
              <a:spcAft>
                <a:spcPct val="0"/>
              </a:spcAft>
              <a:defRPr>
                <a:solidFill>
                  <a:schemeClr val="tx1"/>
                </a:solidFill>
                <a:latin typeface="Arial" panose="020B0604020202090204" pitchFamily="34" charset="0"/>
              </a:defRPr>
            </a:lvl8pPr>
            <a:lvl9pPr marL="3886200" indent="-228600" defTabSz="800100" eaLnBrk="0" fontAlgn="base" hangingPunct="0">
              <a:spcBef>
                <a:spcPct val="0"/>
              </a:spcBef>
              <a:spcAft>
                <a:spcPct val="0"/>
              </a:spcAft>
              <a:defRPr>
                <a:solidFill>
                  <a:schemeClr val="tx1"/>
                </a:solidFill>
                <a:latin typeface="Arial" panose="020B0604020202090204" pitchFamily="34" charset="0"/>
              </a:defRPr>
            </a:lvl9pPr>
          </a:lstStyle>
          <a:p>
            <a:pPr marL="171450" marR="0" lvl="1" indent="-171450" algn="l" defTabSz="800100" rtl="0" eaLnBrk="0" fontAlgn="base" latinLnBrk="0" hangingPunct="0">
              <a:lnSpc>
                <a:spcPct val="90000"/>
              </a:lnSpc>
              <a:spcBef>
                <a:spcPct val="0"/>
              </a:spcBef>
              <a:spcAft>
                <a:spcPct val="15000"/>
              </a:spcAft>
              <a:buClrTx/>
              <a:buSzTx/>
              <a:buFontTx/>
              <a:buChar char="•"/>
              <a:defRPr/>
            </a:pPr>
            <a:r>
              <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数据存储信息</a:t>
            </a:r>
          </a:p>
          <a:p>
            <a:pPr marL="171450" marR="0" lvl="1" indent="-171450" algn="l" defTabSz="800100" rtl="0" eaLnBrk="0" fontAlgn="base" latinLnBrk="0" hangingPunct="0">
              <a:lnSpc>
                <a:spcPct val="90000"/>
              </a:lnSpc>
              <a:spcBef>
                <a:spcPct val="0"/>
              </a:spcBef>
              <a:spcAft>
                <a:spcPct val="15000"/>
              </a:spcAft>
              <a:buClrTx/>
              <a:buSzTx/>
              <a:buFontTx/>
              <a:buChar char="•"/>
              <a:defRPr/>
            </a:pPr>
            <a:r>
              <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初始值</a:t>
            </a:r>
          </a:p>
        </p:txBody>
      </p:sp>
      <p:sp>
        <p:nvSpPr>
          <p:cNvPr id="6" name="任意多边形 5"/>
          <p:cNvSpPr/>
          <p:nvPr/>
        </p:nvSpPr>
        <p:spPr>
          <a:xfrm>
            <a:off x="4356100" y="2706688"/>
            <a:ext cx="1089025" cy="1557338"/>
          </a:xfrm>
          <a:custGeom>
            <a:avLst/>
            <a:gdLst>
              <a:gd name="connsiteX0" fmla="*/ 0 w 1556656"/>
              <a:gd name="connsiteY0" fmla="*/ 0 h 1089659"/>
              <a:gd name="connsiteX1" fmla="*/ 1011827 w 1556656"/>
              <a:gd name="connsiteY1" fmla="*/ 0 h 1089659"/>
              <a:gd name="connsiteX2" fmla="*/ 1556656 w 1556656"/>
              <a:gd name="connsiteY2" fmla="*/ 544830 h 1089659"/>
              <a:gd name="connsiteX3" fmla="*/ 1011827 w 1556656"/>
              <a:gd name="connsiteY3" fmla="*/ 1089659 h 1089659"/>
              <a:gd name="connsiteX4" fmla="*/ 0 w 1556656"/>
              <a:gd name="connsiteY4" fmla="*/ 1089659 h 1089659"/>
              <a:gd name="connsiteX5" fmla="*/ 544830 w 1556656"/>
              <a:gd name="connsiteY5" fmla="*/ 544830 h 1089659"/>
              <a:gd name="connsiteX6" fmla="*/ 0 w 1556656"/>
              <a:gd name="connsiteY6" fmla="*/ 0 h 108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656" h="1089659">
                <a:moveTo>
                  <a:pt x="1556655" y="0"/>
                </a:moveTo>
                <a:lnTo>
                  <a:pt x="1556655" y="708279"/>
                </a:lnTo>
                <a:lnTo>
                  <a:pt x="778327" y="1089659"/>
                </a:lnTo>
                <a:lnTo>
                  <a:pt x="1" y="708279"/>
                </a:lnTo>
                <a:lnTo>
                  <a:pt x="1" y="0"/>
                </a:lnTo>
                <a:lnTo>
                  <a:pt x="778327" y="381381"/>
                </a:lnTo>
                <a:lnTo>
                  <a:pt x="1556655"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701" tIns="557531" rIns="12700" bIns="557529" anchor="ctr"/>
          <a:lstStyle>
            <a:lvl1pPr defTabSz="889000">
              <a:defRPr>
                <a:solidFill>
                  <a:schemeClr val="tx1"/>
                </a:solidFill>
                <a:latin typeface="Arial" panose="020B0604020202090204" pitchFamily="34" charset="0"/>
              </a:defRPr>
            </a:lvl1pPr>
            <a:lvl2pPr marL="742950" indent="-285750" defTabSz="889000">
              <a:defRPr>
                <a:solidFill>
                  <a:schemeClr val="tx1"/>
                </a:solidFill>
                <a:latin typeface="Arial" panose="020B0604020202090204" pitchFamily="34" charset="0"/>
              </a:defRPr>
            </a:lvl2pPr>
            <a:lvl3pPr marL="1143000" indent="-228600" defTabSz="889000">
              <a:defRPr>
                <a:solidFill>
                  <a:schemeClr val="tx1"/>
                </a:solidFill>
                <a:latin typeface="Arial" panose="020B0604020202090204" pitchFamily="34" charset="0"/>
              </a:defRPr>
            </a:lvl3pPr>
            <a:lvl4pPr marL="1600200" indent="-228600" defTabSz="889000">
              <a:defRPr>
                <a:solidFill>
                  <a:schemeClr val="tx1"/>
                </a:solidFill>
                <a:latin typeface="Arial" panose="020B0604020202090204" pitchFamily="34" charset="0"/>
              </a:defRPr>
            </a:lvl4pPr>
            <a:lvl5pPr marL="2057400" indent="-228600" defTabSz="889000">
              <a:defRPr>
                <a:solidFill>
                  <a:schemeClr val="tx1"/>
                </a:solidFill>
                <a:latin typeface="Arial" panose="020B0604020202090204" pitchFamily="34" charset="0"/>
              </a:defRPr>
            </a:lvl5pPr>
            <a:lvl6pPr marL="2514600" indent="-228600" defTabSz="889000" eaLnBrk="0" fontAlgn="base" hangingPunct="0">
              <a:spcBef>
                <a:spcPct val="0"/>
              </a:spcBef>
              <a:spcAft>
                <a:spcPct val="0"/>
              </a:spcAft>
              <a:defRPr>
                <a:solidFill>
                  <a:schemeClr val="tx1"/>
                </a:solidFill>
                <a:latin typeface="Arial" panose="020B0604020202090204" pitchFamily="34" charset="0"/>
              </a:defRPr>
            </a:lvl6pPr>
            <a:lvl7pPr marL="2971800" indent="-228600" defTabSz="889000" eaLnBrk="0" fontAlgn="base" hangingPunct="0">
              <a:spcBef>
                <a:spcPct val="0"/>
              </a:spcBef>
              <a:spcAft>
                <a:spcPct val="0"/>
              </a:spcAft>
              <a:defRPr>
                <a:solidFill>
                  <a:schemeClr val="tx1"/>
                </a:solidFill>
                <a:latin typeface="Arial" panose="020B0604020202090204" pitchFamily="34" charset="0"/>
              </a:defRPr>
            </a:lvl7pPr>
            <a:lvl8pPr marL="3429000" indent="-228600" defTabSz="889000" eaLnBrk="0" fontAlgn="base" hangingPunct="0">
              <a:spcBef>
                <a:spcPct val="0"/>
              </a:spcBef>
              <a:spcAft>
                <a:spcPct val="0"/>
              </a:spcAft>
              <a:defRPr>
                <a:solidFill>
                  <a:schemeClr val="tx1"/>
                </a:solidFill>
                <a:latin typeface="Arial" panose="020B0604020202090204" pitchFamily="34" charset="0"/>
              </a:defRPr>
            </a:lvl8pPr>
            <a:lvl9pPr marL="3886200" indent="-228600" defTabSz="8890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889000" rtl="0" eaLnBrk="0" fontAlgn="base" latinLnBrk="0" hangingPunct="0">
              <a:lnSpc>
                <a:spcPct val="90000"/>
              </a:lnSpc>
              <a:spcBef>
                <a:spcPct val="0"/>
              </a:spcBef>
              <a:spcAft>
                <a:spcPct val="35000"/>
              </a:spcAft>
              <a:buClrTx/>
              <a:buSzTx/>
              <a:buFontTx/>
              <a:buNone/>
              <a:defRPr/>
            </a:pPr>
            <a:r>
              <a:rPr kumimoji="0" lang="zh-CN" altLang="en-US" sz="20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过程执行</a:t>
            </a:r>
          </a:p>
        </p:txBody>
      </p:sp>
      <p:sp>
        <p:nvSpPr>
          <p:cNvPr id="7" name="任意多边形 6"/>
          <p:cNvSpPr/>
          <p:nvPr/>
        </p:nvSpPr>
        <p:spPr>
          <a:xfrm>
            <a:off x="5445125" y="2706688"/>
            <a:ext cx="2943225" cy="1012825"/>
          </a:xfrm>
          <a:custGeom>
            <a:avLst/>
            <a:gdLst>
              <a:gd name="connsiteX0" fmla="*/ 168641 w 1011826"/>
              <a:gd name="connsiteY0" fmla="*/ 0 h 2942788"/>
              <a:gd name="connsiteX1" fmla="*/ 843185 w 1011826"/>
              <a:gd name="connsiteY1" fmla="*/ 0 h 2942788"/>
              <a:gd name="connsiteX2" fmla="*/ 1011826 w 1011826"/>
              <a:gd name="connsiteY2" fmla="*/ 168641 h 2942788"/>
              <a:gd name="connsiteX3" fmla="*/ 1011826 w 1011826"/>
              <a:gd name="connsiteY3" fmla="*/ 2942788 h 2942788"/>
              <a:gd name="connsiteX4" fmla="*/ 1011826 w 1011826"/>
              <a:gd name="connsiteY4" fmla="*/ 2942788 h 2942788"/>
              <a:gd name="connsiteX5" fmla="*/ 0 w 1011826"/>
              <a:gd name="connsiteY5" fmla="*/ 2942788 h 2942788"/>
              <a:gd name="connsiteX6" fmla="*/ 0 w 1011826"/>
              <a:gd name="connsiteY6" fmla="*/ 2942788 h 2942788"/>
              <a:gd name="connsiteX7" fmla="*/ 0 w 1011826"/>
              <a:gd name="connsiteY7" fmla="*/ 168641 h 2942788"/>
              <a:gd name="connsiteX8" fmla="*/ 168641 w 1011826"/>
              <a:gd name="connsiteY8" fmla="*/ 0 h 29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1826" h="2942788">
                <a:moveTo>
                  <a:pt x="1011826" y="490475"/>
                </a:moveTo>
                <a:lnTo>
                  <a:pt x="1011826" y="2452313"/>
                </a:lnTo>
                <a:cubicBezTo>
                  <a:pt x="1011826" y="2723194"/>
                  <a:pt x="985866" y="2942787"/>
                  <a:pt x="953842" y="2942787"/>
                </a:cubicBezTo>
                <a:lnTo>
                  <a:pt x="0" y="2942787"/>
                </a:lnTo>
                <a:lnTo>
                  <a:pt x="0" y="2942787"/>
                </a:lnTo>
                <a:lnTo>
                  <a:pt x="0" y="1"/>
                </a:lnTo>
                <a:lnTo>
                  <a:pt x="0" y="1"/>
                </a:lnTo>
                <a:lnTo>
                  <a:pt x="953842" y="1"/>
                </a:lnTo>
                <a:cubicBezTo>
                  <a:pt x="985866" y="1"/>
                  <a:pt x="1011826" y="219594"/>
                  <a:pt x="1011826" y="49047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3793" tIns="59553" rIns="59552" bIns="59553" anchor="ctr"/>
          <a:lstStyle>
            <a:lvl1pPr marL="342900" indent="-342900" defTabSz="711200">
              <a:defRPr>
                <a:solidFill>
                  <a:schemeClr val="tx1"/>
                </a:solidFill>
                <a:latin typeface="Arial" panose="020B0604020202090204" pitchFamily="34" charset="0"/>
              </a:defRPr>
            </a:lvl1pPr>
            <a:lvl2pPr marL="171450" indent="-171450" defTabSz="711200">
              <a:defRPr>
                <a:solidFill>
                  <a:schemeClr val="tx1"/>
                </a:solidFill>
                <a:latin typeface="Arial" panose="020B0604020202090204" pitchFamily="34" charset="0"/>
              </a:defRPr>
            </a:lvl2pPr>
            <a:lvl3pPr marL="1143000" indent="-228600" defTabSz="711200">
              <a:defRPr>
                <a:solidFill>
                  <a:schemeClr val="tx1"/>
                </a:solidFill>
                <a:latin typeface="Arial" panose="020B0604020202090204" pitchFamily="34" charset="0"/>
              </a:defRPr>
            </a:lvl3pPr>
            <a:lvl4pPr marL="1600200" indent="-228600" defTabSz="711200">
              <a:defRPr>
                <a:solidFill>
                  <a:schemeClr val="tx1"/>
                </a:solidFill>
                <a:latin typeface="Arial" panose="020B0604020202090204" pitchFamily="34" charset="0"/>
              </a:defRPr>
            </a:lvl4pPr>
            <a:lvl5pPr marL="2057400" indent="-228600" defTabSz="711200">
              <a:defRPr>
                <a:solidFill>
                  <a:schemeClr val="tx1"/>
                </a:solidFill>
                <a:latin typeface="Arial" panose="020B0604020202090204" pitchFamily="34" charset="0"/>
              </a:defRPr>
            </a:lvl5pPr>
            <a:lvl6pPr marL="2514600" indent="-228600" defTabSz="711200" eaLnBrk="0" fontAlgn="base" hangingPunct="0">
              <a:spcBef>
                <a:spcPct val="0"/>
              </a:spcBef>
              <a:spcAft>
                <a:spcPct val="0"/>
              </a:spcAft>
              <a:defRPr>
                <a:solidFill>
                  <a:schemeClr val="tx1"/>
                </a:solidFill>
                <a:latin typeface="Arial" panose="020B0604020202090204" pitchFamily="34" charset="0"/>
              </a:defRPr>
            </a:lvl6pPr>
            <a:lvl7pPr marL="2971800" indent="-228600" defTabSz="711200" eaLnBrk="0" fontAlgn="base" hangingPunct="0">
              <a:spcBef>
                <a:spcPct val="0"/>
              </a:spcBef>
              <a:spcAft>
                <a:spcPct val="0"/>
              </a:spcAft>
              <a:defRPr>
                <a:solidFill>
                  <a:schemeClr val="tx1"/>
                </a:solidFill>
                <a:latin typeface="Arial" panose="020B0604020202090204" pitchFamily="34" charset="0"/>
              </a:defRPr>
            </a:lvl7pPr>
            <a:lvl8pPr marL="3429000" indent="-228600" defTabSz="711200" eaLnBrk="0" fontAlgn="base" hangingPunct="0">
              <a:spcBef>
                <a:spcPct val="0"/>
              </a:spcBef>
              <a:spcAft>
                <a:spcPct val="0"/>
              </a:spcAft>
              <a:defRPr>
                <a:solidFill>
                  <a:schemeClr val="tx1"/>
                </a:solidFill>
                <a:latin typeface="Arial" panose="020B0604020202090204" pitchFamily="34" charset="0"/>
              </a:defRPr>
            </a:lvl8pPr>
            <a:lvl9pPr marL="3886200" indent="-228600" defTabSz="711200" eaLnBrk="0" fontAlgn="base" hangingPunct="0">
              <a:spcBef>
                <a:spcPct val="0"/>
              </a:spcBef>
              <a:spcAft>
                <a:spcPct val="0"/>
              </a:spcAft>
              <a:defRPr>
                <a:solidFill>
                  <a:schemeClr val="tx1"/>
                </a:solidFill>
                <a:latin typeface="Arial" panose="020B0604020202090204" pitchFamily="34" charset="0"/>
              </a:defRPr>
            </a:lvl9pPr>
          </a:lstStyle>
          <a:p>
            <a:pPr marL="171450" marR="0" lvl="1" indent="-171450" algn="l" defTabSz="711200" rtl="0" eaLnBrk="0" fontAlgn="base" latinLnBrk="0" hangingPunct="0">
              <a:lnSpc>
                <a:spcPct val="90000"/>
              </a:lnSpc>
              <a:spcBef>
                <a:spcPct val="0"/>
              </a:spcBef>
              <a:spcAft>
                <a:spcPct val="15000"/>
              </a:spcAft>
              <a:buClrTx/>
              <a:buSzTx/>
              <a:buFontTx/>
              <a:buChar char="•"/>
              <a:defRPr/>
            </a:pPr>
            <a:r>
              <a:rPr kumimoji="0" lang="zh-CN" altLang="en-US" sz="16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操作步骤</a:t>
            </a:r>
            <a:r>
              <a:rPr kumimoji="0" lang="en-US" altLang="zh-CN" sz="16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	</a:t>
            </a:r>
            <a:endParaRPr kumimoji="0" lang="zh-CN" altLang="en-US" sz="16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endParaRPr>
          </a:p>
          <a:p>
            <a:pPr marL="171450" marR="0" lvl="1" indent="-171450" algn="l" defTabSz="711200" rtl="0" eaLnBrk="0" fontAlgn="base" latinLnBrk="0" hangingPunct="0">
              <a:lnSpc>
                <a:spcPct val="90000"/>
              </a:lnSpc>
              <a:spcBef>
                <a:spcPct val="0"/>
              </a:spcBef>
              <a:spcAft>
                <a:spcPct val="15000"/>
              </a:spcAft>
              <a:buClrTx/>
              <a:buSzTx/>
              <a:buFontTx/>
              <a:buChar char="•"/>
              <a:defRPr/>
            </a:pPr>
            <a:r>
              <a:rPr kumimoji="0" lang="zh-CN" altLang="en-US" sz="16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操作结果</a:t>
            </a:r>
          </a:p>
        </p:txBody>
      </p:sp>
      <p:sp>
        <p:nvSpPr>
          <p:cNvPr id="8" name="任意多边形 7"/>
          <p:cNvSpPr/>
          <p:nvPr/>
        </p:nvSpPr>
        <p:spPr>
          <a:xfrm>
            <a:off x="4356100" y="4268788"/>
            <a:ext cx="1089025" cy="2112963"/>
          </a:xfrm>
          <a:custGeom>
            <a:avLst/>
            <a:gdLst>
              <a:gd name="connsiteX0" fmla="*/ 0 w 1556656"/>
              <a:gd name="connsiteY0" fmla="*/ 0 h 1089659"/>
              <a:gd name="connsiteX1" fmla="*/ 1011827 w 1556656"/>
              <a:gd name="connsiteY1" fmla="*/ 0 h 1089659"/>
              <a:gd name="connsiteX2" fmla="*/ 1556656 w 1556656"/>
              <a:gd name="connsiteY2" fmla="*/ 544830 h 1089659"/>
              <a:gd name="connsiteX3" fmla="*/ 1011827 w 1556656"/>
              <a:gd name="connsiteY3" fmla="*/ 1089659 h 1089659"/>
              <a:gd name="connsiteX4" fmla="*/ 0 w 1556656"/>
              <a:gd name="connsiteY4" fmla="*/ 1089659 h 1089659"/>
              <a:gd name="connsiteX5" fmla="*/ 544830 w 1556656"/>
              <a:gd name="connsiteY5" fmla="*/ 544830 h 1089659"/>
              <a:gd name="connsiteX6" fmla="*/ 0 w 1556656"/>
              <a:gd name="connsiteY6" fmla="*/ 0 h 108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656" h="1089659">
                <a:moveTo>
                  <a:pt x="1556655" y="0"/>
                </a:moveTo>
                <a:lnTo>
                  <a:pt x="1556655" y="708279"/>
                </a:lnTo>
                <a:lnTo>
                  <a:pt x="778327" y="1089659"/>
                </a:lnTo>
                <a:lnTo>
                  <a:pt x="1" y="708279"/>
                </a:lnTo>
                <a:lnTo>
                  <a:pt x="1" y="0"/>
                </a:lnTo>
                <a:lnTo>
                  <a:pt x="778327" y="381381"/>
                </a:lnTo>
                <a:lnTo>
                  <a:pt x="1556655"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701" tIns="557531" rIns="12700" bIns="557529" anchor="ctr"/>
          <a:lstStyle>
            <a:lvl1pPr defTabSz="889000">
              <a:defRPr>
                <a:solidFill>
                  <a:schemeClr val="tx1"/>
                </a:solidFill>
                <a:latin typeface="Arial" panose="020B0604020202090204" pitchFamily="34" charset="0"/>
              </a:defRPr>
            </a:lvl1pPr>
            <a:lvl2pPr marL="742950" indent="-285750" defTabSz="889000">
              <a:defRPr>
                <a:solidFill>
                  <a:schemeClr val="tx1"/>
                </a:solidFill>
                <a:latin typeface="Arial" panose="020B0604020202090204" pitchFamily="34" charset="0"/>
              </a:defRPr>
            </a:lvl2pPr>
            <a:lvl3pPr marL="1143000" indent="-228600" defTabSz="889000">
              <a:defRPr>
                <a:solidFill>
                  <a:schemeClr val="tx1"/>
                </a:solidFill>
                <a:latin typeface="Arial" panose="020B0604020202090204" pitchFamily="34" charset="0"/>
              </a:defRPr>
            </a:lvl3pPr>
            <a:lvl4pPr marL="1600200" indent="-228600" defTabSz="889000">
              <a:defRPr>
                <a:solidFill>
                  <a:schemeClr val="tx1"/>
                </a:solidFill>
                <a:latin typeface="Arial" panose="020B0604020202090204" pitchFamily="34" charset="0"/>
              </a:defRPr>
            </a:lvl4pPr>
            <a:lvl5pPr marL="2057400" indent="-228600" defTabSz="889000">
              <a:defRPr>
                <a:solidFill>
                  <a:schemeClr val="tx1"/>
                </a:solidFill>
                <a:latin typeface="Arial" panose="020B0604020202090204" pitchFamily="34" charset="0"/>
              </a:defRPr>
            </a:lvl5pPr>
            <a:lvl6pPr marL="2514600" indent="-228600" defTabSz="889000" eaLnBrk="0" fontAlgn="base" hangingPunct="0">
              <a:spcBef>
                <a:spcPct val="0"/>
              </a:spcBef>
              <a:spcAft>
                <a:spcPct val="0"/>
              </a:spcAft>
              <a:defRPr>
                <a:solidFill>
                  <a:schemeClr val="tx1"/>
                </a:solidFill>
                <a:latin typeface="Arial" panose="020B0604020202090204" pitchFamily="34" charset="0"/>
              </a:defRPr>
            </a:lvl6pPr>
            <a:lvl7pPr marL="2971800" indent="-228600" defTabSz="889000" eaLnBrk="0" fontAlgn="base" hangingPunct="0">
              <a:spcBef>
                <a:spcPct val="0"/>
              </a:spcBef>
              <a:spcAft>
                <a:spcPct val="0"/>
              </a:spcAft>
              <a:defRPr>
                <a:solidFill>
                  <a:schemeClr val="tx1"/>
                </a:solidFill>
                <a:latin typeface="Arial" panose="020B0604020202090204" pitchFamily="34" charset="0"/>
              </a:defRPr>
            </a:lvl7pPr>
            <a:lvl8pPr marL="3429000" indent="-228600" defTabSz="889000" eaLnBrk="0" fontAlgn="base" hangingPunct="0">
              <a:spcBef>
                <a:spcPct val="0"/>
              </a:spcBef>
              <a:spcAft>
                <a:spcPct val="0"/>
              </a:spcAft>
              <a:defRPr>
                <a:solidFill>
                  <a:schemeClr val="tx1"/>
                </a:solidFill>
                <a:latin typeface="Arial" panose="020B0604020202090204" pitchFamily="34" charset="0"/>
              </a:defRPr>
            </a:lvl8pPr>
            <a:lvl9pPr marL="3886200" indent="-228600" defTabSz="889000" eaLnBrk="0" fontAlgn="base" hangingPunct="0">
              <a:spcBef>
                <a:spcPct val="0"/>
              </a:spcBef>
              <a:spcAft>
                <a:spcPct val="0"/>
              </a:spcAft>
              <a:defRPr>
                <a:solidFill>
                  <a:schemeClr val="tx1"/>
                </a:solidFill>
                <a:latin typeface="Arial" panose="020B0604020202090204" pitchFamily="34" charset="0"/>
              </a:defRPr>
            </a:lvl9pPr>
          </a:lstStyle>
          <a:p>
            <a:pPr marL="0" marR="0" lvl="0" indent="0" algn="ctr" defTabSz="889000" rtl="0" eaLnBrk="0" fontAlgn="base" latinLnBrk="0" hangingPunct="0">
              <a:lnSpc>
                <a:spcPct val="90000"/>
              </a:lnSpc>
              <a:spcBef>
                <a:spcPct val="0"/>
              </a:spcBef>
              <a:spcAft>
                <a:spcPct val="35000"/>
              </a:spcAft>
              <a:buClrTx/>
              <a:buSzTx/>
              <a:buFontTx/>
              <a:buNone/>
              <a:defRPr/>
            </a:pPr>
            <a:r>
              <a:rPr kumimoji="0" lang="zh-CN" altLang="en-US" sz="2000" b="0" i="0" u="none" strike="noStrike" kern="1200" cap="none" spc="0" normalizeH="0" baseline="0" noProof="0">
                <a:ln>
                  <a:noFill/>
                </a:ln>
                <a:solidFill>
                  <a:srgbClr val="FFFFFF"/>
                </a:solidFill>
                <a:effectLst/>
                <a:uLnTx/>
                <a:uFillTx/>
                <a:latin typeface="Arial" panose="020B0604020202090204" pitchFamily="34" charset="0"/>
                <a:ea typeface="宋体" pitchFamily="2" charset="-122"/>
                <a:cs typeface="+mn-cs"/>
              </a:rPr>
              <a:t>后期处理</a:t>
            </a:r>
          </a:p>
        </p:txBody>
      </p:sp>
      <p:sp>
        <p:nvSpPr>
          <p:cNvPr id="9" name="任意多边形 8"/>
          <p:cNvSpPr/>
          <p:nvPr/>
        </p:nvSpPr>
        <p:spPr>
          <a:xfrm>
            <a:off x="5445125" y="4273550"/>
            <a:ext cx="2943225" cy="1387475"/>
          </a:xfrm>
          <a:custGeom>
            <a:avLst/>
            <a:gdLst>
              <a:gd name="connsiteX0" fmla="*/ 231402 w 1388387"/>
              <a:gd name="connsiteY0" fmla="*/ 0 h 2942788"/>
              <a:gd name="connsiteX1" fmla="*/ 1156985 w 1388387"/>
              <a:gd name="connsiteY1" fmla="*/ 0 h 2942788"/>
              <a:gd name="connsiteX2" fmla="*/ 1388387 w 1388387"/>
              <a:gd name="connsiteY2" fmla="*/ 231402 h 2942788"/>
              <a:gd name="connsiteX3" fmla="*/ 1388387 w 1388387"/>
              <a:gd name="connsiteY3" fmla="*/ 2942788 h 2942788"/>
              <a:gd name="connsiteX4" fmla="*/ 1388387 w 1388387"/>
              <a:gd name="connsiteY4" fmla="*/ 2942788 h 2942788"/>
              <a:gd name="connsiteX5" fmla="*/ 0 w 1388387"/>
              <a:gd name="connsiteY5" fmla="*/ 2942788 h 2942788"/>
              <a:gd name="connsiteX6" fmla="*/ 0 w 1388387"/>
              <a:gd name="connsiteY6" fmla="*/ 2942788 h 2942788"/>
              <a:gd name="connsiteX7" fmla="*/ 0 w 1388387"/>
              <a:gd name="connsiteY7" fmla="*/ 231402 h 2942788"/>
              <a:gd name="connsiteX8" fmla="*/ 231402 w 1388387"/>
              <a:gd name="connsiteY8" fmla="*/ 0 h 29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387" h="2942788">
                <a:moveTo>
                  <a:pt x="1388387" y="490474"/>
                </a:moveTo>
                <a:lnTo>
                  <a:pt x="1388387" y="2452314"/>
                </a:lnTo>
                <a:cubicBezTo>
                  <a:pt x="1388387" y="2723195"/>
                  <a:pt x="1339508" y="2942787"/>
                  <a:pt x="1279213" y="2942787"/>
                </a:cubicBezTo>
                <a:lnTo>
                  <a:pt x="0" y="2942787"/>
                </a:lnTo>
                <a:lnTo>
                  <a:pt x="0" y="2942787"/>
                </a:lnTo>
                <a:lnTo>
                  <a:pt x="0" y="1"/>
                </a:lnTo>
                <a:lnTo>
                  <a:pt x="0" y="1"/>
                </a:lnTo>
                <a:lnTo>
                  <a:pt x="1279213" y="1"/>
                </a:lnTo>
                <a:cubicBezTo>
                  <a:pt x="1339508" y="1"/>
                  <a:pt x="1388387" y="219593"/>
                  <a:pt x="1388387" y="490474"/>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3793" tIns="77936" rIns="77935" bIns="77935" anchor="ctr"/>
          <a:lstStyle>
            <a:lvl1pPr marL="342900" indent="-342900" defTabSz="711200">
              <a:defRPr>
                <a:solidFill>
                  <a:schemeClr val="tx1"/>
                </a:solidFill>
                <a:latin typeface="Arial" panose="020B0604020202090204" pitchFamily="34" charset="0"/>
              </a:defRPr>
            </a:lvl1pPr>
            <a:lvl2pPr marL="171450" indent="-171450" defTabSz="711200">
              <a:defRPr>
                <a:solidFill>
                  <a:schemeClr val="tx1"/>
                </a:solidFill>
                <a:latin typeface="Arial" panose="020B0604020202090204" pitchFamily="34" charset="0"/>
              </a:defRPr>
            </a:lvl2pPr>
            <a:lvl3pPr marL="342900" indent="-171450" defTabSz="711200">
              <a:defRPr>
                <a:solidFill>
                  <a:schemeClr val="tx1"/>
                </a:solidFill>
                <a:latin typeface="Arial" panose="020B0604020202090204" pitchFamily="34" charset="0"/>
              </a:defRPr>
            </a:lvl3pPr>
            <a:lvl4pPr marL="1600200" indent="-228600" defTabSz="711200">
              <a:defRPr>
                <a:solidFill>
                  <a:schemeClr val="tx1"/>
                </a:solidFill>
                <a:latin typeface="Arial" panose="020B0604020202090204" pitchFamily="34" charset="0"/>
              </a:defRPr>
            </a:lvl4pPr>
            <a:lvl5pPr marL="2057400" indent="-228600" defTabSz="711200">
              <a:defRPr>
                <a:solidFill>
                  <a:schemeClr val="tx1"/>
                </a:solidFill>
                <a:latin typeface="Arial" panose="020B0604020202090204" pitchFamily="34" charset="0"/>
              </a:defRPr>
            </a:lvl5pPr>
            <a:lvl6pPr marL="2514600" indent="-228600" defTabSz="711200" eaLnBrk="0" fontAlgn="base" hangingPunct="0">
              <a:spcBef>
                <a:spcPct val="0"/>
              </a:spcBef>
              <a:spcAft>
                <a:spcPct val="0"/>
              </a:spcAft>
              <a:defRPr>
                <a:solidFill>
                  <a:schemeClr val="tx1"/>
                </a:solidFill>
                <a:latin typeface="Arial" panose="020B0604020202090204" pitchFamily="34" charset="0"/>
              </a:defRPr>
            </a:lvl6pPr>
            <a:lvl7pPr marL="2971800" indent="-228600" defTabSz="711200" eaLnBrk="0" fontAlgn="base" hangingPunct="0">
              <a:spcBef>
                <a:spcPct val="0"/>
              </a:spcBef>
              <a:spcAft>
                <a:spcPct val="0"/>
              </a:spcAft>
              <a:defRPr>
                <a:solidFill>
                  <a:schemeClr val="tx1"/>
                </a:solidFill>
                <a:latin typeface="Arial" panose="020B0604020202090204" pitchFamily="34" charset="0"/>
              </a:defRPr>
            </a:lvl7pPr>
            <a:lvl8pPr marL="3429000" indent="-228600" defTabSz="711200" eaLnBrk="0" fontAlgn="base" hangingPunct="0">
              <a:spcBef>
                <a:spcPct val="0"/>
              </a:spcBef>
              <a:spcAft>
                <a:spcPct val="0"/>
              </a:spcAft>
              <a:defRPr>
                <a:solidFill>
                  <a:schemeClr val="tx1"/>
                </a:solidFill>
                <a:latin typeface="Arial" panose="020B0604020202090204" pitchFamily="34" charset="0"/>
              </a:defRPr>
            </a:lvl8pPr>
            <a:lvl9pPr marL="3886200" indent="-228600" defTabSz="711200" eaLnBrk="0" fontAlgn="base" hangingPunct="0">
              <a:spcBef>
                <a:spcPct val="0"/>
              </a:spcBef>
              <a:spcAft>
                <a:spcPct val="0"/>
              </a:spcAft>
              <a:defRPr>
                <a:solidFill>
                  <a:schemeClr val="tx1"/>
                </a:solidFill>
                <a:latin typeface="Arial" panose="020B0604020202090204" pitchFamily="34" charset="0"/>
              </a:defRPr>
            </a:lvl9pPr>
          </a:lstStyle>
          <a:p>
            <a:pPr marL="171450" marR="0" lvl="1" indent="-171450" algn="l" defTabSz="711200" rtl="0" eaLnBrk="0" fontAlgn="base" latinLnBrk="0" hangingPunct="0">
              <a:lnSpc>
                <a:spcPct val="90000"/>
              </a:lnSpc>
              <a:spcBef>
                <a:spcPct val="0"/>
              </a:spcBef>
              <a:spcAft>
                <a:spcPct val="15000"/>
              </a:spcAft>
              <a:buClrTx/>
              <a:buSzTx/>
              <a:buFontTx/>
              <a:buChar char="•"/>
              <a:defRPr/>
            </a:pPr>
            <a:r>
              <a:rPr kumimoji="0" lang="zh-CN" altLang="en-US" sz="16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算法分析</a:t>
            </a:r>
          </a:p>
          <a:p>
            <a:pPr marL="342900" marR="0" lvl="2" indent="-171450" algn="l" defTabSz="711200" rtl="0" eaLnBrk="0" fontAlgn="base" latinLnBrk="0" hangingPunct="0">
              <a:lnSpc>
                <a:spcPct val="90000"/>
              </a:lnSpc>
              <a:spcBef>
                <a:spcPct val="0"/>
              </a:spcBef>
              <a:spcAft>
                <a:spcPct val="15000"/>
              </a:spcAft>
              <a:buClrTx/>
              <a:buSzTx/>
              <a:buFontTx/>
              <a:buChar char="•"/>
              <a:defRPr/>
            </a:pPr>
            <a:r>
              <a:rPr kumimoji="0" lang="zh-CN" altLang="en-US" sz="16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检验正确性</a:t>
            </a:r>
          </a:p>
          <a:p>
            <a:pPr marL="342900" marR="0" lvl="2" indent="-171450" algn="l" defTabSz="711200" rtl="0" eaLnBrk="0" fontAlgn="base" latinLnBrk="0" hangingPunct="0">
              <a:lnSpc>
                <a:spcPct val="90000"/>
              </a:lnSpc>
              <a:spcBef>
                <a:spcPct val="0"/>
              </a:spcBef>
              <a:spcAft>
                <a:spcPct val="15000"/>
              </a:spcAft>
              <a:buClrTx/>
              <a:buSzTx/>
              <a:buFontTx/>
              <a:buChar char="•"/>
              <a:defRPr/>
            </a:pPr>
            <a:r>
              <a:rPr kumimoji="0" lang="zh-CN" altLang="en-US" sz="16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复杂度分析</a:t>
            </a:r>
          </a:p>
          <a:p>
            <a:pPr marL="171450" marR="0" lvl="1" indent="-171450" algn="l" defTabSz="711200" rtl="0" eaLnBrk="0" fontAlgn="base" latinLnBrk="0" hangingPunct="0">
              <a:lnSpc>
                <a:spcPct val="90000"/>
              </a:lnSpc>
              <a:spcBef>
                <a:spcPct val="0"/>
              </a:spcBef>
              <a:spcAft>
                <a:spcPct val="15000"/>
              </a:spcAft>
              <a:buClrTx/>
              <a:buSzTx/>
              <a:buFontTx/>
              <a:buChar char="•"/>
              <a:defRPr/>
            </a:pPr>
            <a:r>
              <a:rPr kumimoji="0" lang="zh-CN" altLang="en-US" sz="1600" b="0" i="0" u="none" strike="noStrike" kern="1200" cap="none" spc="0" normalizeH="0" baseline="0" noProof="0">
                <a:ln>
                  <a:noFill/>
                </a:ln>
                <a:solidFill>
                  <a:srgbClr val="000000"/>
                </a:solidFill>
                <a:effectLst/>
                <a:uLnTx/>
                <a:uFillTx/>
                <a:latin typeface="Arial" panose="020B0604020202090204" pitchFamily="34" charset="0"/>
                <a:ea typeface="宋体" pitchFamily="2" charset="-122"/>
                <a:cs typeface="+mn-cs"/>
              </a:rPr>
              <a:t>改进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animBg="1"/>
      <p:bldP spid="28679" grpId="0" animBg="1"/>
      <p:bldP spid="28680" grpId="0" animBg="1"/>
      <p:bldP spid="28681" grpId="0" animBg="1"/>
      <p:bldP spid="4" grpId="0" animBg="1"/>
      <p:bldP spid="5" grpId="0" animBg="1"/>
      <p:bldP spid="6" grpId="0" animBg="1"/>
      <p:bldP spid="7" grpId="0" animBg="1"/>
      <p:bldP spid="8"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3 — Arithmetic for Computers — </a:t>
            </a:r>
            <a:fld id="{9A0DB2DC-4C9A-4742-B13C-FB6460FD3503}" type="slidenum">
              <a:rPr lang="en-AU" altLang="zh-CN" sz="1400" b="1" dirty="0">
                <a:ea typeface="宋体" pitchFamily="2" charset="-122"/>
              </a:rPr>
              <a:t>91</a:t>
            </a:fld>
            <a:endParaRPr lang="en-AU" altLang="zh-CN" sz="1400" b="1" dirty="0">
              <a:ea typeface="宋体" pitchFamily="2" charset="-122"/>
            </a:endParaRPr>
          </a:p>
        </p:txBody>
      </p:sp>
      <p:pic>
        <p:nvPicPr>
          <p:cNvPr id="30723" name="Picture 9" descr="f03-05-P374493"/>
          <p:cNvPicPr>
            <a:picLocks noChangeAspect="1"/>
          </p:cNvPicPr>
          <p:nvPr/>
        </p:nvPicPr>
        <p:blipFill>
          <a:blip r:embed="rId3"/>
          <a:stretch>
            <a:fillRect/>
          </a:stretch>
        </p:blipFill>
        <p:spPr>
          <a:xfrm>
            <a:off x="34925" y="1125538"/>
            <a:ext cx="4608513" cy="5183187"/>
          </a:xfrm>
          <a:prstGeom prst="rect">
            <a:avLst/>
          </a:prstGeom>
          <a:noFill/>
          <a:ln w="9525">
            <a:noFill/>
          </a:ln>
        </p:spPr>
      </p:pic>
      <p:sp>
        <p:nvSpPr>
          <p:cNvPr id="291844"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乘法硬件</a:t>
            </a:r>
            <a:endParaRPr lang="en-AU" altLang="zh-CN" dirty="0">
              <a:ea typeface="宋体" pitchFamily="2" charset="-122"/>
            </a:endParaRPr>
          </a:p>
        </p:txBody>
      </p:sp>
      <p:sp>
        <p:nvSpPr>
          <p:cNvPr id="30725" name="AutoShape 5"/>
          <p:cNvSpPr/>
          <p:nvPr/>
        </p:nvSpPr>
        <p:spPr>
          <a:xfrm>
            <a:off x="6948488" y="5645150"/>
            <a:ext cx="1439862" cy="330200"/>
          </a:xfrm>
          <a:prstGeom prst="borderCallout1">
            <a:avLst>
              <a:gd name="adj1" fmla="val 34616"/>
              <a:gd name="adj2" fmla="val -5292"/>
              <a:gd name="adj3" fmla="val -218750"/>
              <a:gd name="adj4" fmla="val -34287"/>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600" dirty="0">
                <a:latin typeface="Tahoma" panose="020B0604030504040204" pitchFamily="34" charset="0"/>
                <a:ea typeface="宋体" pitchFamily="2" charset="-122"/>
              </a:rPr>
              <a:t>Initially 0</a:t>
            </a:r>
            <a:endParaRPr lang="en-AU" altLang="zh-CN" sz="1600" dirty="0">
              <a:latin typeface="Tahoma" panose="020B0604030504040204" pitchFamily="34" charset="0"/>
              <a:ea typeface="宋体" pitchFamily="2" charset="-122"/>
            </a:endParaRPr>
          </a:p>
        </p:txBody>
      </p:sp>
      <p:pic>
        <p:nvPicPr>
          <p:cNvPr id="30726" name="Picture 8" descr="f03-04-P374493"/>
          <p:cNvPicPr>
            <a:picLocks noChangeAspect="1"/>
          </p:cNvPicPr>
          <p:nvPr/>
        </p:nvPicPr>
        <p:blipFill>
          <a:blip r:embed="rId4"/>
          <a:stretch>
            <a:fillRect/>
          </a:stretch>
        </p:blipFill>
        <p:spPr>
          <a:xfrm>
            <a:off x="4716463" y="1700213"/>
            <a:ext cx="4392612" cy="3673475"/>
          </a:xfrm>
          <a:prstGeom prst="rect">
            <a:avLst/>
          </a:prstGeom>
          <a:noFill/>
          <a:ln w="9525">
            <a:noFill/>
          </a:ln>
        </p:spPr>
      </p:pic>
      <p:sp>
        <p:nvSpPr>
          <p:cNvPr id="8" name="文本框 7">
            <a:extLst>
              <a:ext uri="{FF2B5EF4-FFF2-40B4-BE49-F238E27FC236}">
                <a16:creationId xmlns:a16="http://schemas.microsoft.com/office/drawing/2014/main" id="{44398A00-E1E7-42C1-B13E-0BE1F39EE669}"/>
              </a:ext>
            </a:extLst>
          </p:cNvPr>
          <p:cNvSpPr txBox="1"/>
          <p:nvPr/>
        </p:nvSpPr>
        <p:spPr>
          <a:xfrm>
            <a:off x="3209393" y="6017037"/>
            <a:ext cx="4572000" cy="369332"/>
          </a:xfrm>
          <a:prstGeom prst="rect">
            <a:avLst/>
          </a:prstGeom>
          <a:noFill/>
        </p:spPr>
        <p:txBody>
          <a:bodyPr wrap="square">
            <a:spAutoFit/>
          </a:bodyPr>
          <a:lstStyle/>
          <a:p>
            <a:r>
              <a:rPr lang="en-US" altLang="zh-CN" sz="1800" dirty="0">
                <a:solidFill>
                  <a:srgbClr val="800000"/>
                </a:solidFill>
                <a:ea typeface="宋体" pitchFamily="2" charset="-122"/>
              </a:rPr>
              <a:t>32 bit </a:t>
            </a:r>
            <a:r>
              <a:rPr lang="zh-CN" altLang="en-US" sz="1800" dirty="0">
                <a:solidFill>
                  <a:srgbClr val="800000"/>
                </a:solidFill>
                <a:ea typeface="宋体" pitchFamily="2" charset="-122"/>
              </a:rPr>
              <a:t>* </a:t>
            </a:r>
            <a:r>
              <a:rPr lang="en-US" altLang="zh-CN" sz="1800" dirty="0">
                <a:solidFill>
                  <a:srgbClr val="800000"/>
                </a:solidFill>
                <a:ea typeface="宋体" pitchFamily="2" charset="-122"/>
              </a:rPr>
              <a:t>32 bit</a:t>
            </a:r>
            <a:endParaRPr lang="zh-CN" altLang="en-US" dirty="0"/>
          </a:p>
        </p:txBody>
      </p:sp>
      <p:sp>
        <p:nvSpPr>
          <p:cNvPr id="9" name="文本框 8">
            <a:extLst>
              <a:ext uri="{FF2B5EF4-FFF2-40B4-BE49-F238E27FC236}">
                <a16:creationId xmlns:a16="http://schemas.microsoft.com/office/drawing/2014/main" id="{655AF80B-1636-4BB8-A404-F0A94324034B}"/>
              </a:ext>
            </a:extLst>
          </p:cNvPr>
          <p:cNvSpPr txBox="1"/>
          <p:nvPr/>
        </p:nvSpPr>
        <p:spPr>
          <a:xfrm>
            <a:off x="5340700" y="2060848"/>
            <a:ext cx="1607788" cy="307777"/>
          </a:xfrm>
          <a:prstGeom prst="rect">
            <a:avLst/>
          </a:prstGeom>
          <a:noFill/>
        </p:spPr>
        <p:txBody>
          <a:bodyPr wrap="square">
            <a:spAutoFit/>
          </a:bodyPr>
          <a:lstStyle/>
          <a:p>
            <a:r>
              <a:rPr lang="zh-CN" altLang="en-US" sz="1400" dirty="0">
                <a:solidFill>
                  <a:srgbClr val="800000"/>
                </a:solidFill>
                <a:ea typeface="宋体" pitchFamily="2" charset="-122"/>
              </a:rPr>
              <a:t>被乘数</a:t>
            </a:r>
            <a:endParaRPr lang="zh-CN" altLang="en-US" sz="1400" dirty="0"/>
          </a:p>
        </p:txBody>
      </p:sp>
      <p:sp>
        <p:nvSpPr>
          <p:cNvPr id="10" name="文本框 9">
            <a:extLst>
              <a:ext uri="{FF2B5EF4-FFF2-40B4-BE49-F238E27FC236}">
                <a16:creationId xmlns:a16="http://schemas.microsoft.com/office/drawing/2014/main" id="{4CE97E61-CDB5-400D-AD00-D54FD9A5A4D2}"/>
              </a:ext>
            </a:extLst>
          </p:cNvPr>
          <p:cNvSpPr txBox="1"/>
          <p:nvPr/>
        </p:nvSpPr>
        <p:spPr>
          <a:xfrm>
            <a:off x="7224887" y="2013822"/>
            <a:ext cx="1607788" cy="307777"/>
          </a:xfrm>
          <a:prstGeom prst="rect">
            <a:avLst/>
          </a:prstGeom>
          <a:noFill/>
        </p:spPr>
        <p:txBody>
          <a:bodyPr wrap="square">
            <a:spAutoFit/>
          </a:bodyPr>
          <a:lstStyle/>
          <a:p>
            <a:r>
              <a:rPr lang="zh-CN" altLang="en-US" sz="1400" dirty="0">
                <a:solidFill>
                  <a:srgbClr val="800000"/>
                </a:solidFill>
                <a:ea typeface="宋体" pitchFamily="2" charset="-122"/>
              </a:rPr>
              <a:t>控制左移</a:t>
            </a:r>
            <a:endParaRPr lang="zh-CN" altLang="en-US" sz="1400" dirty="0"/>
          </a:p>
        </p:txBody>
      </p:sp>
      <p:sp>
        <p:nvSpPr>
          <p:cNvPr id="11" name="文本框 10">
            <a:extLst>
              <a:ext uri="{FF2B5EF4-FFF2-40B4-BE49-F238E27FC236}">
                <a16:creationId xmlns:a16="http://schemas.microsoft.com/office/drawing/2014/main" id="{9C866816-BF7C-4B4D-BA7D-63836F79C370}"/>
              </a:ext>
            </a:extLst>
          </p:cNvPr>
          <p:cNvSpPr txBox="1"/>
          <p:nvPr/>
        </p:nvSpPr>
        <p:spPr>
          <a:xfrm>
            <a:off x="5076056" y="4581128"/>
            <a:ext cx="1607788" cy="307777"/>
          </a:xfrm>
          <a:prstGeom prst="rect">
            <a:avLst/>
          </a:prstGeom>
          <a:noFill/>
        </p:spPr>
        <p:txBody>
          <a:bodyPr wrap="square">
            <a:spAutoFit/>
          </a:bodyPr>
          <a:lstStyle/>
          <a:p>
            <a:r>
              <a:rPr lang="zh-CN" altLang="en-US" sz="1400" dirty="0">
                <a:solidFill>
                  <a:srgbClr val="800000"/>
                </a:solidFill>
                <a:ea typeface="宋体" pitchFamily="2" charset="-122"/>
              </a:rPr>
              <a:t>保存运算结果</a:t>
            </a:r>
            <a:endParaRPr lang="zh-CN" altLang="en-US" sz="1400" dirty="0"/>
          </a:p>
        </p:txBody>
      </p:sp>
      <p:sp>
        <p:nvSpPr>
          <p:cNvPr id="12" name="文本框 11">
            <a:extLst>
              <a:ext uri="{FF2B5EF4-FFF2-40B4-BE49-F238E27FC236}">
                <a16:creationId xmlns:a16="http://schemas.microsoft.com/office/drawing/2014/main" id="{2CF52CFB-BB20-4AF7-BAA1-85056A6BB7D6}"/>
              </a:ext>
            </a:extLst>
          </p:cNvPr>
          <p:cNvSpPr txBox="1"/>
          <p:nvPr/>
        </p:nvSpPr>
        <p:spPr>
          <a:xfrm>
            <a:off x="5495393" y="3275111"/>
            <a:ext cx="1607788" cy="307777"/>
          </a:xfrm>
          <a:prstGeom prst="rect">
            <a:avLst/>
          </a:prstGeom>
          <a:noFill/>
        </p:spPr>
        <p:txBody>
          <a:bodyPr wrap="square">
            <a:spAutoFit/>
          </a:bodyPr>
          <a:lstStyle/>
          <a:p>
            <a:r>
              <a:rPr lang="zh-CN" altLang="en-US" sz="1400" dirty="0">
                <a:solidFill>
                  <a:srgbClr val="800000"/>
                </a:solidFill>
                <a:ea typeface="宋体" pitchFamily="2" charset="-122"/>
              </a:rPr>
              <a:t>加法</a:t>
            </a:r>
            <a:endParaRPr lang="zh-CN" altLang="en-US" sz="1400" dirty="0"/>
          </a:p>
        </p:txBody>
      </p:sp>
      <p:sp>
        <p:nvSpPr>
          <p:cNvPr id="13" name="文本框 12">
            <a:extLst>
              <a:ext uri="{FF2B5EF4-FFF2-40B4-BE49-F238E27FC236}">
                <a16:creationId xmlns:a16="http://schemas.microsoft.com/office/drawing/2014/main" id="{BAD3C884-3B94-4D11-AC01-6248ED9E8F9A}"/>
              </a:ext>
            </a:extLst>
          </p:cNvPr>
          <p:cNvSpPr txBox="1"/>
          <p:nvPr/>
        </p:nvSpPr>
        <p:spPr>
          <a:xfrm>
            <a:off x="7668419" y="3229173"/>
            <a:ext cx="1607788" cy="307777"/>
          </a:xfrm>
          <a:prstGeom prst="rect">
            <a:avLst/>
          </a:prstGeom>
          <a:noFill/>
        </p:spPr>
        <p:txBody>
          <a:bodyPr wrap="square">
            <a:spAutoFit/>
          </a:bodyPr>
          <a:lstStyle/>
          <a:p>
            <a:r>
              <a:rPr lang="zh-CN" altLang="en-US" sz="1400" dirty="0">
                <a:solidFill>
                  <a:srgbClr val="800000"/>
                </a:solidFill>
                <a:ea typeface="宋体" pitchFamily="2" charset="-122"/>
              </a:rPr>
              <a:t>乘数</a:t>
            </a:r>
            <a:endParaRPr lang="zh-CN" altLang="en-US" sz="1400" dirty="0"/>
          </a:p>
        </p:txBody>
      </p:sp>
      <p:sp>
        <p:nvSpPr>
          <p:cNvPr id="14" name="文本框 13">
            <a:extLst>
              <a:ext uri="{FF2B5EF4-FFF2-40B4-BE49-F238E27FC236}">
                <a16:creationId xmlns:a16="http://schemas.microsoft.com/office/drawing/2014/main" id="{DB9A3AFC-05D8-4E63-8FBE-6C66255CC5A5}"/>
              </a:ext>
            </a:extLst>
          </p:cNvPr>
          <p:cNvSpPr txBox="1"/>
          <p:nvPr/>
        </p:nvSpPr>
        <p:spPr>
          <a:xfrm>
            <a:off x="7987419" y="4297871"/>
            <a:ext cx="968994" cy="1600438"/>
          </a:xfrm>
          <a:prstGeom prst="rect">
            <a:avLst/>
          </a:prstGeom>
          <a:noFill/>
        </p:spPr>
        <p:txBody>
          <a:bodyPr wrap="square">
            <a:spAutoFit/>
          </a:bodyPr>
          <a:lstStyle/>
          <a:p>
            <a:r>
              <a:rPr lang="zh-CN" altLang="en-US" sz="1400" dirty="0">
                <a:solidFill>
                  <a:srgbClr val="800000"/>
                </a:solidFill>
                <a:ea typeface="宋体" pitchFamily="2" charset="-122"/>
              </a:rPr>
              <a:t>乘数寄存器的最低位（</a:t>
            </a:r>
            <a:r>
              <a:rPr lang="en-US" altLang="zh-CN" sz="1400" dirty="0">
                <a:solidFill>
                  <a:srgbClr val="800000"/>
                </a:solidFill>
                <a:ea typeface="宋体" pitchFamily="2" charset="-122"/>
              </a:rPr>
              <a:t>1</a:t>
            </a:r>
            <a:r>
              <a:rPr lang="zh-CN" altLang="en-US" sz="1400" dirty="0">
                <a:solidFill>
                  <a:srgbClr val="800000"/>
                </a:solidFill>
                <a:ea typeface="宋体" pitchFamily="2" charset="-122"/>
              </a:rPr>
              <a:t>）连接控制逻辑，生成相应控制信号</a:t>
            </a:r>
            <a:endParaRPr lang="zh-CN" altLang="en-US" sz="1400" dirty="0"/>
          </a:p>
        </p:txBody>
      </p:sp>
      <p:cxnSp>
        <p:nvCxnSpPr>
          <p:cNvPr id="4" name="连接符: 肘形 3">
            <a:extLst>
              <a:ext uri="{FF2B5EF4-FFF2-40B4-BE49-F238E27FC236}">
                <a16:creationId xmlns:a16="http://schemas.microsoft.com/office/drawing/2014/main" id="{EC6D84AE-3D46-434F-998E-302DFEB44DCE}"/>
              </a:ext>
            </a:extLst>
          </p:cNvPr>
          <p:cNvCxnSpPr>
            <a:cxnSpLocks/>
          </p:cNvCxnSpPr>
          <p:nvPr/>
        </p:nvCxnSpPr>
        <p:spPr bwMode="auto">
          <a:xfrm rot="5400000">
            <a:off x="7979209" y="3919773"/>
            <a:ext cx="746422" cy="504056"/>
          </a:xfrm>
          <a:prstGeom prst="bentConnector3">
            <a:avLst>
              <a:gd name="adj1" fmla="val 96729"/>
            </a:avLst>
          </a:prstGeom>
          <a:solidFill>
            <a:schemeClr val="accent1"/>
          </a:solidFill>
          <a:ln w="9525" cap="flat" cmpd="sng" algn="ctr">
            <a:solidFill>
              <a:srgbClr val="FF0000"/>
            </a:solidFill>
            <a:prstDash val="solid"/>
            <a:round/>
            <a:headEnd type="none" w="med" len="med"/>
            <a:tailEnd type="triangle"/>
          </a:ln>
        </p:spPr>
      </p:cxnSp>
      <p:cxnSp>
        <p:nvCxnSpPr>
          <p:cNvPr id="17" name="直接箭头连接符 16">
            <a:extLst>
              <a:ext uri="{FF2B5EF4-FFF2-40B4-BE49-F238E27FC236}">
                <a16:creationId xmlns:a16="http://schemas.microsoft.com/office/drawing/2014/main" id="{08F30046-3650-496F-B0DC-093B72FF5AF4}"/>
              </a:ext>
            </a:extLst>
          </p:cNvPr>
          <p:cNvCxnSpPr/>
          <p:nvPr/>
        </p:nvCxnSpPr>
        <p:spPr bwMode="auto">
          <a:xfrm flipH="1">
            <a:off x="6732240" y="4735016"/>
            <a:ext cx="492647" cy="0"/>
          </a:xfrm>
          <a:prstGeom prst="straightConnector1">
            <a:avLst/>
          </a:prstGeom>
          <a:ln>
            <a:solidFill>
              <a:srgbClr val="FF0000"/>
            </a:solidFill>
            <a:headEnd type="none" w="med" len="med"/>
            <a:tailEnd type="triangle"/>
          </a:ln>
        </p:spPr>
        <p:style>
          <a:lnRef idx="1">
            <a:schemeClr val="accent4"/>
          </a:lnRef>
          <a:fillRef idx="0">
            <a:schemeClr val="accent4"/>
          </a:fillRef>
          <a:effectRef idx="0">
            <a:schemeClr val="accent4"/>
          </a:effectRef>
          <a:fontRef idx="minor">
            <a:schemeClr val="tx1"/>
          </a:fontRef>
        </p:style>
      </p:cxnSp>
      <p:cxnSp>
        <p:nvCxnSpPr>
          <p:cNvPr id="19" name="直接连接符 18">
            <a:extLst>
              <a:ext uri="{FF2B5EF4-FFF2-40B4-BE49-F238E27FC236}">
                <a16:creationId xmlns:a16="http://schemas.microsoft.com/office/drawing/2014/main" id="{6A4DE561-328A-47AC-883E-DE4DB4EDE4DF}"/>
              </a:ext>
            </a:extLst>
          </p:cNvPr>
          <p:cNvCxnSpPr/>
          <p:nvPr/>
        </p:nvCxnSpPr>
        <p:spPr bwMode="auto">
          <a:xfrm flipV="1">
            <a:off x="7308304" y="3429000"/>
            <a:ext cx="0" cy="936105"/>
          </a:xfrm>
          <a:prstGeom prst="line">
            <a:avLst/>
          </a:prstGeom>
          <a:ln>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直接箭头连接符 21">
            <a:extLst>
              <a:ext uri="{FF2B5EF4-FFF2-40B4-BE49-F238E27FC236}">
                <a16:creationId xmlns:a16="http://schemas.microsoft.com/office/drawing/2014/main" id="{C454080D-EEBB-4E1D-A023-D93F51FA28C9}"/>
              </a:ext>
            </a:extLst>
          </p:cNvPr>
          <p:cNvCxnSpPr/>
          <p:nvPr/>
        </p:nvCxnSpPr>
        <p:spPr bwMode="auto">
          <a:xfrm flipH="1">
            <a:off x="6516216" y="3428999"/>
            <a:ext cx="792088" cy="0"/>
          </a:xfrm>
          <a:prstGeom prst="straightConnector1">
            <a:avLst/>
          </a:prstGeom>
          <a:solidFill>
            <a:schemeClr val="accent1"/>
          </a:solidFill>
          <a:ln w="9525" cap="flat" cmpd="sng" algn="ctr">
            <a:solidFill>
              <a:srgbClr val="FF0000"/>
            </a:solidFill>
            <a:prstDash val="solid"/>
            <a:round/>
            <a:headEnd type="none" w="med" len="med"/>
            <a:tailEnd type="triangle"/>
          </a:ln>
        </p:spPr>
      </p:cxnSp>
      <p:sp>
        <p:nvSpPr>
          <p:cNvPr id="28" name="文本框 27">
            <a:extLst>
              <a:ext uri="{FF2B5EF4-FFF2-40B4-BE49-F238E27FC236}">
                <a16:creationId xmlns:a16="http://schemas.microsoft.com/office/drawing/2014/main" id="{B5E0A752-8A10-458E-AC11-9A22AD353445}"/>
              </a:ext>
            </a:extLst>
          </p:cNvPr>
          <p:cNvSpPr txBox="1"/>
          <p:nvPr/>
        </p:nvSpPr>
        <p:spPr>
          <a:xfrm>
            <a:off x="8395316" y="3373239"/>
            <a:ext cx="1607788" cy="307777"/>
          </a:xfrm>
          <a:prstGeom prst="rect">
            <a:avLst/>
          </a:prstGeom>
          <a:noFill/>
        </p:spPr>
        <p:txBody>
          <a:bodyPr wrap="square">
            <a:spAutoFit/>
          </a:bodyPr>
          <a:lstStyle/>
          <a:p>
            <a:r>
              <a:rPr lang="zh-CN" altLang="en-US" sz="1400" dirty="0">
                <a:solidFill>
                  <a:srgbClr val="800000"/>
                </a:solidFill>
                <a:ea typeface="宋体" pitchFamily="2" charset="-122"/>
              </a:rPr>
              <a:t>控制右移</a:t>
            </a:r>
            <a:endParaRPr lang="zh-CN" altLang="en-US" sz="1400" dirty="0"/>
          </a:p>
        </p:txBody>
      </p:sp>
      <p:sp>
        <p:nvSpPr>
          <p:cNvPr id="31" name="矩形: 圆角 30">
            <a:extLst>
              <a:ext uri="{FF2B5EF4-FFF2-40B4-BE49-F238E27FC236}">
                <a16:creationId xmlns:a16="http://schemas.microsoft.com/office/drawing/2014/main" id="{4013EF7F-BC2E-48F2-9C37-C3FB9C641F34}"/>
              </a:ext>
            </a:extLst>
          </p:cNvPr>
          <p:cNvSpPr/>
          <p:nvPr/>
        </p:nvSpPr>
        <p:spPr bwMode="auto">
          <a:xfrm>
            <a:off x="0" y="2564904"/>
            <a:ext cx="2555776" cy="664269"/>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cxnSp>
        <p:nvCxnSpPr>
          <p:cNvPr id="26" name="直接箭头连接符 25">
            <a:extLst>
              <a:ext uri="{FF2B5EF4-FFF2-40B4-BE49-F238E27FC236}">
                <a16:creationId xmlns:a16="http://schemas.microsoft.com/office/drawing/2014/main" id="{0B4FD3AC-2BC2-4670-B5B2-CAF60F6C1531}"/>
              </a:ext>
            </a:extLst>
          </p:cNvPr>
          <p:cNvCxnSpPr/>
          <p:nvPr/>
        </p:nvCxnSpPr>
        <p:spPr bwMode="auto">
          <a:xfrm flipH="1" flipV="1">
            <a:off x="2555776" y="2924944"/>
            <a:ext cx="4752528" cy="1152128"/>
          </a:xfrm>
          <a:prstGeom prst="straightConnector1">
            <a:avLst/>
          </a:prstGeom>
          <a:solidFill>
            <a:schemeClr val="accent1"/>
          </a:solidFill>
          <a:ln w="9525" cap="flat" cmpd="sng" algn="ctr">
            <a:solidFill>
              <a:srgbClr val="FF0000"/>
            </a:solidFill>
            <a:prstDash val="solid"/>
            <a:round/>
            <a:headEnd type="none" w="med" len="med"/>
            <a:tailEnd type="triangle"/>
          </a:ln>
        </p:spPr>
      </p:cxnSp>
      <p:sp>
        <p:nvSpPr>
          <p:cNvPr id="34" name="文本框 33">
            <a:extLst>
              <a:ext uri="{FF2B5EF4-FFF2-40B4-BE49-F238E27FC236}">
                <a16:creationId xmlns:a16="http://schemas.microsoft.com/office/drawing/2014/main" id="{2F514598-D7E4-4AB7-926A-C0186FA3B59A}"/>
              </a:ext>
            </a:extLst>
          </p:cNvPr>
          <p:cNvSpPr txBox="1"/>
          <p:nvPr/>
        </p:nvSpPr>
        <p:spPr>
          <a:xfrm>
            <a:off x="4022277" y="190872"/>
            <a:ext cx="5086798" cy="10772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600" dirty="0"/>
              <a:t>1.</a:t>
            </a:r>
            <a:r>
              <a:rPr lang="zh-CN" altLang="en-US" sz="1600" dirty="0"/>
              <a:t>被乘数</a:t>
            </a:r>
            <a:r>
              <a:rPr lang="en-US" altLang="zh-CN" sz="1600" dirty="0"/>
              <a:t>64bit</a:t>
            </a:r>
            <a:r>
              <a:rPr lang="zh-CN" altLang="en-US" sz="1600" dirty="0"/>
              <a:t>：有效位只有</a:t>
            </a:r>
            <a:r>
              <a:rPr lang="en-US" altLang="zh-CN" sz="1600" dirty="0"/>
              <a:t>32</a:t>
            </a:r>
            <a:r>
              <a:rPr lang="zh-CN" altLang="en-US" sz="1600" dirty="0"/>
              <a:t>位，浪费了</a:t>
            </a:r>
            <a:r>
              <a:rPr lang="en-US" altLang="zh-CN" sz="1600" dirty="0"/>
              <a:t>32</a:t>
            </a:r>
            <a:r>
              <a:rPr lang="zh-CN" altLang="en-US" sz="1600" dirty="0"/>
              <a:t>位的空间</a:t>
            </a:r>
            <a:endParaRPr lang="en-US" altLang="zh-CN" sz="1600" dirty="0"/>
          </a:p>
          <a:p>
            <a:r>
              <a:rPr lang="en-US" altLang="zh-CN" sz="1600" dirty="0"/>
              <a:t>2.</a:t>
            </a:r>
            <a:r>
              <a:rPr lang="zh-CN" altLang="en-US" sz="1600" dirty="0"/>
              <a:t>乘数右移：有效位每周期减少</a:t>
            </a:r>
            <a:r>
              <a:rPr lang="en-US" altLang="zh-CN" sz="1600" dirty="0"/>
              <a:t>1</a:t>
            </a:r>
          </a:p>
          <a:p>
            <a:r>
              <a:rPr lang="en-US" altLang="zh-CN" sz="1600" dirty="0"/>
              <a:t>3.</a:t>
            </a:r>
            <a:r>
              <a:rPr lang="zh-CN" altLang="en-US" sz="1600" dirty="0"/>
              <a:t>乘积：初始有效位只有</a:t>
            </a:r>
            <a:r>
              <a:rPr lang="en-US" altLang="zh-CN" sz="1600" dirty="0"/>
              <a:t>32bit</a:t>
            </a:r>
            <a:r>
              <a:rPr lang="zh-CN" altLang="en-US" sz="1600" dirty="0"/>
              <a:t>，有效位每周期增加</a:t>
            </a:r>
            <a:r>
              <a:rPr lang="en-US" altLang="zh-CN" sz="1600" dirty="0"/>
              <a:t>1</a:t>
            </a:r>
          </a:p>
          <a:p>
            <a:r>
              <a:rPr lang="en-US" altLang="zh-CN" sz="1600" dirty="0"/>
              <a:t>4.</a:t>
            </a:r>
            <a:r>
              <a:rPr lang="zh-CN" altLang="en-US" sz="1600" dirty="0"/>
              <a:t>加法器：只需</a:t>
            </a:r>
            <a:r>
              <a:rPr lang="en-US" altLang="zh-CN" sz="1600" dirty="0"/>
              <a:t>32bit</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5"/>
          <p:cNvSpPr>
            <a:spLocks noGrp="1"/>
          </p:cNvSpPr>
          <p:nvPr>
            <p:ph type="title"/>
          </p:nvPr>
        </p:nvSpPr>
        <p:spPr>
          <a:xfrm>
            <a:off x="684213" y="266700"/>
            <a:ext cx="8259762" cy="641350"/>
          </a:xfrm>
          <a:ln/>
        </p:spPr>
        <p:txBody>
          <a:bodyPr vert="horz" wrap="square" lIns="91440" tIns="45720" rIns="91440" bIns="45720" anchor="b">
            <a:spAutoFit/>
          </a:bodyPr>
          <a:lstStyle/>
          <a:p>
            <a:r>
              <a:rPr lang="zh-CN" altLang="en-US" sz="3600" dirty="0">
                <a:ea typeface="宋体" pitchFamily="2" charset="-122"/>
              </a:rPr>
              <a:t>圆圈圈起来的是下一步要检测的位</a:t>
            </a:r>
          </a:p>
        </p:txBody>
      </p:sp>
      <p:graphicFrame>
        <p:nvGraphicFramePr>
          <p:cNvPr id="147775" name="Group 319"/>
          <p:cNvGraphicFramePr>
            <a:graphicFrameLocks noGrp="1"/>
          </p:cNvGraphicFramePr>
          <p:nvPr>
            <p:ph idx="1"/>
            <p:extLst>
              <p:ext uri="{D42A27DB-BD31-4B8C-83A1-F6EECF244321}">
                <p14:modId xmlns:p14="http://schemas.microsoft.com/office/powerpoint/2010/main" val="1189760101"/>
              </p:ext>
            </p:extLst>
          </p:nvPr>
        </p:nvGraphicFramePr>
        <p:xfrm>
          <a:off x="684213" y="1125538"/>
          <a:ext cx="8135937" cy="5551492"/>
        </p:xfrm>
        <a:graphic>
          <a:graphicData uri="http://schemas.openxmlformats.org/drawingml/2006/table">
            <a:tbl>
              <a:tblPr/>
              <a:tblGrid>
                <a:gridCol w="719137">
                  <a:extLst>
                    <a:ext uri="{9D8B030D-6E8A-4147-A177-3AD203B41FA5}">
                      <a16:colId xmlns:a16="http://schemas.microsoft.com/office/drawing/2014/main" val="20000"/>
                    </a:ext>
                  </a:extLst>
                </a:gridCol>
                <a:gridCol w="2447925">
                  <a:extLst>
                    <a:ext uri="{9D8B030D-6E8A-4147-A177-3AD203B41FA5}">
                      <a16:colId xmlns:a16="http://schemas.microsoft.com/office/drawing/2014/main" val="20001"/>
                    </a:ext>
                  </a:extLst>
                </a:gridCol>
                <a:gridCol w="1225550">
                  <a:extLst>
                    <a:ext uri="{9D8B030D-6E8A-4147-A177-3AD203B41FA5}">
                      <a16:colId xmlns:a16="http://schemas.microsoft.com/office/drawing/2014/main" val="20002"/>
                    </a:ext>
                  </a:extLst>
                </a:gridCol>
                <a:gridCol w="1800225">
                  <a:extLst>
                    <a:ext uri="{9D8B030D-6E8A-4147-A177-3AD203B41FA5}">
                      <a16:colId xmlns:a16="http://schemas.microsoft.com/office/drawing/2014/main" val="20003"/>
                    </a:ext>
                  </a:extLst>
                </a:gridCol>
                <a:gridCol w="1943100">
                  <a:extLst>
                    <a:ext uri="{9D8B030D-6E8A-4147-A177-3AD203B41FA5}">
                      <a16:colId xmlns:a16="http://schemas.microsoft.com/office/drawing/2014/main" val="20004"/>
                    </a:ext>
                  </a:extLst>
                </a:gridCol>
              </a:tblGrid>
              <a:tr h="396263">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黑体" pitchFamily="49" charset="-122"/>
                          <a:ea typeface="黑体" pitchFamily="49" charset="-122"/>
                        </a:rPr>
                        <a:t>迭代</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itchFamily="49" charset="-122"/>
                          <a:ea typeface="黑体" pitchFamily="49" charset="-122"/>
                        </a:rPr>
                        <a:t>步骤</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itchFamily="49" charset="-122"/>
                          <a:ea typeface="黑体" pitchFamily="49" charset="-122"/>
                        </a:rPr>
                        <a:t>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itchFamily="49" charset="-122"/>
                          <a:ea typeface="黑体" pitchFamily="49" charset="-122"/>
                        </a:rPr>
                        <a:t>被乘数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itchFamily="49" charset="-122"/>
                          <a:ea typeface="黑体" pitchFamily="49" charset="-122"/>
                        </a:rPr>
                        <a:t>积</a:t>
                      </a:r>
                      <a:r>
                        <a:rPr kumimoji="0" lang="en-US" altLang="zh-CN" sz="2000" b="0" i="0" u="none" strike="noStrike" cap="none" normalizeH="0" baseline="0">
                          <a:ln>
                            <a:noFill/>
                          </a:ln>
                          <a:solidFill>
                            <a:schemeClr val="tx1"/>
                          </a:solidFill>
                          <a:effectLst/>
                          <a:latin typeface="黑体" pitchFamily="49" charset="-122"/>
                          <a:ea typeface="黑体" pitchFamily="49" charset="-122"/>
                        </a:rPr>
                        <a:t>product</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63">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zh-CN" altLang="en-US" sz="2000" b="0" i="0" u="none" strike="noStrike" cap="none" normalizeH="0" baseline="0">
                          <a:ln>
                            <a:noFill/>
                          </a:ln>
                          <a:solidFill>
                            <a:schemeClr val="tx1"/>
                          </a:solidFill>
                          <a:effectLst/>
                          <a:latin typeface="黑体" pitchFamily="49" charset="-122"/>
                          <a:ea typeface="黑体" pitchFamily="49" charset="-122"/>
                        </a:rPr>
                        <a:t>初始值</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rgbClr val="800000"/>
                          </a:solidFill>
                          <a:effectLst/>
                          <a:highlight>
                            <a:srgbClr val="FFFF00"/>
                          </a:highlight>
                          <a:latin typeface="黑体" pitchFamily="49" charset="-122"/>
                          <a:ea typeface="黑体" pitchFamily="49" charset="-122"/>
                        </a:rPr>
                        <a:t>00</a:t>
                      </a:r>
                      <a:r>
                        <a:rPr kumimoji="0" lang="en-US" altLang="zh-CN" sz="2000" b="0" i="0" u="none" strike="noStrike" cap="none" normalizeH="0" baseline="0" dirty="0">
                          <a:ln>
                            <a:noFill/>
                          </a:ln>
                          <a:solidFill>
                            <a:srgbClr val="0000CC"/>
                          </a:solidFill>
                          <a:effectLst/>
                          <a:highlight>
                            <a:srgbClr val="FFFF00"/>
                          </a:highlight>
                          <a:latin typeface="黑体" pitchFamily="49" charset="-122"/>
                          <a:ea typeface="黑体" pitchFamily="49" charset="-122"/>
                        </a:rPr>
                        <a:t>1</a:t>
                      </a:r>
                      <a:r>
                        <a:rPr kumimoji="0" lang="en-US" altLang="zh-CN" sz="2000" b="1" i="0" u="none" strike="noStrike" cap="none" normalizeH="0" baseline="0" dirty="0">
                          <a:ln>
                            <a:noFill/>
                          </a:ln>
                          <a:solidFill>
                            <a:srgbClr val="0000CC"/>
                          </a:solidFill>
                          <a:effectLst/>
                          <a:highlight>
                            <a:srgbClr val="FFFF00"/>
                          </a:highlight>
                          <a:latin typeface="黑体" pitchFamily="49" charset="-122"/>
                          <a:ea typeface="黑体" pitchFamily="49" charset="-122"/>
                        </a:rPr>
                        <a:t>①</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rgbClr val="800000"/>
                          </a:solidFill>
                          <a:effectLst/>
                          <a:latin typeface="Arial" panose="020B0604020202090204" pitchFamily="34" charset="0"/>
                          <a:ea typeface="宋体" pitchFamily="2" charset="-122"/>
                        </a:rPr>
                        <a:t>0000 </a:t>
                      </a:r>
                      <a:r>
                        <a:rPr kumimoji="0" lang="en-US" altLang="zh-CN" sz="2000" b="0" i="0" u="none" strike="noStrike" cap="none" normalizeH="0" baseline="0" dirty="0">
                          <a:ln>
                            <a:noFill/>
                          </a:ln>
                          <a:solidFill>
                            <a:srgbClr val="800000"/>
                          </a:solidFill>
                          <a:effectLst/>
                          <a:highlight>
                            <a:srgbClr val="FFFF00"/>
                          </a:highlight>
                          <a:latin typeface="Arial" panose="020B0604020202090204" pitchFamily="34" charset="0"/>
                          <a:ea typeface="宋体" pitchFamily="2" charset="-122"/>
                        </a:rPr>
                        <a:t>00</a:t>
                      </a:r>
                      <a:r>
                        <a:rPr kumimoji="0" lang="en-US" altLang="zh-CN" sz="2000" b="0" i="0" u="none" strike="noStrike" cap="none" normalizeH="0" baseline="0" dirty="0">
                          <a:ln>
                            <a:noFill/>
                          </a:ln>
                          <a:solidFill>
                            <a:srgbClr val="0000CC"/>
                          </a:solidFill>
                          <a:effectLst/>
                          <a:highlight>
                            <a:srgbClr val="FFFF00"/>
                          </a:highlight>
                          <a:latin typeface="Arial" panose="020B0604020202090204" pitchFamily="34" charset="0"/>
                          <a:ea typeface="宋体" pitchFamily="2" charset="-122"/>
                        </a:rPr>
                        <a:t>10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0000 0000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63">
                <a:tc rowSpan="3">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1</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黑体" pitchFamily="49" charset="-122"/>
                          <a:ea typeface="黑体" pitchFamily="49" charset="-122"/>
                        </a:rPr>
                        <a:t>1:1→</a:t>
                      </a:r>
                      <a:r>
                        <a:rPr kumimoji="0" lang="zh-CN" altLang="en-US" sz="2000" b="0" i="0" u="none" strike="noStrike" cap="none" normalizeH="0" baseline="0" dirty="0">
                          <a:ln>
                            <a:noFill/>
                          </a:ln>
                          <a:solidFill>
                            <a:schemeClr val="tx1"/>
                          </a:solidFill>
                          <a:effectLst/>
                          <a:highlight>
                            <a:srgbClr val="FFFF00"/>
                          </a:highlight>
                          <a:latin typeface="黑体" pitchFamily="49" charset="-122"/>
                          <a:ea typeface="黑体" pitchFamily="49" charset="-122"/>
                        </a:rPr>
                        <a:t>积</a:t>
                      </a:r>
                      <a:r>
                        <a:rPr kumimoji="0" lang="en-US" altLang="zh-CN" sz="2000" b="0" i="0" u="none" strike="noStrike" cap="none" normalizeH="0" baseline="0" dirty="0">
                          <a:ln>
                            <a:noFill/>
                          </a:ln>
                          <a:solidFill>
                            <a:schemeClr val="tx1"/>
                          </a:solidFill>
                          <a:effectLst/>
                          <a:highlight>
                            <a:srgbClr val="FFFF00"/>
                          </a:highlight>
                          <a:latin typeface="黑体" pitchFamily="49" charset="-122"/>
                          <a:ea typeface="黑体" pitchFamily="49" charset="-122"/>
                        </a:rPr>
                        <a:t>=</a:t>
                      </a:r>
                      <a:r>
                        <a:rPr kumimoji="0" lang="zh-CN" altLang="en-US" sz="2000" b="0" i="0" u="none" strike="noStrike" cap="none" normalizeH="0" baseline="0" dirty="0">
                          <a:ln>
                            <a:noFill/>
                          </a:ln>
                          <a:solidFill>
                            <a:schemeClr val="tx1"/>
                          </a:solidFill>
                          <a:effectLst/>
                          <a:highlight>
                            <a:srgbClr val="FFFF00"/>
                          </a:highlight>
                          <a:latin typeface="黑体" pitchFamily="49" charset="-122"/>
                          <a:ea typeface="黑体" pitchFamily="49" charset="-122"/>
                        </a:rPr>
                        <a:t>积</a:t>
                      </a:r>
                      <a:r>
                        <a:rPr kumimoji="0" lang="en-US" altLang="zh-CN" sz="2000" b="0" i="0" u="none" strike="noStrike" cap="none" normalizeH="0" baseline="0" dirty="0">
                          <a:ln>
                            <a:noFill/>
                          </a:ln>
                          <a:solidFill>
                            <a:schemeClr val="tx1"/>
                          </a:solidFill>
                          <a:effectLst/>
                          <a:highlight>
                            <a:srgbClr val="FFFF00"/>
                          </a:highlight>
                          <a:latin typeface="黑体" pitchFamily="49" charset="-122"/>
                          <a:ea typeface="黑体" pitchFamily="49" charset="-122"/>
                        </a:rPr>
                        <a:t>+</a:t>
                      </a:r>
                      <a:r>
                        <a:rPr kumimoji="0" lang="zh-CN" altLang="en-US" sz="2000" b="0" i="0" u="none" strike="noStrike" cap="none" normalizeH="0" baseline="0" dirty="0">
                          <a:ln>
                            <a:noFill/>
                          </a:ln>
                          <a:solidFill>
                            <a:schemeClr val="tx1"/>
                          </a:solidFill>
                          <a:effectLst/>
                          <a:highlight>
                            <a:srgbClr val="FFFF00"/>
                          </a:highlight>
                          <a:latin typeface="黑体" pitchFamily="49" charset="-122"/>
                          <a:ea typeface="黑体" pitchFamily="49" charset="-122"/>
                        </a:rPr>
                        <a:t>被乘数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0011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0000 0010</a:t>
                      </a:r>
                      <a:endPar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rgbClr val="800000"/>
                          </a:solidFill>
                          <a:effectLst/>
                          <a:latin typeface="Arial" panose="020B0604020202090204" pitchFamily="34" charset="0"/>
                          <a:ea typeface="宋体" pitchFamily="2" charset="-122"/>
                        </a:rPr>
                        <a:t>0000 0010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6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黑体" pitchFamily="49" charset="-122"/>
                          <a:ea typeface="黑体" pitchFamily="49" charset="-122"/>
                        </a:rPr>
                        <a:t>2</a:t>
                      </a:r>
                      <a:r>
                        <a:rPr kumimoji="0" lang="zh-CN" altLang="en-US" sz="2000" b="0" i="0" u="none" strike="noStrike" cap="none" normalizeH="0" baseline="0" dirty="0">
                          <a:ln>
                            <a:noFill/>
                          </a:ln>
                          <a:solidFill>
                            <a:schemeClr val="tx1"/>
                          </a:solidFill>
                          <a:effectLst/>
                          <a:latin typeface="黑体" pitchFamily="49" charset="-122"/>
                          <a:ea typeface="黑体" pitchFamily="49" charset="-122"/>
                        </a:rPr>
                        <a:t>：</a:t>
                      </a:r>
                      <a:r>
                        <a:rPr kumimoji="0" lang="zh-CN" altLang="en-US" sz="2000" b="0" i="0" u="none" strike="noStrike" cap="none" normalizeH="0" baseline="0" dirty="0">
                          <a:ln>
                            <a:noFill/>
                          </a:ln>
                          <a:solidFill>
                            <a:srgbClr val="00B0F0"/>
                          </a:solidFill>
                          <a:effectLst/>
                          <a:latin typeface="黑体" pitchFamily="49" charset="-122"/>
                          <a:ea typeface="黑体" pitchFamily="49" charset="-122"/>
                        </a:rPr>
                        <a:t>左移</a:t>
                      </a:r>
                      <a:r>
                        <a:rPr kumimoji="0" lang="zh-CN" altLang="en-US" sz="2000" b="0" i="0" u="none" strike="noStrike" cap="none" normalizeH="0" baseline="0" dirty="0">
                          <a:ln>
                            <a:noFill/>
                          </a:ln>
                          <a:solidFill>
                            <a:schemeClr val="tx1"/>
                          </a:solidFill>
                          <a:effectLst/>
                          <a:latin typeface="黑体" pitchFamily="49" charset="-122"/>
                          <a:ea typeface="黑体" pitchFamily="49" charset="-122"/>
                        </a:rPr>
                        <a:t>被乘数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0011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rgbClr val="800000"/>
                          </a:solidFill>
                          <a:effectLst/>
                          <a:latin typeface="Arial" panose="020B0604020202090204" pitchFamily="34" charset="0"/>
                          <a:ea typeface="宋体" pitchFamily="2" charset="-122"/>
                        </a:rPr>
                        <a:t>0000 0100</a:t>
                      </a:r>
                      <a:endParaRPr kumimoji="0" lang="zh-CN" altLang="en-US" sz="2000" b="0" i="0" u="none" strike="noStrike" cap="none" normalizeH="0" baseline="0">
                        <a:ln>
                          <a:noFill/>
                        </a:ln>
                        <a:solidFill>
                          <a:srgbClr val="800000"/>
                        </a:solidFill>
                        <a:effectLst/>
                        <a:latin typeface="Arial" panose="020B060402020209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0000 0010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26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黑体" pitchFamily="49" charset="-122"/>
                          <a:ea typeface="黑体" pitchFamily="49" charset="-122"/>
                        </a:rPr>
                        <a:t>3</a:t>
                      </a:r>
                      <a:r>
                        <a:rPr kumimoji="0" lang="zh-CN" altLang="en-US" sz="2000" b="0" i="0" u="none" strike="noStrike" cap="none" normalizeH="0" baseline="0" dirty="0">
                          <a:ln>
                            <a:noFill/>
                          </a:ln>
                          <a:solidFill>
                            <a:schemeClr val="tx1"/>
                          </a:solidFill>
                          <a:effectLst/>
                          <a:latin typeface="黑体" pitchFamily="49" charset="-122"/>
                          <a:ea typeface="黑体" pitchFamily="49" charset="-122"/>
                        </a:rPr>
                        <a:t>：</a:t>
                      </a:r>
                      <a:r>
                        <a:rPr kumimoji="0" lang="zh-CN" altLang="en-US" sz="2000" b="0" i="0" u="none" strike="noStrike" cap="none" normalizeH="0" baseline="0" dirty="0">
                          <a:ln>
                            <a:noFill/>
                          </a:ln>
                          <a:solidFill>
                            <a:srgbClr val="00B0F0"/>
                          </a:solidFill>
                          <a:effectLst/>
                          <a:latin typeface="黑体" pitchFamily="49" charset="-122"/>
                          <a:ea typeface="黑体" pitchFamily="49" charset="-122"/>
                        </a:rPr>
                        <a:t>右移</a:t>
                      </a:r>
                      <a:r>
                        <a:rPr kumimoji="0" lang="zh-CN" altLang="en-US" sz="2000" b="0" i="0" u="none" strike="noStrike" cap="none" normalizeH="0" baseline="0" dirty="0">
                          <a:ln>
                            <a:noFill/>
                          </a:ln>
                          <a:solidFill>
                            <a:schemeClr val="tx1"/>
                          </a:solidFill>
                          <a:effectLst/>
                          <a:latin typeface="黑体" pitchFamily="49" charset="-122"/>
                          <a:ea typeface="黑体" pitchFamily="49" charset="-122"/>
                        </a:rPr>
                        <a:t>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a:t>
                      </a:r>
                      <a:r>
                        <a:rPr kumimoji="0" lang="en-US" altLang="zh-CN" sz="2000" b="1" i="0" u="none" strike="noStrike" cap="none" normalizeH="0" baseline="0">
                          <a:ln>
                            <a:noFill/>
                          </a:ln>
                          <a:solidFill>
                            <a:srgbClr val="800000"/>
                          </a:solidFill>
                          <a:effectLst/>
                          <a:latin typeface="黑体" pitchFamily="49" charset="-122"/>
                          <a:ea typeface="黑体" pitchFamily="49" charset="-122"/>
                        </a:rPr>
                        <a:t>①</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0000 0100</a:t>
                      </a:r>
                      <a:endPar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0000 0010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63">
                <a:tc rowSpan="3">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2</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黑体" pitchFamily="49" charset="-122"/>
                          <a:ea typeface="黑体" pitchFamily="49" charset="-122"/>
                        </a:rPr>
                        <a:t>1:1→</a:t>
                      </a:r>
                      <a:r>
                        <a:rPr kumimoji="0" lang="zh-CN" altLang="en-US" sz="2000" b="0" i="0" u="none" strike="noStrike" cap="none" normalizeH="0" baseline="0">
                          <a:ln>
                            <a:noFill/>
                          </a:ln>
                          <a:solidFill>
                            <a:schemeClr val="tx1"/>
                          </a:solidFill>
                          <a:effectLst/>
                          <a:latin typeface="黑体" pitchFamily="49" charset="-122"/>
                          <a:ea typeface="黑体" pitchFamily="49" charset="-122"/>
                        </a:rPr>
                        <a:t>积</a:t>
                      </a:r>
                      <a:r>
                        <a:rPr kumimoji="0" lang="en-US" altLang="zh-CN" sz="2000" b="0" i="0" u="none" strike="noStrike" cap="none" normalizeH="0" baseline="0">
                          <a:ln>
                            <a:noFill/>
                          </a:ln>
                          <a:solidFill>
                            <a:schemeClr val="tx1"/>
                          </a:solidFill>
                          <a:effectLst/>
                          <a:latin typeface="黑体" pitchFamily="49" charset="-122"/>
                          <a:ea typeface="黑体" pitchFamily="49" charset="-122"/>
                        </a:rPr>
                        <a:t>=</a:t>
                      </a:r>
                      <a:r>
                        <a:rPr kumimoji="0" lang="zh-CN" altLang="en-US" sz="2000" b="0" i="0" u="none" strike="noStrike" cap="none" normalizeH="0" baseline="0">
                          <a:ln>
                            <a:noFill/>
                          </a:ln>
                          <a:solidFill>
                            <a:schemeClr val="tx1"/>
                          </a:solidFill>
                          <a:effectLst/>
                          <a:latin typeface="黑体" pitchFamily="49" charset="-122"/>
                          <a:ea typeface="黑体" pitchFamily="49" charset="-122"/>
                        </a:rPr>
                        <a:t>积</a:t>
                      </a:r>
                      <a:r>
                        <a:rPr kumimoji="0" lang="en-US" altLang="zh-CN" sz="2000" b="0" i="0" u="none" strike="noStrike" cap="none" normalizeH="0" baseline="0">
                          <a:ln>
                            <a:noFill/>
                          </a:ln>
                          <a:solidFill>
                            <a:schemeClr val="tx1"/>
                          </a:solidFill>
                          <a:effectLst/>
                          <a:latin typeface="黑体" pitchFamily="49" charset="-122"/>
                          <a:ea typeface="黑体" pitchFamily="49" charset="-122"/>
                        </a:rPr>
                        <a:t>+</a:t>
                      </a:r>
                      <a:r>
                        <a:rPr kumimoji="0" lang="zh-CN" altLang="en-US" sz="2000" b="0" i="0" u="none" strike="noStrike" cap="none" normalizeH="0" baseline="0">
                          <a:ln>
                            <a:noFill/>
                          </a:ln>
                          <a:solidFill>
                            <a:schemeClr val="tx1"/>
                          </a:solidFill>
                          <a:effectLst/>
                          <a:latin typeface="黑体" pitchFamily="49" charset="-122"/>
                          <a:ea typeface="黑体" pitchFamily="49" charset="-122"/>
                        </a:rPr>
                        <a:t>被乘数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0000 0100</a:t>
                      </a:r>
                      <a:endPar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a:ln>
                            <a:noFill/>
                          </a:ln>
                          <a:solidFill>
                            <a:srgbClr val="0000CC"/>
                          </a:solidFill>
                          <a:effectLst/>
                          <a:latin typeface="Arial" panose="020B0604020202090204" pitchFamily="34" charset="0"/>
                          <a:ea typeface="宋体" pitchFamily="2" charset="-122"/>
                        </a:rPr>
                        <a:t>0000 0110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6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黑体" pitchFamily="49" charset="-122"/>
                          <a:ea typeface="黑体" pitchFamily="49" charset="-122"/>
                        </a:rPr>
                        <a:t>2</a:t>
                      </a:r>
                      <a:r>
                        <a:rPr kumimoji="0" lang="zh-CN" altLang="en-US" sz="2000" b="0" i="0" u="none" strike="noStrike" cap="none" normalizeH="0" baseline="0">
                          <a:ln>
                            <a:noFill/>
                          </a:ln>
                          <a:solidFill>
                            <a:schemeClr val="tx1"/>
                          </a:solidFill>
                          <a:effectLst/>
                          <a:latin typeface="黑体" pitchFamily="49" charset="-122"/>
                          <a:ea typeface="黑体" pitchFamily="49" charset="-122"/>
                        </a:rPr>
                        <a:t>：左移被乘数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0001</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rgbClr val="800000"/>
                          </a:solidFill>
                          <a:effectLst/>
                          <a:latin typeface="Arial" panose="020B0604020202090204" pitchFamily="34" charset="0"/>
                          <a:ea typeface="宋体" pitchFamily="2" charset="-122"/>
                        </a:rPr>
                        <a:t>0000 1000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0000 0110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007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黑体" pitchFamily="49" charset="-122"/>
                          <a:ea typeface="黑体" pitchFamily="49" charset="-122"/>
                        </a:rPr>
                        <a:t>3</a:t>
                      </a:r>
                      <a:r>
                        <a:rPr kumimoji="0" lang="zh-CN" altLang="en-US" sz="2000" b="0" i="0" u="none" strike="noStrike" cap="none" normalizeH="0" baseline="0" dirty="0">
                          <a:ln>
                            <a:noFill/>
                          </a:ln>
                          <a:solidFill>
                            <a:schemeClr val="tx1"/>
                          </a:solidFill>
                          <a:effectLst/>
                          <a:latin typeface="黑体" pitchFamily="49" charset="-122"/>
                          <a:ea typeface="黑体" pitchFamily="49" charset="-122"/>
                        </a:rPr>
                        <a:t>：右移乘数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000 0</a:t>
                      </a:r>
                      <a:endParaRPr kumimoji="0" lang="en-US" altLang="zh-CN" sz="2800" b="0" i="0" u="none" strike="noStrike" cap="none" normalizeH="0" baseline="0">
                        <a:ln>
                          <a:noFill/>
                        </a:ln>
                        <a:solidFill>
                          <a:schemeClr val="tx1"/>
                        </a:solidFill>
                        <a:effectLst/>
                        <a:latin typeface="Arial" panose="020B060402020209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0000 1000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0000 0110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63">
                <a:tc rowSpan="3">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3</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黑体" pitchFamily="49" charset="-122"/>
                          <a:ea typeface="黑体" pitchFamily="49" charset="-122"/>
                        </a:rPr>
                        <a:t>1: (0-&gt;)</a:t>
                      </a:r>
                      <a:r>
                        <a:rPr kumimoji="0" lang="zh-CN" altLang="en-US" sz="2000" b="0" i="0" u="none" strike="noStrike" cap="none" normalizeH="0" baseline="0" dirty="0">
                          <a:ln>
                            <a:noFill/>
                          </a:ln>
                          <a:solidFill>
                            <a:srgbClr val="800000"/>
                          </a:solidFill>
                          <a:effectLst/>
                          <a:highlight>
                            <a:srgbClr val="FFFF00"/>
                          </a:highlight>
                          <a:latin typeface="黑体" pitchFamily="49" charset="-122"/>
                          <a:ea typeface="黑体" pitchFamily="49" charset="-122"/>
                        </a:rPr>
                        <a:t>无操作</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0000 1000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0000 0110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26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黑体" pitchFamily="49" charset="-122"/>
                          <a:ea typeface="黑体" pitchFamily="49" charset="-122"/>
                        </a:rPr>
                        <a:t>2</a:t>
                      </a:r>
                      <a:r>
                        <a:rPr kumimoji="0" lang="zh-CN" altLang="en-US" sz="2000" b="0" i="0" u="none" strike="noStrike" cap="none" normalizeH="0" baseline="0">
                          <a:ln>
                            <a:noFill/>
                          </a:ln>
                          <a:solidFill>
                            <a:schemeClr val="tx1"/>
                          </a:solidFill>
                          <a:effectLst/>
                          <a:latin typeface="黑体" pitchFamily="49" charset="-122"/>
                          <a:ea typeface="黑体" pitchFamily="49" charset="-122"/>
                        </a:rPr>
                        <a:t>：左移被乘数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rgbClr val="800000"/>
                          </a:solidFill>
                          <a:effectLst/>
                          <a:latin typeface="Arial" panose="020B0604020202090204" pitchFamily="34" charset="0"/>
                          <a:ea typeface="宋体" pitchFamily="2" charset="-122"/>
                        </a:rPr>
                        <a:t>0001 0000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0000 0110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26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黑体" pitchFamily="49" charset="-122"/>
                          <a:ea typeface="黑体" pitchFamily="49" charset="-122"/>
                        </a:rPr>
                        <a:t>3</a:t>
                      </a:r>
                      <a:r>
                        <a:rPr kumimoji="0" lang="zh-CN" altLang="en-US" sz="2000" b="0" i="0" u="none" strike="noStrike" cap="none" normalizeH="0" baseline="0">
                          <a:ln>
                            <a:noFill/>
                          </a:ln>
                          <a:solidFill>
                            <a:schemeClr val="tx1"/>
                          </a:solidFill>
                          <a:effectLst/>
                          <a:latin typeface="黑体" pitchFamily="49" charset="-122"/>
                          <a:ea typeface="黑体" pitchFamily="49" charset="-122"/>
                        </a:rPr>
                        <a:t>：右移乘数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000 0</a:t>
                      </a:r>
                      <a:endParaRPr kumimoji="0" lang="zh-CN" altLang="en-US" sz="2000" b="0" i="0" u="none" strike="noStrike" cap="none" normalizeH="0" baseline="0">
                        <a:ln>
                          <a:noFill/>
                        </a:ln>
                        <a:solidFill>
                          <a:schemeClr val="tx1"/>
                        </a:solidFill>
                        <a:effectLst/>
                        <a:latin typeface="Arial" panose="020B0604020202090204" pitchFamily="34" charset="0"/>
                        <a:ea typeface="宋体" pitchFamily="2" charset="-122"/>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0001 0000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0000 0110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6263">
                <a:tc rowSpan="3">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endParaRPr kumimoji="0" lang="zh-CN" altLang="en-US" sz="2000" b="0" i="0" u="none" strike="noStrike" cap="none" normalizeH="0" baseline="0" dirty="0">
                        <a:ln>
                          <a:noFill/>
                        </a:ln>
                        <a:solidFill>
                          <a:schemeClr val="tx1"/>
                        </a:solidFill>
                        <a:effectLst/>
                        <a:latin typeface="Arial" panose="020B0604020202090204" pitchFamily="34" charset="0"/>
                        <a:ea typeface="宋体" pitchFamily="2" charset="-122"/>
                      </a:endParaRPr>
                    </a:p>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dirty="0">
                          <a:ln>
                            <a:noFill/>
                          </a:ln>
                          <a:solidFill>
                            <a:schemeClr val="tx1"/>
                          </a:solidFill>
                          <a:effectLst/>
                          <a:highlight>
                            <a:srgbClr val="FFFF00"/>
                          </a:highlight>
                          <a:latin typeface="Arial" panose="020B0604020202090204" pitchFamily="34" charset="0"/>
                          <a:ea typeface="宋体" pitchFamily="2" charset="-122"/>
                        </a:rPr>
                        <a:t>4</a:t>
                      </a: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黑体" pitchFamily="49" charset="-122"/>
                          <a:ea typeface="黑体" pitchFamily="49" charset="-122"/>
                        </a:rPr>
                        <a:t>1</a:t>
                      </a:r>
                      <a:r>
                        <a:rPr kumimoji="0" lang="zh-CN" altLang="en-US" sz="2000" b="0" i="0" u="none" strike="noStrike" cap="none" normalizeH="0" baseline="0">
                          <a:ln>
                            <a:noFill/>
                          </a:ln>
                          <a:solidFill>
                            <a:schemeClr val="tx1"/>
                          </a:solidFill>
                          <a:effectLst/>
                          <a:latin typeface="黑体" pitchFamily="49" charset="-122"/>
                          <a:ea typeface="黑体" pitchFamily="49" charset="-122"/>
                        </a:rPr>
                        <a:t>：</a:t>
                      </a:r>
                      <a:r>
                        <a:rPr kumimoji="0" lang="zh-CN" altLang="en-US" sz="2000" b="0" i="0" u="none" strike="noStrike" cap="none" normalizeH="0" baseline="0">
                          <a:ln>
                            <a:noFill/>
                          </a:ln>
                          <a:solidFill>
                            <a:srgbClr val="800000"/>
                          </a:solidFill>
                          <a:effectLst/>
                          <a:latin typeface="黑体" pitchFamily="49" charset="-122"/>
                          <a:ea typeface="黑体" pitchFamily="49" charset="-122"/>
                        </a:rPr>
                        <a:t>无操作</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0001 0000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0000 0110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9626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黑体" pitchFamily="49" charset="-122"/>
                          <a:ea typeface="黑体" pitchFamily="49" charset="-122"/>
                        </a:rPr>
                        <a:t>2</a:t>
                      </a:r>
                      <a:r>
                        <a:rPr kumimoji="0" lang="zh-CN" altLang="en-US" sz="2000" b="0" i="0" u="none" strike="noStrike" cap="none" normalizeH="0" baseline="0">
                          <a:ln>
                            <a:noFill/>
                          </a:ln>
                          <a:solidFill>
                            <a:schemeClr val="tx1"/>
                          </a:solidFill>
                          <a:effectLst/>
                          <a:latin typeface="黑体" pitchFamily="49" charset="-122"/>
                          <a:ea typeface="黑体" pitchFamily="49" charset="-122"/>
                        </a:rPr>
                        <a:t>：左移被乘数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rgbClr val="800000"/>
                          </a:solidFill>
                          <a:effectLst/>
                          <a:latin typeface="Arial" panose="020B0604020202090204" pitchFamily="34" charset="0"/>
                          <a:ea typeface="宋体" pitchFamily="2" charset="-122"/>
                        </a:rPr>
                        <a:t>0010 0000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0000 0110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96263">
                <a:tc vMerge="1">
                  <a:txBody>
                    <a:bodyPr/>
                    <a:lstStyle/>
                    <a:p>
                      <a:endParaRPr lang="zh-CN"/>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黑体" pitchFamily="49" charset="-122"/>
                          <a:ea typeface="黑体" pitchFamily="49" charset="-122"/>
                        </a:rPr>
                        <a:t>3</a:t>
                      </a:r>
                      <a:r>
                        <a:rPr kumimoji="0" lang="zh-CN" altLang="en-US" sz="2000" b="0" i="0" u="none" strike="noStrike" cap="none" normalizeH="0" baseline="0">
                          <a:ln>
                            <a:noFill/>
                          </a:ln>
                          <a:solidFill>
                            <a:schemeClr val="tx1"/>
                          </a:solidFill>
                          <a:effectLst/>
                          <a:latin typeface="黑体" pitchFamily="49" charset="-122"/>
                          <a:ea typeface="黑体" pitchFamily="49" charset="-122"/>
                        </a:rPr>
                        <a:t>：右移乘数</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a:ln>
                            <a:noFill/>
                          </a:ln>
                          <a:solidFill>
                            <a:schemeClr val="tx1"/>
                          </a:solidFill>
                          <a:effectLst/>
                          <a:latin typeface="Arial" panose="020B0604020202090204" pitchFamily="34" charset="0"/>
                          <a:ea typeface="宋体" pitchFamily="2" charset="-122"/>
                        </a:rPr>
                        <a:t>0010 0000</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dirty="0">
                          <a:ln>
                            <a:noFill/>
                          </a:ln>
                          <a:solidFill>
                            <a:srgbClr val="0000CC"/>
                          </a:solidFill>
                          <a:effectLst/>
                          <a:latin typeface="Arial" panose="020B0604020202090204" pitchFamily="34" charset="0"/>
                          <a:ea typeface="宋体" pitchFamily="2" charset="-122"/>
                        </a:rPr>
                        <a:t>0000 0110</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293975" name="Oval 314"/>
          <p:cNvSpPr/>
          <p:nvPr/>
        </p:nvSpPr>
        <p:spPr>
          <a:xfrm>
            <a:off x="4572000" y="3933825"/>
            <a:ext cx="288925" cy="287338"/>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
        <p:nvSpPr>
          <p:cNvPr id="293976" name="Oval 317"/>
          <p:cNvSpPr/>
          <p:nvPr/>
        </p:nvSpPr>
        <p:spPr>
          <a:xfrm>
            <a:off x="4572000" y="5157788"/>
            <a:ext cx="287338" cy="287337"/>
          </a:xfrm>
          <a:prstGeom prst="ellipse">
            <a:avLst/>
          </a:prstGeom>
          <a:noFill/>
          <a:ln w="38100"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endParaRPr lang="zh-CN" altLang="en-US" sz="1800" dirty="0">
              <a:ea typeface="宋体"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3 — Arithmetic for Computers — </a:t>
            </a:r>
            <a:fld id="{9A0DB2DC-4C9A-4742-B13C-FB6460FD3503}" type="slidenum">
              <a:rPr lang="en-AU" altLang="zh-CN" sz="1400" b="1" dirty="0">
                <a:ea typeface="宋体" pitchFamily="2" charset="-122"/>
              </a:rPr>
              <a:t>93</a:t>
            </a:fld>
            <a:endParaRPr lang="en-AU" altLang="zh-CN" sz="1400" b="1" dirty="0">
              <a:ea typeface="宋体" pitchFamily="2" charset="-122"/>
            </a:endParaRPr>
          </a:p>
        </p:txBody>
      </p:sp>
      <p:pic>
        <p:nvPicPr>
          <p:cNvPr id="294915" name="Picture 9" descr="f03-06-P374493"/>
          <p:cNvPicPr>
            <a:picLocks noChangeAspect="1"/>
          </p:cNvPicPr>
          <p:nvPr/>
        </p:nvPicPr>
        <p:blipFill>
          <a:blip r:embed="rId3"/>
          <a:stretch>
            <a:fillRect/>
          </a:stretch>
        </p:blipFill>
        <p:spPr>
          <a:xfrm>
            <a:off x="971550" y="1700213"/>
            <a:ext cx="7416800" cy="3673475"/>
          </a:xfrm>
          <a:prstGeom prst="rect">
            <a:avLst/>
          </a:prstGeom>
          <a:noFill/>
          <a:ln w="9525">
            <a:noFill/>
          </a:ln>
        </p:spPr>
      </p:pic>
      <p:sp>
        <p:nvSpPr>
          <p:cNvPr id="294916" name="Rectangle 5"/>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改进后的乘法器</a:t>
            </a:r>
            <a:endParaRPr lang="en-AU" altLang="zh-CN" dirty="0">
              <a:ea typeface="宋体" pitchFamily="2" charset="-122"/>
            </a:endParaRPr>
          </a:p>
        </p:txBody>
      </p:sp>
      <p:sp>
        <p:nvSpPr>
          <p:cNvPr id="294917" name="Rectangle 6"/>
          <p:cNvSpPr>
            <a:spLocks noGrp="1"/>
          </p:cNvSpPr>
          <p:nvPr>
            <p:ph idx="1"/>
          </p:nvPr>
        </p:nvSpPr>
        <p:spPr>
          <a:xfrm>
            <a:off x="684213" y="1125539"/>
            <a:ext cx="4022229" cy="358774"/>
          </a:xfrm>
          <a:ln/>
        </p:spPr>
        <p:txBody>
          <a:bodyPr vert="horz" wrap="square" lIns="91440" tIns="45720" rIns="91440" bIns="45720" anchor="t"/>
          <a:lstStyle/>
          <a:p>
            <a:pPr eaLnBrk="1" hangingPunct="1"/>
            <a:r>
              <a:rPr lang="zh-CN" altLang="en-US" dirty="0">
                <a:ea typeface="黑体" pitchFamily="49" charset="-122"/>
              </a:rPr>
              <a:t>操作并行</a:t>
            </a:r>
            <a:r>
              <a:rPr lang="en-US" altLang="zh-CN" dirty="0">
                <a:ea typeface="宋体" pitchFamily="2" charset="-122"/>
              </a:rPr>
              <a:t>: add/shift</a:t>
            </a:r>
          </a:p>
        </p:txBody>
      </p:sp>
      <p:sp>
        <p:nvSpPr>
          <p:cNvPr id="294918" name="Rectangle 7"/>
          <p:cNvSpPr/>
          <p:nvPr/>
        </p:nvSpPr>
        <p:spPr>
          <a:xfrm>
            <a:off x="684213" y="5589588"/>
            <a:ext cx="8270875" cy="64770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342900" lvl="0" indent="-342900" eaLnBrk="1" hangingPunct="1"/>
            <a:r>
              <a:rPr lang="zh-CN" altLang="en-US" dirty="0">
                <a:ea typeface="黑体" pitchFamily="49" charset="-122"/>
              </a:rPr>
              <a:t>一个时钟完成一次积</a:t>
            </a:r>
            <a:r>
              <a:rPr lang="en-US" altLang="zh-CN" dirty="0">
                <a:ea typeface="黑体" pitchFamily="49" charset="-122"/>
              </a:rPr>
              <a:t>:</a:t>
            </a:r>
            <a:r>
              <a:rPr lang="zh-CN" altLang="en-US" dirty="0">
                <a:ea typeface="黑体" pitchFamily="49" charset="-122"/>
              </a:rPr>
              <a:t>频率较低</a:t>
            </a:r>
            <a:endParaRPr lang="en-AU" altLang="zh-CN" dirty="0">
              <a:ea typeface="黑体" pitchFamily="49" charset="-122"/>
            </a:endParaRPr>
          </a:p>
        </p:txBody>
      </p:sp>
      <p:sp>
        <p:nvSpPr>
          <p:cNvPr id="7" name="文本框 6">
            <a:extLst>
              <a:ext uri="{FF2B5EF4-FFF2-40B4-BE49-F238E27FC236}">
                <a16:creationId xmlns:a16="http://schemas.microsoft.com/office/drawing/2014/main" id="{742F2255-728D-478E-9C38-7A56607DE9F7}"/>
              </a:ext>
            </a:extLst>
          </p:cNvPr>
          <p:cNvSpPr txBox="1"/>
          <p:nvPr/>
        </p:nvSpPr>
        <p:spPr>
          <a:xfrm>
            <a:off x="4706442" y="702720"/>
            <a:ext cx="4453804"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400" dirty="0"/>
              <a:t>1.</a:t>
            </a:r>
            <a:r>
              <a:rPr lang="zh-CN" altLang="en-US" sz="1400" dirty="0"/>
              <a:t>被乘数</a:t>
            </a:r>
            <a:r>
              <a:rPr lang="en-US" altLang="zh-CN" sz="1400" dirty="0"/>
              <a:t>64bit</a:t>
            </a:r>
            <a:r>
              <a:rPr lang="zh-CN" altLang="en-US" sz="1400" dirty="0"/>
              <a:t>：有效位只有</a:t>
            </a:r>
            <a:r>
              <a:rPr lang="en-US" altLang="zh-CN" sz="1400" dirty="0"/>
              <a:t>32</a:t>
            </a:r>
            <a:r>
              <a:rPr lang="zh-CN" altLang="en-US" sz="1400" dirty="0"/>
              <a:t>位，浪费了</a:t>
            </a:r>
            <a:r>
              <a:rPr lang="en-US" altLang="zh-CN" sz="1400" dirty="0"/>
              <a:t>32</a:t>
            </a:r>
            <a:r>
              <a:rPr lang="zh-CN" altLang="en-US" sz="1400" dirty="0"/>
              <a:t>位的空间</a:t>
            </a:r>
            <a:endParaRPr lang="en-US" altLang="zh-CN" sz="1400" dirty="0"/>
          </a:p>
          <a:p>
            <a:r>
              <a:rPr lang="en-US" altLang="zh-CN" sz="1400" dirty="0"/>
              <a:t>2.</a:t>
            </a:r>
            <a:r>
              <a:rPr lang="zh-CN" altLang="en-US" sz="1400" dirty="0"/>
              <a:t>乘数右移：有效位每周期减少</a:t>
            </a:r>
            <a:r>
              <a:rPr lang="en-US" altLang="zh-CN" sz="1400" dirty="0"/>
              <a:t>1</a:t>
            </a:r>
          </a:p>
          <a:p>
            <a:r>
              <a:rPr lang="en-US" altLang="zh-CN" sz="1400" dirty="0"/>
              <a:t>3.</a:t>
            </a:r>
            <a:r>
              <a:rPr lang="zh-CN" altLang="en-US" sz="1400" dirty="0"/>
              <a:t>乘积：初始有效位只有</a:t>
            </a:r>
            <a:r>
              <a:rPr lang="en-US" altLang="zh-CN" sz="1400" dirty="0"/>
              <a:t>32bit</a:t>
            </a:r>
            <a:r>
              <a:rPr lang="zh-CN" altLang="en-US" sz="1400" dirty="0"/>
              <a:t>，有效位每周期增加</a:t>
            </a:r>
            <a:r>
              <a:rPr lang="en-US" altLang="zh-CN" sz="1400" dirty="0"/>
              <a:t>1</a:t>
            </a:r>
          </a:p>
          <a:p>
            <a:r>
              <a:rPr lang="en-US" altLang="zh-CN" sz="1400" dirty="0"/>
              <a:t>4.</a:t>
            </a:r>
            <a:r>
              <a:rPr lang="zh-CN" altLang="en-US" sz="1400" dirty="0"/>
              <a:t>加法器：只需</a:t>
            </a:r>
            <a:r>
              <a:rPr lang="en-US" altLang="zh-CN" sz="1400" dirty="0"/>
              <a:t>32bit</a:t>
            </a:r>
            <a:endParaRPr lang="zh-CN" altLang="en-US" sz="1400" dirty="0"/>
          </a:p>
        </p:txBody>
      </p:sp>
      <p:sp>
        <p:nvSpPr>
          <p:cNvPr id="8" name="矩形: 圆角 7">
            <a:extLst>
              <a:ext uri="{FF2B5EF4-FFF2-40B4-BE49-F238E27FC236}">
                <a16:creationId xmlns:a16="http://schemas.microsoft.com/office/drawing/2014/main" id="{D4FF5C23-04D8-47F1-893E-A89D96D83ADD}"/>
              </a:ext>
            </a:extLst>
          </p:cNvPr>
          <p:cNvSpPr/>
          <p:nvPr/>
        </p:nvSpPr>
        <p:spPr bwMode="auto">
          <a:xfrm>
            <a:off x="4706442" y="963923"/>
            <a:ext cx="4299966" cy="431700"/>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cxnSp>
        <p:nvCxnSpPr>
          <p:cNvPr id="3" name="直接箭头连接符 2">
            <a:extLst>
              <a:ext uri="{FF2B5EF4-FFF2-40B4-BE49-F238E27FC236}">
                <a16:creationId xmlns:a16="http://schemas.microsoft.com/office/drawing/2014/main" id="{8119B15A-C4FD-4318-B2E0-8D4474F68E93}"/>
              </a:ext>
            </a:extLst>
          </p:cNvPr>
          <p:cNvCxnSpPr/>
          <p:nvPr/>
        </p:nvCxnSpPr>
        <p:spPr bwMode="auto">
          <a:xfrm flipH="1">
            <a:off x="3635896" y="908050"/>
            <a:ext cx="936104" cy="792163"/>
          </a:xfrm>
          <a:prstGeom prst="straightConnector1">
            <a:avLst/>
          </a:prstGeom>
          <a:solidFill>
            <a:schemeClr val="accent1"/>
          </a:solidFill>
          <a:ln w="9525" cap="flat" cmpd="sng" algn="ctr">
            <a:solidFill>
              <a:srgbClr val="FF0000"/>
            </a:solidFill>
            <a:prstDash val="solid"/>
            <a:round/>
            <a:headEnd type="none" w="med" len="med"/>
            <a:tailEnd type="triangle"/>
          </a:ln>
        </p:spPr>
      </p:cxnSp>
      <p:cxnSp>
        <p:nvCxnSpPr>
          <p:cNvPr id="5" name="直接箭头连接符 4">
            <a:extLst>
              <a:ext uri="{FF2B5EF4-FFF2-40B4-BE49-F238E27FC236}">
                <a16:creationId xmlns:a16="http://schemas.microsoft.com/office/drawing/2014/main" id="{CF98CD2C-F14C-41EA-9EAE-49DF96DE761C}"/>
              </a:ext>
            </a:extLst>
          </p:cNvPr>
          <p:cNvCxnSpPr>
            <a:cxnSpLocks/>
            <a:stCxn id="7" idx="1"/>
            <a:endCxn id="7" idx="1"/>
          </p:cNvCxnSpPr>
          <p:nvPr/>
        </p:nvCxnSpPr>
        <p:spPr bwMode="auto">
          <a:xfrm>
            <a:off x="4706442" y="1179774"/>
            <a:ext cx="0"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2" name="直接箭头连接符 11">
            <a:extLst>
              <a:ext uri="{FF2B5EF4-FFF2-40B4-BE49-F238E27FC236}">
                <a16:creationId xmlns:a16="http://schemas.microsoft.com/office/drawing/2014/main" id="{55913367-9CC7-42B1-984C-D358F0729631}"/>
              </a:ext>
            </a:extLst>
          </p:cNvPr>
          <p:cNvCxnSpPr>
            <a:stCxn id="8" idx="1"/>
          </p:cNvCxnSpPr>
          <p:nvPr/>
        </p:nvCxnSpPr>
        <p:spPr bwMode="auto">
          <a:xfrm flipH="1">
            <a:off x="3635896" y="1179773"/>
            <a:ext cx="1070546" cy="2969307"/>
          </a:xfrm>
          <a:prstGeom prst="straightConnector1">
            <a:avLst/>
          </a:prstGeom>
          <a:solidFill>
            <a:schemeClr val="accent1"/>
          </a:solidFill>
          <a:ln w="9525" cap="flat" cmpd="sng" algn="ctr">
            <a:solidFill>
              <a:srgbClr val="FF0000"/>
            </a:solidFill>
            <a:prstDash val="solid"/>
            <a:round/>
            <a:headEnd type="none" w="med" len="med"/>
            <a:tailEnd type="triangle"/>
          </a:ln>
        </p:spPr>
      </p:cxnSp>
      <p:cxnSp>
        <p:nvCxnSpPr>
          <p:cNvPr id="14" name="直接箭头连接符 13">
            <a:extLst>
              <a:ext uri="{FF2B5EF4-FFF2-40B4-BE49-F238E27FC236}">
                <a16:creationId xmlns:a16="http://schemas.microsoft.com/office/drawing/2014/main" id="{979EAC34-3F0A-4D32-8805-9F0C7694C807}"/>
              </a:ext>
            </a:extLst>
          </p:cNvPr>
          <p:cNvCxnSpPr/>
          <p:nvPr/>
        </p:nvCxnSpPr>
        <p:spPr bwMode="auto">
          <a:xfrm flipH="1">
            <a:off x="3347864" y="1484313"/>
            <a:ext cx="1466230" cy="1800671"/>
          </a:xfrm>
          <a:prstGeom prst="straightConnector1">
            <a:avLst/>
          </a:prstGeom>
          <a:solidFill>
            <a:schemeClr val="accent1"/>
          </a:solidFill>
          <a:ln w="9525" cap="flat" cmpd="sng" algn="ctr">
            <a:solidFill>
              <a:srgbClr val="FF0000"/>
            </a:solidFill>
            <a:prstDash val="solid"/>
            <a:round/>
            <a:headEnd type="none" w="med" len="med"/>
            <a:tailEnd type="triangle"/>
          </a:ln>
        </p:spPr>
      </p:cxnSp>
      <p:sp>
        <p:nvSpPr>
          <p:cNvPr id="20" name="文本框 19">
            <a:extLst>
              <a:ext uri="{FF2B5EF4-FFF2-40B4-BE49-F238E27FC236}">
                <a16:creationId xmlns:a16="http://schemas.microsoft.com/office/drawing/2014/main" id="{5D9F97BD-C598-4676-9C80-DD6913067DE1}"/>
              </a:ext>
            </a:extLst>
          </p:cNvPr>
          <p:cNvSpPr txBox="1"/>
          <p:nvPr/>
        </p:nvSpPr>
        <p:spPr>
          <a:xfrm>
            <a:off x="3768106" y="4533034"/>
            <a:ext cx="1607788" cy="307777"/>
          </a:xfrm>
          <a:prstGeom prst="rect">
            <a:avLst/>
          </a:prstGeom>
          <a:noFill/>
        </p:spPr>
        <p:txBody>
          <a:bodyPr wrap="square">
            <a:spAutoFit/>
          </a:bodyPr>
          <a:lstStyle/>
          <a:p>
            <a:r>
              <a:rPr lang="zh-CN" altLang="en-US" sz="1400" dirty="0">
                <a:solidFill>
                  <a:srgbClr val="0070C0"/>
                </a:solidFill>
              </a:rPr>
              <a:t>初始：乘数</a:t>
            </a:r>
          </a:p>
        </p:txBody>
      </p:sp>
      <p:sp>
        <p:nvSpPr>
          <p:cNvPr id="21" name="文本框 20">
            <a:extLst>
              <a:ext uri="{FF2B5EF4-FFF2-40B4-BE49-F238E27FC236}">
                <a16:creationId xmlns:a16="http://schemas.microsoft.com/office/drawing/2014/main" id="{680170DB-6AD4-4458-B6ED-CF7632EFF262}"/>
              </a:ext>
            </a:extLst>
          </p:cNvPr>
          <p:cNvSpPr txBox="1"/>
          <p:nvPr/>
        </p:nvSpPr>
        <p:spPr>
          <a:xfrm>
            <a:off x="1835696" y="4533034"/>
            <a:ext cx="1607788" cy="307777"/>
          </a:xfrm>
          <a:prstGeom prst="rect">
            <a:avLst/>
          </a:prstGeom>
          <a:noFill/>
        </p:spPr>
        <p:txBody>
          <a:bodyPr wrap="square">
            <a:spAutoFit/>
          </a:bodyPr>
          <a:lstStyle/>
          <a:p>
            <a:r>
              <a:rPr lang="zh-CN" altLang="en-US" sz="1400" dirty="0">
                <a:solidFill>
                  <a:srgbClr val="0070C0"/>
                </a:solidFill>
              </a:rPr>
              <a:t>初始：乘积</a:t>
            </a:r>
          </a:p>
        </p:txBody>
      </p:sp>
      <p:sp>
        <p:nvSpPr>
          <p:cNvPr id="22" name="文本框 21">
            <a:extLst>
              <a:ext uri="{FF2B5EF4-FFF2-40B4-BE49-F238E27FC236}">
                <a16:creationId xmlns:a16="http://schemas.microsoft.com/office/drawing/2014/main" id="{2DA01F0A-A99B-411A-B886-FFD72734F272}"/>
              </a:ext>
            </a:extLst>
          </p:cNvPr>
          <p:cNvSpPr txBox="1"/>
          <p:nvPr/>
        </p:nvSpPr>
        <p:spPr>
          <a:xfrm>
            <a:off x="6732240" y="5093858"/>
            <a:ext cx="968994" cy="1600438"/>
          </a:xfrm>
          <a:prstGeom prst="rect">
            <a:avLst/>
          </a:prstGeom>
          <a:noFill/>
        </p:spPr>
        <p:txBody>
          <a:bodyPr wrap="square">
            <a:spAutoFit/>
          </a:bodyPr>
          <a:lstStyle/>
          <a:p>
            <a:r>
              <a:rPr lang="zh-CN" altLang="en-US" sz="1400" dirty="0">
                <a:solidFill>
                  <a:srgbClr val="800000"/>
                </a:solidFill>
                <a:ea typeface="宋体" pitchFamily="2" charset="-122"/>
              </a:rPr>
              <a:t>乘数寄存器的最低位（</a:t>
            </a:r>
            <a:r>
              <a:rPr lang="en-US" altLang="zh-CN" sz="1400" dirty="0">
                <a:solidFill>
                  <a:srgbClr val="800000"/>
                </a:solidFill>
                <a:ea typeface="宋体" pitchFamily="2" charset="-122"/>
              </a:rPr>
              <a:t>1</a:t>
            </a:r>
            <a:r>
              <a:rPr lang="zh-CN" altLang="en-US" sz="1400" dirty="0">
                <a:solidFill>
                  <a:srgbClr val="800000"/>
                </a:solidFill>
                <a:ea typeface="宋体" pitchFamily="2" charset="-122"/>
              </a:rPr>
              <a:t>）连接控制逻辑，生成相应控制信号</a:t>
            </a:r>
            <a:endParaRPr lang="zh-CN" altLang="en-US" sz="1400" dirty="0"/>
          </a:p>
        </p:txBody>
      </p:sp>
      <p:cxnSp>
        <p:nvCxnSpPr>
          <p:cNvPr id="29" name="直接连接符 28">
            <a:extLst>
              <a:ext uri="{FF2B5EF4-FFF2-40B4-BE49-F238E27FC236}">
                <a16:creationId xmlns:a16="http://schemas.microsoft.com/office/drawing/2014/main" id="{938937D5-3982-4D04-AEEF-C1D304AEA7B3}"/>
              </a:ext>
            </a:extLst>
          </p:cNvPr>
          <p:cNvCxnSpPr/>
          <p:nvPr/>
        </p:nvCxnSpPr>
        <p:spPr bwMode="auto">
          <a:xfrm>
            <a:off x="4427984" y="4840811"/>
            <a:ext cx="0" cy="532877"/>
          </a:xfrm>
          <a:prstGeom prst="line">
            <a:avLst/>
          </a:prstGeom>
          <a:ln>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5" name="直接连接符 34">
            <a:extLst>
              <a:ext uri="{FF2B5EF4-FFF2-40B4-BE49-F238E27FC236}">
                <a16:creationId xmlns:a16="http://schemas.microsoft.com/office/drawing/2014/main" id="{78A049BE-34A2-4A8A-855B-E4E3A15C56A4}"/>
              </a:ext>
            </a:extLst>
          </p:cNvPr>
          <p:cNvCxnSpPr>
            <a:cxnSpLocks/>
          </p:cNvCxnSpPr>
          <p:nvPr/>
        </p:nvCxnSpPr>
        <p:spPr bwMode="auto">
          <a:xfrm>
            <a:off x="4427984" y="5373688"/>
            <a:ext cx="3384376" cy="0"/>
          </a:xfrm>
          <a:prstGeom prst="line">
            <a:avLst/>
          </a:prstGeom>
          <a:ln>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4" name="直接箭头连接符 33">
            <a:extLst>
              <a:ext uri="{FF2B5EF4-FFF2-40B4-BE49-F238E27FC236}">
                <a16:creationId xmlns:a16="http://schemas.microsoft.com/office/drawing/2014/main" id="{F980FBA9-0ACF-4724-8C1C-891129DFF14E}"/>
              </a:ext>
            </a:extLst>
          </p:cNvPr>
          <p:cNvCxnSpPr/>
          <p:nvPr/>
        </p:nvCxnSpPr>
        <p:spPr bwMode="auto">
          <a:xfrm flipV="1">
            <a:off x="7812360" y="4941168"/>
            <a:ext cx="0" cy="432520"/>
          </a:xfrm>
          <a:prstGeom prst="straightConnector1">
            <a:avLst/>
          </a:prstGeom>
          <a:solidFill>
            <a:schemeClr val="accent1"/>
          </a:solidFill>
          <a:ln w="9525" cap="flat" cmpd="sng" algn="ctr">
            <a:solidFill>
              <a:srgbClr val="FF0000"/>
            </a:solidFill>
            <a:prstDash val="solid"/>
            <a:round/>
            <a:headEnd type="none" w="med" len="med"/>
            <a:tailEnd type="triangle"/>
          </a:ln>
        </p:spPr>
      </p:cxnSp>
      <p:cxnSp>
        <p:nvCxnSpPr>
          <p:cNvPr id="37" name="直接箭头连接符 36">
            <a:extLst>
              <a:ext uri="{FF2B5EF4-FFF2-40B4-BE49-F238E27FC236}">
                <a16:creationId xmlns:a16="http://schemas.microsoft.com/office/drawing/2014/main" id="{45ED3229-01C4-4124-9E40-66C7E6079971}"/>
              </a:ext>
            </a:extLst>
          </p:cNvPr>
          <p:cNvCxnSpPr/>
          <p:nvPr/>
        </p:nvCxnSpPr>
        <p:spPr bwMode="auto">
          <a:xfrm flipH="1">
            <a:off x="6012160" y="4653136"/>
            <a:ext cx="1224136" cy="0"/>
          </a:xfrm>
          <a:prstGeom prst="straightConnector1">
            <a:avLst/>
          </a:prstGeom>
          <a:solidFill>
            <a:schemeClr val="accent1"/>
          </a:solidFill>
          <a:ln w="9525" cap="flat" cmpd="sng" algn="ctr">
            <a:solidFill>
              <a:srgbClr val="FF0000"/>
            </a:solidFill>
            <a:prstDash val="solid"/>
            <a:round/>
            <a:headEnd type="none" w="med" len="med"/>
            <a:tailEnd type="triangle"/>
          </a:ln>
        </p:spPr>
      </p:cxnSp>
      <p:cxnSp>
        <p:nvCxnSpPr>
          <p:cNvPr id="39" name="直接连接符 38">
            <a:extLst>
              <a:ext uri="{FF2B5EF4-FFF2-40B4-BE49-F238E27FC236}">
                <a16:creationId xmlns:a16="http://schemas.microsoft.com/office/drawing/2014/main" id="{51617D72-2B51-4C6D-BDDF-53FA196557CA}"/>
              </a:ext>
            </a:extLst>
          </p:cNvPr>
          <p:cNvCxnSpPr/>
          <p:nvPr/>
        </p:nvCxnSpPr>
        <p:spPr bwMode="auto">
          <a:xfrm flipV="1">
            <a:off x="7452320" y="3284984"/>
            <a:ext cx="0" cy="864096"/>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41" name="直接箭头连接符 40">
            <a:extLst>
              <a:ext uri="{FF2B5EF4-FFF2-40B4-BE49-F238E27FC236}">
                <a16:creationId xmlns:a16="http://schemas.microsoft.com/office/drawing/2014/main" id="{0E0DB112-04DC-46D8-AF31-BC306EA0CD57}"/>
              </a:ext>
            </a:extLst>
          </p:cNvPr>
          <p:cNvCxnSpPr/>
          <p:nvPr/>
        </p:nvCxnSpPr>
        <p:spPr bwMode="auto">
          <a:xfrm flipH="1">
            <a:off x="3923928" y="3284984"/>
            <a:ext cx="3528392" cy="0"/>
          </a:xfrm>
          <a:prstGeom prst="straightConnector1">
            <a:avLst/>
          </a:prstGeom>
          <a:solidFill>
            <a:schemeClr val="accent1"/>
          </a:solidFill>
          <a:ln w="9525" cap="flat" cmpd="sng" algn="ctr">
            <a:solidFill>
              <a:srgbClr val="FF0000"/>
            </a:solidFill>
            <a:prstDash val="solid"/>
            <a:round/>
            <a:headEnd type="none" w="med" len="med"/>
            <a:tailEnd type="triangle"/>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3 — Arithmetic for Computers — </a:t>
            </a:r>
            <a:fld id="{9A0DB2DC-4C9A-4742-B13C-FB6460FD3503}" type="slidenum">
              <a:rPr lang="en-AU" altLang="zh-CN" sz="1400" b="1" dirty="0">
                <a:ea typeface="宋体" pitchFamily="2" charset="-122"/>
              </a:rPr>
              <a:t>94</a:t>
            </a:fld>
            <a:endParaRPr lang="en-AU" altLang="zh-CN" sz="1400" b="1" dirty="0">
              <a:ea typeface="宋体" pitchFamily="2" charset="-122"/>
            </a:endParaRPr>
          </a:p>
        </p:txBody>
      </p:sp>
      <p:sp>
        <p:nvSpPr>
          <p:cNvPr id="301059"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除法</a:t>
            </a:r>
            <a:endParaRPr lang="en-AU" altLang="zh-CN" dirty="0">
              <a:ea typeface="宋体" pitchFamily="2" charset="-122"/>
            </a:endParaRPr>
          </a:p>
        </p:txBody>
      </p:sp>
      <p:sp>
        <p:nvSpPr>
          <p:cNvPr id="16388" name="Rectangle 3"/>
          <p:cNvSpPr>
            <a:spLocks noGrp="1"/>
          </p:cNvSpPr>
          <p:nvPr>
            <p:ph idx="1"/>
          </p:nvPr>
        </p:nvSpPr>
        <p:spPr>
          <a:xfrm>
            <a:off x="3754438" y="1125538"/>
            <a:ext cx="5200650" cy="5111750"/>
          </a:xfrm>
          <a:ln/>
        </p:spPr>
        <p:txBody>
          <a:bodyPr vert="horz" wrap="square" lIns="91440" tIns="45720" rIns="91440" bIns="45720" anchor="t"/>
          <a:lstStyle/>
          <a:p>
            <a:pPr eaLnBrk="1" hangingPunct="1">
              <a:lnSpc>
                <a:spcPct val="90000"/>
              </a:lnSpc>
            </a:pPr>
            <a:r>
              <a:rPr lang="zh-CN" altLang="en-US" sz="2400" dirty="0">
                <a:latin typeface="黑体" pitchFamily="49" charset="-122"/>
                <a:ea typeface="黑体" pitchFamily="49" charset="-122"/>
              </a:rPr>
              <a:t>除数判</a:t>
            </a:r>
            <a:r>
              <a:rPr lang="en-US" altLang="zh-CN" sz="2400" dirty="0">
                <a:latin typeface="黑体" pitchFamily="49" charset="-122"/>
                <a:ea typeface="黑体" pitchFamily="49" charset="-122"/>
              </a:rPr>
              <a:t>0</a:t>
            </a:r>
            <a:endParaRPr lang="en-AU" altLang="zh-CN" sz="2400" dirty="0">
              <a:latin typeface="黑体" pitchFamily="49" charset="-122"/>
              <a:ea typeface="黑体" pitchFamily="49" charset="-122"/>
            </a:endParaRPr>
          </a:p>
          <a:p>
            <a:pPr eaLnBrk="1" hangingPunct="1">
              <a:lnSpc>
                <a:spcPct val="90000"/>
              </a:lnSpc>
            </a:pPr>
            <a:r>
              <a:rPr lang="zh-CN" altLang="en-US" sz="2400" dirty="0">
                <a:latin typeface="黑体" pitchFamily="49" charset="-122"/>
                <a:ea typeface="黑体" pitchFamily="49" charset="-122"/>
              </a:rPr>
              <a:t>除法步骤</a:t>
            </a:r>
            <a:endParaRPr lang="en-US" altLang="zh-CN" sz="2400" dirty="0">
              <a:latin typeface="黑体" pitchFamily="49" charset="-122"/>
              <a:ea typeface="黑体" pitchFamily="49" charset="-122"/>
            </a:endParaRPr>
          </a:p>
          <a:p>
            <a:pPr lvl="1" eaLnBrk="1" hangingPunct="1">
              <a:lnSpc>
                <a:spcPct val="90000"/>
              </a:lnSpc>
            </a:pP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除数</a:t>
            </a:r>
            <a:r>
              <a:rPr lang="en-US" altLang="zh-CN" sz="2000" dirty="0">
                <a:latin typeface="黑体" pitchFamily="49" charset="-122"/>
                <a:ea typeface="黑体" pitchFamily="49" charset="-122"/>
              </a:rPr>
              <a:t> ≤ </a:t>
            </a:r>
            <a:r>
              <a:rPr lang="zh-CN" altLang="en-US" sz="2000" dirty="0">
                <a:latin typeface="黑体" pitchFamily="49" charset="-122"/>
                <a:ea typeface="黑体" pitchFamily="49" charset="-122"/>
              </a:rPr>
              <a:t>被除数</a:t>
            </a:r>
            <a:endParaRPr lang="en-US" altLang="zh-CN" sz="2000" dirty="0">
              <a:latin typeface="黑体" pitchFamily="49" charset="-122"/>
              <a:ea typeface="黑体" pitchFamily="49" charset="-122"/>
            </a:endParaRPr>
          </a:p>
          <a:p>
            <a:pPr lvl="2" eaLnBrk="1" hangingPunct="1">
              <a:lnSpc>
                <a:spcPct val="90000"/>
              </a:lnSpc>
            </a:pPr>
            <a:r>
              <a:rPr lang="zh-CN" altLang="en-US" sz="1800" dirty="0">
                <a:latin typeface="黑体" pitchFamily="49" charset="-122"/>
                <a:ea typeface="黑体" pitchFamily="49" charset="-122"/>
              </a:rPr>
              <a:t>商添加</a:t>
            </a:r>
            <a:r>
              <a:rPr lang="en-US" altLang="zh-CN" sz="1800" dirty="0">
                <a:latin typeface="黑体" pitchFamily="49" charset="-122"/>
                <a:ea typeface="黑体" pitchFamily="49" charset="-122"/>
              </a:rPr>
              <a:t>1, </a:t>
            </a:r>
            <a:r>
              <a:rPr lang="zh-CN" altLang="en-US" sz="1800" dirty="0">
                <a:latin typeface="黑体" pitchFamily="49" charset="-122"/>
                <a:ea typeface="黑体" pitchFamily="49" charset="-122"/>
              </a:rPr>
              <a:t>执行减法</a:t>
            </a:r>
            <a:endParaRPr lang="en-US" altLang="zh-CN" sz="1800" dirty="0">
              <a:latin typeface="黑体" pitchFamily="49" charset="-122"/>
              <a:ea typeface="黑体" pitchFamily="49" charset="-122"/>
            </a:endParaRPr>
          </a:p>
          <a:p>
            <a:pPr lvl="1" eaLnBrk="1" hangingPunct="1">
              <a:lnSpc>
                <a:spcPct val="90000"/>
              </a:lnSpc>
            </a:pPr>
            <a:r>
              <a:rPr lang="zh-CN" altLang="en-US" sz="2000" dirty="0">
                <a:latin typeface="黑体" pitchFamily="49" charset="-122"/>
                <a:ea typeface="黑体" pitchFamily="49" charset="-122"/>
              </a:rPr>
              <a:t>否则</a:t>
            </a:r>
            <a:endParaRPr lang="en-US" altLang="zh-CN" sz="2000" dirty="0">
              <a:latin typeface="黑体" pitchFamily="49" charset="-122"/>
              <a:ea typeface="黑体" pitchFamily="49" charset="-122"/>
            </a:endParaRPr>
          </a:p>
          <a:p>
            <a:pPr lvl="2" eaLnBrk="1" hangingPunct="1">
              <a:lnSpc>
                <a:spcPct val="90000"/>
              </a:lnSpc>
            </a:pPr>
            <a:r>
              <a:rPr lang="zh-CN" altLang="en-US" sz="1800" dirty="0">
                <a:latin typeface="黑体" pitchFamily="49" charset="-122"/>
                <a:ea typeface="黑体" pitchFamily="49" charset="-122"/>
              </a:rPr>
              <a:t>商添加</a:t>
            </a:r>
            <a:r>
              <a:rPr lang="en-US" altLang="zh-CN" sz="1800" dirty="0">
                <a:latin typeface="黑体" pitchFamily="49" charset="-122"/>
                <a:ea typeface="黑体" pitchFamily="49" charset="-122"/>
              </a:rPr>
              <a:t>0</a:t>
            </a:r>
            <a:r>
              <a:rPr lang="zh-CN" altLang="en-US" sz="1800" dirty="0">
                <a:latin typeface="黑体" pitchFamily="49" charset="-122"/>
                <a:ea typeface="黑体" pitchFamily="49" charset="-122"/>
              </a:rPr>
              <a:t>，从被除数中提取下一个</a:t>
            </a:r>
            <a:r>
              <a:rPr lang="en-US" altLang="zh-CN" sz="1800" dirty="0">
                <a:latin typeface="黑体" pitchFamily="49" charset="-122"/>
                <a:ea typeface="黑体" pitchFamily="49" charset="-122"/>
              </a:rPr>
              <a:t>bit</a:t>
            </a:r>
          </a:p>
          <a:p>
            <a:pPr eaLnBrk="1" hangingPunct="1">
              <a:lnSpc>
                <a:spcPct val="90000"/>
              </a:lnSpc>
            </a:pPr>
            <a:r>
              <a:rPr lang="zh-CN" altLang="en-US" sz="2400" dirty="0">
                <a:solidFill>
                  <a:srgbClr val="FF0000"/>
                </a:solidFill>
                <a:latin typeface="黑体" pitchFamily="49" charset="-122"/>
                <a:ea typeface="黑体" pitchFamily="49" charset="-122"/>
              </a:rPr>
              <a:t>恢复余数法</a:t>
            </a:r>
            <a:endParaRPr lang="en-US" altLang="zh-CN" sz="2400" dirty="0">
              <a:solidFill>
                <a:srgbClr val="FF0000"/>
              </a:solidFill>
              <a:latin typeface="黑体" pitchFamily="49" charset="-122"/>
              <a:ea typeface="黑体" pitchFamily="49" charset="-122"/>
            </a:endParaRPr>
          </a:p>
          <a:p>
            <a:pPr lvl="1" eaLnBrk="1" hangingPunct="1">
              <a:lnSpc>
                <a:spcPct val="90000"/>
              </a:lnSpc>
            </a:pPr>
            <a:r>
              <a:rPr lang="zh-CN" altLang="en-US" sz="2000" dirty="0">
                <a:latin typeface="黑体" pitchFamily="49" charset="-122"/>
                <a:ea typeface="黑体" pitchFamily="49" charset="-122"/>
              </a:rPr>
              <a:t>直接执行减法，结果小于</a:t>
            </a:r>
            <a:r>
              <a:rPr lang="en-US" altLang="zh-CN" sz="2000" dirty="0">
                <a:latin typeface="黑体" pitchFamily="49" charset="-122"/>
                <a:ea typeface="黑体" pitchFamily="49" charset="-122"/>
              </a:rPr>
              <a:t>0</a:t>
            </a:r>
            <a:r>
              <a:rPr lang="zh-CN" altLang="en-US" sz="2000" dirty="0">
                <a:latin typeface="黑体" pitchFamily="49" charset="-122"/>
                <a:ea typeface="黑体" pitchFamily="49" charset="-122"/>
              </a:rPr>
              <a:t>后再把除数加回去</a:t>
            </a:r>
            <a:endParaRPr lang="en-US" altLang="zh-CN" sz="2000" dirty="0">
              <a:latin typeface="黑体" pitchFamily="49" charset="-122"/>
              <a:ea typeface="黑体" pitchFamily="49" charset="-122"/>
            </a:endParaRPr>
          </a:p>
          <a:p>
            <a:pPr eaLnBrk="1" hangingPunct="1">
              <a:lnSpc>
                <a:spcPct val="90000"/>
              </a:lnSpc>
            </a:pPr>
            <a:r>
              <a:rPr lang="zh-CN" altLang="en-US" sz="2400" dirty="0">
                <a:latin typeface="黑体" pitchFamily="49" charset="-122"/>
                <a:ea typeface="黑体" pitchFamily="49" charset="-122"/>
              </a:rPr>
              <a:t>带符号位的除法</a:t>
            </a:r>
            <a:endParaRPr lang="en-US" altLang="zh-CN" sz="2400" dirty="0">
              <a:latin typeface="黑体" pitchFamily="49" charset="-122"/>
              <a:ea typeface="黑体" pitchFamily="49" charset="-122"/>
            </a:endParaRPr>
          </a:p>
          <a:p>
            <a:pPr lvl="1" eaLnBrk="1" hangingPunct="1">
              <a:lnSpc>
                <a:spcPct val="90000"/>
              </a:lnSpc>
            </a:pPr>
            <a:r>
              <a:rPr lang="zh-CN" altLang="en-US" sz="2000" dirty="0">
                <a:latin typeface="黑体" pitchFamily="49" charset="-122"/>
                <a:ea typeface="黑体" pitchFamily="49" charset="-122"/>
              </a:rPr>
              <a:t>用绝对值进行除 </a:t>
            </a:r>
            <a:endParaRPr lang="en-US" altLang="zh-CN" sz="2000" dirty="0">
              <a:latin typeface="黑体" pitchFamily="49" charset="-122"/>
              <a:ea typeface="黑体" pitchFamily="49" charset="-122"/>
            </a:endParaRPr>
          </a:p>
          <a:p>
            <a:pPr lvl="1" eaLnBrk="1" hangingPunct="1">
              <a:lnSpc>
                <a:spcPct val="90000"/>
              </a:lnSpc>
            </a:pPr>
            <a:r>
              <a:rPr lang="zh-CN" altLang="en-US" sz="2000" dirty="0">
                <a:latin typeface="黑体" pitchFamily="49" charset="-122"/>
                <a:ea typeface="黑体" pitchFamily="49" charset="-122"/>
              </a:rPr>
              <a:t>根据需要调整商和余数的符号</a:t>
            </a:r>
            <a:endParaRPr lang="en-US" altLang="zh-CN" sz="2000" dirty="0">
              <a:latin typeface="黑体" pitchFamily="49" charset="-122"/>
              <a:ea typeface="黑体" pitchFamily="49" charset="-122"/>
            </a:endParaRPr>
          </a:p>
        </p:txBody>
      </p:sp>
      <p:sp>
        <p:nvSpPr>
          <p:cNvPr id="301061" name="Text Box 4"/>
          <p:cNvSpPr txBox="1"/>
          <p:nvPr/>
        </p:nvSpPr>
        <p:spPr>
          <a:xfrm>
            <a:off x="1592263" y="2565400"/>
            <a:ext cx="2012950" cy="25304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2000" dirty="0">
                <a:latin typeface="Lucida Console" pitchFamily="49" charset="0"/>
                <a:ea typeface="宋体" pitchFamily="2" charset="-122"/>
              </a:rPr>
              <a:t>        1001</a:t>
            </a:r>
          </a:p>
          <a:p>
            <a:pPr marL="0" lvl="0" indent="0">
              <a:spcBef>
                <a:spcPct val="0"/>
              </a:spcBef>
              <a:buClrTx/>
              <a:buSzPct val="100000"/>
              <a:buNone/>
            </a:pPr>
            <a:r>
              <a:rPr lang="en-US" altLang="zh-CN" sz="2000" dirty="0">
                <a:latin typeface="Lucida Console" pitchFamily="49" charset="0"/>
                <a:ea typeface="宋体" pitchFamily="2" charset="-122"/>
              </a:rPr>
              <a:t>1000 1001010</a:t>
            </a:r>
          </a:p>
          <a:p>
            <a:pPr marL="0" lvl="0" indent="0">
              <a:spcBef>
                <a:spcPct val="0"/>
              </a:spcBef>
              <a:buClrTx/>
              <a:buSzPct val="100000"/>
              <a:buNone/>
            </a:pPr>
            <a:r>
              <a:rPr lang="en-US" altLang="zh-CN" sz="2000" dirty="0">
                <a:latin typeface="Lucida Console" pitchFamily="49" charset="0"/>
                <a:ea typeface="宋体" pitchFamily="2" charset="-122"/>
              </a:rPr>
              <a:t>    -1000</a:t>
            </a:r>
          </a:p>
          <a:p>
            <a:pPr marL="0" lvl="0" indent="0">
              <a:spcBef>
                <a:spcPct val="0"/>
              </a:spcBef>
              <a:buClrTx/>
              <a:buSzPct val="100000"/>
              <a:buNone/>
            </a:pPr>
            <a:r>
              <a:rPr lang="en-US" altLang="zh-CN" sz="2000" dirty="0">
                <a:latin typeface="Lucida Console" pitchFamily="49" charset="0"/>
                <a:ea typeface="宋体" pitchFamily="2" charset="-122"/>
              </a:rPr>
              <a:t>        10</a:t>
            </a:r>
          </a:p>
          <a:p>
            <a:pPr marL="0" lvl="0" indent="0">
              <a:spcBef>
                <a:spcPct val="0"/>
              </a:spcBef>
              <a:buClrTx/>
              <a:buSzPct val="100000"/>
              <a:buNone/>
            </a:pPr>
            <a:r>
              <a:rPr lang="en-US" altLang="zh-CN" sz="2000" dirty="0">
                <a:latin typeface="Lucida Console" pitchFamily="49" charset="0"/>
                <a:ea typeface="宋体" pitchFamily="2" charset="-122"/>
              </a:rPr>
              <a:t>        101 </a:t>
            </a:r>
          </a:p>
          <a:p>
            <a:pPr marL="0" lvl="0" indent="0">
              <a:spcBef>
                <a:spcPct val="0"/>
              </a:spcBef>
              <a:buClrTx/>
              <a:buSzPct val="100000"/>
              <a:buNone/>
            </a:pPr>
            <a:r>
              <a:rPr lang="en-US" altLang="zh-CN" sz="2000" dirty="0">
                <a:latin typeface="Lucida Console" pitchFamily="49" charset="0"/>
                <a:ea typeface="宋体" pitchFamily="2" charset="-122"/>
              </a:rPr>
              <a:t>        1010</a:t>
            </a:r>
          </a:p>
          <a:p>
            <a:pPr marL="0" lvl="0" indent="0">
              <a:spcBef>
                <a:spcPct val="0"/>
              </a:spcBef>
              <a:buClrTx/>
              <a:buSzPct val="100000"/>
              <a:buNone/>
            </a:pPr>
            <a:r>
              <a:rPr lang="en-US" altLang="zh-CN" sz="2000" dirty="0">
                <a:latin typeface="Lucida Console" pitchFamily="49" charset="0"/>
                <a:ea typeface="宋体" pitchFamily="2" charset="-122"/>
              </a:rPr>
              <a:t>       -1000</a:t>
            </a:r>
          </a:p>
          <a:p>
            <a:pPr marL="0" lvl="0" indent="0">
              <a:spcBef>
                <a:spcPct val="0"/>
              </a:spcBef>
              <a:buClrTx/>
              <a:buSzPct val="100000"/>
              <a:buNone/>
            </a:pPr>
            <a:r>
              <a:rPr lang="en-US" altLang="zh-CN" sz="2000" dirty="0">
                <a:latin typeface="Lucida Console" pitchFamily="49" charset="0"/>
                <a:ea typeface="宋体" pitchFamily="2" charset="-122"/>
              </a:rPr>
              <a:t>          10</a:t>
            </a:r>
            <a:endParaRPr lang="en-AU" altLang="zh-CN" sz="2000" dirty="0">
              <a:latin typeface="Lucida Console" pitchFamily="49" charset="0"/>
              <a:ea typeface="宋体" pitchFamily="2" charset="-122"/>
            </a:endParaRPr>
          </a:p>
        </p:txBody>
      </p:sp>
      <p:sp>
        <p:nvSpPr>
          <p:cNvPr id="301062" name="Line 5"/>
          <p:cNvSpPr/>
          <p:nvPr/>
        </p:nvSpPr>
        <p:spPr>
          <a:xfrm flipH="1">
            <a:off x="2339975" y="2924175"/>
            <a:ext cx="1223963" cy="0"/>
          </a:xfrm>
          <a:prstGeom prst="line">
            <a:avLst/>
          </a:prstGeom>
          <a:ln w="9525" cap="flat" cmpd="sng">
            <a:solidFill>
              <a:schemeClr val="tx1"/>
            </a:solidFill>
            <a:prstDash val="solid"/>
            <a:headEnd type="none" w="med" len="med"/>
            <a:tailEnd type="none" w="med" len="med"/>
          </a:ln>
        </p:spPr>
      </p:sp>
      <p:sp>
        <p:nvSpPr>
          <p:cNvPr id="301063" name="Line 6"/>
          <p:cNvSpPr/>
          <p:nvPr/>
        </p:nvSpPr>
        <p:spPr>
          <a:xfrm flipH="1">
            <a:off x="2411413" y="3500438"/>
            <a:ext cx="647700" cy="0"/>
          </a:xfrm>
          <a:prstGeom prst="line">
            <a:avLst/>
          </a:prstGeom>
          <a:ln w="9525" cap="flat" cmpd="sng">
            <a:solidFill>
              <a:schemeClr val="tx1"/>
            </a:solidFill>
            <a:prstDash val="solid"/>
            <a:headEnd type="none" w="med" len="med"/>
            <a:tailEnd type="none" w="med" len="med"/>
          </a:ln>
        </p:spPr>
      </p:sp>
      <p:sp>
        <p:nvSpPr>
          <p:cNvPr id="301064" name="Text Box 7"/>
          <p:cNvSpPr txBox="1"/>
          <p:nvPr/>
        </p:nvSpPr>
        <p:spPr>
          <a:xfrm>
            <a:off x="827088" y="5376863"/>
            <a:ext cx="2133600" cy="646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i="1" dirty="0">
                <a:ea typeface="宋体" pitchFamily="2" charset="-122"/>
              </a:rPr>
              <a:t>n</a:t>
            </a:r>
            <a:r>
              <a:rPr lang="en-US" altLang="zh-CN" sz="1800" dirty="0">
                <a:ea typeface="宋体" pitchFamily="2" charset="-122"/>
              </a:rPr>
              <a:t>-bit </a:t>
            </a:r>
            <a:r>
              <a:rPr lang="zh-CN" altLang="en-US" sz="1800" dirty="0">
                <a:ea typeface="宋体" pitchFamily="2" charset="-122"/>
              </a:rPr>
              <a:t>操作产生</a:t>
            </a:r>
            <a:r>
              <a:rPr lang="en-US" altLang="zh-CN" sz="1800" dirty="0">
                <a:ea typeface="宋体" pitchFamily="2" charset="-122"/>
              </a:rPr>
              <a:t> </a:t>
            </a:r>
            <a:r>
              <a:rPr lang="en-US" altLang="zh-CN" sz="1800" i="1" dirty="0">
                <a:ea typeface="宋体" pitchFamily="2" charset="-122"/>
              </a:rPr>
              <a:t>n</a:t>
            </a:r>
            <a:r>
              <a:rPr lang="en-US" altLang="zh-CN" sz="1800" dirty="0">
                <a:ea typeface="宋体" pitchFamily="2" charset="-122"/>
              </a:rPr>
              <a:t>-bit</a:t>
            </a:r>
            <a:br>
              <a:rPr lang="en-US" altLang="zh-CN" sz="1800" dirty="0">
                <a:ea typeface="宋体" pitchFamily="2" charset="-122"/>
              </a:rPr>
            </a:br>
            <a:r>
              <a:rPr lang="zh-CN" altLang="en-US" sz="1800" dirty="0">
                <a:ea typeface="宋体" pitchFamily="2" charset="-122"/>
              </a:rPr>
              <a:t>商和余数</a:t>
            </a:r>
            <a:endParaRPr lang="en-AU" altLang="zh-CN" sz="1800" dirty="0">
              <a:ea typeface="宋体" pitchFamily="2" charset="-122"/>
            </a:endParaRPr>
          </a:p>
        </p:txBody>
      </p:sp>
      <p:sp>
        <p:nvSpPr>
          <p:cNvPr id="301065" name="AutoShape 8"/>
          <p:cNvSpPr/>
          <p:nvPr/>
        </p:nvSpPr>
        <p:spPr>
          <a:xfrm>
            <a:off x="684213" y="1844675"/>
            <a:ext cx="1439862" cy="330200"/>
          </a:xfrm>
          <a:prstGeom prst="borderCallout1">
            <a:avLst>
              <a:gd name="adj1" fmla="val 34616"/>
              <a:gd name="adj2" fmla="val 105292"/>
              <a:gd name="adj3" fmla="val 237019"/>
              <a:gd name="adj4" fmla="val 154245"/>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zh-CN" altLang="en-US" sz="1600" dirty="0">
                <a:ea typeface="宋体" pitchFamily="2" charset="-122"/>
              </a:rPr>
              <a:t>商</a:t>
            </a:r>
            <a:endParaRPr lang="en-AU" altLang="zh-CN" sz="1600" dirty="0">
              <a:ea typeface="宋体" pitchFamily="2" charset="-122"/>
            </a:endParaRPr>
          </a:p>
        </p:txBody>
      </p:sp>
      <p:sp>
        <p:nvSpPr>
          <p:cNvPr id="301066" name="AutoShape 9"/>
          <p:cNvSpPr/>
          <p:nvPr/>
        </p:nvSpPr>
        <p:spPr>
          <a:xfrm>
            <a:off x="684213" y="2276475"/>
            <a:ext cx="1439862" cy="330200"/>
          </a:xfrm>
          <a:prstGeom prst="borderCallout1">
            <a:avLst>
              <a:gd name="adj1" fmla="val 34616"/>
              <a:gd name="adj2" fmla="val 105292"/>
              <a:gd name="adj3" fmla="val 178366"/>
              <a:gd name="adj4" fmla="val 130870"/>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zh-CN" altLang="en-US" sz="1600" dirty="0">
                <a:ea typeface="宋体" pitchFamily="2" charset="-122"/>
              </a:rPr>
              <a:t>被除数</a:t>
            </a:r>
            <a:endParaRPr lang="en-AU" altLang="zh-CN" sz="1600" dirty="0">
              <a:ea typeface="宋体" pitchFamily="2" charset="-122"/>
            </a:endParaRPr>
          </a:p>
        </p:txBody>
      </p:sp>
      <p:sp>
        <p:nvSpPr>
          <p:cNvPr id="301067" name="AutoShape 10"/>
          <p:cNvSpPr/>
          <p:nvPr/>
        </p:nvSpPr>
        <p:spPr>
          <a:xfrm>
            <a:off x="1042988" y="4797425"/>
            <a:ext cx="1150937" cy="330200"/>
          </a:xfrm>
          <a:prstGeom prst="borderCallout1">
            <a:avLst>
              <a:gd name="adj1" fmla="val 34616"/>
              <a:gd name="adj2" fmla="val 106620"/>
              <a:gd name="adj3" fmla="val 33171"/>
              <a:gd name="adj4" fmla="val 180690"/>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zh-CN" altLang="en-US" sz="1600" dirty="0">
                <a:ea typeface="宋体" pitchFamily="2" charset="-122"/>
              </a:rPr>
              <a:t>余数</a:t>
            </a:r>
            <a:endParaRPr lang="en-AU" altLang="zh-CN" sz="1600" dirty="0">
              <a:ea typeface="宋体" pitchFamily="2" charset="-122"/>
            </a:endParaRPr>
          </a:p>
        </p:txBody>
      </p:sp>
      <p:sp>
        <p:nvSpPr>
          <p:cNvPr id="301068" name="Line 11"/>
          <p:cNvSpPr/>
          <p:nvPr/>
        </p:nvSpPr>
        <p:spPr>
          <a:xfrm flipH="1">
            <a:off x="2843213" y="4724400"/>
            <a:ext cx="647700" cy="0"/>
          </a:xfrm>
          <a:prstGeom prst="line">
            <a:avLst/>
          </a:prstGeom>
          <a:ln w="9525" cap="flat" cmpd="sng">
            <a:solidFill>
              <a:schemeClr val="tx1"/>
            </a:solidFill>
            <a:prstDash val="solid"/>
            <a:headEnd type="none" w="med" len="med"/>
            <a:tailEnd type="none" w="med" len="med"/>
          </a:ln>
        </p:spPr>
      </p:sp>
      <p:sp>
        <p:nvSpPr>
          <p:cNvPr id="301069" name="Arc 12"/>
          <p:cNvSpPr/>
          <p:nvPr/>
        </p:nvSpPr>
        <p:spPr>
          <a:xfrm>
            <a:off x="2339975" y="2924175"/>
            <a:ext cx="73025" cy="144463"/>
          </a:xfrm>
          <a:custGeom>
            <a:avLst/>
            <a:gdLst>
              <a:gd name="txL" fmla="*/ 0 w 21600"/>
              <a:gd name="txT" fmla="*/ 0 h 21600"/>
              <a:gd name="txR" fmla="*/ 21600 w 21600"/>
              <a:gd name="txB" fmla="*/ 21600 h 21600"/>
            </a:gdLst>
            <a:ahLst/>
            <a:cxnLst>
              <a:cxn ang="0">
                <a:pos x="0" y="0"/>
              </a:cxn>
              <a:cxn ang="0">
                <a:pos x="2147483646" y="2147483646"/>
              </a:cxn>
              <a:cxn ang="0">
                <a:pos x="0" y="2147483646"/>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1070" name="Arc 13"/>
          <p:cNvSpPr/>
          <p:nvPr/>
        </p:nvSpPr>
        <p:spPr>
          <a:xfrm flipV="1">
            <a:off x="2339975" y="3068638"/>
            <a:ext cx="73025" cy="144462"/>
          </a:xfrm>
          <a:custGeom>
            <a:avLst/>
            <a:gdLst>
              <a:gd name="txL" fmla="*/ 0 w 21600"/>
              <a:gd name="txT" fmla="*/ 0 h 21600"/>
              <a:gd name="txR" fmla="*/ 21600 w 21600"/>
              <a:gd name="txB" fmla="*/ 21600 h 21600"/>
            </a:gdLst>
            <a:ahLst/>
            <a:cxnLst>
              <a:cxn ang="0">
                <a:pos x="0" y="0"/>
              </a:cxn>
              <a:cxn ang="0">
                <a:pos x="2147483646" y="2147483646"/>
              </a:cxn>
              <a:cxn ang="0">
                <a:pos x="0" y="2147483646"/>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1071" name="AutoShape 14"/>
          <p:cNvSpPr/>
          <p:nvPr/>
        </p:nvSpPr>
        <p:spPr>
          <a:xfrm>
            <a:off x="250825" y="3357563"/>
            <a:ext cx="1079500" cy="330200"/>
          </a:xfrm>
          <a:prstGeom prst="borderCallout1">
            <a:avLst>
              <a:gd name="adj1" fmla="val 34616"/>
              <a:gd name="adj2" fmla="val 107060"/>
              <a:gd name="adj3" fmla="val -48556"/>
              <a:gd name="adj4" fmla="val 131912"/>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zh-CN" altLang="en-US" sz="1600" dirty="0">
                <a:ea typeface="宋体" pitchFamily="2" charset="-122"/>
              </a:rPr>
              <a:t>除数</a:t>
            </a:r>
            <a:endParaRPr lang="en-AU" altLang="zh-CN" sz="1600" dirty="0">
              <a:ea typeface="宋体" pitchFamily="2" charset="-122"/>
            </a:endParaRPr>
          </a:p>
        </p:txBody>
      </p:sp>
      <p:sp>
        <p:nvSpPr>
          <p:cNvPr id="301072" name="Text Box 16"/>
          <p:cNvSpPr txBox="1"/>
          <p:nvPr/>
        </p:nvSpPr>
        <p:spPr>
          <a:xfrm rot="5400000">
            <a:off x="8213725" y="561975"/>
            <a:ext cx="1492250" cy="366713"/>
          </a:xfrm>
          <a:prstGeom prst="rect">
            <a:avLst/>
          </a:prstGeom>
          <a:solidFill>
            <a:schemeClr val="accent1"/>
          </a:solid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spcBef>
                <a:spcPct val="0"/>
              </a:spcBef>
              <a:buClrTx/>
              <a:buSzPct val="100000"/>
              <a:buNone/>
            </a:pPr>
            <a:r>
              <a:rPr lang="en-US" altLang="zh-CN" sz="1800" dirty="0">
                <a:solidFill>
                  <a:schemeClr val="folHlink"/>
                </a:solidFill>
                <a:ea typeface="宋体" pitchFamily="2" charset="-122"/>
              </a:rPr>
              <a:t>§3.4 Division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388">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88">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8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3 — Arithmetic for Computers — </a:t>
            </a:r>
            <a:fld id="{9A0DB2DC-4C9A-4742-B13C-FB6460FD3503}" type="slidenum">
              <a:rPr lang="en-AU" altLang="zh-CN" sz="1400" b="1" dirty="0">
                <a:ea typeface="宋体" pitchFamily="2" charset="-122"/>
              </a:rPr>
              <a:t>95</a:t>
            </a:fld>
            <a:endParaRPr lang="en-AU" altLang="zh-CN" sz="1400" b="1" dirty="0">
              <a:ea typeface="宋体" pitchFamily="2" charset="-122"/>
            </a:endParaRPr>
          </a:p>
        </p:txBody>
      </p:sp>
      <p:sp>
        <p:nvSpPr>
          <p:cNvPr id="303108"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除法器的硬件</a:t>
            </a:r>
            <a:endParaRPr lang="en-AU" altLang="zh-CN" dirty="0">
              <a:ea typeface="宋体" pitchFamily="2" charset="-122"/>
            </a:endParaRPr>
          </a:p>
        </p:txBody>
      </p:sp>
      <p:sp>
        <p:nvSpPr>
          <p:cNvPr id="17413" name="AutoShape 5"/>
          <p:cNvSpPr/>
          <p:nvPr/>
        </p:nvSpPr>
        <p:spPr>
          <a:xfrm>
            <a:off x="6713538" y="5124450"/>
            <a:ext cx="1728787" cy="330200"/>
          </a:xfrm>
          <a:prstGeom prst="borderCallout1">
            <a:avLst>
              <a:gd name="adj1" fmla="val 34616"/>
              <a:gd name="adj2" fmla="val -4407"/>
              <a:gd name="adj3" fmla="val -157213"/>
              <a:gd name="adj4" fmla="val -32139"/>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600" dirty="0">
                <a:ea typeface="宋体" pitchFamily="2" charset="-122"/>
              </a:rPr>
              <a:t>Initially dividend</a:t>
            </a:r>
            <a:endParaRPr lang="en-AU" altLang="zh-CN" sz="1600" dirty="0">
              <a:ea typeface="宋体" pitchFamily="2" charset="-122"/>
            </a:endParaRPr>
          </a:p>
        </p:txBody>
      </p:sp>
      <p:sp>
        <p:nvSpPr>
          <p:cNvPr id="17414" name="AutoShape 6"/>
          <p:cNvSpPr/>
          <p:nvPr/>
        </p:nvSpPr>
        <p:spPr>
          <a:xfrm>
            <a:off x="7092950" y="1484313"/>
            <a:ext cx="1584325" cy="576262"/>
          </a:xfrm>
          <a:prstGeom prst="borderCallout1">
            <a:avLst>
              <a:gd name="adj1" fmla="val 19833"/>
              <a:gd name="adj2" fmla="val -4810"/>
              <a:gd name="adj3" fmla="val 155648"/>
              <a:gd name="adj4" fmla="val -34468"/>
            </a:avLst>
          </a:prstGeom>
          <a:solidFill>
            <a:schemeClr val="accent1"/>
          </a:solidFill>
          <a:ln w="9525" cap="flat" cmpd="sng">
            <a:solidFill>
              <a:schemeClr val="tx1"/>
            </a:solidFill>
            <a:prstDash val="solid"/>
            <a:miter/>
            <a:headEnd type="none" w="med" len="med"/>
            <a:tailEnd type="triangle" w="med" len="med"/>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stStyle>
          <a:p>
            <a:pPr marL="0" lvl="0" indent="0" algn="ctr">
              <a:spcBef>
                <a:spcPct val="0"/>
              </a:spcBef>
              <a:buClrTx/>
              <a:buSzPct val="100000"/>
              <a:buNone/>
            </a:pPr>
            <a:r>
              <a:rPr lang="en-US" altLang="zh-CN" sz="1600" dirty="0">
                <a:ea typeface="宋体" pitchFamily="2" charset="-122"/>
              </a:rPr>
              <a:t>Initially divisor in left half</a:t>
            </a:r>
            <a:endParaRPr lang="en-AU" altLang="zh-CN" sz="1600" dirty="0">
              <a:ea typeface="宋体" pitchFamily="2" charset="-122"/>
            </a:endParaRPr>
          </a:p>
        </p:txBody>
      </p:sp>
      <p:pic>
        <p:nvPicPr>
          <p:cNvPr id="17415" name="Picture 7" descr="f03-09-P374493"/>
          <p:cNvPicPr>
            <a:picLocks noChangeAspect="1"/>
          </p:cNvPicPr>
          <p:nvPr/>
        </p:nvPicPr>
        <p:blipFill>
          <a:blip r:embed="rId3"/>
          <a:stretch>
            <a:fillRect/>
          </a:stretch>
        </p:blipFill>
        <p:spPr>
          <a:xfrm>
            <a:off x="4500563" y="2349500"/>
            <a:ext cx="4425950" cy="2562225"/>
          </a:xfrm>
          <a:prstGeom prst="rect">
            <a:avLst/>
          </a:prstGeom>
          <a:noFill/>
          <a:ln w="9525">
            <a:noFill/>
          </a:ln>
        </p:spPr>
      </p:pic>
      <p:sp>
        <p:nvSpPr>
          <p:cNvPr id="8" name="文本框 7">
            <a:extLst>
              <a:ext uri="{FF2B5EF4-FFF2-40B4-BE49-F238E27FC236}">
                <a16:creationId xmlns:a16="http://schemas.microsoft.com/office/drawing/2014/main" id="{E5CABB6A-B83C-4C46-8F39-A3E9398DFE60}"/>
              </a:ext>
            </a:extLst>
          </p:cNvPr>
          <p:cNvSpPr txBox="1"/>
          <p:nvPr/>
        </p:nvSpPr>
        <p:spPr>
          <a:xfrm>
            <a:off x="5196036" y="2628594"/>
            <a:ext cx="763885" cy="307777"/>
          </a:xfrm>
          <a:prstGeom prst="rect">
            <a:avLst/>
          </a:prstGeom>
          <a:noFill/>
        </p:spPr>
        <p:txBody>
          <a:bodyPr wrap="square">
            <a:spAutoFit/>
          </a:bodyPr>
          <a:lstStyle>
            <a:defPPr>
              <a:defRPr lang="en-US"/>
            </a:defPPr>
            <a:lvl1pPr>
              <a:defRPr sz="1400">
                <a:solidFill>
                  <a:srgbClr val="800000"/>
                </a:solidFill>
                <a:ea typeface="宋体" pitchFamily="2" charset="-122"/>
              </a:defRPr>
            </a:lvl1pPr>
          </a:lstStyle>
          <a:p>
            <a:r>
              <a:rPr lang="zh-CN" altLang="en-US" dirty="0"/>
              <a:t>除数</a:t>
            </a:r>
          </a:p>
        </p:txBody>
      </p:sp>
      <p:sp>
        <p:nvSpPr>
          <p:cNvPr id="9" name="文本框 8">
            <a:extLst>
              <a:ext uri="{FF2B5EF4-FFF2-40B4-BE49-F238E27FC236}">
                <a16:creationId xmlns:a16="http://schemas.microsoft.com/office/drawing/2014/main" id="{E4FFA1F3-4002-40A4-845F-0CE7C4A36965}"/>
              </a:ext>
            </a:extLst>
          </p:cNvPr>
          <p:cNvSpPr txBox="1"/>
          <p:nvPr/>
        </p:nvSpPr>
        <p:spPr>
          <a:xfrm>
            <a:off x="4814094" y="4342707"/>
            <a:ext cx="763885" cy="307777"/>
          </a:xfrm>
          <a:prstGeom prst="rect">
            <a:avLst/>
          </a:prstGeom>
          <a:noFill/>
        </p:spPr>
        <p:txBody>
          <a:bodyPr wrap="square">
            <a:spAutoFit/>
          </a:bodyPr>
          <a:lstStyle/>
          <a:p>
            <a:r>
              <a:rPr lang="zh-CN" altLang="en-US" sz="1400" dirty="0">
                <a:solidFill>
                  <a:srgbClr val="800000"/>
                </a:solidFill>
                <a:ea typeface="宋体" pitchFamily="2" charset="-122"/>
              </a:rPr>
              <a:t>余数</a:t>
            </a:r>
            <a:endParaRPr lang="zh-CN" altLang="en-US" sz="1400" dirty="0"/>
          </a:p>
        </p:txBody>
      </p:sp>
      <p:sp>
        <p:nvSpPr>
          <p:cNvPr id="10" name="文本框 9">
            <a:extLst>
              <a:ext uri="{FF2B5EF4-FFF2-40B4-BE49-F238E27FC236}">
                <a16:creationId xmlns:a16="http://schemas.microsoft.com/office/drawing/2014/main" id="{2CE88891-F460-45F1-B98C-0F570E388A8C}"/>
              </a:ext>
            </a:extLst>
          </p:cNvPr>
          <p:cNvSpPr txBox="1"/>
          <p:nvPr/>
        </p:nvSpPr>
        <p:spPr>
          <a:xfrm>
            <a:off x="7664258" y="3559957"/>
            <a:ext cx="763885" cy="307777"/>
          </a:xfrm>
          <a:prstGeom prst="rect">
            <a:avLst/>
          </a:prstGeom>
          <a:noFill/>
        </p:spPr>
        <p:txBody>
          <a:bodyPr wrap="square">
            <a:spAutoFit/>
          </a:bodyPr>
          <a:lstStyle>
            <a:defPPr>
              <a:defRPr lang="en-US"/>
            </a:defPPr>
            <a:lvl1pPr>
              <a:defRPr sz="1400">
                <a:solidFill>
                  <a:srgbClr val="800000"/>
                </a:solidFill>
                <a:ea typeface="宋体" pitchFamily="2" charset="-122"/>
              </a:defRPr>
            </a:lvl1pPr>
          </a:lstStyle>
          <a:p>
            <a:r>
              <a:rPr lang="zh-CN" altLang="en-US" dirty="0"/>
              <a:t>商</a:t>
            </a:r>
          </a:p>
        </p:txBody>
      </p:sp>
      <p:sp>
        <p:nvSpPr>
          <p:cNvPr id="11" name="文本框 10">
            <a:extLst>
              <a:ext uri="{FF2B5EF4-FFF2-40B4-BE49-F238E27FC236}">
                <a16:creationId xmlns:a16="http://schemas.microsoft.com/office/drawing/2014/main" id="{A89C9B89-392D-48E5-B424-AD8DCDA0BAD7}"/>
              </a:ext>
            </a:extLst>
          </p:cNvPr>
          <p:cNvSpPr txBox="1"/>
          <p:nvPr/>
        </p:nvSpPr>
        <p:spPr>
          <a:xfrm>
            <a:off x="4434195" y="3363606"/>
            <a:ext cx="2040910" cy="307777"/>
          </a:xfrm>
          <a:prstGeom prst="rect">
            <a:avLst/>
          </a:prstGeom>
          <a:noFill/>
        </p:spPr>
        <p:txBody>
          <a:bodyPr wrap="square">
            <a:spAutoFit/>
          </a:bodyPr>
          <a:lstStyle>
            <a:defPPr>
              <a:defRPr lang="en-US"/>
            </a:defPPr>
            <a:lvl1pPr>
              <a:defRPr sz="1400">
                <a:solidFill>
                  <a:srgbClr val="800000"/>
                </a:solidFill>
                <a:ea typeface="宋体" pitchFamily="2" charset="-122"/>
              </a:defRPr>
            </a:lvl1pPr>
          </a:lstStyle>
          <a:p>
            <a:r>
              <a:rPr lang="zh-CN" altLang="en-US" dirty="0"/>
              <a:t>加法（回退）、减法</a:t>
            </a:r>
          </a:p>
        </p:txBody>
      </p:sp>
      <p:sp>
        <p:nvSpPr>
          <p:cNvPr id="12" name="文本框 11">
            <a:extLst>
              <a:ext uri="{FF2B5EF4-FFF2-40B4-BE49-F238E27FC236}">
                <a16:creationId xmlns:a16="http://schemas.microsoft.com/office/drawing/2014/main" id="{44FA6B08-F5FD-41AA-B041-DFFDE1B8ADD0}"/>
              </a:ext>
            </a:extLst>
          </p:cNvPr>
          <p:cNvSpPr txBox="1"/>
          <p:nvPr/>
        </p:nvSpPr>
        <p:spPr>
          <a:xfrm>
            <a:off x="5196036" y="4342706"/>
            <a:ext cx="1345520" cy="307777"/>
          </a:xfrm>
          <a:prstGeom prst="rect">
            <a:avLst/>
          </a:prstGeom>
          <a:noFill/>
        </p:spPr>
        <p:txBody>
          <a:bodyPr wrap="square">
            <a:spAutoFit/>
          </a:bodyPr>
          <a:lstStyle/>
          <a:p>
            <a:r>
              <a:rPr lang="zh-CN" altLang="en-US" sz="1400" dirty="0">
                <a:solidFill>
                  <a:srgbClr val="0070C0"/>
                </a:solidFill>
                <a:ea typeface="宋体" pitchFamily="2" charset="-122"/>
              </a:rPr>
              <a:t>初始：被除数</a:t>
            </a:r>
            <a:endParaRPr lang="zh-CN" altLang="en-US" sz="1400" dirty="0">
              <a:solidFill>
                <a:srgbClr val="0070C0"/>
              </a:solidFill>
            </a:endParaRPr>
          </a:p>
        </p:txBody>
      </p:sp>
      <p:sp>
        <p:nvSpPr>
          <p:cNvPr id="13" name="文本框 12">
            <a:extLst>
              <a:ext uri="{FF2B5EF4-FFF2-40B4-BE49-F238E27FC236}">
                <a16:creationId xmlns:a16="http://schemas.microsoft.com/office/drawing/2014/main" id="{25E876F1-8184-4ED0-A799-E0268F4B5EB3}"/>
              </a:ext>
            </a:extLst>
          </p:cNvPr>
          <p:cNvSpPr txBox="1"/>
          <p:nvPr/>
        </p:nvSpPr>
        <p:spPr>
          <a:xfrm>
            <a:off x="5570608" y="2628594"/>
            <a:ext cx="1809703" cy="307777"/>
          </a:xfrm>
          <a:prstGeom prst="rect">
            <a:avLst/>
          </a:prstGeom>
          <a:noFill/>
        </p:spPr>
        <p:txBody>
          <a:bodyPr wrap="square">
            <a:spAutoFit/>
          </a:bodyPr>
          <a:lstStyle/>
          <a:p>
            <a:r>
              <a:rPr lang="zh-CN" altLang="en-US" sz="1400" dirty="0">
                <a:solidFill>
                  <a:srgbClr val="0070C0"/>
                </a:solidFill>
                <a:ea typeface="宋体" pitchFamily="2" charset="-122"/>
              </a:rPr>
              <a:t>初始：除数高</a:t>
            </a:r>
            <a:r>
              <a:rPr lang="en-US" altLang="zh-CN" sz="1400" dirty="0">
                <a:solidFill>
                  <a:srgbClr val="0070C0"/>
                </a:solidFill>
                <a:ea typeface="宋体" pitchFamily="2" charset="-122"/>
              </a:rPr>
              <a:t>32</a:t>
            </a:r>
            <a:r>
              <a:rPr lang="zh-CN" altLang="en-US" sz="1400" dirty="0">
                <a:solidFill>
                  <a:srgbClr val="0070C0"/>
                </a:solidFill>
                <a:ea typeface="宋体" pitchFamily="2" charset="-122"/>
              </a:rPr>
              <a:t>位</a:t>
            </a:r>
            <a:endParaRPr lang="zh-CN" altLang="en-US" sz="1400" dirty="0">
              <a:solidFill>
                <a:srgbClr val="0070C0"/>
              </a:solidFill>
            </a:endParaRPr>
          </a:p>
        </p:txBody>
      </p:sp>
      <p:sp>
        <p:nvSpPr>
          <p:cNvPr id="14" name="文本框 13">
            <a:extLst>
              <a:ext uri="{FF2B5EF4-FFF2-40B4-BE49-F238E27FC236}">
                <a16:creationId xmlns:a16="http://schemas.microsoft.com/office/drawing/2014/main" id="{F8C34804-59CA-4437-A129-6289F96B7C9C}"/>
              </a:ext>
            </a:extLst>
          </p:cNvPr>
          <p:cNvSpPr txBox="1"/>
          <p:nvPr/>
        </p:nvSpPr>
        <p:spPr>
          <a:xfrm>
            <a:off x="7810065" y="3252180"/>
            <a:ext cx="1809703" cy="307777"/>
          </a:xfrm>
          <a:prstGeom prst="rect">
            <a:avLst/>
          </a:prstGeom>
          <a:noFill/>
        </p:spPr>
        <p:txBody>
          <a:bodyPr wrap="square">
            <a:spAutoFit/>
          </a:bodyPr>
          <a:lstStyle/>
          <a:p>
            <a:r>
              <a:rPr lang="zh-CN" altLang="en-US" sz="1400" dirty="0">
                <a:solidFill>
                  <a:srgbClr val="0070C0"/>
                </a:solidFill>
                <a:ea typeface="宋体" pitchFamily="2" charset="-122"/>
              </a:rPr>
              <a:t>初始：</a:t>
            </a:r>
            <a:r>
              <a:rPr lang="en-US" altLang="zh-CN" sz="1400" dirty="0">
                <a:solidFill>
                  <a:srgbClr val="0070C0"/>
                </a:solidFill>
                <a:ea typeface="宋体" pitchFamily="2" charset="-122"/>
              </a:rPr>
              <a:t>0</a:t>
            </a:r>
            <a:endParaRPr lang="zh-CN" altLang="en-US" sz="1400" dirty="0">
              <a:solidFill>
                <a:srgbClr val="0070C0"/>
              </a:solidFill>
            </a:endParaRPr>
          </a:p>
        </p:txBody>
      </p:sp>
      <p:sp>
        <p:nvSpPr>
          <p:cNvPr id="15" name="文本框 14">
            <a:extLst>
              <a:ext uri="{FF2B5EF4-FFF2-40B4-BE49-F238E27FC236}">
                <a16:creationId xmlns:a16="http://schemas.microsoft.com/office/drawing/2014/main" id="{F6EE8092-E92C-4F0C-BE20-267B29979D2A}"/>
              </a:ext>
            </a:extLst>
          </p:cNvPr>
          <p:cNvSpPr txBox="1"/>
          <p:nvPr/>
        </p:nvSpPr>
        <p:spPr>
          <a:xfrm>
            <a:off x="5993656" y="4654431"/>
            <a:ext cx="968994" cy="1600438"/>
          </a:xfrm>
          <a:prstGeom prst="rect">
            <a:avLst/>
          </a:prstGeom>
          <a:noFill/>
        </p:spPr>
        <p:txBody>
          <a:bodyPr wrap="square">
            <a:spAutoFit/>
          </a:bodyPr>
          <a:lstStyle/>
          <a:p>
            <a:r>
              <a:rPr lang="zh-CN" altLang="en-US" sz="1400" dirty="0">
                <a:solidFill>
                  <a:srgbClr val="800000"/>
                </a:solidFill>
                <a:ea typeface="宋体" pitchFamily="2" charset="-122"/>
              </a:rPr>
              <a:t>乘数寄存器的高位（</a:t>
            </a:r>
            <a:r>
              <a:rPr lang="en-US" altLang="zh-CN" sz="1400" dirty="0">
                <a:solidFill>
                  <a:srgbClr val="800000"/>
                </a:solidFill>
                <a:ea typeface="宋体" pitchFamily="2" charset="-122"/>
              </a:rPr>
              <a:t>1</a:t>
            </a:r>
            <a:r>
              <a:rPr lang="zh-CN" altLang="en-US" sz="1400" dirty="0">
                <a:solidFill>
                  <a:srgbClr val="800000"/>
                </a:solidFill>
                <a:ea typeface="宋体" pitchFamily="2" charset="-122"/>
              </a:rPr>
              <a:t>）连接控制逻辑，生成相应控制信号</a:t>
            </a:r>
            <a:endParaRPr lang="zh-CN" altLang="en-US" sz="1400" dirty="0"/>
          </a:p>
        </p:txBody>
      </p:sp>
      <p:cxnSp>
        <p:nvCxnSpPr>
          <p:cNvPr id="3" name="直接连接符 2">
            <a:extLst>
              <a:ext uri="{FF2B5EF4-FFF2-40B4-BE49-F238E27FC236}">
                <a16:creationId xmlns:a16="http://schemas.microsoft.com/office/drawing/2014/main" id="{69073EF1-28D3-4F74-8588-FD0A1C46429E}"/>
              </a:ext>
            </a:extLst>
          </p:cNvPr>
          <p:cNvCxnSpPr/>
          <p:nvPr/>
        </p:nvCxnSpPr>
        <p:spPr bwMode="auto">
          <a:xfrm>
            <a:off x="5577978" y="4650483"/>
            <a:ext cx="0" cy="261242"/>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18" name="直接连接符 17">
            <a:extLst>
              <a:ext uri="{FF2B5EF4-FFF2-40B4-BE49-F238E27FC236}">
                <a16:creationId xmlns:a16="http://schemas.microsoft.com/office/drawing/2014/main" id="{AE8B9090-226A-4D34-8520-791FF04E03F5}"/>
              </a:ext>
            </a:extLst>
          </p:cNvPr>
          <p:cNvCxnSpPr>
            <a:cxnSpLocks/>
          </p:cNvCxnSpPr>
          <p:nvPr/>
        </p:nvCxnSpPr>
        <p:spPr bwMode="auto">
          <a:xfrm>
            <a:off x="5577978" y="4911725"/>
            <a:ext cx="1874342" cy="0"/>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21" name="直接连接符 20">
            <a:extLst>
              <a:ext uri="{FF2B5EF4-FFF2-40B4-BE49-F238E27FC236}">
                <a16:creationId xmlns:a16="http://schemas.microsoft.com/office/drawing/2014/main" id="{8201AFAE-CBD9-4E50-ADE7-9C8260FF3E05}"/>
              </a:ext>
            </a:extLst>
          </p:cNvPr>
          <p:cNvCxnSpPr>
            <a:cxnSpLocks/>
          </p:cNvCxnSpPr>
          <p:nvPr/>
        </p:nvCxnSpPr>
        <p:spPr bwMode="auto">
          <a:xfrm>
            <a:off x="7164288" y="3630612"/>
            <a:ext cx="0" cy="563686"/>
          </a:xfrm>
          <a:prstGeom prst="line">
            <a:avLst/>
          </a:prstGeom>
          <a:solidFill>
            <a:schemeClr val="accent1"/>
          </a:solidFill>
          <a:ln w="9525" cap="flat" cmpd="sng" algn="ctr">
            <a:solidFill>
              <a:srgbClr val="FF0000"/>
            </a:solidFill>
            <a:prstDash val="solid"/>
            <a:round/>
            <a:headEnd type="none" w="med" len="med"/>
            <a:tailEnd type="none" w="med" len="med"/>
          </a:ln>
        </p:spPr>
      </p:cxnSp>
      <p:cxnSp>
        <p:nvCxnSpPr>
          <p:cNvPr id="7" name="直接箭头连接符 6">
            <a:extLst>
              <a:ext uri="{FF2B5EF4-FFF2-40B4-BE49-F238E27FC236}">
                <a16:creationId xmlns:a16="http://schemas.microsoft.com/office/drawing/2014/main" id="{032D4E81-F00F-4A3A-8204-4AFAC778153D}"/>
              </a:ext>
            </a:extLst>
          </p:cNvPr>
          <p:cNvCxnSpPr/>
          <p:nvPr/>
        </p:nvCxnSpPr>
        <p:spPr bwMode="auto">
          <a:xfrm flipH="1">
            <a:off x="6300192" y="3630612"/>
            <a:ext cx="792758" cy="0"/>
          </a:xfrm>
          <a:prstGeom prst="straightConnector1">
            <a:avLst/>
          </a:prstGeom>
          <a:solidFill>
            <a:schemeClr val="accent1"/>
          </a:solidFill>
          <a:ln w="9525" cap="flat" cmpd="sng" algn="ctr">
            <a:solidFill>
              <a:srgbClr val="FF0000"/>
            </a:solidFill>
            <a:prstDash val="solid"/>
            <a:round/>
            <a:headEnd type="none" w="med" len="med"/>
            <a:tailEnd type="triangle"/>
          </a:ln>
        </p:spPr>
      </p:cxnSp>
      <p:cxnSp>
        <p:nvCxnSpPr>
          <p:cNvPr id="25" name="直接箭头连接符 24">
            <a:extLst>
              <a:ext uri="{FF2B5EF4-FFF2-40B4-BE49-F238E27FC236}">
                <a16:creationId xmlns:a16="http://schemas.microsoft.com/office/drawing/2014/main" id="{CB662924-C220-4346-80BB-8CA3360EB46B}"/>
              </a:ext>
            </a:extLst>
          </p:cNvPr>
          <p:cNvCxnSpPr>
            <a:cxnSpLocks/>
          </p:cNvCxnSpPr>
          <p:nvPr/>
        </p:nvCxnSpPr>
        <p:spPr bwMode="auto">
          <a:xfrm flipH="1">
            <a:off x="6515149" y="4480604"/>
            <a:ext cx="447501" cy="0"/>
          </a:xfrm>
          <a:prstGeom prst="straightConnector1">
            <a:avLst/>
          </a:prstGeom>
          <a:solidFill>
            <a:schemeClr val="accent1"/>
          </a:solidFill>
          <a:ln w="9525" cap="flat" cmpd="sng" algn="ctr">
            <a:solidFill>
              <a:srgbClr val="FF0000"/>
            </a:solidFill>
            <a:prstDash val="solid"/>
            <a:round/>
            <a:headEnd type="none" w="med" len="med"/>
            <a:tailEnd type="triangle"/>
          </a:ln>
        </p:spPr>
      </p:cxnSp>
      <p:pic>
        <p:nvPicPr>
          <p:cNvPr id="19" name="图片 18">
            <a:extLst>
              <a:ext uri="{FF2B5EF4-FFF2-40B4-BE49-F238E27FC236}">
                <a16:creationId xmlns:a16="http://schemas.microsoft.com/office/drawing/2014/main" id="{F21A1D6D-D1AB-4AAA-8912-65AC57BCFD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70" y="2422795"/>
            <a:ext cx="4439424" cy="2497176"/>
          </a:xfrm>
          <a:prstGeom prst="rect">
            <a:avLst/>
          </a:prstGeom>
        </p:spPr>
      </p:pic>
      <p:sp>
        <p:nvSpPr>
          <p:cNvPr id="29" name="文本框 28">
            <a:extLst>
              <a:ext uri="{FF2B5EF4-FFF2-40B4-BE49-F238E27FC236}">
                <a16:creationId xmlns:a16="http://schemas.microsoft.com/office/drawing/2014/main" id="{4D7DF203-C4C6-4EF3-A4C8-C616F2F8F77A}"/>
              </a:ext>
            </a:extLst>
          </p:cNvPr>
          <p:cNvSpPr txBox="1"/>
          <p:nvPr/>
        </p:nvSpPr>
        <p:spPr>
          <a:xfrm>
            <a:off x="906858" y="1009915"/>
            <a:ext cx="5086798" cy="10772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600" dirty="0"/>
              <a:t>1.</a:t>
            </a:r>
            <a:r>
              <a:rPr lang="zh-CN" altLang="en-US" sz="1600" dirty="0"/>
              <a:t>除数</a:t>
            </a:r>
            <a:r>
              <a:rPr lang="en-US" altLang="zh-CN" sz="1600" dirty="0"/>
              <a:t>64bit</a:t>
            </a:r>
            <a:r>
              <a:rPr lang="zh-CN" altLang="en-US" sz="1600" dirty="0"/>
              <a:t>：有效位只有</a:t>
            </a:r>
            <a:r>
              <a:rPr lang="en-US" altLang="zh-CN" sz="1600" dirty="0"/>
              <a:t>32</a:t>
            </a:r>
            <a:r>
              <a:rPr lang="zh-CN" altLang="en-US" sz="1600" dirty="0"/>
              <a:t>位，浪费了</a:t>
            </a:r>
            <a:r>
              <a:rPr lang="en-US" altLang="zh-CN" sz="1600" dirty="0"/>
              <a:t>32</a:t>
            </a:r>
            <a:r>
              <a:rPr lang="zh-CN" altLang="en-US" sz="1600" dirty="0"/>
              <a:t>位的空间</a:t>
            </a:r>
            <a:endParaRPr lang="en-US" altLang="zh-CN" sz="1600" dirty="0"/>
          </a:p>
          <a:p>
            <a:r>
              <a:rPr lang="en-US" altLang="zh-CN" sz="1600" dirty="0"/>
              <a:t>2.</a:t>
            </a:r>
            <a:r>
              <a:rPr lang="zh-CN" altLang="en-US" sz="1600" dirty="0"/>
              <a:t>余数右移：有效位每周期减少</a:t>
            </a:r>
            <a:r>
              <a:rPr lang="en-US" altLang="zh-CN" sz="1600" dirty="0"/>
              <a:t>1</a:t>
            </a:r>
          </a:p>
          <a:p>
            <a:r>
              <a:rPr lang="en-US" altLang="zh-CN" sz="1600" dirty="0"/>
              <a:t>3.</a:t>
            </a:r>
            <a:r>
              <a:rPr lang="zh-CN" altLang="en-US" sz="1600" dirty="0"/>
              <a:t>商：初始有效位只有</a:t>
            </a:r>
            <a:r>
              <a:rPr lang="en-US" altLang="zh-CN" sz="1600" dirty="0"/>
              <a:t>32bit</a:t>
            </a:r>
            <a:r>
              <a:rPr lang="zh-CN" altLang="en-US" sz="1600" dirty="0"/>
              <a:t>，有效位每周期增加</a:t>
            </a:r>
            <a:r>
              <a:rPr lang="en-US" altLang="zh-CN" sz="1600" dirty="0"/>
              <a:t>1</a:t>
            </a:r>
          </a:p>
          <a:p>
            <a:r>
              <a:rPr lang="en-US" altLang="zh-CN" sz="1600" dirty="0"/>
              <a:t>4.</a:t>
            </a:r>
            <a:r>
              <a:rPr lang="zh-CN" altLang="en-US" sz="1600" dirty="0"/>
              <a:t>加法</a:t>
            </a:r>
            <a:r>
              <a:rPr lang="en-US" altLang="zh-CN" sz="1600" dirty="0"/>
              <a:t>&amp;</a:t>
            </a:r>
            <a:r>
              <a:rPr lang="zh-CN" altLang="en-US" sz="1600" dirty="0"/>
              <a:t>减法器：只需</a:t>
            </a:r>
            <a:r>
              <a:rPr lang="en-US" altLang="zh-CN" sz="1600" dirty="0"/>
              <a:t>32bit</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animBg="1"/>
      <p:bldP spid="1741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3 — Arithmetic for Computers — </a:t>
            </a:r>
            <a:fld id="{9A0DB2DC-4C9A-4742-B13C-FB6460FD3503}" type="slidenum">
              <a:rPr lang="en-AU" altLang="zh-CN" sz="1400" b="1" dirty="0">
                <a:ea typeface="宋体" pitchFamily="2" charset="-122"/>
              </a:rPr>
              <a:t>96</a:t>
            </a:fld>
            <a:endParaRPr lang="en-AU" altLang="zh-CN" sz="1400" b="1" dirty="0">
              <a:ea typeface="宋体"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659184490"/>
              </p:ext>
            </p:extLst>
          </p:nvPr>
        </p:nvGraphicFramePr>
        <p:xfrm>
          <a:off x="4572000" y="3500438"/>
          <a:ext cx="4416425" cy="3213101"/>
        </p:xfrm>
        <a:graphic>
          <a:graphicData uri="http://schemas.openxmlformats.org/drawingml/2006/table">
            <a:tbl>
              <a:tblPr/>
              <a:tblGrid>
                <a:gridCol w="982663">
                  <a:extLst>
                    <a:ext uri="{9D8B030D-6E8A-4147-A177-3AD203B41FA5}">
                      <a16:colId xmlns:a16="http://schemas.microsoft.com/office/drawing/2014/main" val="20000"/>
                    </a:ext>
                  </a:extLst>
                </a:gridCol>
                <a:gridCol w="1150937">
                  <a:extLst>
                    <a:ext uri="{9D8B030D-6E8A-4147-A177-3AD203B41FA5}">
                      <a16:colId xmlns:a16="http://schemas.microsoft.com/office/drawing/2014/main" val="20001"/>
                    </a:ext>
                  </a:extLst>
                </a:gridCol>
                <a:gridCol w="841375">
                  <a:extLst>
                    <a:ext uri="{9D8B030D-6E8A-4147-A177-3AD203B41FA5}">
                      <a16:colId xmlns:a16="http://schemas.microsoft.com/office/drawing/2014/main" val="20002"/>
                    </a:ext>
                  </a:extLst>
                </a:gridCol>
                <a:gridCol w="1441450">
                  <a:extLst>
                    <a:ext uri="{9D8B030D-6E8A-4147-A177-3AD203B41FA5}">
                      <a16:colId xmlns:a16="http://schemas.microsoft.com/office/drawing/2014/main" val="20003"/>
                    </a:ext>
                  </a:extLst>
                </a:gridCol>
              </a:tblGrid>
              <a:tr h="312738">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Times New Roman" panose="02020503050405090304" pitchFamily="18" charset="0"/>
                          <a:ea typeface="宋体" pitchFamily="2" charset="-122"/>
                        </a:rPr>
                        <a:t>Step</a:t>
                      </a:r>
                      <a:endParaRPr kumimoji="0" lang="en-US" altLang="zh-CN" sz="1600" b="0" i="0" u="none" strike="noStrike" cap="none" normalizeH="0" baseline="0">
                        <a:ln>
                          <a:noFill/>
                        </a:ln>
                        <a:solidFill>
                          <a:schemeClr val="tx1"/>
                        </a:solidFill>
                        <a:effectLst/>
                        <a:latin typeface="Arial" panose="020B0604020202090204" pitchFamily="34" charset="0"/>
                        <a:ea typeface="宋体" pitchFamily="2" charset="-122"/>
                      </a:endParaRPr>
                    </a:p>
                  </a:txBody>
                  <a:tcPr marL="7620" marR="7620" marT="7620" marB="0"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CDE1E6"/>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Times New Roman" panose="02020503050405090304" pitchFamily="18" charset="0"/>
                          <a:ea typeface="宋体" pitchFamily="2" charset="-122"/>
                        </a:rPr>
                        <a:t>Remainder</a:t>
                      </a:r>
                      <a:endParaRPr kumimoji="0" lang="en-US" altLang="zh-CN" sz="1600" b="0" i="0" u="none" strike="noStrike" cap="none" normalizeH="0" baseline="0">
                        <a:ln>
                          <a:noFill/>
                        </a:ln>
                        <a:solidFill>
                          <a:schemeClr val="tx1"/>
                        </a:solidFill>
                        <a:effectLst/>
                        <a:latin typeface="Arial" panose="020B0604020202090204" pitchFamily="34" charset="0"/>
                        <a:ea typeface="宋体" pitchFamily="2" charset="-122"/>
                      </a:endParaRPr>
                    </a:p>
                  </a:txBody>
                  <a:tcPr marL="7620" marR="7620" marT="7620" marB="0"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CDE1E6"/>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Times New Roman" panose="02020503050405090304" pitchFamily="18" charset="0"/>
                          <a:ea typeface="宋体" pitchFamily="2" charset="-122"/>
                        </a:rPr>
                        <a:t>Divisor</a:t>
                      </a:r>
                      <a:endParaRPr kumimoji="0" lang="en-US" altLang="zh-CN" sz="1600" b="0" i="0" u="none" strike="noStrike" cap="none" normalizeH="0" baseline="0">
                        <a:ln>
                          <a:noFill/>
                        </a:ln>
                        <a:solidFill>
                          <a:schemeClr val="tx1"/>
                        </a:solidFill>
                        <a:effectLst/>
                        <a:latin typeface="Arial" panose="020B0604020202090204" pitchFamily="34" charset="0"/>
                        <a:ea typeface="宋体" pitchFamily="2" charset="-122"/>
                      </a:endParaRPr>
                    </a:p>
                  </a:txBody>
                  <a:tcPr marL="7620" marR="7620" marT="7620" marB="0"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CDE1E6"/>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1" i="0" u="none" strike="noStrike" cap="none" normalizeH="0" baseline="0">
                          <a:ln>
                            <a:noFill/>
                          </a:ln>
                          <a:solidFill>
                            <a:schemeClr val="tx1"/>
                          </a:solidFill>
                          <a:effectLst/>
                          <a:latin typeface="Times New Roman" panose="02020503050405090304" pitchFamily="18" charset="0"/>
                          <a:ea typeface="宋体" pitchFamily="2" charset="-122"/>
                        </a:rPr>
                        <a:t>Rem-Div </a:t>
                      </a:r>
                      <a:endParaRPr kumimoji="0" lang="en-US" altLang="zh-CN" sz="1600" b="0" i="0" u="none" strike="noStrike" cap="none" normalizeH="0" baseline="0">
                        <a:ln>
                          <a:noFill/>
                        </a:ln>
                        <a:solidFill>
                          <a:schemeClr val="tx1"/>
                        </a:solidFill>
                        <a:effectLst/>
                        <a:latin typeface="Arial" panose="020B0604020202090204" pitchFamily="34" charset="0"/>
                        <a:ea typeface="宋体" pitchFamily="2" charset="-122"/>
                      </a:endParaRPr>
                    </a:p>
                  </a:txBody>
                  <a:tcPr marL="7620" marR="7620" marT="7620" marB="0" anchor="ctr"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CDE1E6"/>
                    </a:solidFill>
                  </a:tcPr>
                </a:tc>
                <a:extLst>
                  <a:ext uri="{0D108BD9-81ED-4DB2-BD59-A6C34878D82A}">
                    <a16:rowId xmlns:a16="http://schemas.microsoft.com/office/drawing/2014/main" val="10000"/>
                  </a:ext>
                </a:extLst>
              </a:tr>
              <a:tr h="327025">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Initial</a:t>
                      </a:r>
                      <a:endParaRPr kumimoji="0" lang="en-US" altLang="zh-CN" sz="1600" b="0" i="0" u="none" strike="noStrike" cap="none" normalizeH="0" baseline="0">
                        <a:ln>
                          <a:noFill/>
                        </a:ln>
                        <a:solidFill>
                          <a:srgbClr val="000000"/>
                        </a:solidFill>
                        <a:effectLst/>
                        <a:latin typeface="Arial" panose="020B0604020202090204" pitchFamily="34" charset="0"/>
                        <a:ea typeface="宋体" pitchFamily="2" charset="-122"/>
                      </a:endParaRPr>
                    </a:p>
                  </a:txBody>
                  <a:tcPr marL="7620" marR="7620" marT="7620" marB="0"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0000 0111</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0010</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Always &lt; 0 </a:t>
                      </a:r>
                      <a:endParaRPr kumimoji="0" lang="en-US" altLang="zh-CN" sz="1600" b="0" i="0" u="none" strike="noStrike" cap="none" normalizeH="0" baseline="0">
                        <a:ln>
                          <a:noFill/>
                        </a:ln>
                        <a:solidFill>
                          <a:srgbClr val="000000"/>
                        </a:solidFill>
                        <a:effectLst/>
                        <a:latin typeface="Arial" panose="020B0604020202090204" pitchFamily="34" charset="0"/>
                        <a:ea typeface="宋体" pitchFamily="2" charset="-122"/>
                      </a:endParaRPr>
                    </a:p>
                  </a:txBody>
                  <a:tcPr marL="7620" marR="7620" marT="7620" marB="0" anchor="ctr"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327025">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Shift</a:t>
                      </a:r>
                      <a:endParaRPr kumimoji="0" lang="en-US" altLang="zh-CN" sz="1600" b="0" i="0" u="none" strike="noStrike" cap="none" normalizeH="0" baseline="0">
                        <a:ln>
                          <a:noFill/>
                        </a:ln>
                        <a:solidFill>
                          <a:srgbClr val="000000"/>
                        </a:solidFill>
                        <a:effectLst/>
                        <a:latin typeface="Arial" panose="020B0604020202090204" pitchFamily="34" charset="0"/>
                        <a:ea typeface="宋体" pitchFamily="2"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0000 1110</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0010</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&lt; 0 </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327025">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1</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0001 1100</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0010</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&lt; 0 </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3"/>
                  </a:ext>
                </a:extLst>
              </a:tr>
              <a:tr h="611188">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2</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0011 1000</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0010</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0011-0010 &gt; 0 </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r h="327025">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2</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0001 1000</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0010</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zh-CN" altLang="en-US"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5"/>
                  </a:ext>
                </a:extLst>
              </a:tr>
              <a:tr h="327025">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3</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0011 0001</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0010</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0011-0010 &gt; 0 </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6"/>
                  </a:ext>
                </a:extLst>
              </a:tr>
              <a:tr h="327025">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3</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FF0000"/>
                          </a:solidFill>
                          <a:effectLst/>
                          <a:latin typeface="Times New Roman" panose="02020503050405090304" pitchFamily="18" charset="0"/>
                          <a:ea typeface="宋体" pitchFamily="2" charset="-122"/>
                        </a:rPr>
                        <a:t>0001</a:t>
                      </a: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 0001</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Times New Roman" panose="02020503050405090304" pitchFamily="18" charset="0"/>
                          <a:ea typeface="宋体" pitchFamily="2" charset="-122"/>
                        </a:rPr>
                        <a:t>0010</a:t>
                      </a:r>
                      <a:endParaRPr kumimoji="0" lang="en-US" altLang="zh-CN"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zh-CN" altLang="en-US"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7"/>
                  </a:ext>
                </a:extLst>
              </a:tr>
              <a:tr h="327025">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4</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0010 </a:t>
                      </a:r>
                      <a:r>
                        <a:rPr kumimoji="0" lang="en-US" altLang="zh-CN" sz="1600" b="0" i="0" u="none" strike="noStrike" cap="none" normalizeH="0" baseline="0">
                          <a:ln>
                            <a:noFill/>
                          </a:ln>
                          <a:solidFill>
                            <a:srgbClr val="FF0000"/>
                          </a:solidFill>
                          <a:effectLst/>
                          <a:latin typeface="Times New Roman" panose="02020503050405090304" pitchFamily="18" charset="0"/>
                          <a:ea typeface="宋体" pitchFamily="2" charset="-122"/>
                        </a:rPr>
                        <a:t>0011</a:t>
                      </a:r>
                      <a:endParaRPr kumimoji="0" lang="en-US" altLang="zh-CN" sz="1600" b="0" i="0" u="none" strike="noStrike" cap="none" normalizeH="0" baseline="0">
                        <a:ln>
                          <a:noFill/>
                        </a:ln>
                        <a:solidFill>
                          <a:srgbClr val="FF0000"/>
                        </a:solidFill>
                        <a:effectLst/>
                        <a:latin typeface="黑体" pitchFamily="49" charset="-122"/>
                        <a:ea typeface="黑体" pitchFamily="49" charset="-122"/>
                      </a:endParaRPr>
                    </a:p>
                  </a:txBody>
                  <a:tcPr marL="7620" marR="7620" marT="7620" marB="0"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rgbClr val="000000"/>
                          </a:solidFill>
                          <a:effectLst/>
                          <a:latin typeface="Times New Roman" panose="02020503050405090304" pitchFamily="18" charset="0"/>
                          <a:ea typeface="宋体" pitchFamily="2" charset="-122"/>
                        </a:rPr>
                        <a:t>0010</a:t>
                      </a:r>
                      <a:endParaRPr kumimoji="0" lang="en-US" altLang="zh-CN" sz="1600" b="0" i="0" u="none" strike="noStrike" cap="none" normalizeH="0" baseline="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imes New Roman" panose="02020503050405090304" pitchFamily="18"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imes New Roman" panose="02020503050405090304" pitchFamily="18"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imes New Roman" panose="02020503050405090304" pitchFamily="18"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Times New Roman" panose="02020503050405090304" pitchFamily="18"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imes New Roman" panose="02020503050405090304" pitchFamily="18" charset="0"/>
                        </a:defRPr>
                      </a:lvl9pPr>
                    </a:lstStyle>
                    <a:p>
                      <a:pPr marL="0" marR="0" lvl="0" indent="0" algn="ctr" defTabSz="914400" rtl="0" eaLnBrk="1" fontAlgn="ctr" latinLnBrk="0" hangingPunct="1">
                        <a:lnSpc>
                          <a:spcPct val="100000"/>
                        </a:lnSpc>
                        <a:spcBef>
                          <a:spcPct val="0"/>
                        </a:spcBef>
                        <a:spcAft>
                          <a:spcPct val="0"/>
                        </a:spcAft>
                        <a:buClrTx/>
                        <a:buSzTx/>
                        <a:buFontTx/>
                        <a:buNone/>
                      </a:pPr>
                      <a:endParaRPr kumimoji="0" lang="zh-CN" altLang="en-US" sz="1600" b="0" i="0" u="none" strike="noStrike" cap="none" normalizeH="0" baseline="0" dirty="0">
                        <a:ln>
                          <a:noFill/>
                        </a:ln>
                        <a:solidFill>
                          <a:srgbClr val="000000"/>
                        </a:solidFill>
                        <a:effectLst/>
                        <a:latin typeface="黑体" pitchFamily="49" charset="-122"/>
                        <a:ea typeface="黑体" pitchFamily="49" charset="-122"/>
                      </a:endParaRPr>
                    </a:p>
                  </a:txBody>
                  <a:tcPr marL="7620" marR="7620" marT="7620" marB="0" anchor="ctr"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pic>
        <p:nvPicPr>
          <p:cNvPr id="305195" name="Picture 6" descr="f03-12-P374493"/>
          <p:cNvPicPr>
            <a:picLocks noChangeAspect="1"/>
          </p:cNvPicPr>
          <p:nvPr/>
        </p:nvPicPr>
        <p:blipFill>
          <a:blip r:embed="rId3"/>
          <a:stretch>
            <a:fillRect/>
          </a:stretch>
        </p:blipFill>
        <p:spPr>
          <a:xfrm>
            <a:off x="107950" y="188913"/>
            <a:ext cx="6073775" cy="3240087"/>
          </a:xfrm>
          <a:prstGeom prst="rect">
            <a:avLst/>
          </a:prstGeom>
          <a:noFill/>
          <a:ln w="9525">
            <a:noFill/>
          </a:ln>
        </p:spPr>
      </p:pic>
      <p:sp>
        <p:nvSpPr>
          <p:cNvPr id="6" name="文本框 5">
            <a:extLst>
              <a:ext uri="{FF2B5EF4-FFF2-40B4-BE49-F238E27FC236}">
                <a16:creationId xmlns:a16="http://schemas.microsoft.com/office/drawing/2014/main" id="{494B5DF3-73B5-4FA4-A2B9-3FC60ED23F9F}"/>
              </a:ext>
            </a:extLst>
          </p:cNvPr>
          <p:cNvSpPr txBox="1"/>
          <p:nvPr/>
        </p:nvSpPr>
        <p:spPr>
          <a:xfrm>
            <a:off x="3859990" y="161927"/>
            <a:ext cx="5086798" cy="10772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1600" dirty="0"/>
              <a:t>1.</a:t>
            </a:r>
            <a:r>
              <a:rPr lang="zh-CN" altLang="en-US" sz="1600" dirty="0"/>
              <a:t>除数</a:t>
            </a:r>
            <a:r>
              <a:rPr lang="en-US" altLang="zh-CN" sz="1600" dirty="0"/>
              <a:t>64bit</a:t>
            </a:r>
            <a:r>
              <a:rPr lang="zh-CN" altLang="en-US" sz="1600" dirty="0"/>
              <a:t>：有效位只有</a:t>
            </a:r>
            <a:r>
              <a:rPr lang="en-US" altLang="zh-CN" sz="1600" dirty="0"/>
              <a:t>32</a:t>
            </a:r>
            <a:r>
              <a:rPr lang="zh-CN" altLang="en-US" sz="1600" dirty="0"/>
              <a:t>位，浪费了</a:t>
            </a:r>
            <a:r>
              <a:rPr lang="en-US" altLang="zh-CN" sz="1600" dirty="0"/>
              <a:t>32</a:t>
            </a:r>
            <a:r>
              <a:rPr lang="zh-CN" altLang="en-US" sz="1600" dirty="0"/>
              <a:t>位的空间</a:t>
            </a:r>
            <a:endParaRPr lang="en-US" altLang="zh-CN" sz="1600" dirty="0"/>
          </a:p>
          <a:p>
            <a:r>
              <a:rPr lang="en-US" altLang="zh-CN" sz="1600" dirty="0"/>
              <a:t>2.</a:t>
            </a:r>
            <a:r>
              <a:rPr lang="zh-CN" altLang="en-US" sz="1600" dirty="0"/>
              <a:t>余数右移：有效位每周期减少</a:t>
            </a:r>
            <a:r>
              <a:rPr lang="en-US" altLang="zh-CN" sz="1600" dirty="0"/>
              <a:t>1</a:t>
            </a:r>
          </a:p>
          <a:p>
            <a:r>
              <a:rPr lang="en-US" altLang="zh-CN" sz="1600" dirty="0"/>
              <a:t>3.</a:t>
            </a:r>
            <a:r>
              <a:rPr lang="zh-CN" altLang="en-US" sz="1600" dirty="0"/>
              <a:t>商：初始有效位只有</a:t>
            </a:r>
            <a:r>
              <a:rPr lang="en-US" altLang="zh-CN" sz="1600" dirty="0"/>
              <a:t>32bit</a:t>
            </a:r>
            <a:r>
              <a:rPr lang="zh-CN" altLang="en-US" sz="1600" dirty="0"/>
              <a:t>，有效位每周期增加</a:t>
            </a:r>
            <a:r>
              <a:rPr lang="en-US" altLang="zh-CN" sz="1600" dirty="0"/>
              <a:t>1</a:t>
            </a:r>
          </a:p>
          <a:p>
            <a:r>
              <a:rPr lang="en-US" altLang="zh-CN" sz="1600" dirty="0"/>
              <a:t>4.</a:t>
            </a:r>
            <a:r>
              <a:rPr lang="zh-CN" altLang="en-US" sz="1600" dirty="0"/>
              <a:t>加法</a:t>
            </a:r>
            <a:r>
              <a:rPr lang="en-US" altLang="zh-CN" sz="1600" dirty="0"/>
              <a:t>&amp;</a:t>
            </a:r>
            <a:r>
              <a:rPr lang="zh-CN" altLang="en-US" sz="1600" dirty="0"/>
              <a:t>减法器：只需</a:t>
            </a:r>
            <a:r>
              <a:rPr lang="en-US" altLang="zh-CN" sz="1600" dirty="0"/>
              <a:t>32bit</a:t>
            </a:r>
            <a:endParaRPr lang="zh-CN" altLang="en-US" sz="1600" dirty="0"/>
          </a:p>
        </p:txBody>
      </p:sp>
      <p:sp>
        <p:nvSpPr>
          <p:cNvPr id="8" name="矩形: 圆角 7">
            <a:extLst>
              <a:ext uri="{FF2B5EF4-FFF2-40B4-BE49-F238E27FC236}">
                <a16:creationId xmlns:a16="http://schemas.microsoft.com/office/drawing/2014/main" id="{46802CB0-4A2C-4B90-9FC3-76DA242D7C7D}"/>
              </a:ext>
            </a:extLst>
          </p:cNvPr>
          <p:cNvSpPr/>
          <p:nvPr/>
        </p:nvSpPr>
        <p:spPr bwMode="auto">
          <a:xfrm>
            <a:off x="3859990" y="476400"/>
            <a:ext cx="4960482" cy="460860"/>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cxnSp>
        <p:nvCxnSpPr>
          <p:cNvPr id="3" name="直接箭头连接符 2">
            <a:extLst>
              <a:ext uri="{FF2B5EF4-FFF2-40B4-BE49-F238E27FC236}">
                <a16:creationId xmlns:a16="http://schemas.microsoft.com/office/drawing/2014/main" id="{5E9DA314-DD45-4B78-9D62-840C55B1201D}"/>
              </a:ext>
            </a:extLst>
          </p:cNvPr>
          <p:cNvCxnSpPr>
            <a:stCxn id="6" idx="1"/>
          </p:cNvCxnSpPr>
          <p:nvPr/>
        </p:nvCxnSpPr>
        <p:spPr bwMode="auto">
          <a:xfrm flipH="1">
            <a:off x="2627784" y="700536"/>
            <a:ext cx="1232206" cy="1648344"/>
          </a:xfrm>
          <a:prstGeom prst="straightConnector1">
            <a:avLst/>
          </a:prstGeom>
          <a:solidFill>
            <a:schemeClr val="accent1"/>
          </a:solidFill>
          <a:ln w="9525" cap="flat" cmpd="sng" algn="ctr">
            <a:solidFill>
              <a:srgbClr val="FF0000"/>
            </a:solidFill>
            <a:prstDash val="solid"/>
            <a:round/>
            <a:headEnd type="none" w="med" len="med"/>
            <a:tailEnd type="triangle"/>
          </a:ln>
        </p:spPr>
      </p:cxnSp>
      <p:cxnSp>
        <p:nvCxnSpPr>
          <p:cNvPr id="9" name="直接箭头连接符 8">
            <a:extLst>
              <a:ext uri="{FF2B5EF4-FFF2-40B4-BE49-F238E27FC236}">
                <a16:creationId xmlns:a16="http://schemas.microsoft.com/office/drawing/2014/main" id="{A232D1F4-4EF5-48EE-A85E-13110B356A49}"/>
              </a:ext>
            </a:extLst>
          </p:cNvPr>
          <p:cNvCxnSpPr/>
          <p:nvPr/>
        </p:nvCxnSpPr>
        <p:spPr bwMode="auto">
          <a:xfrm flipH="1">
            <a:off x="2771800" y="332656"/>
            <a:ext cx="1088190" cy="0"/>
          </a:xfrm>
          <a:prstGeom prst="straightConnector1">
            <a:avLst/>
          </a:prstGeom>
          <a:solidFill>
            <a:schemeClr val="accent1"/>
          </a:solidFill>
          <a:ln w="9525" cap="flat" cmpd="sng" algn="ctr">
            <a:solidFill>
              <a:srgbClr val="FF0000"/>
            </a:solidFill>
            <a:prstDash val="solid"/>
            <a:round/>
            <a:headEnd type="none" w="med" len="med"/>
            <a:tailEnd type="triangle"/>
          </a:ln>
        </p:spPr>
      </p:cxnSp>
      <p:cxnSp>
        <p:nvCxnSpPr>
          <p:cNvPr id="12" name="直接箭头连接符 11">
            <a:extLst>
              <a:ext uri="{FF2B5EF4-FFF2-40B4-BE49-F238E27FC236}">
                <a16:creationId xmlns:a16="http://schemas.microsoft.com/office/drawing/2014/main" id="{298F2858-61FC-49FD-A1C0-4B77E4BEB598}"/>
              </a:ext>
            </a:extLst>
          </p:cNvPr>
          <p:cNvCxnSpPr>
            <a:cxnSpLocks/>
          </p:cNvCxnSpPr>
          <p:nvPr/>
        </p:nvCxnSpPr>
        <p:spPr bwMode="auto">
          <a:xfrm flipH="1">
            <a:off x="2195736" y="1088281"/>
            <a:ext cx="1774629" cy="446637"/>
          </a:xfrm>
          <a:prstGeom prst="straightConnector1">
            <a:avLst/>
          </a:prstGeom>
          <a:solidFill>
            <a:schemeClr val="accent1"/>
          </a:solidFill>
          <a:ln w="9525" cap="flat" cmpd="sng" algn="ctr">
            <a:solidFill>
              <a:srgbClr val="FF0000"/>
            </a:solidFill>
            <a:prstDash val="solid"/>
            <a:round/>
            <a:headEnd type="none" w="med" len="med"/>
            <a:tailEnd type="triangle"/>
          </a:ln>
        </p:spPr>
      </p:cxnSp>
      <p:sp>
        <p:nvSpPr>
          <p:cNvPr id="15" name="文本框 14">
            <a:extLst>
              <a:ext uri="{FF2B5EF4-FFF2-40B4-BE49-F238E27FC236}">
                <a16:creationId xmlns:a16="http://schemas.microsoft.com/office/drawing/2014/main" id="{D53A9815-94B0-483F-8192-A91A60EF350D}"/>
              </a:ext>
            </a:extLst>
          </p:cNvPr>
          <p:cNvSpPr txBox="1"/>
          <p:nvPr/>
        </p:nvSpPr>
        <p:spPr>
          <a:xfrm>
            <a:off x="1728495" y="2703514"/>
            <a:ext cx="1607788" cy="307777"/>
          </a:xfrm>
          <a:prstGeom prst="rect">
            <a:avLst/>
          </a:prstGeom>
          <a:noFill/>
        </p:spPr>
        <p:txBody>
          <a:bodyPr wrap="square">
            <a:spAutoFit/>
          </a:bodyPr>
          <a:lstStyle/>
          <a:p>
            <a:r>
              <a:rPr lang="zh-CN" altLang="en-US" sz="1400" dirty="0">
                <a:solidFill>
                  <a:srgbClr val="0070C0"/>
                </a:solidFill>
              </a:rPr>
              <a:t>初始：被除数</a:t>
            </a:r>
          </a:p>
        </p:txBody>
      </p:sp>
      <p:sp>
        <p:nvSpPr>
          <p:cNvPr id="16" name="文本框 15">
            <a:extLst>
              <a:ext uri="{FF2B5EF4-FFF2-40B4-BE49-F238E27FC236}">
                <a16:creationId xmlns:a16="http://schemas.microsoft.com/office/drawing/2014/main" id="{A9E32FAC-8C48-4B96-9BF2-3B341CCA8B77}"/>
              </a:ext>
            </a:extLst>
          </p:cNvPr>
          <p:cNvSpPr txBox="1"/>
          <p:nvPr/>
        </p:nvSpPr>
        <p:spPr>
          <a:xfrm>
            <a:off x="1391842" y="548507"/>
            <a:ext cx="1607788" cy="307777"/>
          </a:xfrm>
          <a:prstGeom prst="rect">
            <a:avLst/>
          </a:prstGeom>
          <a:noFill/>
        </p:spPr>
        <p:txBody>
          <a:bodyPr wrap="square">
            <a:spAutoFit/>
          </a:bodyPr>
          <a:lstStyle/>
          <a:p>
            <a:r>
              <a:rPr lang="zh-CN" altLang="en-US" sz="1400" dirty="0">
                <a:solidFill>
                  <a:srgbClr val="0070C0"/>
                </a:solidFill>
              </a:rPr>
              <a:t>初始：除数</a:t>
            </a:r>
          </a:p>
        </p:txBody>
      </p:sp>
      <p:cxnSp>
        <p:nvCxnSpPr>
          <p:cNvPr id="13" name="直接连接符 12">
            <a:extLst>
              <a:ext uri="{FF2B5EF4-FFF2-40B4-BE49-F238E27FC236}">
                <a16:creationId xmlns:a16="http://schemas.microsoft.com/office/drawing/2014/main" id="{CF1AFAEA-6DB5-4958-BD23-896E9332F495}"/>
              </a:ext>
            </a:extLst>
          </p:cNvPr>
          <p:cNvCxnSpPr/>
          <p:nvPr/>
        </p:nvCxnSpPr>
        <p:spPr bwMode="auto">
          <a:xfrm>
            <a:off x="3131840" y="2348880"/>
            <a:ext cx="0" cy="576064"/>
          </a:xfrm>
          <a:prstGeom prst="line">
            <a:avLst/>
          </a:prstGeom>
          <a:solidFill>
            <a:schemeClr val="accent1"/>
          </a:solidFill>
          <a:ln w="9525" cap="flat" cmpd="sng" algn="ctr">
            <a:solidFill>
              <a:srgbClr val="0070C0"/>
            </a:solidFill>
            <a:prstDash val="solid"/>
            <a:round/>
            <a:headEnd type="none" w="med" len="med"/>
            <a:tailEnd type="none" w="med" len="med"/>
          </a:ln>
        </p:spPr>
      </p:cxnSp>
      <p:cxnSp>
        <p:nvCxnSpPr>
          <p:cNvPr id="19" name="直接箭头连接符 18">
            <a:extLst>
              <a:ext uri="{FF2B5EF4-FFF2-40B4-BE49-F238E27FC236}">
                <a16:creationId xmlns:a16="http://schemas.microsoft.com/office/drawing/2014/main" id="{F2A1C17F-E9B7-4B78-92F0-5464BB3A487D}"/>
              </a:ext>
            </a:extLst>
          </p:cNvPr>
          <p:cNvCxnSpPr/>
          <p:nvPr/>
        </p:nvCxnSpPr>
        <p:spPr bwMode="auto">
          <a:xfrm flipH="1">
            <a:off x="2915816" y="2276872"/>
            <a:ext cx="288032" cy="0"/>
          </a:xfrm>
          <a:prstGeom prst="straightConnector1">
            <a:avLst/>
          </a:prstGeom>
          <a:solidFill>
            <a:schemeClr val="accent1"/>
          </a:solidFill>
          <a:ln w="9525" cap="flat" cmpd="sng" algn="ctr">
            <a:solidFill>
              <a:srgbClr val="0070C0"/>
            </a:solidFill>
            <a:prstDash val="solid"/>
            <a:round/>
            <a:headEnd type="none" w="med" len="med"/>
            <a:tailEnd type="triangle"/>
          </a:ln>
        </p:spPr>
      </p:cxnSp>
      <p:sp>
        <p:nvSpPr>
          <p:cNvPr id="23" name="文本框 22">
            <a:extLst>
              <a:ext uri="{FF2B5EF4-FFF2-40B4-BE49-F238E27FC236}">
                <a16:creationId xmlns:a16="http://schemas.microsoft.com/office/drawing/2014/main" id="{2873135E-1509-4AF0-8EBE-91EAE3B534C9}"/>
              </a:ext>
            </a:extLst>
          </p:cNvPr>
          <p:cNvSpPr txBox="1"/>
          <p:nvPr/>
        </p:nvSpPr>
        <p:spPr>
          <a:xfrm>
            <a:off x="6178036" y="1424661"/>
            <a:ext cx="2766410" cy="2031325"/>
          </a:xfrm>
          <a:prstGeom prst="rect">
            <a:avLst/>
          </a:prstGeom>
          <a:noFill/>
        </p:spPr>
        <p:txBody>
          <a:bodyPr wrap="square">
            <a:spAutoFit/>
          </a:bodyPr>
          <a:lstStyle/>
          <a:p>
            <a:pPr algn="l"/>
            <a:r>
              <a:rPr lang="zh-CN" altLang="en-US" sz="1400" b="0" i="0" dirty="0">
                <a:solidFill>
                  <a:srgbClr val="FF0000"/>
                </a:solidFill>
                <a:effectLst/>
                <a:latin typeface="PingFang SC"/>
              </a:rPr>
              <a:t>对优化的除法器右移，优化后的除法器的运算步骤是先相减再左移，比如</a:t>
            </a:r>
            <a:r>
              <a:rPr lang="en-US" altLang="zh-CN" sz="1400" b="0" i="0" dirty="0">
                <a:solidFill>
                  <a:srgbClr val="FF0000"/>
                </a:solidFill>
                <a:effectLst/>
                <a:latin typeface="PingFang SC"/>
              </a:rPr>
              <a:t>0000,0111 / 0010, </a:t>
            </a:r>
            <a:r>
              <a:rPr lang="zh-CN" altLang="en-US" sz="1400" b="0" i="0" dirty="0">
                <a:solidFill>
                  <a:srgbClr val="FF0000"/>
                </a:solidFill>
                <a:effectLst/>
                <a:latin typeface="PingFang SC"/>
              </a:rPr>
              <a:t>每次做左移、减法，倒数第二步得到</a:t>
            </a:r>
            <a:r>
              <a:rPr lang="en-US" altLang="zh-CN" sz="1400" b="0" i="0" dirty="0">
                <a:solidFill>
                  <a:srgbClr val="FF0000"/>
                </a:solidFill>
                <a:effectLst/>
                <a:latin typeface="PingFang SC"/>
              </a:rPr>
              <a:t>00110001,</a:t>
            </a:r>
            <a:r>
              <a:rPr lang="zh-CN" altLang="en-US" sz="1400" b="0" i="0" dirty="0">
                <a:solidFill>
                  <a:srgbClr val="FF0000"/>
                </a:solidFill>
                <a:effectLst/>
                <a:latin typeface="PingFang SC"/>
              </a:rPr>
              <a:t>最后一次循环，减法再左移得到：</a:t>
            </a:r>
            <a:r>
              <a:rPr lang="en-US" altLang="zh-CN" sz="1400" b="0" i="0" dirty="0">
                <a:solidFill>
                  <a:srgbClr val="FF0000"/>
                </a:solidFill>
                <a:effectLst/>
                <a:latin typeface="PingFang SC"/>
              </a:rPr>
              <a:t>00100011</a:t>
            </a:r>
            <a:r>
              <a:rPr lang="zh-CN" altLang="en-US" sz="1400" b="0" i="0" dirty="0">
                <a:solidFill>
                  <a:srgbClr val="FF0000"/>
                </a:solidFill>
                <a:effectLst/>
                <a:latin typeface="PingFang SC"/>
              </a:rPr>
              <a:t>，因为真正的商是：</a:t>
            </a:r>
            <a:r>
              <a:rPr lang="en-US" altLang="zh-CN" sz="1400" b="0" i="0" dirty="0">
                <a:solidFill>
                  <a:srgbClr val="FF0000"/>
                </a:solidFill>
                <a:effectLst/>
                <a:latin typeface="PingFang SC"/>
              </a:rPr>
              <a:t>0011</a:t>
            </a:r>
            <a:r>
              <a:rPr lang="zh-CN" altLang="en-US" sz="1400" b="0" i="0" dirty="0">
                <a:solidFill>
                  <a:srgbClr val="FF0000"/>
                </a:solidFill>
                <a:effectLst/>
                <a:latin typeface="PingFang SC"/>
              </a:rPr>
              <a:t>， 而余数是</a:t>
            </a:r>
            <a:r>
              <a:rPr lang="en-US" altLang="zh-CN" sz="1400" b="0" i="0" dirty="0">
                <a:solidFill>
                  <a:srgbClr val="FF0000"/>
                </a:solidFill>
                <a:effectLst/>
                <a:latin typeface="PingFang SC"/>
              </a:rPr>
              <a:t>0001</a:t>
            </a:r>
            <a:r>
              <a:rPr lang="zh-CN" altLang="en-US" sz="1400" b="0" i="0" dirty="0">
                <a:solidFill>
                  <a:srgbClr val="FF0000"/>
                </a:solidFill>
                <a:effectLst/>
                <a:latin typeface="PingFang SC"/>
              </a:rPr>
              <a:t>。</a:t>
            </a:r>
            <a:r>
              <a:rPr lang="zh-CN" altLang="en-US" sz="1400" b="0" i="0" dirty="0">
                <a:solidFill>
                  <a:srgbClr val="FF0000"/>
                </a:solidFill>
                <a:effectLst/>
                <a:highlight>
                  <a:srgbClr val="FFFF00"/>
                </a:highlight>
                <a:latin typeface="PingFang SC"/>
              </a:rPr>
              <a:t>最终结果应该是先取低四位商，再右移取高四位余数</a:t>
            </a:r>
            <a:r>
              <a:rPr lang="zh-CN" altLang="en-US" sz="1400" b="0" i="0" dirty="0">
                <a:solidFill>
                  <a:srgbClr val="FF0000"/>
                </a:solidFill>
                <a:effectLst/>
                <a:latin typeface="PingFang SC"/>
              </a:rPr>
              <a:t>。</a:t>
            </a:r>
          </a:p>
        </p:txBody>
      </p:sp>
      <p:sp>
        <p:nvSpPr>
          <p:cNvPr id="24" name="矩形: 圆角 23">
            <a:extLst>
              <a:ext uri="{FF2B5EF4-FFF2-40B4-BE49-F238E27FC236}">
                <a16:creationId xmlns:a16="http://schemas.microsoft.com/office/drawing/2014/main" id="{9E00E0C9-9F2E-4EE6-ABF0-3B4DDD74D276}"/>
              </a:ext>
            </a:extLst>
          </p:cNvPr>
          <p:cNvSpPr/>
          <p:nvPr/>
        </p:nvSpPr>
        <p:spPr bwMode="auto">
          <a:xfrm>
            <a:off x="3203848" y="2396542"/>
            <a:ext cx="864093" cy="184335"/>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3 — Arithmetic for Computers — </a:t>
            </a:r>
            <a:fld id="{9A0DB2DC-4C9A-4742-B13C-FB6460FD3503}" type="slidenum">
              <a:rPr lang="en-AU" altLang="zh-CN" sz="1400" b="1" dirty="0">
                <a:ea typeface="宋体" pitchFamily="2" charset="-122"/>
              </a:rPr>
              <a:t>97</a:t>
            </a:fld>
            <a:endParaRPr lang="en-AU" altLang="zh-CN" sz="1400" b="1" dirty="0">
              <a:ea typeface="宋体" pitchFamily="2" charset="-122"/>
            </a:endParaRPr>
          </a:p>
        </p:txBody>
      </p:sp>
      <p:sp>
        <p:nvSpPr>
          <p:cNvPr id="318467"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浮点数</a:t>
            </a:r>
            <a:endParaRPr lang="en-AU" altLang="zh-CN" dirty="0">
              <a:ea typeface="宋体" pitchFamily="2" charset="-122"/>
            </a:endParaRPr>
          </a:p>
        </p:txBody>
      </p:sp>
      <p:pic>
        <p:nvPicPr>
          <p:cNvPr id="20482" name="Picture 2">
            <a:extLst>
              <a:ext uri="{FF2B5EF4-FFF2-40B4-BE49-F238E27FC236}">
                <a16:creationId xmlns:a16="http://schemas.microsoft.com/office/drawing/2014/main" id="{5C96BCD9-7E9B-40C7-A4D8-BF418551B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79" y="1196752"/>
            <a:ext cx="8136259" cy="264182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15181B6-D8DD-4668-B736-999F84F3120A}"/>
              </a:ext>
            </a:extLst>
          </p:cNvPr>
          <p:cNvSpPr txBox="1"/>
          <p:nvPr/>
        </p:nvSpPr>
        <p:spPr>
          <a:xfrm>
            <a:off x="1859821" y="1734788"/>
            <a:ext cx="2376265" cy="307777"/>
          </a:xfrm>
          <a:prstGeom prst="rect">
            <a:avLst/>
          </a:prstGeom>
          <a:noFill/>
        </p:spPr>
        <p:txBody>
          <a:bodyPr wrap="square">
            <a:spAutoFit/>
          </a:bodyPr>
          <a:lstStyle/>
          <a:p>
            <a:r>
              <a:rPr lang="zh-CN" altLang="en-US" sz="1400" b="0" i="0" dirty="0">
                <a:solidFill>
                  <a:srgbClr val="FF0000"/>
                </a:solidFill>
                <a:effectLst/>
                <a:latin typeface="PingFang SC"/>
              </a:rPr>
              <a:t>指数（</a:t>
            </a:r>
            <a:r>
              <a:rPr lang="en-US" altLang="zh-CN" sz="1400" b="0" i="0" dirty="0">
                <a:solidFill>
                  <a:srgbClr val="FF0000"/>
                </a:solidFill>
                <a:effectLst/>
                <a:latin typeface="PingFang SC"/>
              </a:rPr>
              <a:t>-126~127</a:t>
            </a:r>
            <a:r>
              <a:rPr lang="zh-CN" altLang="en-US" sz="1400" b="0" i="0" dirty="0">
                <a:solidFill>
                  <a:srgbClr val="FF0000"/>
                </a:solidFill>
                <a:effectLst/>
                <a:latin typeface="PingFang SC"/>
              </a:rPr>
              <a:t>不带偏阶）</a:t>
            </a:r>
          </a:p>
        </p:txBody>
      </p:sp>
      <p:sp>
        <p:nvSpPr>
          <p:cNvPr id="10" name="文本框 9">
            <a:extLst>
              <a:ext uri="{FF2B5EF4-FFF2-40B4-BE49-F238E27FC236}">
                <a16:creationId xmlns:a16="http://schemas.microsoft.com/office/drawing/2014/main" id="{F2E1CA21-B269-4961-ACEE-C9520C009A2D}"/>
              </a:ext>
            </a:extLst>
          </p:cNvPr>
          <p:cNvSpPr txBox="1"/>
          <p:nvPr/>
        </p:nvSpPr>
        <p:spPr>
          <a:xfrm>
            <a:off x="2198551" y="3275111"/>
            <a:ext cx="648072" cy="307777"/>
          </a:xfrm>
          <a:prstGeom prst="rect">
            <a:avLst/>
          </a:prstGeom>
          <a:noFill/>
        </p:spPr>
        <p:txBody>
          <a:bodyPr wrap="square">
            <a:spAutoFit/>
          </a:bodyPr>
          <a:lstStyle/>
          <a:p>
            <a:r>
              <a:rPr lang="zh-CN" altLang="en-US" sz="1400" b="0" i="0" dirty="0">
                <a:solidFill>
                  <a:srgbClr val="FF0000"/>
                </a:solidFill>
                <a:effectLst/>
                <a:latin typeface="PingFang SC"/>
              </a:rPr>
              <a:t>指数</a:t>
            </a:r>
          </a:p>
        </p:txBody>
      </p:sp>
      <p:sp>
        <p:nvSpPr>
          <p:cNvPr id="11" name="文本框 10">
            <a:extLst>
              <a:ext uri="{FF2B5EF4-FFF2-40B4-BE49-F238E27FC236}">
                <a16:creationId xmlns:a16="http://schemas.microsoft.com/office/drawing/2014/main" id="{10142B6F-B7CE-434D-B85B-64D8B15CA5AF}"/>
              </a:ext>
            </a:extLst>
          </p:cNvPr>
          <p:cNvSpPr txBox="1"/>
          <p:nvPr/>
        </p:nvSpPr>
        <p:spPr>
          <a:xfrm>
            <a:off x="5004408" y="3272753"/>
            <a:ext cx="648072" cy="307777"/>
          </a:xfrm>
          <a:prstGeom prst="rect">
            <a:avLst/>
          </a:prstGeom>
          <a:noFill/>
        </p:spPr>
        <p:txBody>
          <a:bodyPr wrap="square">
            <a:spAutoFit/>
          </a:bodyPr>
          <a:lstStyle/>
          <a:p>
            <a:r>
              <a:rPr lang="zh-CN" altLang="en-US" sz="1400" b="0" i="0" dirty="0">
                <a:solidFill>
                  <a:srgbClr val="FF0000"/>
                </a:solidFill>
                <a:effectLst/>
                <a:latin typeface="PingFang SC"/>
              </a:rPr>
              <a:t>尾数</a:t>
            </a:r>
          </a:p>
        </p:txBody>
      </p:sp>
      <p:sp>
        <p:nvSpPr>
          <p:cNvPr id="14" name="文本框 13">
            <a:extLst>
              <a:ext uri="{FF2B5EF4-FFF2-40B4-BE49-F238E27FC236}">
                <a16:creationId xmlns:a16="http://schemas.microsoft.com/office/drawing/2014/main" id="{FBBE359E-5E16-4741-B0B5-E425D956CE27}"/>
              </a:ext>
            </a:extLst>
          </p:cNvPr>
          <p:cNvSpPr txBox="1"/>
          <p:nvPr/>
        </p:nvSpPr>
        <p:spPr>
          <a:xfrm>
            <a:off x="5004408" y="1540514"/>
            <a:ext cx="648072" cy="307777"/>
          </a:xfrm>
          <a:prstGeom prst="rect">
            <a:avLst/>
          </a:prstGeom>
          <a:noFill/>
        </p:spPr>
        <p:txBody>
          <a:bodyPr wrap="square">
            <a:spAutoFit/>
          </a:bodyPr>
          <a:lstStyle/>
          <a:p>
            <a:r>
              <a:rPr lang="zh-CN" altLang="en-US" sz="1400" b="0" i="0" dirty="0">
                <a:solidFill>
                  <a:srgbClr val="FF0000"/>
                </a:solidFill>
                <a:effectLst/>
                <a:latin typeface="PingFang SC"/>
              </a:rPr>
              <a:t>尾数</a:t>
            </a:r>
          </a:p>
        </p:txBody>
      </p:sp>
      <p:sp>
        <p:nvSpPr>
          <p:cNvPr id="15" name="文本框 14">
            <a:extLst>
              <a:ext uri="{FF2B5EF4-FFF2-40B4-BE49-F238E27FC236}">
                <a16:creationId xmlns:a16="http://schemas.microsoft.com/office/drawing/2014/main" id="{1799A8B4-1753-4E30-BB2D-B6185C385BE4}"/>
              </a:ext>
            </a:extLst>
          </p:cNvPr>
          <p:cNvSpPr txBox="1"/>
          <p:nvPr/>
        </p:nvSpPr>
        <p:spPr>
          <a:xfrm>
            <a:off x="583708" y="3426641"/>
            <a:ext cx="1010996" cy="307777"/>
          </a:xfrm>
          <a:prstGeom prst="rect">
            <a:avLst/>
          </a:prstGeom>
          <a:noFill/>
        </p:spPr>
        <p:txBody>
          <a:bodyPr wrap="square">
            <a:spAutoFit/>
          </a:bodyPr>
          <a:lstStyle/>
          <a:p>
            <a:r>
              <a:rPr lang="zh-CN" altLang="en-US" sz="1400" b="0" i="0" dirty="0">
                <a:solidFill>
                  <a:srgbClr val="FF0000"/>
                </a:solidFill>
                <a:effectLst/>
                <a:latin typeface="PingFang SC"/>
              </a:rPr>
              <a:t>符号位</a:t>
            </a:r>
          </a:p>
        </p:txBody>
      </p:sp>
      <p:sp>
        <p:nvSpPr>
          <p:cNvPr id="16" name="文本框 15">
            <a:extLst>
              <a:ext uri="{FF2B5EF4-FFF2-40B4-BE49-F238E27FC236}">
                <a16:creationId xmlns:a16="http://schemas.microsoft.com/office/drawing/2014/main" id="{7E04BD46-6556-4B6C-8499-A8E46C53E96A}"/>
              </a:ext>
            </a:extLst>
          </p:cNvPr>
          <p:cNvSpPr txBox="1"/>
          <p:nvPr/>
        </p:nvSpPr>
        <p:spPr>
          <a:xfrm>
            <a:off x="583708" y="1717971"/>
            <a:ext cx="1010996" cy="307777"/>
          </a:xfrm>
          <a:prstGeom prst="rect">
            <a:avLst/>
          </a:prstGeom>
          <a:noFill/>
        </p:spPr>
        <p:txBody>
          <a:bodyPr wrap="square">
            <a:spAutoFit/>
          </a:bodyPr>
          <a:lstStyle/>
          <a:p>
            <a:r>
              <a:rPr lang="zh-CN" altLang="en-US" sz="1400" b="0" i="0" dirty="0">
                <a:solidFill>
                  <a:srgbClr val="FF0000"/>
                </a:solidFill>
                <a:effectLst/>
                <a:latin typeface="PingFang SC"/>
              </a:rPr>
              <a:t>符号位</a:t>
            </a:r>
          </a:p>
        </p:txBody>
      </p:sp>
      <p:sp>
        <p:nvSpPr>
          <p:cNvPr id="17" name="文本框 16">
            <a:extLst>
              <a:ext uri="{FF2B5EF4-FFF2-40B4-BE49-F238E27FC236}">
                <a16:creationId xmlns:a16="http://schemas.microsoft.com/office/drawing/2014/main" id="{AE1037DC-F97E-4F80-864A-F076135952B8}"/>
              </a:ext>
            </a:extLst>
          </p:cNvPr>
          <p:cNvSpPr txBox="1"/>
          <p:nvPr/>
        </p:nvSpPr>
        <p:spPr>
          <a:xfrm>
            <a:off x="453896" y="3867626"/>
            <a:ext cx="8236207" cy="523220"/>
          </a:xfrm>
          <a:prstGeom prst="rect">
            <a:avLst/>
          </a:prstGeom>
          <a:noFill/>
        </p:spPr>
        <p:txBody>
          <a:bodyPr wrap="square">
            <a:spAutoFit/>
          </a:bodyPr>
          <a:lstStyle/>
          <a:p>
            <a:r>
              <a:rPr lang="zh-CN" altLang="en-US" sz="1400" dirty="0">
                <a:latin typeface="PingFang SC"/>
              </a:rPr>
              <a:t>十进制</a:t>
            </a:r>
            <a:r>
              <a:rPr lang="en-US" altLang="zh-CN" sz="1400" dirty="0">
                <a:latin typeface="PingFang SC"/>
              </a:rPr>
              <a:t>-&gt;</a:t>
            </a:r>
            <a:r>
              <a:rPr lang="zh-CN" altLang="en-US" sz="1400" dirty="0">
                <a:latin typeface="PingFang SC"/>
              </a:rPr>
              <a:t>机器码：</a:t>
            </a:r>
            <a:endParaRPr lang="en-US" altLang="zh-CN" sz="1400" dirty="0">
              <a:latin typeface="PingFang SC"/>
            </a:endParaRPr>
          </a:p>
          <a:p>
            <a:endParaRPr lang="zh-CN" altLang="en-US" sz="1400" b="0" i="0" dirty="0">
              <a:solidFill>
                <a:srgbClr val="FF0000"/>
              </a:solidFill>
              <a:effectLst/>
              <a:latin typeface="PingFang SC"/>
            </a:endParaRPr>
          </a:p>
        </p:txBody>
      </p:sp>
      <p:pic>
        <p:nvPicPr>
          <p:cNvPr id="20484" name="Picture 4">
            <a:extLst>
              <a:ext uri="{FF2B5EF4-FFF2-40B4-BE49-F238E27FC236}">
                <a16:creationId xmlns:a16="http://schemas.microsoft.com/office/drawing/2014/main" id="{8DC6D340-DFE4-4896-9ACA-0A5218CE1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7" y="4127279"/>
            <a:ext cx="4898591" cy="272144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28A3B0C4-544C-45CB-9237-D73851942A84}"/>
              </a:ext>
            </a:extLst>
          </p:cNvPr>
          <p:cNvSpPr txBox="1"/>
          <p:nvPr/>
        </p:nvSpPr>
        <p:spPr>
          <a:xfrm>
            <a:off x="3951402" y="4897408"/>
            <a:ext cx="1010996" cy="307777"/>
          </a:xfrm>
          <a:prstGeom prst="rect">
            <a:avLst/>
          </a:prstGeom>
          <a:noFill/>
        </p:spPr>
        <p:txBody>
          <a:bodyPr wrap="square">
            <a:spAutoFit/>
          </a:bodyPr>
          <a:lstStyle/>
          <a:p>
            <a:r>
              <a:rPr lang="en-US" altLang="zh-CN" sz="1400" b="0" i="0" dirty="0">
                <a:solidFill>
                  <a:srgbClr val="FF0000"/>
                </a:solidFill>
                <a:effectLst/>
                <a:latin typeface="PingFang SC"/>
              </a:rPr>
              <a:t>1.</a:t>
            </a:r>
            <a:r>
              <a:rPr lang="zh-CN" altLang="en-US" sz="1400" b="0" i="0" dirty="0">
                <a:solidFill>
                  <a:srgbClr val="FF0000"/>
                </a:solidFill>
                <a:effectLst/>
                <a:latin typeface="PingFang SC"/>
              </a:rPr>
              <a:t>规格化</a:t>
            </a:r>
          </a:p>
        </p:txBody>
      </p:sp>
      <p:sp>
        <p:nvSpPr>
          <p:cNvPr id="21" name="文本框 20">
            <a:extLst>
              <a:ext uri="{FF2B5EF4-FFF2-40B4-BE49-F238E27FC236}">
                <a16:creationId xmlns:a16="http://schemas.microsoft.com/office/drawing/2014/main" id="{5B469933-05DD-4885-96FD-70BDC9E01C9A}"/>
              </a:ext>
            </a:extLst>
          </p:cNvPr>
          <p:cNvSpPr txBox="1"/>
          <p:nvPr/>
        </p:nvSpPr>
        <p:spPr>
          <a:xfrm>
            <a:off x="3972406" y="5167256"/>
            <a:ext cx="1463689" cy="307777"/>
          </a:xfrm>
          <a:prstGeom prst="rect">
            <a:avLst/>
          </a:prstGeom>
          <a:noFill/>
        </p:spPr>
        <p:txBody>
          <a:bodyPr wrap="square">
            <a:spAutoFit/>
          </a:bodyPr>
          <a:lstStyle/>
          <a:p>
            <a:r>
              <a:rPr lang="en-US" altLang="zh-CN" sz="1400" dirty="0">
                <a:solidFill>
                  <a:srgbClr val="FF0000"/>
                </a:solidFill>
                <a:latin typeface="PingFang SC"/>
              </a:rPr>
              <a:t>2</a:t>
            </a:r>
            <a:r>
              <a:rPr lang="en-US" altLang="zh-CN" sz="1400" b="0" i="0" dirty="0">
                <a:solidFill>
                  <a:srgbClr val="FF0000"/>
                </a:solidFill>
                <a:effectLst/>
                <a:latin typeface="PingFang SC"/>
              </a:rPr>
              <a:t>.</a:t>
            </a:r>
            <a:r>
              <a:rPr lang="zh-CN" altLang="en-US" sz="1400" dirty="0">
                <a:solidFill>
                  <a:srgbClr val="FF0000"/>
                </a:solidFill>
                <a:latin typeface="PingFang SC"/>
              </a:rPr>
              <a:t>科学计数</a:t>
            </a:r>
            <a:endParaRPr lang="zh-CN" altLang="en-US" sz="1400" b="0" i="0" dirty="0">
              <a:solidFill>
                <a:srgbClr val="FF0000"/>
              </a:solidFill>
              <a:effectLst/>
              <a:latin typeface="PingFang SC"/>
            </a:endParaRPr>
          </a:p>
        </p:txBody>
      </p:sp>
      <p:sp>
        <p:nvSpPr>
          <p:cNvPr id="22" name="文本框 21">
            <a:extLst>
              <a:ext uri="{FF2B5EF4-FFF2-40B4-BE49-F238E27FC236}">
                <a16:creationId xmlns:a16="http://schemas.microsoft.com/office/drawing/2014/main" id="{8BF9FB0E-DF7A-4050-9C65-C6132C60AD8D}"/>
              </a:ext>
            </a:extLst>
          </p:cNvPr>
          <p:cNvSpPr txBox="1"/>
          <p:nvPr/>
        </p:nvSpPr>
        <p:spPr>
          <a:xfrm>
            <a:off x="3972405" y="5924947"/>
            <a:ext cx="1463689" cy="307777"/>
          </a:xfrm>
          <a:prstGeom prst="rect">
            <a:avLst/>
          </a:prstGeom>
          <a:noFill/>
        </p:spPr>
        <p:txBody>
          <a:bodyPr wrap="square">
            <a:spAutoFit/>
          </a:bodyPr>
          <a:lstStyle/>
          <a:p>
            <a:r>
              <a:rPr lang="en-US" altLang="zh-CN" sz="1400" dirty="0">
                <a:solidFill>
                  <a:srgbClr val="FF0000"/>
                </a:solidFill>
                <a:latin typeface="PingFang SC"/>
              </a:rPr>
              <a:t>3.</a:t>
            </a:r>
            <a:r>
              <a:rPr lang="zh-CN" altLang="en-US" sz="1400" dirty="0">
                <a:solidFill>
                  <a:srgbClr val="FF0000"/>
                </a:solidFill>
                <a:latin typeface="PingFang SC"/>
              </a:rPr>
              <a:t>确定</a:t>
            </a:r>
            <a:r>
              <a:rPr lang="en-US" altLang="zh-CN" sz="1400" dirty="0" err="1">
                <a:solidFill>
                  <a:srgbClr val="FF0000"/>
                </a:solidFill>
                <a:latin typeface="PingFang SC"/>
              </a:rPr>
              <a:t>s,e,m</a:t>
            </a:r>
            <a:endParaRPr lang="zh-CN" altLang="en-US" sz="1400" b="0" i="0" dirty="0">
              <a:solidFill>
                <a:srgbClr val="FF0000"/>
              </a:solidFill>
              <a:effectLst/>
              <a:latin typeface="PingFang SC"/>
            </a:endParaRPr>
          </a:p>
        </p:txBody>
      </p:sp>
      <p:sp>
        <p:nvSpPr>
          <p:cNvPr id="23" name="矩形: 圆角 22">
            <a:extLst>
              <a:ext uri="{FF2B5EF4-FFF2-40B4-BE49-F238E27FC236}">
                <a16:creationId xmlns:a16="http://schemas.microsoft.com/office/drawing/2014/main" id="{8A81ACA2-65F9-4AE3-A0C3-D5059DA11AD6}"/>
              </a:ext>
            </a:extLst>
          </p:cNvPr>
          <p:cNvSpPr/>
          <p:nvPr/>
        </p:nvSpPr>
        <p:spPr bwMode="auto">
          <a:xfrm>
            <a:off x="1259632" y="5964365"/>
            <a:ext cx="504056" cy="268359"/>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cxnSp>
        <p:nvCxnSpPr>
          <p:cNvPr id="5" name="直接连接符 4">
            <a:extLst>
              <a:ext uri="{FF2B5EF4-FFF2-40B4-BE49-F238E27FC236}">
                <a16:creationId xmlns:a16="http://schemas.microsoft.com/office/drawing/2014/main" id="{F5DBAD8B-7557-4989-BC4B-FA93DC3F55DE}"/>
              </a:ext>
            </a:extLst>
          </p:cNvPr>
          <p:cNvCxnSpPr/>
          <p:nvPr/>
        </p:nvCxnSpPr>
        <p:spPr bwMode="auto">
          <a:xfrm>
            <a:off x="251520" y="6490001"/>
            <a:ext cx="0" cy="323375"/>
          </a:xfrm>
          <a:prstGeom prst="line">
            <a:avLst/>
          </a:prstGeom>
          <a:solidFill>
            <a:schemeClr val="accent1"/>
          </a:solidFill>
          <a:ln w="9525" cap="flat" cmpd="sng" algn="ctr">
            <a:solidFill>
              <a:srgbClr val="0070C0"/>
            </a:solidFill>
            <a:prstDash val="solid"/>
            <a:round/>
            <a:headEnd type="none" w="med" len="med"/>
            <a:tailEnd type="none" w="med" len="med"/>
          </a:ln>
        </p:spPr>
      </p:cxnSp>
      <p:cxnSp>
        <p:nvCxnSpPr>
          <p:cNvPr id="26" name="直接连接符 25">
            <a:extLst>
              <a:ext uri="{FF2B5EF4-FFF2-40B4-BE49-F238E27FC236}">
                <a16:creationId xmlns:a16="http://schemas.microsoft.com/office/drawing/2014/main" id="{5282A7B0-C253-42DF-839F-665D72197C68}"/>
              </a:ext>
            </a:extLst>
          </p:cNvPr>
          <p:cNvCxnSpPr/>
          <p:nvPr/>
        </p:nvCxnSpPr>
        <p:spPr bwMode="auto">
          <a:xfrm>
            <a:off x="1043608" y="6490001"/>
            <a:ext cx="0" cy="323375"/>
          </a:xfrm>
          <a:prstGeom prst="line">
            <a:avLst/>
          </a:prstGeom>
          <a:solidFill>
            <a:schemeClr val="accent1"/>
          </a:solidFill>
          <a:ln w="9525" cap="flat" cmpd="sng" algn="ctr">
            <a:solidFill>
              <a:srgbClr val="0070C0"/>
            </a:solidFill>
            <a:prstDash val="solid"/>
            <a:round/>
            <a:headEnd type="none" w="med" len="med"/>
            <a:tailEnd type="none" w="med" len="med"/>
          </a:ln>
        </p:spPr>
      </p:cxnSp>
      <p:sp>
        <p:nvSpPr>
          <p:cNvPr id="27" name="矩形: 圆角 26">
            <a:extLst>
              <a:ext uri="{FF2B5EF4-FFF2-40B4-BE49-F238E27FC236}">
                <a16:creationId xmlns:a16="http://schemas.microsoft.com/office/drawing/2014/main" id="{A55FFCBD-A009-4461-AC70-3899E58FCAA4}"/>
              </a:ext>
            </a:extLst>
          </p:cNvPr>
          <p:cNvSpPr/>
          <p:nvPr/>
        </p:nvSpPr>
        <p:spPr bwMode="auto">
          <a:xfrm>
            <a:off x="2062056" y="4917777"/>
            <a:ext cx="709743" cy="259334"/>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3 — Arithmetic for Computers — </a:t>
            </a:r>
            <a:fld id="{9A0DB2DC-4C9A-4742-B13C-FB6460FD3503}" type="slidenum">
              <a:rPr lang="en-AU" altLang="zh-CN" sz="1400" b="1" dirty="0">
                <a:ea typeface="宋体" pitchFamily="2" charset="-122"/>
              </a:rPr>
              <a:t>98</a:t>
            </a:fld>
            <a:endParaRPr lang="en-AU" altLang="zh-CN" sz="1400" b="1" dirty="0">
              <a:ea typeface="宋体" pitchFamily="2" charset="-122"/>
            </a:endParaRPr>
          </a:p>
        </p:txBody>
      </p:sp>
      <p:sp>
        <p:nvSpPr>
          <p:cNvPr id="350211" name="Rectangle 4"/>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浮点乘法</a:t>
            </a:r>
            <a:endParaRPr lang="en-AU" altLang="zh-CN" dirty="0">
              <a:ea typeface="宋体" pitchFamily="2" charset="-122"/>
            </a:endParaRPr>
          </a:p>
        </p:txBody>
      </p:sp>
      <p:sp>
        <p:nvSpPr>
          <p:cNvPr id="98308" name="Rectangle 5"/>
          <p:cNvSpPr>
            <a:spLocks noGrp="1"/>
          </p:cNvSpPr>
          <p:nvPr>
            <p:ph idx="1"/>
          </p:nvPr>
        </p:nvSpPr>
        <p:spPr>
          <a:ln/>
        </p:spPr>
        <p:txBody>
          <a:bodyPr vert="horz" wrap="square" lIns="91440" tIns="45720" rIns="91440" bIns="45720" anchor="t"/>
          <a:lstStyle/>
          <a:p>
            <a:pPr eaLnBrk="1" hangingPunct="1">
              <a:lnSpc>
                <a:spcPct val="90000"/>
              </a:lnSpc>
            </a:pPr>
            <a:r>
              <a:rPr lang="zh-CN" altLang="en-US" sz="2400" dirty="0">
                <a:latin typeface="黑体" pitchFamily="49" charset="-122"/>
                <a:ea typeface="黑体" pitchFamily="49" charset="-122"/>
              </a:rPr>
              <a:t>下面是一个</a:t>
            </a:r>
            <a:r>
              <a:rPr lang="en-US" altLang="zh-CN" sz="2400" dirty="0">
                <a:latin typeface="黑体" pitchFamily="49" charset="-122"/>
                <a:ea typeface="黑体" pitchFamily="49" charset="-122"/>
              </a:rPr>
              <a:t>4</a:t>
            </a:r>
            <a:r>
              <a:rPr lang="zh-CN" altLang="en-US" sz="2400" dirty="0">
                <a:latin typeface="黑体" pitchFamily="49" charset="-122"/>
                <a:ea typeface="黑体" pitchFamily="49" charset="-122"/>
              </a:rPr>
              <a:t>位的二进制数的例子</a:t>
            </a:r>
            <a:endParaRPr lang="en-US" altLang="zh-CN" sz="2400" dirty="0">
              <a:latin typeface="黑体" pitchFamily="49" charset="-122"/>
              <a:ea typeface="黑体" pitchFamily="49" charset="-122"/>
            </a:endParaRPr>
          </a:p>
          <a:p>
            <a:pPr lvl="1" eaLnBrk="1" hangingPunct="1">
              <a:lnSpc>
                <a:spcPct val="90000"/>
              </a:lnSpc>
            </a:pPr>
            <a:r>
              <a:rPr lang="en-US" altLang="zh-CN" sz="2000" dirty="0">
                <a:latin typeface="黑体" pitchFamily="49" charset="-122"/>
                <a:ea typeface="黑体" pitchFamily="49" charset="-122"/>
              </a:rPr>
              <a:t>1.000</a:t>
            </a:r>
            <a:r>
              <a:rPr lang="en-US" altLang="zh-CN" sz="2000" baseline="-25000" dirty="0">
                <a:latin typeface="黑体" pitchFamily="49" charset="-122"/>
                <a:ea typeface="黑体" pitchFamily="49" charset="-122"/>
              </a:rPr>
              <a:t>2</a:t>
            </a:r>
            <a:r>
              <a:rPr lang="en-US" altLang="zh-CN" sz="2000" dirty="0">
                <a:latin typeface="黑体" pitchFamily="49" charset="-122"/>
                <a:ea typeface="黑体" pitchFamily="49" charset="-122"/>
              </a:rPr>
              <a:t> × 2</a:t>
            </a:r>
            <a:r>
              <a:rPr lang="en-US" altLang="zh-CN" sz="2000" baseline="30000" dirty="0">
                <a:ea typeface="黑体" pitchFamily="49" charset="-122"/>
              </a:rPr>
              <a:t>–</a:t>
            </a:r>
            <a:r>
              <a:rPr lang="en-US" altLang="zh-CN" sz="2000" baseline="30000" dirty="0">
                <a:latin typeface="黑体" pitchFamily="49" charset="-122"/>
                <a:ea typeface="黑体" pitchFamily="49" charset="-122"/>
              </a:rPr>
              <a:t>1</a:t>
            </a:r>
            <a:r>
              <a:rPr lang="en-US" altLang="zh-CN" sz="2000" dirty="0">
                <a:latin typeface="黑体" pitchFamily="49" charset="-122"/>
                <a:ea typeface="黑体" pitchFamily="49" charset="-122"/>
              </a:rPr>
              <a:t> × </a:t>
            </a:r>
            <a:r>
              <a:rPr lang="en-US" altLang="zh-CN" sz="2000" dirty="0">
                <a:ea typeface="黑体" pitchFamily="49" charset="-122"/>
              </a:rPr>
              <a:t>–</a:t>
            </a:r>
            <a:r>
              <a:rPr lang="en-US" altLang="zh-CN" sz="2000" dirty="0">
                <a:latin typeface="黑体" pitchFamily="49" charset="-122"/>
                <a:ea typeface="黑体" pitchFamily="49" charset="-122"/>
              </a:rPr>
              <a:t>1.110</a:t>
            </a:r>
            <a:r>
              <a:rPr lang="en-US" altLang="zh-CN" sz="2000" baseline="-25000" dirty="0">
                <a:latin typeface="黑体" pitchFamily="49" charset="-122"/>
                <a:ea typeface="黑体" pitchFamily="49" charset="-122"/>
              </a:rPr>
              <a:t>2</a:t>
            </a:r>
            <a:r>
              <a:rPr lang="en-US" altLang="zh-CN" sz="2000" dirty="0">
                <a:latin typeface="黑体" pitchFamily="49" charset="-122"/>
                <a:ea typeface="黑体" pitchFamily="49" charset="-122"/>
              </a:rPr>
              <a:t> × 2</a:t>
            </a:r>
            <a:r>
              <a:rPr lang="en-US" altLang="zh-CN" sz="2000" baseline="30000" dirty="0">
                <a:ea typeface="黑体" pitchFamily="49" charset="-122"/>
              </a:rPr>
              <a:t>–</a:t>
            </a:r>
            <a:r>
              <a:rPr lang="en-US" altLang="zh-CN" sz="2000" baseline="30000" dirty="0">
                <a:latin typeface="黑体" pitchFamily="49" charset="-122"/>
                <a:ea typeface="黑体" pitchFamily="49" charset="-122"/>
              </a:rPr>
              <a:t>2</a:t>
            </a:r>
            <a:r>
              <a:rPr lang="en-US" altLang="zh-CN" sz="2000" dirty="0">
                <a:latin typeface="黑体" pitchFamily="49" charset="-122"/>
                <a:ea typeface="黑体" pitchFamily="49" charset="-122"/>
              </a:rPr>
              <a:t> (0.5 × </a:t>
            </a:r>
            <a:r>
              <a:rPr lang="en-US" altLang="zh-CN" sz="2000" dirty="0">
                <a:ea typeface="黑体" pitchFamily="49" charset="-122"/>
              </a:rPr>
              <a:t>–</a:t>
            </a:r>
            <a:r>
              <a:rPr lang="en-US" altLang="zh-CN" sz="2000" dirty="0">
                <a:latin typeface="黑体" pitchFamily="49" charset="-122"/>
                <a:ea typeface="黑体" pitchFamily="49" charset="-122"/>
              </a:rPr>
              <a:t>0.4375)</a:t>
            </a:r>
          </a:p>
          <a:p>
            <a:pPr eaLnBrk="1" hangingPunct="1">
              <a:lnSpc>
                <a:spcPct val="90000"/>
              </a:lnSpc>
            </a:pPr>
            <a:r>
              <a:rPr lang="en-US" altLang="zh-CN" sz="2400" dirty="0">
                <a:latin typeface="黑体" pitchFamily="49" charset="-122"/>
                <a:ea typeface="黑体" pitchFamily="49" charset="-122"/>
              </a:rPr>
              <a:t>1. </a:t>
            </a:r>
            <a:r>
              <a:rPr lang="zh-CN" altLang="en-US" sz="2400" dirty="0">
                <a:highlight>
                  <a:srgbClr val="FFFF00"/>
                </a:highlight>
                <a:latin typeface="黑体" pitchFamily="49" charset="-122"/>
                <a:ea typeface="黑体" pitchFamily="49" charset="-122"/>
              </a:rPr>
              <a:t>阶码相加</a:t>
            </a:r>
            <a:endParaRPr lang="en-US" altLang="zh-CN" sz="2400" dirty="0">
              <a:highlight>
                <a:srgbClr val="FFFF00"/>
              </a:highlight>
              <a:latin typeface="黑体" pitchFamily="49" charset="-122"/>
              <a:ea typeface="黑体" pitchFamily="49" charset="-122"/>
            </a:endParaRPr>
          </a:p>
          <a:p>
            <a:pPr lvl="1" eaLnBrk="1" hangingPunct="1">
              <a:lnSpc>
                <a:spcPct val="90000"/>
              </a:lnSpc>
            </a:pPr>
            <a:r>
              <a:rPr lang="zh-CN" altLang="en-US" sz="2000" dirty="0">
                <a:latin typeface="黑体" pitchFamily="49" charset="-122"/>
                <a:ea typeface="黑体" pitchFamily="49" charset="-122"/>
              </a:rPr>
              <a:t>无偏移</a:t>
            </a:r>
            <a:r>
              <a:rPr lang="en-US" altLang="zh-CN" sz="2000" dirty="0">
                <a:latin typeface="黑体" pitchFamily="49" charset="-122"/>
                <a:ea typeface="黑体" pitchFamily="49" charset="-122"/>
              </a:rPr>
              <a:t>: </a:t>
            </a:r>
            <a:r>
              <a:rPr lang="en-US" altLang="zh-CN" sz="2000" dirty="0">
                <a:ea typeface="黑体" pitchFamily="49" charset="-122"/>
              </a:rPr>
              <a:t>–</a:t>
            </a:r>
            <a:r>
              <a:rPr lang="en-US" altLang="zh-CN" sz="2000" dirty="0">
                <a:latin typeface="黑体" pitchFamily="49" charset="-122"/>
                <a:ea typeface="黑体" pitchFamily="49" charset="-122"/>
              </a:rPr>
              <a:t>1 + </a:t>
            </a:r>
            <a:r>
              <a:rPr lang="en-US" altLang="zh-CN" sz="2000" dirty="0">
                <a:ea typeface="黑体" pitchFamily="49" charset="-122"/>
              </a:rPr>
              <a:t>–</a:t>
            </a:r>
            <a:r>
              <a:rPr lang="en-US" altLang="zh-CN" sz="2000" dirty="0">
                <a:latin typeface="黑体" pitchFamily="49" charset="-122"/>
                <a:ea typeface="黑体" pitchFamily="49" charset="-122"/>
              </a:rPr>
              <a:t>2 = </a:t>
            </a:r>
            <a:r>
              <a:rPr lang="en-US" altLang="zh-CN" sz="2000" dirty="0">
                <a:ea typeface="黑体" pitchFamily="49" charset="-122"/>
              </a:rPr>
              <a:t>–</a:t>
            </a:r>
            <a:r>
              <a:rPr lang="en-US" altLang="zh-CN" sz="2000" dirty="0">
                <a:latin typeface="黑体" pitchFamily="49" charset="-122"/>
                <a:ea typeface="黑体" pitchFamily="49" charset="-122"/>
              </a:rPr>
              <a:t>3</a:t>
            </a:r>
          </a:p>
          <a:p>
            <a:pPr lvl="1" eaLnBrk="1" hangingPunct="1">
              <a:lnSpc>
                <a:spcPct val="90000"/>
              </a:lnSpc>
            </a:pPr>
            <a:r>
              <a:rPr lang="zh-CN" altLang="en-US" sz="2000" dirty="0">
                <a:latin typeface="黑体" pitchFamily="49" charset="-122"/>
                <a:ea typeface="黑体" pitchFamily="49" charset="-122"/>
              </a:rPr>
              <a:t>有偏移</a:t>
            </a:r>
            <a:r>
              <a:rPr lang="en-US" altLang="zh-CN" sz="2000" dirty="0">
                <a:latin typeface="黑体" pitchFamily="49" charset="-122"/>
                <a:ea typeface="黑体" pitchFamily="49" charset="-122"/>
              </a:rPr>
              <a:t>: (</a:t>
            </a:r>
            <a:r>
              <a:rPr lang="en-US" altLang="zh-CN" sz="2000" dirty="0">
                <a:ea typeface="黑体" pitchFamily="49" charset="-122"/>
              </a:rPr>
              <a:t>–</a:t>
            </a:r>
            <a:r>
              <a:rPr lang="en-US" altLang="zh-CN" sz="2000" dirty="0">
                <a:latin typeface="黑体" pitchFamily="49" charset="-122"/>
                <a:ea typeface="黑体" pitchFamily="49" charset="-122"/>
              </a:rPr>
              <a:t>1 + 127) + (</a:t>
            </a:r>
            <a:r>
              <a:rPr lang="en-US" altLang="zh-CN" sz="2000" dirty="0">
                <a:ea typeface="黑体" pitchFamily="49" charset="-122"/>
              </a:rPr>
              <a:t>–</a:t>
            </a:r>
            <a:r>
              <a:rPr lang="en-US" altLang="zh-CN" sz="2000" dirty="0">
                <a:latin typeface="黑体" pitchFamily="49" charset="-122"/>
                <a:ea typeface="黑体" pitchFamily="49" charset="-122"/>
              </a:rPr>
              <a:t>2 + 127) = </a:t>
            </a:r>
            <a:r>
              <a:rPr lang="en-US" altLang="zh-CN" sz="2000" dirty="0">
                <a:ea typeface="黑体" pitchFamily="49" charset="-122"/>
              </a:rPr>
              <a:t>–</a:t>
            </a:r>
            <a:r>
              <a:rPr lang="en-US" altLang="zh-CN" sz="2000" dirty="0">
                <a:latin typeface="黑体" pitchFamily="49" charset="-122"/>
                <a:ea typeface="黑体" pitchFamily="49" charset="-122"/>
              </a:rPr>
              <a:t>3 + 254 </a:t>
            </a:r>
            <a:r>
              <a:rPr lang="en-US" altLang="zh-CN" sz="2000" dirty="0">
                <a:ea typeface="黑体" pitchFamily="49" charset="-122"/>
              </a:rPr>
              <a:t>–</a:t>
            </a:r>
            <a:r>
              <a:rPr lang="en-US" altLang="zh-CN" sz="2000" dirty="0">
                <a:latin typeface="黑体" pitchFamily="49" charset="-122"/>
                <a:ea typeface="黑体" pitchFamily="49" charset="-122"/>
              </a:rPr>
              <a:t> 127 = </a:t>
            </a:r>
            <a:r>
              <a:rPr lang="en-US" altLang="zh-CN" sz="2000" dirty="0">
                <a:ea typeface="黑体" pitchFamily="49" charset="-122"/>
              </a:rPr>
              <a:t>–</a:t>
            </a:r>
            <a:r>
              <a:rPr lang="en-US" altLang="zh-CN" sz="2000" dirty="0">
                <a:latin typeface="黑体" pitchFamily="49" charset="-122"/>
                <a:ea typeface="黑体" pitchFamily="49" charset="-122"/>
              </a:rPr>
              <a:t>3 + 127</a:t>
            </a:r>
          </a:p>
          <a:p>
            <a:pPr eaLnBrk="1" hangingPunct="1">
              <a:lnSpc>
                <a:spcPct val="90000"/>
              </a:lnSpc>
            </a:pPr>
            <a:r>
              <a:rPr lang="en-US" altLang="zh-CN" sz="2400" dirty="0">
                <a:latin typeface="黑体" pitchFamily="49" charset="-122"/>
                <a:ea typeface="黑体" pitchFamily="49" charset="-122"/>
              </a:rPr>
              <a:t>2. </a:t>
            </a:r>
            <a:r>
              <a:rPr lang="zh-CN" altLang="en-US" sz="2400" dirty="0">
                <a:highlight>
                  <a:srgbClr val="FFFF00"/>
                </a:highlight>
                <a:latin typeface="黑体" pitchFamily="49" charset="-122"/>
                <a:ea typeface="黑体" pitchFamily="49" charset="-122"/>
              </a:rPr>
              <a:t>有效位相乘</a:t>
            </a:r>
            <a:endParaRPr lang="en-US" altLang="zh-CN" sz="2400" dirty="0">
              <a:highlight>
                <a:srgbClr val="FFFF00"/>
              </a:highlight>
              <a:latin typeface="黑体" pitchFamily="49" charset="-122"/>
              <a:ea typeface="黑体" pitchFamily="49" charset="-122"/>
            </a:endParaRPr>
          </a:p>
          <a:p>
            <a:pPr lvl="1" eaLnBrk="1" hangingPunct="1">
              <a:lnSpc>
                <a:spcPct val="90000"/>
              </a:lnSpc>
            </a:pPr>
            <a:r>
              <a:rPr lang="en-US" altLang="zh-CN" sz="2000" dirty="0">
                <a:latin typeface="黑体" pitchFamily="49" charset="-122"/>
                <a:ea typeface="黑体" pitchFamily="49" charset="-122"/>
              </a:rPr>
              <a:t>1.000</a:t>
            </a:r>
            <a:r>
              <a:rPr lang="en-US" altLang="zh-CN" sz="2000" baseline="-25000" dirty="0">
                <a:latin typeface="黑体" pitchFamily="49" charset="-122"/>
                <a:ea typeface="黑体" pitchFamily="49" charset="-122"/>
              </a:rPr>
              <a:t>2</a:t>
            </a:r>
            <a:r>
              <a:rPr lang="en-US" altLang="zh-CN" sz="2000" dirty="0">
                <a:latin typeface="黑体" pitchFamily="49" charset="-122"/>
                <a:ea typeface="黑体" pitchFamily="49" charset="-122"/>
              </a:rPr>
              <a:t> × 1.110</a:t>
            </a:r>
            <a:r>
              <a:rPr lang="en-US" altLang="zh-CN" sz="2000" baseline="-25000" dirty="0">
                <a:latin typeface="黑体" pitchFamily="49" charset="-122"/>
                <a:ea typeface="黑体" pitchFamily="49" charset="-122"/>
              </a:rPr>
              <a:t>2</a:t>
            </a:r>
            <a:r>
              <a:rPr lang="en-US" altLang="zh-CN" sz="2000" dirty="0">
                <a:latin typeface="黑体" pitchFamily="49" charset="-122"/>
                <a:ea typeface="黑体" pitchFamily="49" charset="-122"/>
              </a:rPr>
              <a:t> = 1.1102  </a:t>
            </a:r>
            <a:r>
              <a:rPr lang="en-US" altLang="zh-CN" sz="2000" dirty="0">
                <a:latin typeface="黑体" pitchFamily="49" charset="-122"/>
                <a:ea typeface="黑体" pitchFamily="49" charset="-122"/>
                <a:sym typeface="Symbol" pitchFamily="18" charset="2"/>
              </a:rPr>
              <a:t>  </a:t>
            </a:r>
            <a:r>
              <a:rPr lang="en-US" altLang="zh-CN" sz="2000" dirty="0">
                <a:latin typeface="黑体" pitchFamily="49" charset="-122"/>
                <a:ea typeface="黑体" pitchFamily="49" charset="-122"/>
              </a:rPr>
              <a:t>1.110</a:t>
            </a:r>
            <a:r>
              <a:rPr lang="en-US" altLang="zh-CN" sz="2000" baseline="-25000" dirty="0">
                <a:latin typeface="黑体" pitchFamily="49" charset="-122"/>
                <a:ea typeface="黑体" pitchFamily="49" charset="-122"/>
              </a:rPr>
              <a:t>2</a:t>
            </a:r>
            <a:r>
              <a:rPr lang="en-US" altLang="zh-CN" sz="2000" dirty="0">
                <a:latin typeface="黑体" pitchFamily="49" charset="-122"/>
                <a:ea typeface="黑体" pitchFamily="49" charset="-122"/>
              </a:rPr>
              <a:t> × 2</a:t>
            </a:r>
            <a:r>
              <a:rPr lang="en-US" altLang="zh-CN" sz="2000" baseline="30000" dirty="0">
                <a:ea typeface="黑体" pitchFamily="49" charset="-122"/>
              </a:rPr>
              <a:t>–</a:t>
            </a:r>
            <a:r>
              <a:rPr lang="en-US" altLang="zh-CN" sz="2000" baseline="30000" dirty="0">
                <a:latin typeface="黑体" pitchFamily="49" charset="-122"/>
                <a:ea typeface="黑体" pitchFamily="49" charset="-122"/>
              </a:rPr>
              <a:t>3</a:t>
            </a:r>
          </a:p>
          <a:p>
            <a:pPr eaLnBrk="1" hangingPunct="1">
              <a:lnSpc>
                <a:spcPct val="90000"/>
              </a:lnSpc>
            </a:pPr>
            <a:r>
              <a:rPr lang="en-US" altLang="zh-CN" sz="2400" dirty="0">
                <a:latin typeface="黑体" pitchFamily="49" charset="-122"/>
                <a:ea typeface="黑体" pitchFamily="49" charset="-122"/>
              </a:rPr>
              <a:t>3.</a:t>
            </a:r>
            <a:r>
              <a:rPr lang="zh-CN" altLang="en-US" sz="2400" dirty="0">
                <a:highlight>
                  <a:srgbClr val="FFFF00"/>
                </a:highlight>
                <a:latin typeface="黑体" pitchFamily="49" charset="-122"/>
                <a:ea typeface="黑体" pitchFamily="49" charset="-122"/>
              </a:rPr>
              <a:t>规格化，同时检查上溢和下溢</a:t>
            </a:r>
            <a:endParaRPr lang="en-US" altLang="zh-CN" sz="2400" dirty="0">
              <a:highlight>
                <a:srgbClr val="FFFF00"/>
              </a:highlight>
              <a:latin typeface="黑体" pitchFamily="49" charset="-122"/>
              <a:ea typeface="黑体" pitchFamily="49" charset="-122"/>
            </a:endParaRPr>
          </a:p>
          <a:p>
            <a:pPr lvl="1" eaLnBrk="1" hangingPunct="1">
              <a:lnSpc>
                <a:spcPct val="90000"/>
              </a:lnSpc>
            </a:pPr>
            <a:r>
              <a:rPr lang="en-US" altLang="zh-CN" sz="2000" dirty="0">
                <a:latin typeface="黑体" pitchFamily="49" charset="-122"/>
                <a:ea typeface="黑体" pitchFamily="49" charset="-122"/>
              </a:rPr>
              <a:t>1.110</a:t>
            </a:r>
            <a:r>
              <a:rPr lang="en-US" altLang="zh-CN" sz="2000" baseline="-25000" dirty="0">
                <a:latin typeface="黑体" pitchFamily="49" charset="-122"/>
                <a:ea typeface="黑体" pitchFamily="49" charset="-122"/>
              </a:rPr>
              <a:t>2</a:t>
            </a:r>
            <a:r>
              <a:rPr lang="en-US" altLang="zh-CN" sz="2000" dirty="0">
                <a:latin typeface="黑体" pitchFamily="49" charset="-122"/>
                <a:ea typeface="黑体" pitchFamily="49" charset="-122"/>
              </a:rPr>
              <a:t> × 2</a:t>
            </a:r>
            <a:r>
              <a:rPr lang="en-US" altLang="zh-CN" sz="2000" baseline="30000" dirty="0">
                <a:ea typeface="黑体" pitchFamily="49" charset="-122"/>
              </a:rPr>
              <a:t>–</a:t>
            </a:r>
            <a:r>
              <a:rPr lang="en-US" altLang="zh-CN" sz="2000" baseline="30000" dirty="0">
                <a:latin typeface="黑体" pitchFamily="49" charset="-122"/>
                <a:ea typeface="黑体" pitchFamily="49" charset="-122"/>
              </a:rPr>
              <a:t>3</a:t>
            </a:r>
            <a:r>
              <a:rPr lang="en-US" altLang="zh-CN" sz="2000" dirty="0">
                <a:latin typeface="黑体" pitchFamily="49" charset="-122"/>
                <a:ea typeface="黑体" pitchFamily="49" charset="-122"/>
              </a:rPr>
              <a:t>  </a:t>
            </a:r>
            <a:r>
              <a:rPr lang="zh-CN" altLang="en-US" sz="2000" dirty="0">
                <a:latin typeface="黑体" pitchFamily="49" charset="-122"/>
                <a:ea typeface="黑体" pitchFamily="49" charset="-122"/>
              </a:rPr>
              <a:t>无溢出，也不需规格化</a:t>
            </a:r>
            <a:endParaRPr lang="en-US" altLang="zh-CN" sz="2000" dirty="0">
              <a:latin typeface="黑体" pitchFamily="49" charset="-122"/>
              <a:ea typeface="黑体" pitchFamily="49" charset="-122"/>
            </a:endParaRPr>
          </a:p>
          <a:p>
            <a:pPr eaLnBrk="1" hangingPunct="1">
              <a:lnSpc>
                <a:spcPct val="90000"/>
              </a:lnSpc>
            </a:pPr>
            <a:r>
              <a:rPr lang="en-US" altLang="zh-CN" sz="2400" dirty="0">
                <a:latin typeface="黑体" pitchFamily="49" charset="-122"/>
                <a:ea typeface="黑体" pitchFamily="49" charset="-122"/>
              </a:rPr>
              <a:t>4.</a:t>
            </a:r>
            <a:r>
              <a:rPr lang="zh-CN" altLang="en-US" sz="2400" dirty="0">
                <a:highlight>
                  <a:srgbClr val="FFFF00"/>
                </a:highlight>
                <a:latin typeface="黑体" pitchFamily="49" charset="-122"/>
                <a:ea typeface="黑体" pitchFamily="49" charset="-122"/>
              </a:rPr>
              <a:t>舍入，可能还需要进一步规格化</a:t>
            </a:r>
            <a:endParaRPr lang="en-US" altLang="zh-CN" sz="2400" dirty="0">
              <a:highlight>
                <a:srgbClr val="FFFF00"/>
              </a:highlight>
              <a:latin typeface="黑体" pitchFamily="49" charset="-122"/>
              <a:ea typeface="黑体" pitchFamily="49" charset="-122"/>
            </a:endParaRPr>
          </a:p>
          <a:p>
            <a:pPr lvl="1" eaLnBrk="1" hangingPunct="1">
              <a:lnSpc>
                <a:spcPct val="90000"/>
              </a:lnSpc>
            </a:pPr>
            <a:r>
              <a:rPr lang="en-US" altLang="zh-CN" sz="2000" dirty="0">
                <a:latin typeface="黑体" pitchFamily="49" charset="-122"/>
                <a:ea typeface="黑体" pitchFamily="49" charset="-122"/>
              </a:rPr>
              <a:t>1.110</a:t>
            </a:r>
            <a:r>
              <a:rPr lang="en-US" altLang="zh-CN" sz="2000" baseline="-25000" dirty="0">
                <a:latin typeface="黑体" pitchFamily="49" charset="-122"/>
                <a:ea typeface="黑体" pitchFamily="49" charset="-122"/>
              </a:rPr>
              <a:t>2</a:t>
            </a:r>
            <a:r>
              <a:rPr lang="en-US" altLang="zh-CN" sz="2000" dirty="0">
                <a:latin typeface="黑体" pitchFamily="49" charset="-122"/>
                <a:ea typeface="黑体" pitchFamily="49" charset="-122"/>
              </a:rPr>
              <a:t> × 2</a:t>
            </a:r>
            <a:r>
              <a:rPr lang="en-US" altLang="zh-CN" sz="2000" baseline="30000" dirty="0">
                <a:ea typeface="黑体" pitchFamily="49" charset="-122"/>
              </a:rPr>
              <a:t>–</a:t>
            </a:r>
            <a:r>
              <a:rPr lang="en-US" altLang="zh-CN" sz="2000" baseline="30000" dirty="0">
                <a:latin typeface="黑体" pitchFamily="49" charset="-122"/>
                <a:ea typeface="黑体" pitchFamily="49" charset="-122"/>
              </a:rPr>
              <a:t>3</a:t>
            </a:r>
            <a:r>
              <a:rPr lang="en-US" altLang="zh-CN" sz="2000" dirty="0">
                <a:latin typeface="黑体" pitchFamily="49" charset="-122"/>
                <a:ea typeface="黑体" pitchFamily="49" charset="-122"/>
              </a:rPr>
              <a:t> (no change)</a:t>
            </a:r>
          </a:p>
          <a:p>
            <a:pPr eaLnBrk="1" hangingPunct="1">
              <a:lnSpc>
                <a:spcPct val="90000"/>
              </a:lnSpc>
            </a:pPr>
            <a:r>
              <a:rPr lang="en-US" altLang="zh-CN" sz="2400" dirty="0">
                <a:latin typeface="黑体" pitchFamily="49" charset="-122"/>
                <a:ea typeface="黑体" pitchFamily="49" charset="-122"/>
              </a:rPr>
              <a:t>5.</a:t>
            </a:r>
            <a:r>
              <a:rPr lang="zh-CN" altLang="en-US" sz="2400" dirty="0">
                <a:highlight>
                  <a:srgbClr val="FFFF00"/>
                </a:highlight>
                <a:latin typeface="黑体" pitchFamily="49" charset="-122"/>
                <a:ea typeface="黑体" pitchFamily="49" charset="-122"/>
              </a:rPr>
              <a:t>计算符号位</a:t>
            </a:r>
            <a:r>
              <a:rPr lang="en-US" altLang="zh-CN" sz="2400" dirty="0">
                <a:highlight>
                  <a:srgbClr val="FFFF00"/>
                </a:highlight>
                <a:latin typeface="黑体" pitchFamily="49" charset="-122"/>
                <a:ea typeface="黑体" pitchFamily="49" charset="-122"/>
              </a:rPr>
              <a:t>: +ve × </a:t>
            </a:r>
            <a:r>
              <a:rPr lang="en-US" altLang="zh-CN" sz="2400" dirty="0">
                <a:highlight>
                  <a:srgbClr val="FFFF00"/>
                </a:highlight>
                <a:ea typeface="黑体" pitchFamily="49" charset="-122"/>
              </a:rPr>
              <a:t>–</a:t>
            </a:r>
            <a:r>
              <a:rPr lang="en-US" altLang="zh-CN" sz="2400" dirty="0">
                <a:highlight>
                  <a:srgbClr val="FFFF00"/>
                </a:highlight>
                <a:latin typeface="黑体" pitchFamily="49" charset="-122"/>
                <a:ea typeface="黑体" pitchFamily="49" charset="-122"/>
              </a:rPr>
              <a:t>ve </a:t>
            </a:r>
            <a:r>
              <a:rPr lang="en-US" altLang="zh-CN" sz="2400" dirty="0">
                <a:highlight>
                  <a:srgbClr val="FFFF00"/>
                </a:highlight>
                <a:latin typeface="黑体" pitchFamily="49" charset="-122"/>
                <a:ea typeface="黑体" pitchFamily="49" charset="-122"/>
                <a:sym typeface="Symbol" pitchFamily="18" charset="2"/>
              </a:rPr>
              <a:t> </a:t>
            </a:r>
            <a:r>
              <a:rPr lang="en-US" altLang="zh-CN" sz="2400" dirty="0">
                <a:highlight>
                  <a:srgbClr val="FFFF00"/>
                </a:highlight>
                <a:ea typeface="黑体" pitchFamily="49" charset="-122"/>
              </a:rPr>
              <a:t>–</a:t>
            </a:r>
            <a:r>
              <a:rPr lang="en-US" altLang="zh-CN" sz="2400" dirty="0">
                <a:highlight>
                  <a:srgbClr val="FFFF00"/>
                </a:highlight>
                <a:latin typeface="黑体" pitchFamily="49" charset="-122"/>
                <a:ea typeface="黑体" pitchFamily="49" charset="-122"/>
              </a:rPr>
              <a:t>ve</a:t>
            </a:r>
          </a:p>
          <a:p>
            <a:pPr lvl="1" eaLnBrk="1" hangingPunct="1">
              <a:lnSpc>
                <a:spcPct val="90000"/>
              </a:lnSpc>
            </a:pPr>
            <a:r>
              <a:rPr lang="en-US" altLang="zh-CN" sz="2000" dirty="0">
                <a:ea typeface="黑体" pitchFamily="49" charset="-122"/>
              </a:rPr>
              <a:t>–</a:t>
            </a:r>
            <a:r>
              <a:rPr lang="en-US" altLang="zh-CN" sz="2000" dirty="0">
                <a:latin typeface="黑体" pitchFamily="49" charset="-122"/>
                <a:ea typeface="黑体" pitchFamily="49" charset="-122"/>
              </a:rPr>
              <a:t>1.110</a:t>
            </a:r>
            <a:r>
              <a:rPr lang="en-US" altLang="zh-CN" sz="2000" baseline="-25000" dirty="0">
                <a:latin typeface="黑体" pitchFamily="49" charset="-122"/>
                <a:ea typeface="黑体" pitchFamily="49" charset="-122"/>
              </a:rPr>
              <a:t>2</a:t>
            </a:r>
            <a:r>
              <a:rPr lang="en-US" altLang="zh-CN" sz="2000" dirty="0">
                <a:latin typeface="黑体" pitchFamily="49" charset="-122"/>
                <a:ea typeface="黑体" pitchFamily="49" charset="-122"/>
              </a:rPr>
              <a:t> × 2</a:t>
            </a:r>
            <a:r>
              <a:rPr lang="en-US" altLang="zh-CN" sz="2000" baseline="30000" dirty="0">
                <a:ea typeface="黑体" pitchFamily="49" charset="-122"/>
              </a:rPr>
              <a:t>–</a:t>
            </a:r>
            <a:r>
              <a:rPr lang="en-US" altLang="zh-CN" sz="2000" baseline="30000" dirty="0">
                <a:latin typeface="黑体" pitchFamily="49" charset="-122"/>
                <a:ea typeface="黑体" pitchFamily="49" charset="-122"/>
              </a:rPr>
              <a:t>3</a:t>
            </a:r>
            <a:r>
              <a:rPr lang="en-US" altLang="zh-CN" sz="2000" dirty="0">
                <a:latin typeface="黑体" pitchFamily="49" charset="-122"/>
                <a:ea typeface="黑体" pitchFamily="49" charset="-122"/>
              </a:rPr>
              <a:t>  = </a:t>
            </a:r>
            <a:r>
              <a:rPr lang="en-US" altLang="zh-CN" sz="2000" dirty="0">
                <a:ea typeface="黑体" pitchFamily="49" charset="-122"/>
              </a:rPr>
              <a:t>–</a:t>
            </a:r>
            <a:r>
              <a:rPr lang="en-US" altLang="zh-CN" sz="2000" dirty="0">
                <a:latin typeface="黑体" pitchFamily="49" charset="-122"/>
                <a:ea typeface="黑体" pitchFamily="49" charset="-122"/>
              </a:rPr>
              <a:t>0.21875</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30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830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30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30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830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30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30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830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8308">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30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308">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30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页脚占位符 3"/>
          <p:cNvSpPr txBox="1">
            <a:spLocks noGrp="1"/>
          </p:cNvSpPr>
          <p:nvPr>
            <p:ph type="ftr" sz="quarter" idx="10"/>
          </p:nvPr>
        </p:nvSpPr>
        <p:spPr>
          <a:ln/>
        </p:spPr>
        <p:txBody>
          <a:bodyPr anchor="b"/>
          <a:lstStyle/>
          <a:p>
            <a:pPr marL="0" indent="0" algn="r" eaLnBrk="1" hangingPunct="1">
              <a:spcBef>
                <a:spcPct val="0"/>
              </a:spcBef>
              <a:buClrTx/>
              <a:buSzPct val="100000"/>
              <a:buNone/>
            </a:pPr>
            <a:r>
              <a:rPr lang="en-AU" altLang="zh-CN" sz="1400" b="1" dirty="0">
                <a:ea typeface="宋体" pitchFamily="2" charset="-122"/>
              </a:rPr>
              <a:t>Chapter 3 — Arithmetic for Computers — </a:t>
            </a:r>
            <a:fld id="{9A0DB2DC-4C9A-4742-B13C-FB6460FD3503}" type="slidenum">
              <a:rPr lang="en-AU" altLang="zh-CN" sz="1400" b="1" dirty="0">
                <a:ea typeface="宋体" pitchFamily="2" charset="-122"/>
              </a:rPr>
              <a:t>99</a:t>
            </a:fld>
            <a:endParaRPr lang="en-AU" altLang="zh-CN" sz="1400" b="1" dirty="0">
              <a:ea typeface="宋体" pitchFamily="2" charset="-122"/>
            </a:endParaRPr>
          </a:p>
        </p:txBody>
      </p:sp>
      <p:sp>
        <p:nvSpPr>
          <p:cNvPr id="342019" name="Rectangle 2"/>
          <p:cNvSpPr>
            <a:spLocks noGrp="1"/>
          </p:cNvSpPr>
          <p:nvPr>
            <p:ph type="title"/>
          </p:nvPr>
        </p:nvSpPr>
        <p:spPr>
          <a:ln/>
        </p:spPr>
        <p:txBody>
          <a:bodyPr vert="horz" wrap="square" lIns="91440" tIns="45720" rIns="91440" bIns="45720" anchor="b">
            <a:spAutoFit/>
          </a:bodyPr>
          <a:lstStyle/>
          <a:p>
            <a:pPr eaLnBrk="1" hangingPunct="1"/>
            <a:r>
              <a:rPr lang="zh-CN" altLang="en-US" dirty="0">
                <a:ea typeface="宋体" pitchFamily="2" charset="-122"/>
              </a:rPr>
              <a:t>精度（</a:t>
            </a:r>
            <a:r>
              <a:rPr lang="en-US" altLang="zh-CN" dirty="0">
                <a:ea typeface="宋体" pitchFamily="2" charset="-122"/>
              </a:rPr>
              <a:t>3.5.5</a:t>
            </a:r>
            <a:r>
              <a:rPr lang="zh-CN" altLang="en-US" dirty="0">
                <a:ea typeface="宋体" pitchFamily="2" charset="-122"/>
              </a:rPr>
              <a:t>）</a:t>
            </a:r>
            <a:endParaRPr lang="en-AU" altLang="zh-CN" dirty="0">
              <a:ea typeface="宋体" pitchFamily="2" charset="-122"/>
            </a:endParaRPr>
          </a:p>
        </p:txBody>
      </p:sp>
      <p:sp>
        <p:nvSpPr>
          <p:cNvPr id="114692" name="Rectangle 3"/>
          <p:cNvSpPr>
            <a:spLocks noGrp="1"/>
          </p:cNvSpPr>
          <p:nvPr>
            <p:ph idx="1"/>
          </p:nvPr>
        </p:nvSpPr>
        <p:spPr>
          <a:ln/>
        </p:spPr>
        <p:txBody>
          <a:bodyPr vert="horz" wrap="square" lIns="91440" tIns="45720" rIns="91440" bIns="45720" anchor="t"/>
          <a:lstStyle/>
          <a:p>
            <a:pPr eaLnBrk="1" hangingPunct="1">
              <a:lnSpc>
                <a:spcPct val="90000"/>
              </a:lnSpc>
            </a:pPr>
            <a:r>
              <a:rPr lang="zh-CN" altLang="en-US" sz="2800" dirty="0">
                <a:latin typeface="黑体" pitchFamily="49" charset="-122"/>
                <a:ea typeface="黑体" pitchFamily="49" charset="-122"/>
              </a:rPr>
              <a:t>多种舍入策略</a:t>
            </a:r>
            <a:endParaRPr lang="en-US" altLang="zh-CN" sz="2800" dirty="0">
              <a:latin typeface="黑体" pitchFamily="49" charset="-122"/>
              <a:ea typeface="黑体" pitchFamily="49" charset="-122"/>
            </a:endParaRPr>
          </a:p>
          <a:p>
            <a:pPr lvl="1" eaLnBrk="1" hangingPunct="1">
              <a:lnSpc>
                <a:spcPct val="90000"/>
              </a:lnSpc>
            </a:pPr>
            <a:r>
              <a:rPr lang="zh-CN" altLang="en-US" sz="2400" dirty="0">
                <a:latin typeface="黑体" pitchFamily="49" charset="-122"/>
                <a:ea typeface="黑体" pitchFamily="49" charset="-122"/>
              </a:rPr>
              <a:t>多存储几个位</a:t>
            </a:r>
            <a:r>
              <a:rPr lang="en-US" altLang="zh-CN" sz="2400" dirty="0">
                <a:latin typeface="黑体" pitchFamily="49" charset="-122"/>
                <a:ea typeface="黑体" pitchFamily="49" charset="-122"/>
              </a:rPr>
              <a:t>(p25:</a:t>
            </a:r>
            <a:r>
              <a:rPr lang="zh-CN" altLang="en-US" sz="2400" dirty="0">
                <a:latin typeface="黑体" pitchFamily="49" charset="-122"/>
                <a:ea typeface="黑体" pitchFamily="49" charset="-122"/>
              </a:rPr>
              <a:t>四舍六入五近偶</a:t>
            </a:r>
            <a:r>
              <a:rPr lang="en-US" altLang="zh-CN" sz="2400" dirty="0">
                <a:latin typeface="黑体" pitchFamily="49" charset="-122"/>
                <a:ea typeface="黑体" pitchFamily="49" charset="-122"/>
              </a:rPr>
              <a:t>) </a:t>
            </a:r>
          </a:p>
          <a:p>
            <a:pPr lvl="2" eaLnBrk="1" hangingPunct="1">
              <a:lnSpc>
                <a:spcPct val="90000"/>
              </a:lnSpc>
            </a:pPr>
            <a:r>
              <a:rPr lang="zh-CN" altLang="en-US" sz="1600" dirty="0">
                <a:latin typeface="黑体" pitchFamily="49" charset="-122"/>
                <a:ea typeface="黑体" pitchFamily="49" charset="-122"/>
              </a:rPr>
              <a:t>舍入位：浮点数中间计算中，</a:t>
            </a:r>
            <a:r>
              <a:rPr lang="zh-CN" altLang="en-US" sz="1600" dirty="0">
                <a:solidFill>
                  <a:srgbClr val="FF0000"/>
                </a:solidFill>
                <a:latin typeface="黑体" pitchFamily="49" charset="-122"/>
                <a:ea typeface="黑体" pitchFamily="49" charset="-122"/>
              </a:rPr>
              <a:t>右边多保留两位</a:t>
            </a:r>
            <a:r>
              <a:rPr lang="zh-CN" altLang="en-US" sz="1600" dirty="0">
                <a:latin typeface="黑体" pitchFamily="49" charset="-122"/>
                <a:ea typeface="黑体" pitchFamily="49" charset="-122"/>
              </a:rPr>
              <a:t>的</a:t>
            </a:r>
            <a:r>
              <a:rPr lang="zh-CN" altLang="en-US" sz="1600" dirty="0">
                <a:highlight>
                  <a:srgbClr val="FFFF00"/>
                </a:highlight>
                <a:latin typeface="黑体" pitchFamily="49" charset="-122"/>
                <a:ea typeface="黑体" pitchFamily="49" charset="-122"/>
              </a:rPr>
              <a:t>首位</a:t>
            </a:r>
            <a:endParaRPr lang="en-US" altLang="zh-CN" sz="1600" dirty="0">
              <a:highlight>
                <a:srgbClr val="FFFF00"/>
              </a:highlight>
              <a:latin typeface="黑体" pitchFamily="49" charset="-122"/>
              <a:ea typeface="黑体" pitchFamily="49" charset="-122"/>
            </a:endParaRPr>
          </a:p>
          <a:p>
            <a:pPr lvl="2" eaLnBrk="1" hangingPunct="1">
              <a:lnSpc>
                <a:spcPct val="90000"/>
              </a:lnSpc>
            </a:pPr>
            <a:r>
              <a:rPr lang="zh-CN" altLang="en-US" sz="2000" dirty="0">
                <a:latin typeface="黑体" pitchFamily="49" charset="-122"/>
                <a:ea typeface="黑体" pitchFamily="49" charset="-122"/>
              </a:rPr>
              <a:t>保护位：浮点数中间计算中，</a:t>
            </a:r>
            <a:r>
              <a:rPr lang="zh-CN" altLang="en-US" sz="2000" dirty="0">
                <a:solidFill>
                  <a:srgbClr val="FF0000"/>
                </a:solidFill>
                <a:latin typeface="黑体" pitchFamily="49" charset="-122"/>
                <a:ea typeface="黑体" pitchFamily="49" charset="-122"/>
              </a:rPr>
              <a:t>右边多保留两位</a:t>
            </a:r>
            <a:r>
              <a:rPr lang="zh-CN" altLang="en-US" sz="2000" dirty="0">
                <a:latin typeface="黑体" pitchFamily="49" charset="-122"/>
                <a:ea typeface="黑体" pitchFamily="49" charset="-122"/>
              </a:rPr>
              <a:t>的</a:t>
            </a:r>
            <a:r>
              <a:rPr lang="zh-CN" altLang="en-US" sz="2000" dirty="0">
                <a:highlight>
                  <a:srgbClr val="FFFF00"/>
                </a:highlight>
                <a:latin typeface="黑体" pitchFamily="49" charset="-122"/>
                <a:ea typeface="黑体" pitchFamily="49" charset="-122"/>
              </a:rPr>
              <a:t>第二位</a:t>
            </a:r>
            <a:endParaRPr lang="en-US" altLang="zh-CN" sz="2000" dirty="0">
              <a:highlight>
                <a:srgbClr val="FFFF00"/>
              </a:highlight>
              <a:latin typeface="黑体" pitchFamily="49" charset="-122"/>
              <a:ea typeface="黑体" pitchFamily="49" charset="-122"/>
            </a:endParaRPr>
          </a:p>
          <a:p>
            <a:pPr lvl="2" eaLnBrk="1" hangingPunct="1">
              <a:lnSpc>
                <a:spcPct val="90000"/>
              </a:lnSpc>
            </a:pPr>
            <a:r>
              <a:rPr lang="zh-CN" altLang="en-US" sz="2000" dirty="0">
                <a:latin typeface="黑体" pitchFamily="49" charset="-122"/>
                <a:ea typeface="黑体" pitchFamily="49" charset="-122"/>
              </a:rPr>
              <a:t>粘贴位：当多保留两位仍不够</a:t>
            </a:r>
            <a:r>
              <a:rPr lang="en-US" altLang="zh-CN" sz="2000" dirty="0">
                <a:latin typeface="黑体" pitchFamily="49" charset="-122"/>
                <a:ea typeface="黑体" pitchFamily="49" charset="-122"/>
              </a:rPr>
              <a:t>/</a:t>
            </a:r>
            <a:r>
              <a:rPr lang="zh-CN" altLang="en-US" sz="2000" dirty="0">
                <a:solidFill>
                  <a:srgbClr val="FF0000"/>
                </a:solidFill>
                <a:latin typeface="黑体" pitchFamily="49" charset="-122"/>
                <a:ea typeface="黑体" pitchFamily="49" charset="-122"/>
              </a:rPr>
              <a:t>舍入位右边还有非零位</a:t>
            </a:r>
            <a:r>
              <a:rPr lang="zh-CN" altLang="en-US" sz="2000" dirty="0">
                <a:latin typeface="黑体" pitchFamily="49" charset="-122"/>
                <a:ea typeface="黑体" pitchFamily="49" charset="-122"/>
              </a:rPr>
              <a:t>，置</a:t>
            </a:r>
            <a:r>
              <a:rPr lang="en-US" altLang="zh-CN" sz="2000" dirty="0">
                <a:latin typeface="黑体" pitchFamily="49" charset="-122"/>
                <a:ea typeface="黑体" pitchFamily="49" charset="-122"/>
              </a:rPr>
              <a:t>1</a:t>
            </a:r>
          </a:p>
          <a:p>
            <a:pPr lvl="1" eaLnBrk="1" hangingPunct="1">
              <a:lnSpc>
                <a:spcPct val="90000"/>
              </a:lnSpc>
            </a:pPr>
            <a:r>
              <a:rPr lang="zh-CN" altLang="en-US" sz="2400" dirty="0">
                <a:latin typeface="黑体" pitchFamily="49" charset="-122"/>
                <a:ea typeface="黑体" pitchFamily="49" charset="-122"/>
              </a:rPr>
              <a:t>可以选择不同的舍入模式</a:t>
            </a:r>
            <a:endParaRPr lang="en-US" altLang="zh-CN" sz="2400" dirty="0">
              <a:latin typeface="黑体" pitchFamily="49" charset="-122"/>
              <a:ea typeface="黑体" pitchFamily="49" charset="-122"/>
            </a:endParaRPr>
          </a:p>
          <a:p>
            <a:pPr lvl="1" eaLnBrk="1" hangingPunct="1">
              <a:lnSpc>
                <a:spcPct val="90000"/>
              </a:lnSpc>
            </a:pPr>
            <a:r>
              <a:rPr lang="zh-CN" altLang="en-US" sz="2400" dirty="0">
                <a:latin typeface="黑体" pitchFamily="49" charset="-122"/>
                <a:ea typeface="黑体" pitchFamily="49" charset="-122"/>
              </a:rPr>
              <a:t>允许程序员微调计算中的行为</a:t>
            </a:r>
            <a:endParaRPr lang="en-US" altLang="zh-CN" sz="2400" dirty="0">
              <a:latin typeface="黑体" pitchFamily="49" charset="-122"/>
              <a:ea typeface="黑体" pitchFamily="49" charset="-122"/>
            </a:endParaRPr>
          </a:p>
        </p:txBody>
      </p:sp>
      <p:sp>
        <p:nvSpPr>
          <p:cNvPr id="5" name="矩形: 圆角 4">
            <a:extLst>
              <a:ext uri="{FF2B5EF4-FFF2-40B4-BE49-F238E27FC236}">
                <a16:creationId xmlns:a16="http://schemas.microsoft.com/office/drawing/2014/main" id="{92D77EDB-8D12-42C8-9085-6A9FD00EE497}"/>
              </a:ext>
            </a:extLst>
          </p:cNvPr>
          <p:cNvSpPr/>
          <p:nvPr/>
        </p:nvSpPr>
        <p:spPr bwMode="auto">
          <a:xfrm>
            <a:off x="1907704" y="1988840"/>
            <a:ext cx="6696744" cy="648072"/>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
        <p:nvSpPr>
          <p:cNvPr id="6" name="矩形: 圆角 5">
            <a:extLst>
              <a:ext uri="{FF2B5EF4-FFF2-40B4-BE49-F238E27FC236}">
                <a16:creationId xmlns:a16="http://schemas.microsoft.com/office/drawing/2014/main" id="{A3ACE0C6-ED41-4C00-ADE9-1C8AF3BC176E}"/>
              </a:ext>
            </a:extLst>
          </p:cNvPr>
          <p:cNvSpPr/>
          <p:nvPr/>
        </p:nvSpPr>
        <p:spPr bwMode="auto">
          <a:xfrm>
            <a:off x="1907704" y="2636912"/>
            <a:ext cx="6696744" cy="360040"/>
          </a:xfrm>
          <a:prstGeom prst="round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69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469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469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469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469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6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2" grpId="0" build="p"/>
    </p:bldLst>
  </p:timing>
</p:sld>
</file>

<file path=ppt/theme/theme1.xml><?xml version="1.0" encoding="utf-8"?>
<a:theme xmlns:a="http://schemas.openxmlformats.org/drawingml/2006/main" name="2_Blends">
  <a:themeElements>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2_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spDef>
    <a:lnDef>
      <a:spPr bwMode="auto">
        <a:solidFill>
          <a:schemeClr val="accent1"/>
        </a:solidFill>
        <a:ln w="9525" cap="flat" cmpd="sng" algn="ctr">
          <a:solidFill>
            <a:schemeClr val="tx1"/>
          </a:solidFill>
          <a:prstDash val="solid"/>
          <a:round/>
          <a:headEnd type="none" w="med" len="med"/>
          <a:tailEnd type="none" w="med" len="med"/>
        </a:ln>
      </a:spPr>
      <a:body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10516</TotalTime>
  <Words>31152</Words>
  <Application>Microsoft Office PowerPoint</Application>
  <PresentationFormat>全屏显示(4:3)</PresentationFormat>
  <Paragraphs>4838</Paragraphs>
  <Slides>276</Slides>
  <Notes>159</Notes>
  <HiddenSlides>61</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276</vt:i4>
      </vt:variant>
    </vt:vector>
  </HeadingPairs>
  <TitlesOfParts>
    <vt:vector size="297" baseType="lpstr">
      <vt:lpstr>-apple-system</vt:lpstr>
      <vt:lpstr>PingFang SC</vt:lpstr>
      <vt:lpstr>黑体</vt:lpstr>
      <vt:lpstr>华文细黑</vt:lpstr>
      <vt:lpstr>华文中宋</vt:lpstr>
      <vt:lpstr>楷体_GB2312</vt:lpstr>
      <vt:lpstr>宋体</vt:lpstr>
      <vt:lpstr>Arial</vt:lpstr>
      <vt:lpstr>Arial Black</vt:lpstr>
      <vt:lpstr>Calibri</vt:lpstr>
      <vt:lpstr>Courier New</vt:lpstr>
      <vt:lpstr>Garamond</vt:lpstr>
      <vt:lpstr>Lucida Console</vt:lpstr>
      <vt:lpstr>Tahoma</vt:lpstr>
      <vt:lpstr>Times New Roman</vt:lpstr>
      <vt:lpstr>Verdana</vt:lpstr>
      <vt:lpstr>Wingdings</vt:lpstr>
      <vt:lpstr>2_Blends</vt:lpstr>
      <vt:lpstr>Microsoft Graph Chart</vt:lpstr>
      <vt:lpstr>Equation.3</vt:lpstr>
      <vt:lpstr>Bitmap Image</vt:lpstr>
      <vt:lpstr>计算机组成原理</vt:lpstr>
      <vt:lpstr>第一章</vt:lpstr>
      <vt:lpstr>摩尔定律 </vt:lpstr>
      <vt:lpstr>现代计算机之父</vt:lpstr>
      <vt:lpstr>存储程序</vt:lpstr>
      <vt:lpstr>1.1 计算机革命</vt:lpstr>
      <vt:lpstr>计算机的分类</vt:lpstr>
      <vt:lpstr>计算机的分类</vt:lpstr>
      <vt:lpstr>计算机的分类</vt:lpstr>
      <vt:lpstr>后PC时代</vt:lpstr>
      <vt:lpstr>后PC时代</vt:lpstr>
      <vt:lpstr>后PC时代</vt:lpstr>
      <vt:lpstr>你能从本书学到什么</vt:lpstr>
      <vt:lpstr>理解程序性能</vt:lpstr>
      <vt:lpstr>1.2 八大思想</vt:lpstr>
      <vt:lpstr>程序概念入门</vt:lpstr>
      <vt:lpstr>程序语言级别</vt:lpstr>
      <vt:lpstr>计算机组成部件</vt:lpstr>
      <vt:lpstr>打开机箱</vt:lpstr>
      <vt:lpstr>A5</vt:lpstr>
      <vt:lpstr>打开Your 机箱</vt:lpstr>
      <vt:lpstr>pc主板发展</vt:lpstr>
      <vt:lpstr>打开笔记本</vt:lpstr>
      <vt:lpstr>处理器（CPU）内部构成</vt:lpstr>
      <vt:lpstr>处理器内部构成</vt:lpstr>
      <vt:lpstr>PowerPoint 演示文稿</vt:lpstr>
      <vt:lpstr>数据安全</vt:lpstr>
      <vt:lpstr>半导体存储器的发展</vt:lpstr>
      <vt:lpstr>PowerPoint 演示文稿</vt:lpstr>
      <vt:lpstr>存储容量单位（补充）</vt:lpstr>
      <vt:lpstr>皮秒的单位换算（补充）</vt:lpstr>
      <vt:lpstr>网络</vt:lpstr>
      <vt:lpstr>1.6 性能</vt:lpstr>
      <vt:lpstr>响应时间和吞吐率</vt:lpstr>
      <vt:lpstr>相对性能</vt:lpstr>
      <vt:lpstr>性能的测量</vt:lpstr>
      <vt:lpstr>CPU时间</vt:lpstr>
      <vt:lpstr>CPU 时间举例</vt:lpstr>
      <vt:lpstr>指令数和CPI</vt:lpstr>
      <vt:lpstr>CPI 举例</vt:lpstr>
      <vt:lpstr>CPI 的更多细节</vt:lpstr>
      <vt:lpstr>CPI 举例</vt:lpstr>
      <vt:lpstr>计算机性能指标及测量</vt:lpstr>
      <vt:lpstr>Chapter 2</vt:lpstr>
      <vt:lpstr>本章概要</vt:lpstr>
      <vt:lpstr>汇编语言</vt:lpstr>
      <vt:lpstr>PowerPoint 演示文稿</vt:lpstr>
      <vt:lpstr>MIPS操作数(两个来源)</vt:lpstr>
      <vt:lpstr>存储器</vt:lpstr>
      <vt:lpstr>常数或立即数操作数</vt:lpstr>
      <vt:lpstr>常数零</vt:lpstr>
      <vt:lpstr>二进制无符号整数</vt:lpstr>
      <vt:lpstr>二进制补码表示有符号整数</vt:lpstr>
      <vt:lpstr>符号扩展</vt:lpstr>
      <vt:lpstr>PowerPoint 演示文稿</vt:lpstr>
      <vt:lpstr>PowerPoint 演示文稿</vt:lpstr>
      <vt:lpstr>偏移量问题</vt:lpstr>
      <vt:lpstr>边界对准问题</vt:lpstr>
      <vt:lpstr>32位常数问题</vt:lpstr>
      <vt:lpstr>PowerPoint 演示文稿</vt:lpstr>
      <vt:lpstr>PowerPoint 演示文稿</vt:lpstr>
      <vt:lpstr>有符号数和无符号数对比</vt:lpstr>
      <vt:lpstr>PowerPoint 演示文稿</vt:lpstr>
      <vt:lpstr>PowerPoint 演示文稿</vt:lpstr>
      <vt:lpstr>编译IF语句</vt:lpstr>
      <vt:lpstr>编译循环语句</vt:lpstr>
      <vt:lpstr>基本块</vt:lpstr>
      <vt:lpstr>Case/switch 语句</vt:lpstr>
      <vt:lpstr>PowerPoint 演示文稿</vt:lpstr>
      <vt:lpstr>机器语言</vt:lpstr>
      <vt:lpstr>PowerPoint 演示文稿</vt:lpstr>
      <vt:lpstr>MIPS指令格式</vt:lpstr>
      <vt:lpstr>内存布局Memory Layout</vt:lpstr>
      <vt:lpstr>过程调用CALL:步骤</vt:lpstr>
      <vt:lpstr>过程调用CALL:寄存器的使用</vt:lpstr>
      <vt:lpstr>“过程调用”指令</vt:lpstr>
      <vt:lpstr>Ex:过程（无调用）</vt:lpstr>
      <vt:lpstr>Ex:嵌套过程(内部有调用)</vt:lpstr>
      <vt:lpstr>字符串拷贝举例 String Copy Example</vt:lpstr>
      <vt:lpstr>字符串拷贝String Copy Example</vt:lpstr>
      <vt:lpstr>过程调用时的栈和栈帧的变化</vt:lpstr>
      <vt:lpstr>寻址模式</vt:lpstr>
      <vt:lpstr>机器码解码(p79\80)</vt:lpstr>
      <vt:lpstr>编译并执行程序 Translation and Startup</vt:lpstr>
      <vt:lpstr>编译优化的影响</vt:lpstr>
      <vt:lpstr>Chapter 3</vt:lpstr>
      <vt:lpstr>算术运算</vt:lpstr>
      <vt:lpstr>溢出及检测</vt:lpstr>
      <vt:lpstr>如何处理溢出</vt:lpstr>
      <vt:lpstr>乘法</vt:lpstr>
      <vt:lpstr>乘法硬件</vt:lpstr>
      <vt:lpstr>圆圈圈起来的是下一步要检测的位</vt:lpstr>
      <vt:lpstr>改进后的乘法器</vt:lpstr>
      <vt:lpstr>除法</vt:lpstr>
      <vt:lpstr>除法器的硬件</vt:lpstr>
      <vt:lpstr>PowerPoint 演示文稿</vt:lpstr>
      <vt:lpstr>浮点数</vt:lpstr>
      <vt:lpstr>浮点乘法</vt:lpstr>
      <vt:lpstr>精度（3.5.5）</vt:lpstr>
      <vt:lpstr>Chapter 4</vt:lpstr>
      <vt:lpstr>PowerPoint 演示文稿</vt:lpstr>
      <vt:lpstr>PowerPoint 演示文稿</vt:lpstr>
      <vt:lpstr>概述</vt:lpstr>
      <vt:lpstr>PowerPoint 演示文稿</vt:lpstr>
      <vt:lpstr>完整的数据通路</vt:lpstr>
      <vt:lpstr>带控制信号的数据通路</vt:lpstr>
      <vt:lpstr>ALU control</vt:lpstr>
      <vt:lpstr>PowerPoint 演示文稿</vt:lpstr>
      <vt:lpstr>ALU控制</vt:lpstr>
      <vt:lpstr>PowerPoint 演示文稿</vt:lpstr>
      <vt:lpstr>其他控制信号</vt:lpstr>
      <vt:lpstr>其他控制信号</vt:lpstr>
      <vt:lpstr>PowerPoint 演示文稿</vt:lpstr>
      <vt:lpstr>其他控制信号真值表</vt:lpstr>
      <vt:lpstr>增加跳转指令的数据通路</vt:lpstr>
      <vt:lpstr>性能问题</vt:lpstr>
      <vt:lpstr>MIPS 流水线</vt:lpstr>
      <vt:lpstr>PowerPoint 演示文稿</vt:lpstr>
      <vt:lpstr>流水线性能</vt:lpstr>
      <vt:lpstr>流水线性能</vt:lpstr>
      <vt:lpstr>单周期指令模型与流水线性能</vt:lpstr>
      <vt:lpstr>解决方案: R-type的WB操作延后一个周期执行</vt:lpstr>
      <vt:lpstr>Store指令的四个阶段</vt:lpstr>
      <vt:lpstr>Beq的四个阶段</vt:lpstr>
      <vt:lpstr>流水线数据通路&amp;控制</vt:lpstr>
      <vt:lpstr>PowerPoint 演示文稿</vt:lpstr>
      <vt:lpstr>修正Load的数据通路</vt:lpstr>
      <vt:lpstr>Ex：多时钟周期示意图</vt:lpstr>
      <vt:lpstr>Ex:多时钟周期示意图</vt:lpstr>
      <vt:lpstr>PowerPoint 演示文稿</vt:lpstr>
      <vt:lpstr>PowerPoint 演示文稿</vt:lpstr>
      <vt:lpstr>A Pipelined Datapath（五阶段流水线数据通）</vt:lpstr>
      <vt:lpstr>第四周期结束时的状态：</vt:lpstr>
      <vt:lpstr>第五周期结束时的状态：</vt:lpstr>
      <vt:lpstr>第六周期结束时的状态：</vt:lpstr>
      <vt:lpstr>第七周期结束时的状态：</vt:lpstr>
      <vt:lpstr>流水线控制</vt:lpstr>
      <vt:lpstr>流水线中的Control Signals</vt:lpstr>
      <vt:lpstr>流水线中的Control Signals</vt:lpstr>
      <vt:lpstr>流水线控制</vt:lpstr>
      <vt:lpstr>PowerPoint 演示文稿</vt:lpstr>
      <vt:lpstr>PowerPoint 演示文稿</vt:lpstr>
      <vt:lpstr>Structural Hazard（结构冒险）</vt:lpstr>
      <vt:lpstr>Data Hazard （数据冒险）</vt:lpstr>
      <vt:lpstr>什么是旁路/前推/转发</vt:lpstr>
      <vt:lpstr>数据冒险：检测</vt:lpstr>
      <vt:lpstr>PowerPoint 演示文稿</vt:lpstr>
      <vt:lpstr>转发路径</vt:lpstr>
      <vt:lpstr>双重数据冒险:EX&amp;MEM冒险同时</vt:lpstr>
      <vt:lpstr>修订转发条件</vt:lpstr>
      <vt:lpstr>带转发的流水线数据通路</vt:lpstr>
      <vt:lpstr>装载-使用数据冒险</vt:lpstr>
      <vt:lpstr>流水线中的阻塞和冒泡</vt:lpstr>
      <vt:lpstr>Load-Use 冒险检测</vt:lpstr>
      <vt:lpstr>怎样阻塞流水线</vt:lpstr>
      <vt:lpstr>流水线中的阻塞和冒泡</vt:lpstr>
      <vt:lpstr>带“转发”和“阻塞”检测的流水线数据通路</vt:lpstr>
      <vt:lpstr>阻塞及其性能</vt:lpstr>
      <vt:lpstr>重新安排代码以避免流水线阻塞</vt:lpstr>
      <vt:lpstr>详解流水线冒险</vt:lpstr>
      <vt:lpstr>PowerPoint 演示文稿</vt:lpstr>
      <vt:lpstr>控制冒险</vt:lpstr>
      <vt:lpstr>假定分支不发生</vt:lpstr>
      <vt:lpstr>缩短分支延迟</vt:lpstr>
      <vt:lpstr>分支中的数据冒险</vt:lpstr>
      <vt:lpstr>分支中的数据冒险</vt:lpstr>
      <vt:lpstr>分支中的数据冒险</vt:lpstr>
      <vt:lpstr>更理想的分支预测</vt:lpstr>
      <vt:lpstr>动态分支预测</vt:lpstr>
      <vt:lpstr>分支历史记录表BHT</vt:lpstr>
      <vt:lpstr>BHT预测位设置</vt:lpstr>
      <vt:lpstr>一位预测状态图</vt:lpstr>
      <vt:lpstr>举例：双重循环的一位动态预测</vt:lpstr>
      <vt:lpstr>两位预测状态图</vt:lpstr>
      <vt:lpstr>举例：双重循环的两位动态预测</vt:lpstr>
      <vt:lpstr>分支延迟时间槽</vt:lpstr>
      <vt:lpstr>Control Hazard的解决方法</vt:lpstr>
      <vt:lpstr>异常和中断</vt:lpstr>
      <vt:lpstr>异常处理的流水线数据通路</vt:lpstr>
      <vt:lpstr>异常和中断的处理</vt:lpstr>
      <vt:lpstr>处理器中的异常处理机制</vt:lpstr>
      <vt:lpstr>处理器中的异常处理机制</vt:lpstr>
      <vt:lpstr>MIPS带异常处理的数据通路设计</vt:lpstr>
      <vt:lpstr>带异常处理的流水线</vt:lpstr>
      <vt:lpstr>异常的性质</vt:lpstr>
      <vt:lpstr>流水线处理器中的异常</vt:lpstr>
      <vt:lpstr>流水线处理器中的异常</vt:lpstr>
      <vt:lpstr>流水线处理器中的异常</vt:lpstr>
      <vt:lpstr>另一种异常处理机制</vt:lpstr>
      <vt:lpstr>多个异常处理</vt:lpstr>
      <vt:lpstr>非精确异常</vt:lpstr>
      <vt:lpstr>总结</vt:lpstr>
      <vt:lpstr>Chapter 5</vt:lpstr>
      <vt:lpstr>存储器层次结构</vt:lpstr>
      <vt:lpstr>存储器层次结构</vt:lpstr>
      <vt:lpstr>程序访问的局部性</vt:lpstr>
      <vt:lpstr>程序的局部性原理</vt:lpstr>
      <vt:lpstr>利用局部性原理</vt:lpstr>
      <vt:lpstr>存储器主要性能指标</vt:lpstr>
      <vt:lpstr>存储器技术</vt:lpstr>
      <vt:lpstr>Cache和Memory之间的映射</vt:lpstr>
      <vt:lpstr>直接映射Cache</vt:lpstr>
      <vt:lpstr>PowerPoint 演示文稿</vt:lpstr>
      <vt:lpstr>5.2.1 Cache 访问</vt:lpstr>
      <vt:lpstr>Cache 访问（ 22-26-22-26-16-3-16-18-16 ）</vt:lpstr>
      <vt:lpstr>Cache访问22-26-22-26-16-3-16-18-16 </vt:lpstr>
      <vt:lpstr>Cache访问22-26-22-26-16-3-16-18-16 </vt:lpstr>
      <vt:lpstr>Cache访问22-26-22-26-16-3-16-18-16 </vt:lpstr>
      <vt:lpstr>Cache访问22-26-22-26-16-3-16-18-16 </vt:lpstr>
      <vt:lpstr>地址划分</vt:lpstr>
      <vt:lpstr>Ex：Cache 总位数</vt:lpstr>
      <vt:lpstr>Ex: 大容量块</vt:lpstr>
      <vt:lpstr>数据块大小的关系</vt:lpstr>
      <vt:lpstr>Cache缺失率与数据块大小关系</vt:lpstr>
      <vt:lpstr>相联 Cache Example</vt:lpstr>
      <vt:lpstr>cache的关联度</vt:lpstr>
      <vt:lpstr>组相联存储器的结构图</vt:lpstr>
      <vt:lpstr>关联度</vt:lpstr>
      <vt:lpstr>Cache的划分</vt:lpstr>
      <vt:lpstr>Ex：标记位大小与组相联</vt:lpstr>
      <vt:lpstr>Ex：标记位大小与组相联</vt:lpstr>
      <vt:lpstr>关联度 Example</vt:lpstr>
      <vt:lpstr>关联度Example</vt:lpstr>
      <vt:lpstr>PowerPoint 演示文稿</vt:lpstr>
      <vt:lpstr>5.3.2 Cache 缺失处理</vt:lpstr>
      <vt:lpstr>Cache 的读操作过程</vt:lpstr>
      <vt:lpstr>Cache缺失处理会引起流水线阻塞（停顿） </vt:lpstr>
      <vt:lpstr>Write Policy写策略（Cache一致性问题）</vt:lpstr>
      <vt:lpstr>写策略</vt:lpstr>
      <vt:lpstr>Cache性能的评估</vt:lpstr>
      <vt:lpstr>Ex：Cache性能</vt:lpstr>
      <vt:lpstr>平均访问时间 AMAT</vt:lpstr>
      <vt:lpstr>多级Cache</vt:lpstr>
      <vt:lpstr>Ex：多级cache</vt:lpstr>
      <vt:lpstr>Example</vt:lpstr>
      <vt:lpstr>性能总结</vt:lpstr>
      <vt:lpstr>替换(Replacement)算法</vt:lpstr>
      <vt:lpstr>替换算法-其他算法</vt:lpstr>
      <vt:lpstr>Cache小结</vt:lpstr>
      <vt:lpstr>虚拟内存</vt:lpstr>
      <vt:lpstr>MIPS程序和数据的虚拟（逻辑）存储空间分配</vt:lpstr>
      <vt:lpstr>页表</vt:lpstr>
      <vt:lpstr>页表：虚页号-&gt;物理页号</vt:lpstr>
      <vt:lpstr>虚拟地址-&gt;物理地址</vt:lpstr>
      <vt:lpstr>虚拟存储系统的基本概念</vt:lpstr>
      <vt:lpstr>虚拟存储技术的实质</vt:lpstr>
      <vt:lpstr>虚拟地址空间</vt:lpstr>
      <vt:lpstr>注意：这些区都是在“虚拟”空间中划分的</vt:lpstr>
      <vt:lpstr>                   虚拟存储器管理</vt:lpstr>
      <vt:lpstr>               分页式虚拟存储系统</vt:lpstr>
      <vt:lpstr>逻辑地址转换为物理地址的过程</vt:lpstr>
      <vt:lpstr>缺页代价</vt:lpstr>
      <vt:lpstr>替换和写</vt:lpstr>
      <vt:lpstr>信息访问中可能出现的异常情况</vt:lpstr>
      <vt:lpstr>页表结构</vt:lpstr>
      <vt:lpstr>页表</vt:lpstr>
      <vt:lpstr>“主存--磁盘”和“cache-主存”</vt:lpstr>
      <vt:lpstr>5.4.4 加快地址转换：TLB</vt:lpstr>
      <vt:lpstr>TLB</vt:lpstr>
      <vt:lpstr>使用TLB的快速地址转换</vt:lpstr>
      <vt:lpstr>PowerPoint 演示文稿</vt:lpstr>
      <vt:lpstr>PowerPoint 演示文稿</vt:lpstr>
      <vt:lpstr>TLB 缺失（指令）</vt:lpstr>
      <vt:lpstr>TLB 缺失处理（数据）</vt:lpstr>
      <vt:lpstr>缺页处理</vt:lpstr>
      <vt:lpstr>TLB and Cache Interaction</vt:lpstr>
      <vt:lpstr>虚拟存储保护</vt:lpstr>
      <vt:lpstr>PowerPoint 演示文稿</vt:lpstr>
      <vt:lpstr>存储器的层次结构</vt:lpstr>
      <vt:lpstr>块位置</vt:lpstr>
      <vt:lpstr>查找块</vt:lpstr>
      <vt:lpstr>替换</vt:lpstr>
      <vt:lpstr>写策略</vt:lpstr>
      <vt:lpstr>缺失类型（源）</vt:lpstr>
      <vt:lpstr>Cache 设计的挑战</vt:lpstr>
      <vt:lpstr>本章小结</vt:lpstr>
    </vt:vector>
  </TitlesOfParts>
  <Company>Ashenden Designs Pty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Rosetta Demostrator Project MASC, Adelaide University and Ashenden Designs</dc:title>
  <dc:creator>Peter J. Ashenden</dc:creator>
  <cp:lastModifiedBy>jiang LY</cp:lastModifiedBy>
  <cp:revision>560</cp:revision>
  <dcterms:created xsi:type="dcterms:W3CDTF">2021-11-29T12:13:00Z</dcterms:created>
  <dcterms:modified xsi:type="dcterms:W3CDTF">2023-03-09T13:14:24Z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